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1"/>
  </p:notesMasterIdLst>
  <p:handoutMasterIdLst>
    <p:handoutMasterId r:id="rId32"/>
  </p:handoutMasterIdLst>
  <p:sldIdLst>
    <p:sldId id="373" r:id="rId2"/>
    <p:sldId id="367" r:id="rId3"/>
    <p:sldId id="419" r:id="rId4"/>
    <p:sldId id="379" r:id="rId5"/>
    <p:sldId id="380" r:id="rId6"/>
    <p:sldId id="382" r:id="rId7"/>
    <p:sldId id="383" r:id="rId8"/>
    <p:sldId id="384" r:id="rId9"/>
    <p:sldId id="369" r:id="rId10"/>
    <p:sldId id="387" r:id="rId11"/>
    <p:sldId id="388" r:id="rId12"/>
    <p:sldId id="429" r:id="rId13"/>
    <p:sldId id="430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26" r:id="rId24"/>
    <p:sldId id="425" r:id="rId25"/>
    <p:sldId id="403" r:id="rId26"/>
    <p:sldId id="427" r:id="rId27"/>
    <p:sldId id="370" r:id="rId28"/>
    <p:sldId id="421" r:id="rId29"/>
    <p:sldId id="420" r:id="rId30"/>
  </p:sldIdLst>
  <p:sldSz cx="9902825" cy="6858000"/>
  <p:notesSz cx="9928225" cy="6797675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0033CC"/>
    <a:srgbClr val="FF3300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9" autoAdjust="0"/>
    <p:restoredTop sz="87717" autoAdjust="0"/>
  </p:normalViewPr>
  <p:slideViewPr>
    <p:cSldViewPr>
      <p:cViewPr varScale="1">
        <p:scale>
          <a:sx n="78" d="100"/>
          <a:sy n="78" d="100"/>
        </p:scale>
        <p:origin x="244" y="5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86" y="-8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21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15938"/>
            <a:ext cx="3660775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1827" y="3348092"/>
            <a:ext cx="1822472" cy="269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 useBgFill="1">
        <p:nvSpPr>
          <p:cNvPr id="33796" name="Rectangle 4"/>
          <p:cNvSpPr>
            <a:spLocks noChangeArrowheads="1"/>
          </p:cNvSpPr>
          <p:nvPr/>
        </p:nvSpPr>
        <p:spPr bwMode="auto">
          <a:xfrm>
            <a:off x="1436099" y="3433064"/>
            <a:ext cx="745168" cy="24575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90000"/>
              </a:lnSpc>
              <a:spcBef>
                <a:spcPct val="0"/>
              </a:spcBef>
            </a:pPr>
            <a:r>
              <a:rPr lang="en-US" altLang="zh-TW" sz="1400">
                <a:latin typeface="Arial" charset="0"/>
              </a:rPr>
              <a:t>NOTES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56108" y="3179329"/>
            <a:ext cx="8199979" cy="3123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14246" y="328083"/>
            <a:ext cx="1136300" cy="19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2593" tIns="25679" rIns="62593" bIns="25679">
            <a:spAutoFit/>
          </a:bodyPr>
          <a:lstStyle/>
          <a:p>
            <a:pPr defTabSz="905199">
              <a:lnSpc>
                <a:spcPct val="102000"/>
              </a:lnSpc>
              <a:spcBef>
                <a:spcPct val="0"/>
              </a:spcBef>
            </a:pPr>
            <a:r>
              <a:rPr lang="en-US" altLang="zh-TW" sz="900"/>
              <a:t>CPSC 613,  Fall 1991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38550" y="348145"/>
            <a:ext cx="211435" cy="11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6" tIns="46223" rIns="92446" bIns="4622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3968" y="3229361"/>
            <a:ext cx="7942579" cy="305872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Many Computer algorithm</a:t>
            </a:r>
            <a:r>
              <a:rPr lang="en-US" baseline="0" dirty="0"/>
              <a:t>s </a:t>
            </a:r>
          </a:p>
          <a:p>
            <a:r>
              <a:rPr lang="en-US" baseline="0" dirty="0"/>
              <a:t>But 3 Basic Techniques. </a:t>
            </a:r>
          </a:p>
          <a:p>
            <a:r>
              <a:rPr lang="en-US" baseline="0" dirty="0"/>
              <a:t> 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7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6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1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9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8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0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myopic</a:t>
            </a:r>
          </a:p>
          <a:p>
            <a:r>
              <a:rPr lang="en-US"/>
              <a:t>greed: "at every iteration, the algorithm chooses the best morsel it can swallow, without worrying about the future"</a:t>
            </a:r>
          </a:p>
          <a:p>
            <a:r>
              <a:rPr lang="en-US"/>
              <a:t>Objective function.  Does not explicitly appear in greedy algorithm!</a:t>
            </a:r>
          </a:p>
          <a:p>
            <a:r>
              <a:rPr lang="en-US"/>
              <a:t>Hard, if not impossible, to precisely define "greedy algorithm."</a:t>
            </a:r>
          </a:p>
        </p:txBody>
      </p:sp>
    </p:spTree>
    <p:extLst>
      <p:ext uri="{BB962C8B-B14F-4D97-AF65-F5344CB8AC3E}">
        <p14:creationId xmlns:p14="http://schemas.microsoft.com/office/powerpoint/2010/main" val="2406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22613" y="509588"/>
            <a:ext cx="3683000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259" y="3228205"/>
            <a:ext cx="7275711" cy="30591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446" tIns="46223" rIns="92446" bIns="4622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3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3725" y="515938"/>
            <a:ext cx="3660775" cy="2535237"/>
          </a:xfrm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259" y="3229743"/>
            <a:ext cx="7275711" cy="3057570"/>
          </a:xfrm>
          <a:prstGeom prst="rect">
            <a:avLst/>
          </a:prstGeom>
        </p:spPr>
        <p:txBody>
          <a:bodyPr lIns="92446" tIns="46223" rIns="92446" bIns="462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2130428"/>
            <a:ext cx="8417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AA369-F431-4448-9007-86E39AE06E27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DENG Xiaotie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D1125-4B9F-438D-9443-22A3113083F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8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D3DDE-3ED2-4B16-B004-D68059BA9FB4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F963F3EA-3261-4C11-9DC6-41C5F7F7188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2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6125" y="274641"/>
            <a:ext cx="241209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05" y="274641"/>
            <a:ext cx="70746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C3723-D928-48A4-B960-652C1B665F7F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B3AE2489-CBB8-49B0-83B1-C8E40E1119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14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4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255" y="4406903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9CA5B-82CC-4968-B8CE-49EE732EF9AB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8BA43BC-BDE0-44C8-8BDE-67CE3EE27EE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0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05" y="1600203"/>
            <a:ext cx="474338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4835" y="1600203"/>
            <a:ext cx="47433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946F5-CD5A-41A8-BAB7-7A56609C6576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71F955D-3B9D-49DA-ACFD-5024319A35B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2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F706C-633A-448E-923B-4D521B3875E3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6BEA9912-7363-4BD2-B94B-9C9E556A8B7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3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EA43D-23AB-405F-A0F6-48077495EDAE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79706457-A462-407C-9482-31F4C247B89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0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4B384-9B61-4225-80A3-C6F937C0394F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D0D917D2-5385-4D83-A290-E2E4657E75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6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3" y="273050"/>
            <a:ext cx="32579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30" y="273053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3" y="1435103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053A-06F8-4EE5-B17B-DA7DB173F914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9CD7F7B-4ECC-4393-90BD-4321D3B0F4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6D608-3A3C-46E7-80E5-1C1EA1578C4C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466C3F-BDFE-45C3-81AD-A05A9533DA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00203"/>
            <a:ext cx="89125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E3EFF2-C129-4E36-9098-3596320CCD3B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3465" y="6356353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7026" y="6356353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8717F556-9AD9-4325-9680-A50A7995968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ea typeface="新細明體" pitchFamily="18" charset="-120"/>
              </a:rPr>
              <a:t>Week 2: Greedy Algorithms</a:t>
            </a:r>
          </a:p>
        </p:txBody>
      </p:sp>
      <p:sp>
        <p:nvSpPr>
          <p:cNvPr id="307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CEED8D2F-AB0C-452B-A224-A7A12C6F22D2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Page </a:t>
            </a:r>
            <a:fld id="{C39363E4-0290-478B-9B92-6242150866DB}" type="slidenum">
              <a:rPr lang="en-US" altLang="zh-TW" sz="1400">
                <a:solidFill>
                  <a:schemeClr val="bg2"/>
                </a:solidFill>
              </a:rPr>
              <a:pPr/>
              <a:t>1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pic>
        <p:nvPicPr>
          <p:cNvPr id="30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08175"/>
            <a:ext cx="554513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A2495-CD1E-488B-AAD8-0A986F6F5F87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4874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141" y="1268760"/>
            <a:ext cx="8912543" cy="51845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jobs in increasing order of finishing time. Take each job provided it's compatible with the ones already taken.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Remember job j* that was added last to A.</a:t>
            </a:r>
          </a:p>
          <a:p>
            <a:pPr lvl="1"/>
            <a:r>
              <a:rPr lang="en-US" dirty="0"/>
              <a:t>Job j is compatible with A if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r>
              <a:rPr lang="en-US" baseline="-25000" dirty="0"/>
              <a:t>*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37853" y="1924958"/>
            <a:ext cx="7601991" cy="301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600" b="1" dirty="0">
                <a:latin typeface="Courier New" pitchFamily="-106" charset="0"/>
              </a:rPr>
              <a:t> jobs by finish times so that f</a:t>
            </a:r>
            <a:r>
              <a:rPr lang="en-US" sz="1600" b="1" baseline="-25000" dirty="0">
                <a:latin typeface="Courier New" pitchFamily="-106" charset="0"/>
              </a:rPr>
              <a:t>1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2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...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600" b="1" dirty="0">
                <a:latin typeface="Courier New" pitchFamily="-106" charset="0"/>
              </a:rPr>
              <a:t> f</a:t>
            </a:r>
            <a:r>
              <a:rPr lang="en-US" sz="1600" b="1" baseline="-25000" dirty="0">
                <a:latin typeface="Courier New" pitchFamily="-106" charset="0"/>
              </a:rPr>
              <a:t>n</a:t>
            </a:r>
            <a:r>
              <a:rPr lang="en-US" sz="1600" b="1" dirty="0">
                <a:latin typeface="Courier New" pitchFamily="-106" charset="0"/>
              </a:rPr>
              <a:t>.</a:t>
            </a:r>
          </a:p>
          <a:p>
            <a:pPr algn="l"/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latin typeface="Courier New" pitchFamily="-106" charset="0"/>
              </a:rPr>
              <a:t>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</a:t>
            </a:r>
            <a:endParaRPr lang="en-US" sz="1600" b="1" dirty="0">
              <a:latin typeface="Courier New" pitchFamily="-106" charset="0"/>
            </a:endParaRP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6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if</a:t>
            </a:r>
            <a:r>
              <a:rPr lang="en-US" sz="1600" b="1" dirty="0">
                <a:latin typeface="Courier New" pitchFamily="-106" charset="0"/>
              </a:rPr>
              <a:t> (job j compatible with A)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      A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 A</a:t>
            </a:r>
            <a:r>
              <a:rPr lang="en-US" sz="1600" b="1" dirty="0">
                <a:latin typeface="Courier New" pitchFamily="-106" charset="0"/>
              </a:rPr>
              <a:t> </a:t>
            </a:r>
            <a:r>
              <a:rPr lang="en-US" sz="1600" b="1" dirty="0">
                <a:latin typeface="Courier New" pitchFamily="-106" charset="0"/>
                <a:sym typeface="Symbol" pitchFamily="18" charset="2"/>
              </a:rPr>
              <a:t></a:t>
            </a:r>
            <a:r>
              <a:rPr lang="en-US" sz="1600" b="1" dirty="0">
                <a:latin typeface="Courier New" pitchFamily="-106" charset="0"/>
              </a:rPr>
              <a:t> {j}</a:t>
            </a:r>
          </a:p>
          <a:p>
            <a:pPr algn="l"/>
            <a:r>
              <a:rPr lang="en-US" sz="1600" b="1" dirty="0">
                <a:latin typeface="Courier New" pitchFamily="-106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003399"/>
                </a:solidFill>
                <a:latin typeface="Courier New" pitchFamily="-106" charset="0"/>
              </a:rPr>
              <a:t>return</a:t>
            </a:r>
            <a:r>
              <a:rPr lang="en-US" sz="1600" b="1" dirty="0">
                <a:latin typeface="Courier New" pitchFamily="-106" charset="0"/>
              </a:rPr>
              <a:t> A  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750013" y="2308230"/>
            <a:ext cx="1014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jobs selected </a:t>
            </a:r>
            <a:endParaRPr lang="en-US" sz="1200" dirty="0">
              <a:sym typeface="Symbol" pitchFamily="18" charset="2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1537001" y="2566045"/>
            <a:ext cx="122067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Interval Scheduling:  Greedy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3420" y="5229200"/>
            <a:ext cx="50759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C00000"/>
                </a:solidFill>
              </a:rPr>
              <a:t>}</a:t>
            </a:r>
            <a:r>
              <a:rPr lang="en-US" sz="2000" dirty="0">
                <a:solidFill>
                  <a:srgbClr val="C00000"/>
                </a:solidFill>
              </a:rPr>
              <a:t>how to decide if job j is compatible with A </a:t>
            </a:r>
            <a:endParaRPr lang="en-US"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How to Prove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can we prove the schedule returned is optimal?</a:t>
            </a:r>
          </a:p>
          <a:p>
            <a:pPr lvl="1"/>
            <a:r>
              <a:rPr lang="en-US" sz="2200" dirty="0"/>
              <a:t>Let A be the schedule returned by this algorithm.</a:t>
            </a:r>
          </a:p>
          <a:p>
            <a:pPr lvl="1"/>
            <a:r>
              <a:rPr lang="en-US" sz="2200" dirty="0"/>
              <a:t>Let OPT be some optimal solution (there may be many optimal solutions!).</a:t>
            </a:r>
          </a:p>
          <a:p>
            <a:pPr lvl="1"/>
            <a:endParaRPr lang="en-US" sz="2200" dirty="0"/>
          </a:p>
          <a:p>
            <a:r>
              <a:rPr lang="en-US" dirty="0"/>
              <a:t>Might be hard to show that A = OPT, instead we need only to show that |A| = |OPT| or </a:t>
            </a:r>
            <a:r>
              <a:rPr lang="en-US" dirty="0">
                <a:solidFill>
                  <a:srgbClr val="0033CC"/>
                </a:solidFill>
              </a:rPr>
              <a:t>equivalently A is one of the optimal solutions. </a:t>
            </a:r>
          </a:p>
          <a:p>
            <a:endParaRPr lang="en-US" dirty="0"/>
          </a:p>
          <a:p>
            <a:r>
              <a:rPr lang="en-US" b="1" dirty="0"/>
              <a:t>Note the distinction</a:t>
            </a:r>
            <a:r>
              <a:rPr lang="en-US" dirty="0"/>
              <a:t>: instead of proving directly that a choice of intervals A is the same as an optimal choice, we prove that it has the same number of intervals as an optimal. Therefore, it is optimal.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9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Interval Scheduling: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141" y="1268760"/>
            <a:ext cx="8912543" cy="488121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Theorem. Greedy algorithm is optimal.</a:t>
            </a:r>
          </a:p>
          <a:p>
            <a:r>
              <a:rPr lang="en-US" altLang="zh-TW" sz="2000" dirty="0">
                <a:ea typeface="新細明體" pitchFamily="18" charset="-120"/>
              </a:rPr>
              <a:t>Proof: 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We compare  the solution obtained from greedy algorithm with an optimal solution.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</a:t>
            </a:r>
            <a:r>
              <a:rPr lang="en-US" altLang="zh-TW" sz="1600" i="1" dirty="0">
                <a:ea typeface="新細明體" pitchFamily="18" charset="-120"/>
              </a:rPr>
              <a:t>G=i</a:t>
            </a:r>
            <a:r>
              <a:rPr lang="en-US" altLang="zh-TW" sz="1100" i="1" dirty="0">
                <a:ea typeface="新細明體" pitchFamily="18" charset="-120"/>
              </a:rPr>
              <a:t>1</a:t>
            </a:r>
            <a:r>
              <a:rPr lang="en-US" altLang="zh-TW" sz="1600" i="1" dirty="0">
                <a:ea typeface="新細明體" pitchFamily="18" charset="-120"/>
              </a:rPr>
              <a:t>, i</a:t>
            </a:r>
            <a:r>
              <a:rPr lang="en-US" altLang="zh-TW" sz="1050" i="1" dirty="0">
                <a:ea typeface="新細明體" pitchFamily="18" charset="-120"/>
              </a:rPr>
              <a:t>2</a:t>
            </a:r>
            <a:r>
              <a:rPr lang="en-US" altLang="zh-TW" sz="1600" i="1" dirty="0">
                <a:ea typeface="新細明體" pitchFamily="18" charset="-120"/>
              </a:rPr>
              <a:t>, …, </a:t>
            </a:r>
            <a:r>
              <a:rPr lang="en-US" altLang="zh-TW" sz="1600" i="1" dirty="0" err="1">
                <a:ea typeface="新細明體" pitchFamily="18" charset="-120"/>
              </a:rPr>
              <a:t>i</a:t>
            </a:r>
            <a:r>
              <a:rPr lang="en-US" altLang="zh-TW" sz="1200" i="1" dirty="0" err="1">
                <a:ea typeface="新細明體" pitchFamily="18" charset="-120"/>
              </a:rPr>
              <a:t>k</a:t>
            </a:r>
            <a:r>
              <a:rPr lang="en-US" altLang="zh-TW" sz="1600" i="1" dirty="0">
                <a:ea typeface="新細明體" pitchFamily="18" charset="-120"/>
              </a:rPr>
              <a:t> </a:t>
            </a:r>
            <a:r>
              <a:rPr lang="en-US" altLang="zh-TW" sz="1600" dirty="0">
                <a:ea typeface="新細明體" pitchFamily="18" charset="-120"/>
              </a:rPr>
              <a:t>denote the set of jobs selected by greedy.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Let Opt=j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n</a:t>
            </a:r>
            <a:r>
              <a:rPr lang="en-US" altLang="zh-TW" sz="1600" dirty="0">
                <a:ea typeface="新細明體" pitchFamily="18" charset="-120"/>
              </a:rPr>
              <a:t> denote the set of jobs in the optimal solution.</a:t>
            </a:r>
          </a:p>
          <a:p>
            <a:pPr lvl="2"/>
            <a:r>
              <a:rPr lang="en-US" altLang="zh-TW" sz="1200" dirty="0">
                <a:ea typeface="新細明體" pitchFamily="18" charset="-120"/>
              </a:rPr>
              <a:t>The set of jobs are mutually compatible  and the number of jobs is the largest.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Without loss of generality</a:t>
            </a:r>
            <a:r>
              <a:rPr lang="en-US" altLang="zh-TW" sz="1600" dirty="0">
                <a:ea typeface="新細明體" pitchFamily="18" charset="-120"/>
              </a:rPr>
              <a:t>, we assume that </a:t>
            </a:r>
          </a:p>
          <a:p>
            <a:pPr marL="457200" lvl="1" indent="0">
              <a:buNone/>
            </a:pPr>
            <a:r>
              <a:rPr lang="en-US" altLang="zh-TW" sz="1600" dirty="0">
                <a:ea typeface="新細明體" pitchFamily="18" charset="-120"/>
              </a:rPr>
              <a:t>             i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1</a:t>
            </a:r>
            <a:r>
              <a:rPr lang="en-US" altLang="zh-TW" sz="1600" dirty="0">
                <a:ea typeface="新細明體" pitchFamily="18" charset="-120"/>
              </a:rPr>
              <a:t>, i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=j</a:t>
            </a:r>
            <a:r>
              <a:rPr lang="en-US" altLang="zh-TW" sz="1200" dirty="0">
                <a:ea typeface="新細明體" pitchFamily="18" charset="-120"/>
              </a:rPr>
              <a:t>2</a:t>
            </a:r>
            <a:r>
              <a:rPr lang="en-US" altLang="zh-TW" sz="1600" dirty="0">
                <a:ea typeface="新細明體" pitchFamily="18" charset="-120"/>
              </a:rPr>
              <a:t>, …, </a:t>
            </a:r>
            <a:r>
              <a:rPr lang="en-US" altLang="zh-TW" sz="1600" dirty="0" err="1">
                <a:ea typeface="新細明體" pitchFamily="18" charset="-120"/>
              </a:rPr>
              <a:t>i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=</a:t>
            </a:r>
            <a:r>
              <a:rPr lang="en-US" altLang="zh-TW" sz="1600" dirty="0" err="1">
                <a:ea typeface="新細明體" pitchFamily="18" charset="-120"/>
              </a:rPr>
              <a:t>j</a:t>
            </a:r>
            <a:r>
              <a:rPr lang="en-US" altLang="zh-TW" sz="1200" dirty="0" err="1">
                <a:ea typeface="新細明體" pitchFamily="18" charset="-120"/>
              </a:rPr>
              <a:t>r</a:t>
            </a:r>
            <a:r>
              <a:rPr lang="en-US" altLang="zh-TW" sz="1600" dirty="0">
                <a:ea typeface="新細明體" pitchFamily="18" charset="-120"/>
              </a:rPr>
              <a:t> and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j</a:t>
            </a:r>
            <a:r>
              <a:rPr lang="en-US" altLang="zh-TW" sz="1200" dirty="0">
                <a:ea typeface="新細明體" pitchFamily="18" charset="-120"/>
                <a:sym typeface="Symbol" panose="05050102010706020507" pitchFamily="18" charset="2"/>
              </a:rPr>
              <a:t>r+1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, where </a:t>
            </a:r>
            <a:r>
              <a:rPr lang="en-US" altLang="zh-TW" sz="1600" i="1" dirty="0">
                <a:ea typeface="新細明體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600" dirty="0">
                <a:ea typeface="新細明體" pitchFamily="18" charset="-120"/>
                <a:sym typeface="Symbol" panose="05050102010706020507" pitchFamily="18" charset="2"/>
              </a:rPr>
              <a:t> could be 0, 1, 2, ….</a:t>
            </a:r>
          </a:p>
          <a:p>
            <a:pPr lvl="1"/>
            <a:r>
              <a:rPr lang="en-US" altLang="zh-TW" sz="1600" dirty="0">
                <a:ea typeface="新細明體" pitchFamily="18" charset="-120"/>
              </a:rPr>
              <a:t>Job i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finishes before (or at the same time of )  j</a:t>
            </a:r>
            <a:r>
              <a:rPr lang="en-US" altLang="zh-TW" sz="1200" dirty="0">
                <a:ea typeface="新細明體" pitchFamily="18" charset="-120"/>
              </a:rPr>
              <a:t>r+1</a:t>
            </a:r>
            <a:r>
              <a:rPr lang="en-US" altLang="zh-TW" sz="1600" dirty="0">
                <a:ea typeface="新細明體" pitchFamily="18" charset="-120"/>
              </a:rPr>
              <a:t> due to 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our greedy algorithm</a:t>
            </a:r>
            <a:r>
              <a:rPr lang="en-US" altLang="zh-TW" sz="1600" dirty="0">
                <a:ea typeface="新細明體" pitchFamily="18" charset="-120"/>
              </a:rPr>
              <a:t>.</a:t>
            </a:r>
          </a:p>
          <a:p>
            <a:pPr marL="457200" lvl="1" indent="0">
              <a:buNone/>
            </a:pP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0679" y="4149080"/>
            <a:ext cx="9152478" cy="2117725"/>
            <a:chOff x="270679" y="4149080"/>
            <a:chExt cx="9152478" cy="211772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02900" y="55810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23277" y="55810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621318" y="55810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j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02900" y="4742805"/>
              <a:ext cx="1072806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i</a:t>
              </a:r>
              <a:r>
                <a:rPr lang="en-US" sz="1400" baseline="-25000"/>
                <a:t>1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723277" y="4742805"/>
              <a:ext cx="14029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621318" y="4742805"/>
              <a:ext cx="907759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76648" y="4742805"/>
              <a:ext cx="115533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i</a:t>
              </a:r>
              <a:r>
                <a:rPr lang="en-US" sz="1400" baseline="-25000"/>
                <a:t>r+1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427119" y="5581005"/>
              <a:ext cx="1567947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43413" y="4632302"/>
              <a:ext cx="49372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G: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70679" y="5532415"/>
              <a:ext cx="83747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OPT: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6436836" y="5581005"/>
              <a:ext cx="742712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j</a:t>
              </a:r>
              <a:r>
                <a:rPr lang="en-US" sz="2000" baseline="-25000" dirty="0">
                  <a:solidFill>
                    <a:schemeClr val="bg1"/>
                  </a:solidFill>
                </a:rPr>
                <a:t>r+1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6818508" y="6008043"/>
              <a:ext cx="0" cy="2587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1402900" y="5052368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402900" y="5885805"/>
              <a:ext cx="8020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683809" y="4149080"/>
              <a:ext cx="232097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chemeClr val="accent2"/>
                  </a:solidFill>
                </a:rPr>
                <a:t>job i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  <a:r>
                <a:rPr lang="en-US" sz="1200" dirty="0">
                  <a:solidFill>
                    <a:schemeClr val="accent2"/>
                  </a:solidFill>
                </a:rPr>
                <a:t> finishes before j</a:t>
              </a:r>
              <a:r>
                <a:rPr lang="en-US" sz="1200" baseline="-25000" dirty="0">
                  <a:solidFill>
                    <a:schemeClr val="accent2"/>
                  </a:solidFill>
                </a:rPr>
                <a:t>r+1</a:t>
              </a: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6364628" y="4473477"/>
              <a:ext cx="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7179548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5529077" y="4438005"/>
              <a:ext cx="0" cy="1447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lg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7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05424-DEEF-49E1-8926-DC35216BC177}" type="slidenum">
              <a:rPr lang="en-US"/>
              <a:pPr/>
              <a:t>13</a:t>
            </a:fld>
            <a:endParaRPr lang="en-US" sz="1400" dirty="0"/>
          </a:p>
        </p:txBody>
      </p:sp>
      <p:sp>
        <p:nvSpPr>
          <p:cNvPr id="542763" name="Rectangle 43"/>
          <p:cNvSpPr>
            <a:spLocks noChangeArrowheads="1"/>
          </p:cNvSpPr>
          <p:nvPr/>
        </p:nvSpPr>
        <p:spPr bwMode="auto">
          <a:xfrm>
            <a:off x="1402900" y="51816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</a:p>
        </p:txBody>
      </p:sp>
      <p:sp>
        <p:nvSpPr>
          <p:cNvPr id="542764" name="Rectangle 44"/>
          <p:cNvSpPr>
            <a:spLocks noChangeArrowheads="1"/>
          </p:cNvSpPr>
          <p:nvPr/>
        </p:nvSpPr>
        <p:spPr bwMode="auto">
          <a:xfrm>
            <a:off x="2723277" y="51816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</a:p>
        </p:txBody>
      </p:sp>
      <p:sp>
        <p:nvSpPr>
          <p:cNvPr id="542765" name="Rectangle 45"/>
          <p:cNvSpPr>
            <a:spLocks noChangeArrowheads="1"/>
          </p:cNvSpPr>
          <p:nvPr/>
        </p:nvSpPr>
        <p:spPr bwMode="auto">
          <a:xfrm>
            <a:off x="4621318" y="51816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r</a:t>
            </a:r>
          </a:p>
        </p:txBody>
      </p:sp>
      <p:sp>
        <p:nvSpPr>
          <p:cNvPr id="542766" name="Rectangle 46"/>
          <p:cNvSpPr>
            <a:spLocks noChangeArrowheads="1"/>
          </p:cNvSpPr>
          <p:nvPr/>
        </p:nvSpPr>
        <p:spPr bwMode="auto">
          <a:xfrm>
            <a:off x="1402900" y="4343400"/>
            <a:ext cx="1072806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sz="1400"/>
              <a:t>i</a:t>
            </a:r>
            <a:r>
              <a:rPr lang="en-US" sz="1400" baseline="-25000"/>
              <a:t>1</a:t>
            </a:r>
            <a:endParaRPr lang="en-US"/>
          </a:p>
        </p:txBody>
      </p:sp>
      <p:sp>
        <p:nvSpPr>
          <p:cNvPr id="542767" name="Rectangle 47"/>
          <p:cNvSpPr>
            <a:spLocks noChangeArrowheads="1"/>
          </p:cNvSpPr>
          <p:nvPr/>
        </p:nvSpPr>
        <p:spPr bwMode="auto">
          <a:xfrm>
            <a:off x="2723277" y="4343400"/>
            <a:ext cx="14029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1</a:t>
            </a:r>
          </a:p>
        </p:txBody>
      </p:sp>
      <p:sp>
        <p:nvSpPr>
          <p:cNvPr id="542768" name="Rectangle 48"/>
          <p:cNvSpPr>
            <a:spLocks noChangeArrowheads="1"/>
          </p:cNvSpPr>
          <p:nvPr/>
        </p:nvSpPr>
        <p:spPr bwMode="auto">
          <a:xfrm>
            <a:off x="4621318" y="4343400"/>
            <a:ext cx="907759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</a:t>
            </a:r>
          </a:p>
        </p:txBody>
      </p:sp>
      <p:sp>
        <p:nvSpPr>
          <p:cNvPr id="542769" name="Rectangle 49"/>
          <p:cNvSpPr>
            <a:spLocks noChangeArrowheads="1"/>
          </p:cNvSpPr>
          <p:nvPr/>
        </p:nvSpPr>
        <p:spPr bwMode="auto">
          <a:xfrm>
            <a:off x="5776648" y="43434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Interval Scheduling:  Analysis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885" y="1063277"/>
            <a:ext cx="9208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Theorem.  </a:t>
            </a:r>
            <a:r>
              <a:rPr lang="en-US" sz="2400" dirty="0">
                <a:solidFill>
                  <a:schemeClr val="tx1"/>
                </a:solidFill>
              </a:rPr>
              <a:t>Greedy algorithm is optimal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Pf. </a:t>
            </a:r>
          </a:p>
          <a:p>
            <a:pPr lvl="1"/>
            <a:r>
              <a:rPr lang="en-US" sz="2400" dirty="0" smtClean="0"/>
              <a:t>Let A=i</a:t>
            </a:r>
            <a:r>
              <a:rPr lang="en-US" sz="2400" baseline="-25000" dirty="0" smtClean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i</a:t>
            </a:r>
            <a:r>
              <a:rPr lang="en-US" sz="2400" baseline="-25000" dirty="0" err="1"/>
              <a:t>k</a:t>
            </a:r>
            <a:r>
              <a:rPr lang="en-US" sz="2400" baseline="-25000" dirty="0"/>
              <a:t> </a:t>
            </a:r>
            <a:r>
              <a:rPr lang="en-US" sz="2400" dirty="0"/>
              <a:t>denote set of jobs selected by greedy.</a:t>
            </a:r>
          </a:p>
          <a:p>
            <a:pPr lvl="1"/>
            <a:r>
              <a:rPr lang="en-US" sz="2400" dirty="0"/>
              <a:t>Let </a:t>
            </a:r>
            <a:r>
              <a:rPr lang="en-US" sz="2400" dirty="0" smtClean="0"/>
              <a:t>Opt=j</a:t>
            </a:r>
            <a:r>
              <a:rPr lang="en-US" sz="2400" baseline="-25000" dirty="0" smtClean="0"/>
              <a:t>1</a:t>
            </a:r>
            <a:r>
              <a:rPr lang="en-US" sz="2400" dirty="0"/>
              <a:t>, j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j</a:t>
            </a:r>
            <a:r>
              <a:rPr lang="en-US" sz="2400" baseline="-25000" dirty="0" err="1"/>
              <a:t>m</a:t>
            </a:r>
            <a:r>
              <a:rPr lang="en-US" sz="2400" baseline="-25000" dirty="0"/>
              <a:t>  </a:t>
            </a:r>
            <a:r>
              <a:rPr lang="en-US" sz="2400" dirty="0"/>
              <a:t>denote set of jobs in the optimal solution with</a:t>
            </a:r>
            <a:br>
              <a:rPr lang="en-US" sz="2400" dirty="0"/>
            </a:b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j</a:t>
            </a:r>
            <a:r>
              <a:rPr lang="en-US" sz="2400" baseline="-25000" dirty="0"/>
              <a:t>1</a:t>
            </a:r>
            <a:r>
              <a:rPr lang="en-US" sz="2400" dirty="0"/>
              <a:t>, i</a:t>
            </a:r>
            <a:r>
              <a:rPr lang="en-US" sz="2400" baseline="-25000" dirty="0"/>
              <a:t>2 </a:t>
            </a:r>
            <a:r>
              <a:rPr lang="en-US" sz="2400" dirty="0"/>
              <a:t>= j</a:t>
            </a:r>
            <a:r>
              <a:rPr lang="en-US" sz="2400" baseline="-25000" dirty="0"/>
              <a:t>2</a:t>
            </a:r>
            <a:r>
              <a:rPr lang="en-US" sz="2400" dirty="0"/>
              <a:t>, ..., </a:t>
            </a:r>
            <a:r>
              <a:rPr lang="en-US" sz="2400" dirty="0" err="1"/>
              <a:t>i</a:t>
            </a:r>
            <a:r>
              <a:rPr lang="en-US" sz="2400" baseline="-25000" dirty="0" err="1"/>
              <a:t>r</a:t>
            </a:r>
            <a:r>
              <a:rPr lang="en-US" sz="2400" dirty="0"/>
              <a:t> = </a:t>
            </a:r>
            <a:r>
              <a:rPr lang="en-US" sz="2400" dirty="0" err="1"/>
              <a:t>j</a:t>
            </a:r>
            <a:r>
              <a:rPr lang="en-US" sz="2400" baseline="-25000" dirty="0" err="1"/>
              <a:t>r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 smtClean="0"/>
              <a:t>r+1</a:t>
            </a:r>
            <a:r>
              <a:rPr lang="en-US" altLang="zh-CN" sz="2400" dirty="0" smtClean="0"/>
              <a:t> ≠ j</a:t>
            </a:r>
            <a:r>
              <a:rPr lang="en-US" altLang="zh-CN" sz="2400" baseline="-25000" dirty="0" smtClean="0"/>
              <a:t>r+1  </a:t>
            </a:r>
            <a:r>
              <a:rPr lang="en-US" altLang="zh-CN" sz="2400" dirty="0" smtClean="0"/>
              <a:t>(Note that r can be 0, 1, 2, …)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7427119" y="5181600"/>
            <a:ext cx="1567947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443413" y="4232897"/>
            <a:ext cx="49372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270679" y="5133010"/>
            <a:ext cx="8374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OPT:</a:t>
            </a: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1402900" y="4652963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7179548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 flipV="1">
            <a:off x="6364628" y="5562600"/>
            <a:ext cx="0" cy="274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50" name="Rectangle 30"/>
          <p:cNvSpPr>
            <a:spLocks noChangeArrowheads="1"/>
          </p:cNvSpPr>
          <p:nvPr/>
        </p:nvSpPr>
        <p:spPr bwMode="auto">
          <a:xfrm>
            <a:off x="5776648" y="5181600"/>
            <a:ext cx="115533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  <a:endParaRPr 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1402900" y="5486400"/>
            <a:ext cx="80202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5683809" y="3749675"/>
            <a:ext cx="23209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job i</a:t>
            </a:r>
            <a:r>
              <a:rPr lang="en-US" sz="1200" baseline="-25000"/>
              <a:t>r+1</a:t>
            </a:r>
            <a:r>
              <a:rPr lang="en-US" sz="1200"/>
              <a:t> finishes before j</a:t>
            </a:r>
            <a:r>
              <a:rPr lang="en-US" sz="1200" baseline="-25000"/>
              <a:t>r+1</a:t>
            </a:r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6364628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5529077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AA6A-17F8-4B82-B6EA-6FD16FB696A0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137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138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138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139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0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0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0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0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0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0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07" name="AutoShape 31"/>
          <p:cNvSpPr>
            <a:spLocks noChangeArrowheads="1"/>
          </p:cNvSpPr>
          <p:nvPr/>
        </p:nvSpPr>
        <p:spPr bwMode="auto">
          <a:xfrm>
            <a:off x="495141" y="914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140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09" name="Line 33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0" name="Text Box 34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1411" name="Text Box 35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1412" name="Line 36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13" name="Text Box 37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1414" name="Rectangle 38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1415" name="Rectangle 39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1416" name="Rectangle 40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1417" name="Rectangle 41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1418" name="Rectangle 42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1419" name="Rectangle 43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1420" name="Rectangle 44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1421" name="Line 45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2" name="Line 46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3" name="Line 47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4" name="Line 48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5" name="Line 49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6" name="Line 50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7" name="Line 51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8" name="Line 52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29" name="Line 53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0" name="Line 54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1" name="Line 55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2" name="Line 56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1433" name="Text Box 57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1434" name="Text Box 58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1435" name="Text Box 59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1436" name="Text Box 60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1437" name="Text Box 61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1438" name="Text Box 62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1439" name="Text Box 63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1440" name="Text Box 64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1443" name="Text Box 67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1444" name="Rectangle 68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938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0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F6844-EE9E-466C-865B-4BF538625F59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53752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28" name="Line 4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3431" name="Group 7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3" name="Line 9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5" name="Line 11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8" name="Line 14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39" name="Line 15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0" name="Line 16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3443" name="Line 19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45" name="Text Box 21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52" name="Text Box 28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54" name="Text Box 30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55" name="Line 31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56" name="AutoShape 32"/>
          <p:cNvSpPr>
            <a:spLocks noChangeArrowheads="1"/>
          </p:cNvSpPr>
          <p:nvPr/>
        </p:nvSpPr>
        <p:spPr bwMode="auto">
          <a:xfrm>
            <a:off x="495141" y="1371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3457" name="Rectangle 33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58" name="Rectangle 34"/>
          <p:cNvSpPr>
            <a:spLocks noChangeArrowheads="1"/>
          </p:cNvSpPr>
          <p:nvPr/>
        </p:nvSpPr>
        <p:spPr bwMode="auto">
          <a:xfrm>
            <a:off x="3300941" y="5867400"/>
            <a:ext cx="1155330" cy="304800"/>
          </a:xfrm>
          <a:prstGeom prst="rect">
            <a:avLst/>
          </a:prstGeom>
          <a:solidFill>
            <a:srgbClr val="003399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5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346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6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346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346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346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346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346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346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347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347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7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348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348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348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348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348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348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348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349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349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349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349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349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1678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338D6-2ABD-469A-BA37-5F89DD56245A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547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547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547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8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549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549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49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49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49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49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49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49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49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0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0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3" name="AutoShape 31"/>
          <p:cNvSpPr>
            <a:spLocks noChangeArrowheads="1"/>
          </p:cNvSpPr>
          <p:nvPr/>
        </p:nvSpPr>
        <p:spPr bwMode="auto">
          <a:xfrm>
            <a:off x="495141" y="1828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550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05" name="Rectangle 33"/>
          <p:cNvSpPr>
            <a:spLocks noChangeArrowheads="1"/>
          </p:cNvSpPr>
          <p:nvPr/>
        </p:nvSpPr>
        <p:spPr bwMode="auto">
          <a:xfrm>
            <a:off x="1567947" y="5867400"/>
            <a:ext cx="3465989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45506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07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5508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5509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0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5511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5512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5513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5514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5515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5516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5517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5518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19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0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1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2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3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4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5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6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7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8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5530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5531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5532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5533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5534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5535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5536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5537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5538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5539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5540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5541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018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0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A6E89-1A87-4C5F-9017-A3DE7C3F2CF4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7526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7527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8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29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0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1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2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3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4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5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7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7538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43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45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47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48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49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1" name="AutoShape 31"/>
          <p:cNvSpPr>
            <a:spLocks noChangeArrowheads="1"/>
          </p:cNvSpPr>
          <p:nvPr/>
        </p:nvSpPr>
        <p:spPr bwMode="auto">
          <a:xfrm>
            <a:off x="495141" y="22860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7552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53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54" name="Line 34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5" name="Text Box 35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7556" name="Text Box 36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7557" name="Line 37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58" name="Text Box 38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7559" name="Rectangle 39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7560" name="Rectangle 40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7561" name="Rectangle 41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7562" name="Rectangle 42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7563" name="Rectangle 43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7564" name="Rectangle 44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7565" name="Rectangle 45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3" name="Line 53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4" name="Line 54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5" name="Line 55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6" name="Line 56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7" name="Line 57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7578" name="Text Box 58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7580" name="Text Box 60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7581" name="Text Box 61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7582" name="Text Box 62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7583" name="Text Box 63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7584" name="Text Box 64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7585" name="Text Box 65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7586" name="Text Box 66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7587" name="Text Box 67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7588" name="Text Box 68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7589" name="Rectangle 69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298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0461A-97B1-4287-B255-0FA4CEB5F9C3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49571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49574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6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7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8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79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2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3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5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49586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593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595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597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598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599" name="AutoShape 31"/>
          <p:cNvSpPr>
            <a:spLocks noChangeArrowheads="1"/>
          </p:cNvSpPr>
          <p:nvPr/>
        </p:nvSpPr>
        <p:spPr bwMode="auto">
          <a:xfrm>
            <a:off x="495141" y="27432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49600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01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02" name="Rectangle 34"/>
          <p:cNvSpPr>
            <a:spLocks noChangeArrowheads="1"/>
          </p:cNvSpPr>
          <p:nvPr/>
        </p:nvSpPr>
        <p:spPr bwMode="auto">
          <a:xfrm>
            <a:off x="3300942" y="5867400"/>
            <a:ext cx="2888324" cy="304800"/>
          </a:xfrm>
          <a:prstGeom prst="rect">
            <a:avLst/>
          </a:prstGeom>
          <a:solidFill>
            <a:srgbClr val="006600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03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4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49605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49606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07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49608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49609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9610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49611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49612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9613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49614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49615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6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7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8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1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2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3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4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5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6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9627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49628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49629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49630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49631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49632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49633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49634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49635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49636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49637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49638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7572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7B97-8EF6-4BFE-9A21-F614FA3183B4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1619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1622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1623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4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5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6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7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8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29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0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1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2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3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1634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39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43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44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45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47" name="AutoShape 31"/>
          <p:cNvSpPr>
            <a:spLocks noChangeArrowheads="1"/>
          </p:cNvSpPr>
          <p:nvPr/>
        </p:nvSpPr>
        <p:spPr bwMode="auto">
          <a:xfrm>
            <a:off x="495141" y="32004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1648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49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50" name="Rectangle 34"/>
          <p:cNvSpPr>
            <a:spLocks noChangeArrowheads="1"/>
          </p:cNvSpPr>
          <p:nvPr/>
        </p:nvSpPr>
        <p:spPr bwMode="auto">
          <a:xfrm>
            <a:off x="4456271" y="5867400"/>
            <a:ext cx="2310659" cy="304800"/>
          </a:xfrm>
          <a:prstGeom prst="rect">
            <a:avLst/>
          </a:prstGeom>
          <a:solidFill>
            <a:srgbClr val="FF00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2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1653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55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1656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1657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1658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1659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1660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1661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1662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1663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4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5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6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7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8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69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0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1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2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3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4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1675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1676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1677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1678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1679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1680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1681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1682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1683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1684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1685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978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5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Greedy Algorithm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technique to solve problems: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always makes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locally best</a:t>
            </a:r>
            <a:r>
              <a:rPr lang="en-US" altLang="zh-TW" dirty="0">
                <a:ea typeface="新細明體" pitchFamily="18" charset="-120"/>
              </a:rPr>
              <a:t> choice at the moment (local optimal). 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Hopefully, a series of locally best choices will lead to a globally best solution.  </a:t>
            </a:r>
          </a:p>
          <a:p>
            <a:r>
              <a:rPr lang="en-US" altLang="zh-TW" dirty="0">
                <a:ea typeface="新細明體" pitchFamily="18" charset="-120"/>
              </a:rPr>
              <a:t>Greedy algorithms yield optimal solutions for many (but not all) problems. 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B48AFDC-C798-48CB-851C-1A2C00B9F6A8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 dirty="0">
              <a:solidFill>
                <a:schemeClr val="bg2"/>
              </a:solidFill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 dirty="0">
                <a:solidFill>
                  <a:schemeClr val="bg2"/>
                </a:solidFill>
              </a:rPr>
              <a:t>CS4335  Design and Analysis of Algorithms/WANG </a:t>
            </a:r>
            <a:r>
              <a:rPr lang="en-US" altLang="zh-TW" sz="1400" dirty="0" err="1">
                <a:solidFill>
                  <a:schemeClr val="bg2"/>
                </a:solidFill>
              </a:rPr>
              <a:t>Lusheng</a:t>
            </a:r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3F663A88-30AE-4FCF-9AB0-31609D6CB5ED}" type="slidenum">
              <a:rPr lang="en-US" altLang="zh-TW" sz="1400">
                <a:solidFill>
                  <a:schemeClr val="bg2"/>
                </a:solidFill>
              </a:rPr>
              <a:pPr/>
              <a:t>2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AFBA3-6A2B-47F2-8E87-F3FF1F721189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3667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3670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3671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2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3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5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6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8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79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3682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686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687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688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690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691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692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693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695" name="AutoShape 31"/>
          <p:cNvSpPr>
            <a:spLocks noChangeArrowheads="1"/>
          </p:cNvSpPr>
          <p:nvPr/>
        </p:nvSpPr>
        <p:spPr bwMode="auto">
          <a:xfrm>
            <a:off x="495141" y="36576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3696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697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698" name="Rectangle 34"/>
          <p:cNvSpPr>
            <a:spLocks noChangeArrowheads="1"/>
          </p:cNvSpPr>
          <p:nvPr/>
        </p:nvSpPr>
        <p:spPr bwMode="auto">
          <a:xfrm>
            <a:off x="5033936" y="5867400"/>
            <a:ext cx="2310659" cy="304800"/>
          </a:xfrm>
          <a:prstGeom prst="rect">
            <a:avLst/>
          </a:prstGeom>
          <a:solidFill>
            <a:srgbClr val="99CCFF">
              <a:alpha val="5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0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3701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03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3704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3705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3706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3707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3708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3709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3710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3711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2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4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5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6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7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8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19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1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3724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3728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3731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3732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3734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238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9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B243-5337-4DA9-BD6B-9EC1C7F70C04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755715" name="Line 3"/>
          <p:cNvSpPr>
            <a:spLocks noChangeShapeType="1"/>
          </p:cNvSpPr>
          <p:nvPr/>
        </p:nvSpPr>
        <p:spPr bwMode="auto">
          <a:xfrm>
            <a:off x="1567947" y="61722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456271" y="62626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140290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grpSp>
        <p:nvGrpSpPr>
          <p:cNvPr id="755718" name="Group 6"/>
          <p:cNvGrpSpPr>
            <a:grpSpLocks/>
          </p:cNvGrpSpPr>
          <p:nvPr/>
        </p:nvGrpSpPr>
        <p:grpSpPr bwMode="auto">
          <a:xfrm>
            <a:off x="1567947" y="5867400"/>
            <a:ext cx="6354313" cy="304800"/>
            <a:chOff x="912" y="1776"/>
            <a:chExt cx="3696" cy="2208"/>
          </a:xfrm>
        </p:grpSpPr>
        <p:sp>
          <p:nvSpPr>
            <p:cNvPr id="755719" name="Line 7"/>
            <p:cNvSpPr>
              <a:spLocks noChangeShapeType="1"/>
            </p:cNvSpPr>
            <p:nvPr/>
          </p:nvSpPr>
          <p:spPr bwMode="auto">
            <a:xfrm rot="-5400000">
              <a:off x="14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 rot="-5400000">
              <a:off x="-19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rot="-5400000">
              <a:off x="81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2" name="Line 10"/>
            <p:cNvSpPr>
              <a:spLocks noChangeShapeType="1"/>
            </p:cNvSpPr>
            <p:nvPr/>
          </p:nvSpPr>
          <p:spPr bwMode="auto">
            <a:xfrm rot="-5400000">
              <a:off x="48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 rot="-5400000">
              <a:off x="148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 rot="-5400000">
              <a:off x="115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5" name="Line 13"/>
            <p:cNvSpPr>
              <a:spLocks noChangeShapeType="1"/>
            </p:cNvSpPr>
            <p:nvPr/>
          </p:nvSpPr>
          <p:spPr bwMode="auto">
            <a:xfrm rot="-5400000">
              <a:off x="2160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 rot="-5400000">
              <a:off x="182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7" name="Line 15"/>
            <p:cNvSpPr>
              <a:spLocks noChangeShapeType="1"/>
            </p:cNvSpPr>
            <p:nvPr/>
          </p:nvSpPr>
          <p:spPr bwMode="auto">
            <a:xfrm rot="-5400000">
              <a:off x="2832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 rot="-5400000">
              <a:off x="2496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 rot="-5400000">
              <a:off x="3504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55730" name="Line 18"/>
            <p:cNvSpPr>
              <a:spLocks noChangeShapeType="1"/>
            </p:cNvSpPr>
            <p:nvPr/>
          </p:nvSpPr>
          <p:spPr bwMode="auto">
            <a:xfrm rot="-5400000">
              <a:off x="3168" y="2880"/>
              <a:ext cx="22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55731" name="Text Box 19"/>
          <p:cNvSpPr txBox="1">
            <a:spLocks noChangeArrowheads="1"/>
          </p:cNvSpPr>
          <p:nvPr/>
        </p:nvSpPr>
        <p:spPr bwMode="auto">
          <a:xfrm>
            <a:off x="198056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32" name="Text Box 20"/>
          <p:cNvSpPr txBox="1">
            <a:spLocks noChangeArrowheads="1"/>
          </p:cNvSpPr>
          <p:nvPr/>
        </p:nvSpPr>
        <p:spPr bwMode="auto">
          <a:xfrm>
            <a:off x="255823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33" name="Text Box 21"/>
          <p:cNvSpPr txBox="1">
            <a:spLocks noChangeArrowheads="1"/>
          </p:cNvSpPr>
          <p:nvPr/>
        </p:nvSpPr>
        <p:spPr bwMode="auto">
          <a:xfrm>
            <a:off x="313589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34" name="Text Box 22"/>
          <p:cNvSpPr txBox="1">
            <a:spLocks noChangeArrowheads="1"/>
          </p:cNvSpPr>
          <p:nvPr/>
        </p:nvSpPr>
        <p:spPr bwMode="auto">
          <a:xfrm>
            <a:off x="3713560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35" name="Text Box 23"/>
          <p:cNvSpPr txBox="1">
            <a:spLocks noChangeArrowheads="1"/>
          </p:cNvSpPr>
          <p:nvPr/>
        </p:nvSpPr>
        <p:spPr bwMode="auto">
          <a:xfrm>
            <a:off x="429122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36" name="Text Box 24"/>
          <p:cNvSpPr txBox="1">
            <a:spLocks noChangeArrowheads="1"/>
          </p:cNvSpPr>
          <p:nvPr/>
        </p:nvSpPr>
        <p:spPr bwMode="auto">
          <a:xfrm>
            <a:off x="486888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37" name="Text Box 25"/>
          <p:cNvSpPr txBox="1">
            <a:spLocks noChangeArrowheads="1"/>
          </p:cNvSpPr>
          <p:nvPr/>
        </p:nvSpPr>
        <p:spPr bwMode="auto">
          <a:xfrm>
            <a:off x="5446554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38" name="Text Box 26"/>
          <p:cNvSpPr txBox="1">
            <a:spLocks noChangeArrowheads="1"/>
          </p:cNvSpPr>
          <p:nvPr/>
        </p:nvSpPr>
        <p:spPr bwMode="auto">
          <a:xfrm>
            <a:off x="6024219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39" name="Text Box 27"/>
          <p:cNvSpPr txBox="1">
            <a:spLocks noChangeArrowheads="1"/>
          </p:cNvSpPr>
          <p:nvPr/>
        </p:nvSpPr>
        <p:spPr bwMode="auto">
          <a:xfrm>
            <a:off x="660188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40" name="Text Box 28"/>
          <p:cNvSpPr txBox="1">
            <a:spLocks noChangeArrowheads="1"/>
          </p:cNvSpPr>
          <p:nvPr/>
        </p:nvSpPr>
        <p:spPr bwMode="auto">
          <a:xfrm>
            <a:off x="7097025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41" name="Text Box 29"/>
          <p:cNvSpPr txBox="1">
            <a:spLocks noChangeArrowheads="1"/>
          </p:cNvSpPr>
          <p:nvPr/>
        </p:nvSpPr>
        <p:spPr bwMode="auto">
          <a:xfrm>
            <a:off x="7757213" y="61722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>
            <a:off x="1567947" y="5867400"/>
            <a:ext cx="63543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3" name="AutoShape 31"/>
          <p:cNvSpPr>
            <a:spLocks noChangeArrowheads="1"/>
          </p:cNvSpPr>
          <p:nvPr/>
        </p:nvSpPr>
        <p:spPr bwMode="auto">
          <a:xfrm>
            <a:off x="495141" y="4114800"/>
            <a:ext cx="742712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55744" name="Rectangle 32"/>
          <p:cNvSpPr>
            <a:spLocks noChangeArrowheads="1"/>
          </p:cNvSpPr>
          <p:nvPr/>
        </p:nvSpPr>
        <p:spPr bwMode="auto">
          <a:xfrm>
            <a:off x="2145612" y="58674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45" name="Rectangle 33"/>
          <p:cNvSpPr>
            <a:spLocks noChangeArrowheads="1"/>
          </p:cNvSpPr>
          <p:nvPr/>
        </p:nvSpPr>
        <p:spPr bwMode="auto">
          <a:xfrm>
            <a:off x="3878607" y="58674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46" name="Rectangle 34"/>
          <p:cNvSpPr>
            <a:spLocks noChangeArrowheads="1"/>
          </p:cNvSpPr>
          <p:nvPr/>
        </p:nvSpPr>
        <p:spPr bwMode="auto">
          <a:xfrm>
            <a:off x="6189266" y="58674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1567947" y="4495800"/>
            <a:ext cx="7014501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48" name="Text Box 36"/>
          <p:cNvSpPr txBox="1">
            <a:spLocks noChangeArrowheads="1"/>
          </p:cNvSpPr>
          <p:nvPr/>
        </p:nvSpPr>
        <p:spPr bwMode="auto">
          <a:xfrm>
            <a:off x="4456271" y="4586288"/>
            <a:ext cx="18980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55749" name="Text Box 37"/>
          <p:cNvSpPr txBox="1">
            <a:spLocks noChangeArrowheads="1"/>
          </p:cNvSpPr>
          <p:nvPr/>
        </p:nvSpPr>
        <p:spPr bwMode="auto">
          <a:xfrm>
            <a:off x="8582448" y="4267200"/>
            <a:ext cx="9077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7674689" y="44958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51" name="Text Box 39"/>
          <p:cNvSpPr txBox="1">
            <a:spLocks noChangeArrowheads="1"/>
          </p:cNvSpPr>
          <p:nvPr/>
        </p:nvSpPr>
        <p:spPr bwMode="auto">
          <a:xfrm>
            <a:off x="140290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55752" name="Rectangle 40"/>
          <p:cNvSpPr>
            <a:spLocks noChangeArrowheads="1"/>
          </p:cNvSpPr>
          <p:nvPr/>
        </p:nvSpPr>
        <p:spPr bwMode="auto">
          <a:xfrm>
            <a:off x="1567947" y="1905000"/>
            <a:ext cx="3465989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</a:t>
            </a:r>
          </a:p>
        </p:txBody>
      </p:sp>
      <p:sp>
        <p:nvSpPr>
          <p:cNvPr id="755753" name="Rectangle 41"/>
          <p:cNvSpPr>
            <a:spLocks noChangeArrowheads="1"/>
          </p:cNvSpPr>
          <p:nvPr/>
        </p:nvSpPr>
        <p:spPr bwMode="auto">
          <a:xfrm>
            <a:off x="3300941" y="1447800"/>
            <a:ext cx="1155330" cy="3048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5754" name="Rectangle 42"/>
          <p:cNvSpPr>
            <a:spLocks noChangeArrowheads="1"/>
          </p:cNvSpPr>
          <p:nvPr/>
        </p:nvSpPr>
        <p:spPr bwMode="auto">
          <a:xfrm>
            <a:off x="4456271" y="3276600"/>
            <a:ext cx="2310659" cy="304800"/>
          </a:xfrm>
          <a:prstGeom prst="rect">
            <a:avLst/>
          </a:prstGeom>
          <a:solidFill>
            <a:srgbClr val="FF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5755" name="Rectangle 43"/>
          <p:cNvSpPr>
            <a:spLocks noChangeArrowheads="1"/>
          </p:cNvSpPr>
          <p:nvPr/>
        </p:nvSpPr>
        <p:spPr bwMode="auto">
          <a:xfrm>
            <a:off x="2145612" y="990600"/>
            <a:ext cx="1732994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55756" name="Rectangle 44"/>
          <p:cNvSpPr>
            <a:spLocks noChangeArrowheads="1"/>
          </p:cNvSpPr>
          <p:nvPr/>
        </p:nvSpPr>
        <p:spPr bwMode="auto">
          <a:xfrm>
            <a:off x="3300942" y="2819400"/>
            <a:ext cx="2888324" cy="3048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55757" name="Rectangle 45"/>
          <p:cNvSpPr>
            <a:spLocks noChangeArrowheads="1"/>
          </p:cNvSpPr>
          <p:nvPr/>
        </p:nvSpPr>
        <p:spPr bwMode="auto">
          <a:xfrm>
            <a:off x="5033936" y="3733800"/>
            <a:ext cx="2310659" cy="3048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755758" name="Rectangle 46"/>
          <p:cNvSpPr>
            <a:spLocks noChangeArrowheads="1"/>
          </p:cNvSpPr>
          <p:nvPr/>
        </p:nvSpPr>
        <p:spPr bwMode="auto">
          <a:xfrm>
            <a:off x="3878607" y="2362200"/>
            <a:ext cx="1732994" cy="3048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755759" name="Line 47"/>
          <p:cNvSpPr>
            <a:spLocks noChangeShapeType="1"/>
          </p:cNvSpPr>
          <p:nvPr/>
        </p:nvSpPr>
        <p:spPr bwMode="auto">
          <a:xfrm rot="-5400000">
            <a:off x="39301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0" name="Line 48"/>
          <p:cNvSpPr>
            <a:spLocks noChangeShapeType="1"/>
          </p:cNvSpPr>
          <p:nvPr/>
        </p:nvSpPr>
        <p:spPr bwMode="auto">
          <a:xfrm rot="-5400000">
            <a:off x="-184653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1" name="Line 49"/>
          <p:cNvSpPr>
            <a:spLocks noChangeShapeType="1"/>
          </p:cNvSpPr>
          <p:nvPr/>
        </p:nvSpPr>
        <p:spPr bwMode="auto">
          <a:xfrm rot="-5400000">
            <a:off x="1548342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2" name="Line 50"/>
          <p:cNvSpPr>
            <a:spLocks noChangeShapeType="1"/>
          </p:cNvSpPr>
          <p:nvPr/>
        </p:nvSpPr>
        <p:spPr bwMode="auto">
          <a:xfrm rot="-5400000">
            <a:off x="970677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3" name="Line 51"/>
          <p:cNvSpPr>
            <a:spLocks noChangeShapeType="1"/>
          </p:cNvSpPr>
          <p:nvPr/>
        </p:nvSpPr>
        <p:spPr bwMode="auto">
          <a:xfrm rot="-5400000">
            <a:off x="270367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4" name="Line 52"/>
          <p:cNvSpPr>
            <a:spLocks noChangeShapeType="1"/>
          </p:cNvSpPr>
          <p:nvPr/>
        </p:nvSpPr>
        <p:spPr bwMode="auto">
          <a:xfrm rot="-5400000">
            <a:off x="212600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5" name="Line 53"/>
          <p:cNvSpPr>
            <a:spLocks noChangeShapeType="1"/>
          </p:cNvSpPr>
          <p:nvPr/>
        </p:nvSpPr>
        <p:spPr bwMode="auto">
          <a:xfrm rot="-5400000">
            <a:off x="3859001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6" name="Line 54"/>
          <p:cNvSpPr>
            <a:spLocks noChangeShapeType="1"/>
          </p:cNvSpPr>
          <p:nvPr/>
        </p:nvSpPr>
        <p:spPr bwMode="auto">
          <a:xfrm rot="-5400000">
            <a:off x="328133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7" name="Line 55"/>
          <p:cNvSpPr>
            <a:spLocks noChangeShapeType="1"/>
          </p:cNvSpPr>
          <p:nvPr/>
        </p:nvSpPr>
        <p:spPr bwMode="auto">
          <a:xfrm rot="-5400000">
            <a:off x="501433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8" name="Line 56"/>
          <p:cNvSpPr>
            <a:spLocks noChangeShapeType="1"/>
          </p:cNvSpPr>
          <p:nvPr/>
        </p:nvSpPr>
        <p:spPr bwMode="auto">
          <a:xfrm rot="-5400000">
            <a:off x="4436666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69" name="Line 57"/>
          <p:cNvSpPr>
            <a:spLocks noChangeShapeType="1"/>
          </p:cNvSpPr>
          <p:nvPr/>
        </p:nvSpPr>
        <p:spPr bwMode="auto">
          <a:xfrm rot="-5400000">
            <a:off x="6169660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0" name="Line 58"/>
          <p:cNvSpPr>
            <a:spLocks noChangeShapeType="1"/>
          </p:cNvSpPr>
          <p:nvPr/>
        </p:nvSpPr>
        <p:spPr bwMode="auto">
          <a:xfrm rot="-5400000">
            <a:off x="5591995" y="27432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71" name="Text Box 59"/>
          <p:cNvSpPr txBox="1">
            <a:spLocks noChangeArrowheads="1"/>
          </p:cNvSpPr>
          <p:nvPr/>
        </p:nvSpPr>
        <p:spPr bwMode="auto">
          <a:xfrm>
            <a:off x="198056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55772" name="Text Box 60"/>
          <p:cNvSpPr txBox="1">
            <a:spLocks noChangeArrowheads="1"/>
          </p:cNvSpPr>
          <p:nvPr/>
        </p:nvSpPr>
        <p:spPr bwMode="auto">
          <a:xfrm>
            <a:off x="255823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313589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3713560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55775" name="Text Box 63"/>
          <p:cNvSpPr txBox="1">
            <a:spLocks noChangeArrowheads="1"/>
          </p:cNvSpPr>
          <p:nvPr/>
        </p:nvSpPr>
        <p:spPr bwMode="auto">
          <a:xfrm>
            <a:off x="429122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55776" name="Text Box 64"/>
          <p:cNvSpPr txBox="1">
            <a:spLocks noChangeArrowheads="1"/>
          </p:cNvSpPr>
          <p:nvPr/>
        </p:nvSpPr>
        <p:spPr bwMode="auto">
          <a:xfrm>
            <a:off x="486888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755777" name="Text Box 65"/>
          <p:cNvSpPr txBox="1">
            <a:spLocks noChangeArrowheads="1"/>
          </p:cNvSpPr>
          <p:nvPr/>
        </p:nvSpPr>
        <p:spPr bwMode="auto">
          <a:xfrm>
            <a:off x="5446554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755778" name="Text Box 66"/>
          <p:cNvSpPr txBox="1">
            <a:spLocks noChangeArrowheads="1"/>
          </p:cNvSpPr>
          <p:nvPr/>
        </p:nvSpPr>
        <p:spPr bwMode="auto">
          <a:xfrm>
            <a:off x="6024219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755779" name="Text Box 67"/>
          <p:cNvSpPr txBox="1">
            <a:spLocks noChangeArrowheads="1"/>
          </p:cNvSpPr>
          <p:nvPr/>
        </p:nvSpPr>
        <p:spPr bwMode="auto">
          <a:xfrm>
            <a:off x="660188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755780" name="Text Box 68"/>
          <p:cNvSpPr txBox="1">
            <a:spLocks noChangeArrowheads="1"/>
          </p:cNvSpPr>
          <p:nvPr/>
        </p:nvSpPr>
        <p:spPr bwMode="auto">
          <a:xfrm>
            <a:off x="7097025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755781" name="Text Box 69"/>
          <p:cNvSpPr txBox="1">
            <a:spLocks noChangeArrowheads="1"/>
          </p:cNvSpPr>
          <p:nvPr/>
        </p:nvSpPr>
        <p:spPr bwMode="auto">
          <a:xfrm>
            <a:off x="7757213" y="4495800"/>
            <a:ext cx="49514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755782" name="Rectangle 70"/>
          <p:cNvSpPr>
            <a:spLocks noChangeArrowheads="1"/>
          </p:cNvSpPr>
          <p:nvPr/>
        </p:nvSpPr>
        <p:spPr bwMode="auto">
          <a:xfrm>
            <a:off x="6189266" y="4191000"/>
            <a:ext cx="1732994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78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4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285063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96B1-7FA6-4D28-930C-832650075656}" type="slidenum">
              <a:rPr lang="en-US"/>
              <a:pPr/>
              <a:t>23</a:t>
            </a:fld>
            <a:endParaRPr lang="en-US" sz="1400"/>
          </a:p>
        </p:txBody>
      </p: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1399462" y="3875088"/>
            <a:ext cx="4965166" cy="2259012"/>
            <a:chOff x="814" y="1926"/>
            <a:chExt cx="2888" cy="1938"/>
          </a:xfrm>
        </p:grpSpPr>
        <p:sp>
          <p:nvSpPr>
            <p:cNvPr id="495625" name="Line 9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/>
          <p:cNvSpPr>
            <a:spLocks noChangeShapeType="1"/>
          </p:cNvSpPr>
          <p:nvPr/>
        </p:nvSpPr>
        <p:spPr bwMode="auto">
          <a:xfrm rot="-5400000">
            <a:off x="569072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/>
          <p:cNvSpPr>
            <a:spLocks noChangeShapeType="1"/>
          </p:cNvSpPr>
          <p:nvPr/>
        </p:nvSpPr>
        <p:spPr bwMode="auto">
          <a:xfrm rot="-5400000">
            <a:off x="659504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/>
          <p:cNvSpPr>
            <a:spLocks noChangeShapeType="1"/>
          </p:cNvSpPr>
          <p:nvPr/>
        </p:nvSpPr>
        <p:spPr bwMode="auto">
          <a:xfrm rot="-5400000">
            <a:off x="614288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/>
          <p:cNvSpPr>
            <a:spLocks noChangeShapeType="1"/>
          </p:cNvSpPr>
          <p:nvPr/>
        </p:nvSpPr>
        <p:spPr bwMode="auto">
          <a:xfrm rot="-5400000">
            <a:off x="704548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44624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5636" name="Text Box 2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5642" name="Text Box 2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5643" name="Text Box 2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5646" name="Text Box 3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5650" name="Rectangle 34"/>
          <p:cNvSpPr>
            <a:spLocks noChangeArrowheads="1"/>
          </p:cNvSpPr>
          <p:nvPr/>
        </p:nvSpPr>
        <p:spPr bwMode="auto">
          <a:xfrm>
            <a:off x="5917626" y="5156200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5653" name="Rectangle 37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5654" name="Rectangle 38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5655" name="Rectangle 39"/>
          <p:cNvSpPr>
            <a:spLocks noChangeArrowheads="1"/>
          </p:cNvSpPr>
          <p:nvPr/>
        </p:nvSpPr>
        <p:spPr bwMode="auto">
          <a:xfrm>
            <a:off x="3204665" y="4244975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5656" name="Rectangle 40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5657" name="Rectangle 41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5658" name="Rectangle 42"/>
          <p:cNvSpPr>
            <a:spLocks noChangeArrowheads="1"/>
          </p:cNvSpPr>
          <p:nvPr/>
        </p:nvSpPr>
        <p:spPr bwMode="auto">
          <a:xfrm>
            <a:off x="5013306" y="5567363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5674" name="Line 58"/>
          <p:cNvSpPr>
            <a:spLocks noChangeShapeType="1"/>
          </p:cNvSpPr>
          <p:nvPr/>
        </p:nvSpPr>
        <p:spPr bwMode="auto">
          <a:xfrm rot="-5400000">
            <a:off x="7497642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/>
          <p:cNvSpPr>
            <a:spLocks noChangeArrowheads="1"/>
          </p:cNvSpPr>
          <p:nvPr/>
        </p:nvSpPr>
        <p:spPr bwMode="auto">
          <a:xfrm>
            <a:off x="6816789" y="5572125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5677" name="Rectangle 61"/>
          <p:cNvSpPr>
            <a:spLocks noChangeArrowheads="1"/>
          </p:cNvSpPr>
          <p:nvPr/>
        </p:nvSpPr>
        <p:spPr bwMode="auto">
          <a:xfrm>
            <a:off x="6821946" y="42529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5679" name="Line 63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5681" name="Text Box 65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5682" name="Text Box 66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5683" name="Text Box 67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32309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74246-80C9-4964-8202-38A91EB6F3CF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18256"/>
            <a:ext cx="8912543" cy="1143000"/>
          </a:xfrm>
        </p:spPr>
        <p:txBody>
          <a:bodyPr/>
          <a:lstStyle/>
          <a:p>
            <a:r>
              <a:rPr lang="en-US" dirty="0"/>
              <a:t>Interval Partitioning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r>
              <a:rPr lang="en-US" sz="2400" dirty="0"/>
              <a:t>Interval partitioning.</a:t>
            </a:r>
          </a:p>
          <a:p>
            <a:pPr lvl="1"/>
            <a:r>
              <a:rPr lang="en-US" sz="2400" dirty="0"/>
              <a:t>Lecture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and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Goal:  find minimum number of classrooms to schedule all lectures so that no two occur at the same time in the same room.</a:t>
            </a:r>
          </a:p>
          <a:p>
            <a:pPr lvl="1"/>
            <a:endParaRPr lang="en-US" sz="2400" dirty="0"/>
          </a:p>
          <a:p>
            <a:r>
              <a:rPr lang="en-US" sz="2400" dirty="0"/>
              <a:t>Ex:  </a:t>
            </a:r>
            <a:r>
              <a:rPr lang="en-US" sz="2400" dirty="0">
                <a:solidFill>
                  <a:schemeClr val="tx1"/>
                </a:solidFill>
              </a:rPr>
              <a:t>This schedule uses only 3.</a:t>
            </a:r>
          </a:p>
        </p:txBody>
      </p:sp>
      <p:grpSp>
        <p:nvGrpSpPr>
          <p:cNvPr id="497721" name="Group 57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7722" name="Line 58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7741" name="Text Box 77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7742" name="Line 78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7744" name="Text Box 80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7745" name="Text Box 81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7746" name="Text Box 82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7747" name="Text Box 83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7748" name="Text Box 84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7749" name="Text Box 85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7750" name="Text Box 86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7751" name="Text Box 87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7752" name="Text Box 88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7753" name="Text Box 89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7754" name="Text Box 90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7755" name="Rectangle 91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7756" name="Rectangle 92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7757" name="Rectangle 93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7758" name="Rectangle 94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7759" name="Rectangle 95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7760" name="Rectangle 96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7761" name="Rectangle 97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7762" name="Rectangle 98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7763" name="Line 99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7765" name="Text Box 101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7766" name="Text Box 102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7767" name="Text Box 103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7768" name="Rectangle 104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7769" name="Rectangle 105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997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0F2D-C10F-4B5D-B265-0DD3988759C4}" type="slidenum">
              <a:rPr lang="en-US"/>
              <a:pPr/>
              <a:t>25</a:t>
            </a:fld>
            <a:endParaRPr lang="en-US" sz="1400"/>
          </a:p>
        </p:txBody>
      </p:sp>
      <p:grpSp>
        <p:nvGrpSpPr>
          <p:cNvPr id="499767" name="Group 55"/>
          <p:cNvGrpSpPr>
            <a:grpSpLocks/>
          </p:cNvGrpSpPr>
          <p:nvPr/>
        </p:nvGrpSpPr>
        <p:grpSpPr bwMode="auto">
          <a:xfrm>
            <a:off x="1399462" y="4448176"/>
            <a:ext cx="7227687" cy="1685925"/>
            <a:chOff x="814" y="2434"/>
            <a:chExt cx="4204" cy="1430"/>
          </a:xfrm>
        </p:grpSpPr>
        <p:sp>
          <p:nvSpPr>
            <p:cNvPr id="499733" name="Line 21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Interval Partitioning:  Lower Bound on Optimal Solution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914400"/>
            <a:ext cx="8499925" cy="54102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Def. 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of a set of </a:t>
            </a:r>
            <a:r>
              <a:rPr lang="en-US" sz="2400" dirty="0">
                <a:solidFill>
                  <a:srgbClr val="FF0000"/>
                </a:solidFill>
              </a:rPr>
              <a:t>open intervals </a:t>
            </a:r>
            <a:r>
              <a:rPr lang="en-US" sz="2400" dirty="0">
                <a:solidFill>
                  <a:schemeClr val="tx1"/>
                </a:solidFill>
              </a:rPr>
              <a:t>is the maximum number </a:t>
            </a:r>
            <a:r>
              <a:rPr lang="en-US" sz="2400" dirty="0"/>
              <a:t>of overlapped lectures during the whole period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/>
          </a:p>
          <a:p>
            <a:r>
              <a:rPr lang="en-US" sz="2400" b="1" dirty="0"/>
              <a:t>Key 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Number of classrooms needed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  depth.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Ex</a:t>
            </a:r>
            <a:r>
              <a:rPr lang="en-US" sz="2400" dirty="0"/>
              <a:t>:  </a:t>
            </a:r>
            <a:r>
              <a:rPr lang="en-US" sz="2400" dirty="0">
                <a:solidFill>
                  <a:schemeClr val="tx1"/>
                </a:solidFill>
              </a:rPr>
              <a:t>Depth of schedule below = 3 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  schedule below is optimal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Q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9716" name="Line 4"/>
          <p:cNvSpPr>
            <a:spLocks noChangeShapeType="1"/>
          </p:cNvSpPr>
          <p:nvPr/>
        </p:nvSpPr>
        <p:spPr bwMode="auto">
          <a:xfrm>
            <a:off x="1399462" y="6134100"/>
            <a:ext cx="754230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3656826" y="6211889"/>
            <a:ext cx="148198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8508522" y="6227764"/>
            <a:ext cx="71004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6170355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86462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1672342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2148407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2575549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3088831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3466116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499726" name="Text Box 14"/>
          <p:cNvSpPr txBox="1">
            <a:spLocks noChangeArrowheads="1"/>
          </p:cNvSpPr>
          <p:nvPr/>
        </p:nvSpPr>
        <p:spPr bwMode="auto">
          <a:xfrm>
            <a:off x="3996590" y="6134101"/>
            <a:ext cx="31418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499727" name="Text Box 15"/>
          <p:cNvSpPr txBox="1">
            <a:spLocks noChangeArrowheads="1"/>
          </p:cNvSpPr>
          <p:nvPr/>
        </p:nvSpPr>
        <p:spPr bwMode="auto">
          <a:xfrm>
            <a:off x="4358401" y="6134101"/>
            <a:ext cx="47769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4889991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528446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499730" name="Text Box 18"/>
          <p:cNvSpPr txBox="1">
            <a:spLocks noChangeArrowheads="1"/>
          </p:cNvSpPr>
          <p:nvPr/>
        </p:nvSpPr>
        <p:spPr bwMode="auto">
          <a:xfrm>
            <a:off x="5787434" y="6134101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499731" name="Text Box 19"/>
          <p:cNvSpPr txBox="1">
            <a:spLocks noChangeArrowheads="1"/>
          </p:cNvSpPr>
          <p:nvPr/>
        </p:nvSpPr>
        <p:spPr bwMode="auto">
          <a:xfrm>
            <a:off x="6214576" y="6134101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499745" name="Rectangle 33"/>
          <p:cNvSpPr>
            <a:spLocks noChangeArrowheads="1"/>
          </p:cNvSpPr>
          <p:nvPr/>
        </p:nvSpPr>
        <p:spPr bwMode="auto">
          <a:xfrm>
            <a:off x="5917626" y="5565775"/>
            <a:ext cx="2259082" cy="268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499746" name="Rectangle 34"/>
          <p:cNvSpPr>
            <a:spLocks noChangeArrowheads="1"/>
          </p:cNvSpPr>
          <p:nvPr/>
        </p:nvSpPr>
        <p:spPr bwMode="auto">
          <a:xfrm>
            <a:off x="1402900" y="4752975"/>
            <a:ext cx="1363358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499747" name="Rectangle 35"/>
          <p:cNvSpPr>
            <a:spLocks noChangeArrowheads="1"/>
          </p:cNvSpPr>
          <p:nvPr/>
        </p:nvSpPr>
        <p:spPr bwMode="auto">
          <a:xfrm>
            <a:off x="1409777" y="5554664"/>
            <a:ext cx="1347885" cy="268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499748" name="Rectangle 36"/>
          <p:cNvSpPr>
            <a:spLocks noChangeArrowheads="1"/>
          </p:cNvSpPr>
          <p:nvPr/>
        </p:nvSpPr>
        <p:spPr bwMode="auto">
          <a:xfrm>
            <a:off x="3204665" y="5567363"/>
            <a:ext cx="2712961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499749" name="Rectangle 37"/>
          <p:cNvSpPr>
            <a:spLocks noChangeArrowheads="1"/>
          </p:cNvSpPr>
          <p:nvPr/>
        </p:nvSpPr>
        <p:spPr bwMode="auto">
          <a:xfrm>
            <a:off x="5016744" y="4748213"/>
            <a:ext cx="1349604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499750" name="Rectangle 38"/>
          <p:cNvSpPr>
            <a:spLocks noChangeArrowheads="1"/>
          </p:cNvSpPr>
          <p:nvPr/>
        </p:nvSpPr>
        <p:spPr bwMode="auto">
          <a:xfrm>
            <a:off x="5013306" y="5157788"/>
            <a:ext cx="135992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499756" name="Rectangle 44"/>
          <p:cNvSpPr>
            <a:spLocks noChangeArrowheads="1"/>
          </p:cNvSpPr>
          <p:nvPr/>
        </p:nvSpPr>
        <p:spPr bwMode="auto">
          <a:xfrm>
            <a:off x="6821947" y="5143500"/>
            <a:ext cx="1358200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499757" name="Rectangle 45"/>
          <p:cNvSpPr>
            <a:spLocks noChangeArrowheads="1"/>
          </p:cNvSpPr>
          <p:nvPr/>
        </p:nvSpPr>
        <p:spPr bwMode="auto">
          <a:xfrm>
            <a:off x="6830544" y="4754563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499758" name="Line 46"/>
          <p:cNvSpPr>
            <a:spLocks noChangeShapeType="1"/>
          </p:cNvSpPr>
          <p:nvPr/>
        </p:nvSpPr>
        <p:spPr bwMode="auto">
          <a:xfrm>
            <a:off x="7975557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/>
          <p:cNvSpPr txBox="1">
            <a:spLocks noChangeArrowheads="1"/>
          </p:cNvSpPr>
          <p:nvPr/>
        </p:nvSpPr>
        <p:spPr bwMode="auto">
          <a:xfrm>
            <a:off x="6702070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499760" name="Text Box 48"/>
          <p:cNvSpPr txBox="1">
            <a:spLocks noChangeArrowheads="1"/>
          </p:cNvSpPr>
          <p:nvPr/>
        </p:nvSpPr>
        <p:spPr bwMode="auto">
          <a:xfrm>
            <a:off x="7096545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499761" name="Text Box 49"/>
          <p:cNvSpPr txBox="1">
            <a:spLocks noChangeArrowheads="1"/>
          </p:cNvSpPr>
          <p:nvPr/>
        </p:nvSpPr>
        <p:spPr bwMode="auto">
          <a:xfrm>
            <a:off x="7592636" y="6129339"/>
            <a:ext cx="25006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499762" name="Text Box 50"/>
          <p:cNvSpPr txBox="1">
            <a:spLocks noChangeArrowheads="1"/>
          </p:cNvSpPr>
          <p:nvPr/>
        </p:nvSpPr>
        <p:spPr bwMode="auto">
          <a:xfrm>
            <a:off x="8019778" y="6129339"/>
            <a:ext cx="41357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499763" name="Rectangle 51"/>
          <p:cNvSpPr>
            <a:spLocks noChangeArrowheads="1"/>
          </p:cNvSpPr>
          <p:nvPr/>
        </p:nvSpPr>
        <p:spPr bwMode="auto">
          <a:xfrm>
            <a:off x="3213262" y="4752975"/>
            <a:ext cx="1349603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499764" name="Rectangle 52"/>
          <p:cNvSpPr>
            <a:spLocks noChangeArrowheads="1"/>
          </p:cNvSpPr>
          <p:nvPr/>
        </p:nvSpPr>
        <p:spPr bwMode="auto">
          <a:xfrm>
            <a:off x="1413215" y="5154613"/>
            <a:ext cx="3149649" cy="266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99765" name="Text Box 53"/>
          <p:cNvSpPr txBox="1">
            <a:spLocks noChangeArrowheads="1"/>
          </p:cNvSpPr>
          <p:nvPr/>
        </p:nvSpPr>
        <p:spPr bwMode="auto">
          <a:xfrm>
            <a:off x="3699806" y="3175001"/>
            <a:ext cx="195821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a, b, c all contain 9:30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499766" name="Line 54"/>
          <p:cNvSpPr>
            <a:spLocks noChangeShapeType="1"/>
          </p:cNvSpPr>
          <p:nvPr/>
        </p:nvSpPr>
        <p:spPr bwMode="auto">
          <a:xfrm flipV="1">
            <a:off x="4500972" y="2952751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C551-B5DC-4294-8135-A7B2C67E9036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27384"/>
            <a:ext cx="891254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Interval Partitioning:  Greedy Algorithm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416" y="764704"/>
            <a:ext cx="8499925" cy="54102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Greedy algorithm.  </a:t>
            </a:r>
            <a:r>
              <a:rPr lang="en-US" dirty="0">
                <a:solidFill>
                  <a:schemeClr val="tx1"/>
                </a:solidFill>
              </a:rPr>
              <a:t>Consider lectures in increasing order of start time:  assign lecture to any compatible classroom (</a:t>
            </a:r>
            <a:r>
              <a:rPr lang="en-US" dirty="0">
                <a:solidFill>
                  <a:srgbClr val="FF0000"/>
                </a:solidFill>
              </a:rPr>
              <a:t>Don’t open any new classroom unless necessary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Implementation.  </a:t>
            </a:r>
            <a:r>
              <a:rPr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dirty="0"/>
              <a:t>For each classroom k, maintain the finish time of the last job added.</a:t>
            </a:r>
          </a:p>
          <a:p>
            <a:pPr lvl="1"/>
            <a:r>
              <a:rPr lang="en-US" dirty="0"/>
              <a:t>Keep the classrooms in a priority queue.</a:t>
            </a:r>
          </a:p>
        </p:txBody>
      </p:sp>
      <p:sp>
        <p:nvSpPr>
          <p:cNvPr id="501815" name="Text Box 55"/>
          <p:cNvSpPr txBox="1">
            <a:spLocks noChangeArrowheads="1"/>
          </p:cNvSpPr>
          <p:nvPr/>
        </p:nvSpPr>
        <p:spPr bwMode="auto">
          <a:xfrm>
            <a:off x="1279005" y="1848594"/>
            <a:ext cx="6912768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Sort</a:t>
            </a:r>
            <a:r>
              <a:rPr lang="en-US" sz="1400" b="1" dirty="0">
                <a:latin typeface="Courier New" pitchFamily="-106" charset="0"/>
              </a:rPr>
              <a:t> intervals by starting time so that s</a:t>
            </a:r>
            <a:r>
              <a:rPr lang="en-US" sz="1400" b="1" baseline="-25000" dirty="0">
                <a:latin typeface="Courier New" pitchFamily="-106" charset="0"/>
              </a:rPr>
              <a:t>1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s</a:t>
            </a:r>
            <a:r>
              <a:rPr lang="en-US" sz="1400" b="1" baseline="-25000" dirty="0">
                <a:latin typeface="Courier New" pitchFamily="-106" charset="0"/>
              </a:rPr>
              <a:t>2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...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</a:t>
            </a:r>
            <a:r>
              <a:rPr lang="en-US" sz="1400" b="1" dirty="0">
                <a:latin typeface="Courier New" pitchFamily="-106" charset="0"/>
              </a:rPr>
              <a:t> </a:t>
            </a:r>
            <a:r>
              <a:rPr lang="en-US" sz="1400" b="1" dirty="0" err="1">
                <a:latin typeface="Courier New" pitchFamily="-106" charset="0"/>
              </a:rPr>
              <a:t>s</a:t>
            </a:r>
            <a:r>
              <a:rPr lang="en-US" sz="1400" b="1" baseline="-25000" dirty="0" err="1">
                <a:latin typeface="Courier New" pitchFamily="-106" charset="0"/>
              </a:rPr>
              <a:t>n</a:t>
            </a:r>
            <a:r>
              <a:rPr lang="en-US" sz="1400" b="1" dirty="0">
                <a:latin typeface="Courier New" pitchFamily="-106" charset="0"/>
              </a:rPr>
              <a:t>.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</a:t>
            </a:r>
            <a:r>
              <a:rPr lang="en-US" sz="1400" b="1" dirty="0">
                <a:latin typeface="Courier New" pitchFamily="-106" charset="0"/>
              </a:rPr>
              <a:t> 0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for</a:t>
            </a:r>
            <a:r>
              <a:rPr lang="en-US" sz="1400" b="1" dirty="0">
                <a:latin typeface="Courier New" pitchFamily="-106" charset="0"/>
              </a:rPr>
              <a:t> j = 1 to n {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if</a:t>
            </a:r>
            <a:r>
              <a:rPr lang="en-US" sz="1400" b="1" dirty="0">
                <a:latin typeface="Courier New" pitchFamily="-106" charset="0"/>
              </a:rPr>
              <a:t> (lecture j is compatible with some classroom k)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k</a:t>
            </a:r>
          </a:p>
          <a:p>
            <a:pPr algn="l"/>
            <a:r>
              <a:rPr lang="en-US" sz="1400" b="1" dirty="0">
                <a:solidFill>
                  <a:srgbClr val="003399"/>
                </a:solidFill>
                <a:latin typeface="Courier New" pitchFamily="-106" charset="0"/>
              </a:rPr>
              <a:t>   else</a:t>
            </a:r>
            <a:endParaRPr lang="en-US" sz="1400" b="1" dirty="0">
              <a:latin typeface="Courier New" pitchFamily="-106" charset="0"/>
            </a:endParaRPr>
          </a:p>
          <a:p>
            <a:pPr algn="l"/>
            <a:r>
              <a:rPr lang="en-US" sz="1400" b="1" dirty="0">
                <a:latin typeface="Courier New" pitchFamily="-106" charset="0"/>
              </a:rPr>
              <a:t>      allocate a new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schedule lecture j in classroom d + 1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      d </a:t>
            </a:r>
            <a:r>
              <a:rPr lang="en-US" sz="1400" b="1" dirty="0">
                <a:latin typeface="Courier New" pitchFamily="-106" charset="0"/>
                <a:sym typeface="Symbol" pitchFamily="18" charset="2"/>
              </a:rPr>
              <a:t> d + 1</a:t>
            </a:r>
            <a:r>
              <a:rPr lang="en-US" sz="1400" b="1" dirty="0">
                <a:latin typeface="Courier New" pitchFamily="-106" charset="0"/>
              </a:rPr>
              <a:t> </a:t>
            </a:r>
          </a:p>
          <a:p>
            <a:pPr algn="l"/>
            <a:r>
              <a:rPr lang="en-US" sz="1400" b="1" dirty="0">
                <a:latin typeface="Courier New" pitchFamily="-106" charset="0"/>
              </a:rPr>
              <a:t>}    </a:t>
            </a:r>
          </a:p>
        </p:txBody>
      </p:sp>
      <p:sp>
        <p:nvSpPr>
          <p:cNvPr id="501818" name="Rectangle 58"/>
          <p:cNvSpPr>
            <a:spLocks noChangeArrowheads="1"/>
          </p:cNvSpPr>
          <p:nvPr/>
        </p:nvSpPr>
        <p:spPr bwMode="auto">
          <a:xfrm>
            <a:off x="2575148" y="2143247"/>
            <a:ext cx="214481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number of allocated classrooms</a:t>
            </a:r>
          </a:p>
        </p:txBody>
      </p:sp>
      <p:sp>
        <p:nvSpPr>
          <p:cNvPr id="501819" name="Line 59"/>
          <p:cNvSpPr>
            <a:spLocks noChangeShapeType="1"/>
          </p:cNvSpPr>
          <p:nvPr/>
        </p:nvSpPr>
        <p:spPr bwMode="auto">
          <a:xfrm flipH="1">
            <a:off x="2215107" y="2348880"/>
            <a:ext cx="408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28F73F4-95B2-4D74-AAE5-B91EB88E7A2D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D44538D5-30DE-4903-8328-4E770A08A92D}" type="slidenum">
              <a:rPr lang="en-US" altLang="zh-TW" sz="1400">
                <a:solidFill>
                  <a:schemeClr val="bg2"/>
                </a:solidFill>
              </a:rPr>
              <a:pPr/>
              <a:t>27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0"/>
            <a:ext cx="8929687" cy="623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990600" y="306863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pPr algn="l"/>
            <a:r>
              <a:rPr lang="en-US" sz="2000">
                <a:solidFill>
                  <a:srgbClr val="0033CC"/>
                </a:solidFill>
                <a:latin typeface="Comic Sans MS" pitchFamily="66" charset="0"/>
              </a:rPr>
              <a:t>Depth:</a:t>
            </a:r>
            <a:r>
              <a:rPr lang="en-US" sz="2000">
                <a:latin typeface="Comic Sans MS" pitchFamily="66" charset="0"/>
              </a:rPr>
              <a:t> The maximum No. of jobs required at any time.</a:t>
            </a:r>
            <a:r>
              <a:rPr lang="en-US"/>
              <a:t>   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8335963" y="4652963"/>
            <a:ext cx="1152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Depth:3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558800" y="260350"/>
            <a:ext cx="9001125" cy="338455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422400" y="1125538"/>
            <a:ext cx="626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b="1" i="1">
                <a:latin typeface="Comic Sans MS" pitchFamily="66" charset="0"/>
              </a:rPr>
              <a:t>Greedy Algorithm: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213100"/>
            <a:ext cx="1225550" cy="366713"/>
            <a:chOff x="1638300" y="3213100"/>
            <a:chExt cx="1225550" cy="366713"/>
          </a:xfrm>
        </p:grpSpPr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1638300" y="3429000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855788" y="3213100"/>
              <a:ext cx="287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38300" y="2420938"/>
            <a:ext cx="1225550" cy="366712"/>
            <a:chOff x="1638300" y="2420938"/>
            <a:chExt cx="1225550" cy="366712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1638300" y="2636838"/>
              <a:ext cx="1225550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998663" y="2420938"/>
              <a:ext cx="288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c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38300" y="2781300"/>
            <a:ext cx="2808288" cy="336550"/>
            <a:chOff x="1638300" y="2781300"/>
            <a:chExt cx="2808288" cy="336550"/>
          </a:xfrm>
        </p:grpSpPr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1638300" y="2997200"/>
              <a:ext cx="2808288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719388" y="2781300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b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2625" y="2420938"/>
            <a:ext cx="1223963" cy="366712"/>
            <a:chOff x="3222625" y="2420938"/>
            <a:chExt cx="1223963" cy="366712"/>
          </a:xfrm>
        </p:grpSpPr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3222625" y="2636838"/>
              <a:ext cx="1223963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3511550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2625" y="3213100"/>
            <a:ext cx="2305050" cy="366713"/>
            <a:chOff x="3222625" y="3213100"/>
            <a:chExt cx="2305050" cy="366713"/>
          </a:xfrm>
        </p:grpSpPr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3222625" y="3429000"/>
              <a:ext cx="2305050" cy="0"/>
            </a:xfrm>
            <a:prstGeom prst="line">
              <a:avLst/>
            </a:prstGeom>
            <a:noFill/>
            <a:ln w="203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087813" y="3213100"/>
              <a:ext cx="431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35513" y="2420938"/>
            <a:ext cx="1152525" cy="366712"/>
            <a:chOff x="4735513" y="2420938"/>
            <a:chExt cx="1152525" cy="366712"/>
          </a:xfrm>
        </p:grpSpPr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4735513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5095875" y="24209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35513" y="2852738"/>
            <a:ext cx="1152525" cy="336550"/>
            <a:chOff x="4735513" y="2852738"/>
            <a:chExt cx="1152525" cy="336550"/>
          </a:xfrm>
        </p:grpSpPr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4735513" y="2997200"/>
              <a:ext cx="1152525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5167313" y="28527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1275" y="2420938"/>
            <a:ext cx="1152525" cy="336550"/>
            <a:chOff x="6391275" y="2420938"/>
            <a:chExt cx="1152525" cy="336550"/>
          </a:xfrm>
        </p:grpSpPr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6391275" y="2636838"/>
              <a:ext cx="1152525" cy="0"/>
            </a:xfrm>
            <a:prstGeom prst="line">
              <a:avLst/>
            </a:prstGeom>
            <a:noFill/>
            <a:ln w="203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6751638" y="2420938"/>
              <a:ext cx="360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/>
                <a:t>j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838" y="2852738"/>
            <a:ext cx="1152525" cy="336550"/>
            <a:chOff x="6319838" y="2852738"/>
            <a:chExt cx="1152525" cy="336550"/>
          </a:xfrm>
        </p:grpSpPr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>
              <a:off x="6319838" y="2997200"/>
              <a:ext cx="1152525" cy="0"/>
            </a:xfrm>
            <a:prstGeom prst="line">
              <a:avLst/>
            </a:prstGeom>
            <a:noFill/>
            <a:ln w="203200">
              <a:solidFill>
                <a:srgbClr val="FF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6823075" y="2852738"/>
              <a:ext cx="288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99113" y="3213100"/>
            <a:ext cx="1944687" cy="366713"/>
            <a:chOff x="5599113" y="3213100"/>
            <a:chExt cx="1944687" cy="366713"/>
          </a:xfrm>
        </p:grpSpPr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>
              <a:off x="5599113" y="3429000"/>
              <a:ext cx="1944687" cy="0"/>
            </a:xfrm>
            <a:prstGeom prst="line">
              <a:avLst/>
            </a:prstGeom>
            <a:noFill/>
            <a:ln w="203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6464300" y="3213100"/>
              <a:ext cx="3587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</a:defRPr>
              </a:lvl9pPr>
            </a:lstStyle>
            <a:p>
              <a:r>
                <a:rPr lang="en-US" sz="1800" dirty="0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8A576-8682-4CE2-971D-23306F2FC2EC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141" y="-99392"/>
            <a:ext cx="8912543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Interval Partitioning:  Greedy Analysis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908" y="692696"/>
            <a:ext cx="8910252" cy="5631904"/>
          </a:xfrm>
        </p:spPr>
        <p:txBody>
          <a:bodyPr>
            <a:no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never schedules two incompatible lectures in the same classroom (</a:t>
            </a:r>
            <a:r>
              <a:rPr lang="en-US" sz="2400" dirty="0">
                <a:solidFill>
                  <a:srgbClr val="FF0000"/>
                </a:solidFill>
              </a:rPr>
              <a:t>its solution is always feasible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  <a:endParaRPr lang="en-US" sz="2400" dirty="0"/>
          </a:p>
          <a:p>
            <a:r>
              <a:rPr lang="en-US" sz="2400" b="1" dirty="0"/>
              <a:t>Theorem</a:t>
            </a:r>
            <a:r>
              <a:rPr lang="en-US" sz="2400" dirty="0"/>
              <a:t>.  </a:t>
            </a:r>
            <a:r>
              <a:rPr lang="en-US" sz="2400" dirty="0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sz="2400" dirty="0"/>
              <a:t>Pf.  </a:t>
            </a:r>
          </a:p>
          <a:p>
            <a:pPr lvl="1"/>
            <a:r>
              <a:rPr lang="en-US" sz="2400" dirty="0"/>
              <a:t>Let d = number of classrooms that the greedy algorithm allocates.</a:t>
            </a:r>
          </a:p>
          <a:p>
            <a:pPr lvl="1"/>
            <a:r>
              <a:rPr lang="en-US" sz="2400" dirty="0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sz="2400" dirty="0"/>
              <a:t>Since we sorted by start time, all these incompatibilities are caused by lectures that start no later than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Thus, we have d lectures overlapping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.</a:t>
            </a:r>
          </a:p>
          <a:p>
            <a:pPr lvl="1"/>
            <a:r>
              <a:rPr lang="en-US" sz="2400" dirty="0" err="1"/>
              <a:t>d</a:t>
            </a:r>
            <a:r>
              <a:rPr lang="en-US" sz="2400" dirty="0" err="1">
                <a:sym typeface="Symbol" panose="05050102010706020507" pitchFamily="18" charset="2"/>
              </a:rPr>
              <a:t>depth</a:t>
            </a:r>
            <a:endParaRPr lang="en-US" sz="2400" dirty="0"/>
          </a:p>
          <a:p>
            <a:pPr lvl="1"/>
            <a:r>
              <a:rPr lang="en-US" sz="2400" dirty="0"/>
              <a:t>Key observation  </a:t>
            </a:r>
            <a:r>
              <a:rPr lang="en-US" sz="2400" dirty="0">
                <a:sym typeface="Symbol" pitchFamily="18" charset="2"/>
              </a:rPr>
              <a:t>  </a:t>
            </a:r>
            <a:r>
              <a:rPr lang="en-US" sz="2400" dirty="0"/>
              <a:t>all schedules need to use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depth classrooms.  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26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D8CE0-BB1A-4E3C-A7C9-4416DDAF105B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Analysis Strategies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/>
              <a:t>Exchange argument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</a:p>
          <a:p>
            <a:endParaRPr lang="en-US" dirty="0"/>
          </a:p>
          <a:p>
            <a:r>
              <a:rPr lang="en-US" b="1" dirty="0"/>
              <a:t>Structural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Interval Scheduling</a:t>
            </a:r>
          </a:p>
        </p:txBody>
      </p:sp>
    </p:spTree>
    <p:extLst>
      <p:ext uri="{BB962C8B-B14F-4D97-AF65-F5344CB8AC3E}">
        <p14:creationId xmlns:p14="http://schemas.microsoft.com/office/powerpoint/2010/main" val="41615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F673-AB18-4356-A976-EA0882F9DD28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919" y="1196752"/>
            <a:ext cx="8912543" cy="1756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Interval scheduling.</a:t>
            </a:r>
          </a:p>
          <a:p>
            <a:pPr lvl="1"/>
            <a:r>
              <a:rPr lang="en-US" sz="2200" dirty="0"/>
              <a:t>Job j starts at </a:t>
            </a:r>
            <a:r>
              <a:rPr lang="en-US" sz="2200" dirty="0" err="1"/>
              <a:t>s</a:t>
            </a:r>
            <a:r>
              <a:rPr lang="en-US" sz="2200" baseline="-25000" dirty="0" err="1"/>
              <a:t>j</a:t>
            </a:r>
            <a:r>
              <a:rPr lang="en-US" sz="2200" dirty="0"/>
              <a:t> and finishes at </a:t>
            </a:r>
            <a:r>
              <a:rPr lang="en-US" sz="2200" dirty="0" err="1"/>
              <a:t>f</a:t>
            </a:r>
            <a:r>
              <a:rPr lang="en-US" sz="2200" baseline="-25000" dirty="0" err="1"/>
              <a:t>j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Two jobs </a:t>
            </a:r>
            <a:r>
              <a:rPr lang="en-US" sz="2200" dirty="0">
                <a:solidFill>
                  <a:schemeClr val="accent1"/>
                </a:solidFill>
              </a:rPr>
              <a:t>compatible </a:t>
            </a:r>
            <a:r>
              <a:rPr lang="en-US" sz="2200" dirty="0"/>
              <a:t>if they don't overlap.</a:t>
            </a:r>
          </a:p>
          <a:p>
            <a:pPr lvl="1"/>
            <a:r>
              <a:rPr lang="en-US" sz="2200" dirty="0"/>
              <a:t>Goal: find maximum subset of mutually compatible jobs.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1552475" y="6232525"/>
            <a:ext cx="636978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176035" y="6313489"/>
            <a:ext cx="172439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7922260" y="6024563"/>
            <a:ext cx="825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098744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1402901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 rot="-5400000">
            <a:off x="48458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/>
          <p:cNvSpPr>
            <a:spLocks noChangeShapeType="1"/>
          </p:cNvSpPr>
          <p:nvPr/>
        </p:nvSpPr>
        <p:spPr bwMode="auto">
          <a:xfrm rot="-5400000">
            <a:off x="-3978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rot="-5400000">
            <a:off x="153503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/>
          <p:cNvSpPr>
            <a:spLocks noChangeShapeType="1"/>
          </p:cNvSpPr>
          <p:nvPr/>
        </p:nvSpPr>
        <p:spPr bwMode="auto">
          <a:xfrm rot="-5400000">
            <a:off x="1008949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/>
          <p:cNvSpPr>
            <a:spLocks noChangeShapeType="1"/>
          </p:cNvSpPr>
          <p:nvPr/>
        </p:nvSpPr>
        <p:spPr bwMode="auto">
          <a:xfrm rot="-5400000">
            <a:off x="205940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/>
          <p:cNvSpPr>
            <a:spLocks noChangeShapeType="1"/>
          </p:cNvSpPr>
          <p:nvPr/>
        </p:nvSpPr>
        <p:spPr bwMode="auto">
          <a:xfrm rot="-5400000">
            <a:off x="363251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/>
          <p:cNvSpPr>
            <a:spLocks noChangeShapeType="1"/>
          </p:cNvSpPr>
          <p:nvPr/>
        </p:nvSpPr>
        <p:spPr bwMode="auto">
          <a:xfrm rot="-5400000">
            <a:off x="3108141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/>
          <p:cNvSpPr>
            <a:spLocks noChangeShapeType="1"/>
          </p:cNvSpPr>
          <p:nvPr/>
        </p:nvSpPr>
        <p:spPr bwMode="auto">
          <a:xfrm rot="-5400000">
            <a:off x="4681246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/>
          <p:cNvSpPr>
            <a:spLocks noChangeShapeType="1"/>
          </p:cNvSpPr>
          <p:nvPr/>
        </p:nvSpPr>
        <p:spPr bwMode="auto">
          <a:xfrm rot="-5400000">
            <a:off x="4156878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/>
          <p:cNvSpPr>
            <a:spLocks noChangeShapeType="1"/>
          </p:cNvSpPr>
          <p:nvPr/>
        </p:nvSpPr>
        <p:spPr bwMode="auto">
          <a:xfrm rot="-5400000">
            <a:off x="573170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rot="-5400000">
            <a:off x="5207334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1927270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245163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2976006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493591" name="Text Box 23"/>
          <p:cNvSpPr txBox="1">
            <a:spLocks noChangeArrowheads="1"/>
          </p:cNvSpPr>
          <p:nvPr/>
        </p:nvSpPr>
        <p:spPr bwMode="auto">
          <a:xfrm>
            <a:off x="3502094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4026461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550831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5075198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7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5599567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</a:t>
            </a:r>
          </a:p>
        </p:txBody>
      </p:sp>
      <p:sp>
        <p:nvSpPr>
          <p:cNvPr id="493596" name="Text Box 28"/>
          <p:cNvSpPr txBox="1">
            <a:spLocks noChangeArrowheads="1"/>
          </p:cNvSpPr>
          <p:nvPr/>
        </p:nvSpPr>
        <p:spPr bwMode="auto">
          <a:xfrm>
            <a:off x="6123935" y="6232526"/>
            <a:ext cx="4504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493597" name="Text Box 29"/>
          <p:cNvSpPr txBox="1">
            <a:spLocks noChangeArrowheads="1"/>
          </p:cNvSpPr>
          <p:nvPr/>
        </p:nvSpPr>
        <p:spPr bwMode="auto">
          <a:xfrm>
            <a:off x="6574376" y="6232526"/>
            <a:ext cx="44872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7174392" y="6232526"/>
            <a:ext cx="4487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493599" name="Rectangle 31"/>
          <p:cNvSpPr>
            <a:spLocks noChangeArrowheads="1"/>
          </p:cNvSpPr>
          <p:nvPr/>
        </p:nvSpPr>
        <p:spPr bwMode="auto">
          <a:xfrm>
            <a:off x="4176036" y="5124451"/>
            <a:ext cx="209747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493600" name="Rectangle 32"/>
          <p:cNvSpPr>
            <a:spLocks noChangeArrowheads="1"/>
          </p:cNvSpPr>
          <p:nvPr/>
        </p:nvSpPr>
        <p:spPr bwMode="auto">
          <a:xfrm>
            <a:off x="4700403" y="5540376"/>
            <a:ext cx="2099193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493601" name="Line 33"/>
          <p:cNvSpPr>
            <a:spLocks noChangeShapeType="1"/>
          </p:cNvSpPr>
          <p:nvPr/>
        </p:nvSpPr>
        <p:spPr bwMode="auto">
          <a:xfrm rot="-5400000">
            <a:off x="258377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5749140" y="5943601"/>
            <a:ext cx="1574824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3651667" y="4708526"/>
            <a:ext cx="1573106" cy="277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1552475" y="3048001"/>
            <a:ext cx="3147929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2076843" y="3463926"/>
            <a:ext cx="1574824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3127299" y="3878263"/>
            <a:ext cx="1048737" cy="277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3127300" y="4294189"/>
            <a:ext cx="2621841" cy="276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3700" y="3231244"/>
            <a:ext cx="18804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2060"/>
                </a:solidFill>
              </a:rPr>
              <a:t>Examples: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{a, g} is a set of mutually compatible jobs.</a:t>
            </a:r>
          </a:p>
          <a:p>
            <a:pPr algn="l"/>
            <a:r>
              <a:rPr lang="en-US" altLang="zh-CN" sz="2000" dirty="0">
                <a:solidFill>
                  <a:srgbClr val="002060"/>
                </a:solidFill>
              </a:rPr>
              <a:t>{b, e, h} is also a set of mutually compatible jobs.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Greedy Algorithm:  sort all the jobs in a list using a ‘greedy’ principle, and then choose it one by one  </a:t>
            </a:r>
          </a:p>
          <a:p>
            <a:r>
              <a:rPr lang="en-US" sz="2400" dirty="0"/>
              <a:t>What are possible rules for </a:t>
            </a:r>
            <a:r>
              <a:rPr lang="en-US" sz="2400" dirty="0">
                <a:solidFill>
                  <a:srgbClr val="FF0000"/>
                </a:solidFill>
              </a:rPr>
              <a:t>greedy sorting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Choose the interval that </a:t>
            </a:r>
            <a:r>
              <a:rPr lang="en-US" sz="2000" dirty="0">
                <a:solidFill>
                  <a:srgbClr val="FF0000"/>
                </a:solidFill>
              </a:rPr>
              <a:t>starts earliest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start using the resource as soon as possible.</a:t>
            </a:r>
          </a:p>
          <a:p>
            <a:pPr lvl="1"/>
            <a:r>
              <a:rPr lang="en-US" sz="2000" dirty="0"/>
              <a:t>Choose the </a:t>
            </a:r>
            <a:r>
              <a:rPr lang="en-US" sz="2000" dirty="0">
                <a:solidFill>
                  <a:srgbClr val="FF0000"/>
                </a:solidFill>
              </a:rPr>
              <a:t>smallest interval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try to have lots of small jobs.</a:t>
            </a:r>
          </a:p>
          <a:p>
            <a:pPr lvl="1"/>
            <a:r>
              <a:rPr lang="en-US" sz="2000" dirty="0"/>
              <a:t>Choose the interval that overlaps (conflicts) with the </a:t>
            </a:r>
            <a:r>
              <a:rPr lang="en-US" sz="2000" dirty="0">
                <a:solidFill>
                  <a:srgbClr val="FF0000"/>
                </a:solidFill>
              </a:rPr>
              <a:t>fewest remaining intervals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Rationale: keep our options open and eliminate as few intervals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3" y="1600200"/>
            <a:ext cx="6583759" cy="4525963"/>
          </a:xfrm>
        </p:spPr>
      </p:pic>
    </p:spTree>
    <p:extLst>
      <p:ext uri="{BB962C8B-B14F-4D97-AF65-F5344CB8AC3E}">
        <p14:creationId xmlns:p14="http://schemas.microsoft.com/office/powerpoint/2010/main" val="33896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6" y="1600200"/>
            <a:ext cx="6577812" cy="4525963"/>
          </a:xfrm>
        </p:spPr>
      </p:pic>
    </p:spTree>
    <p:extLst>
      <p:ext uri="{BB962C8B-B14F-4D97-AF65-F5344CB8AC3E}">
        <p14:creationId xmlns:p14="http://schemas.microsoft.com/office/powerpoint/2010/main" val="362926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That Don’t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2019/9/12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77" y="1600200"/>
            <a:ext cx="6607071" cy="4525963"/>
          </a:xfrm>
        </p:spPr>
      </p:pic>
    </p:spTree>
    <p:extLst>
      <p:ext uri="{BB962C8B-B14F-4D97-AF65-F5344CB8AC3E}">
        <p14:creationId xmlns:p14="http://schemas.microsoft.com/office/powerpoint/2010/main" val="40713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Example:  sort based on finish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Jobs (s, f): (0, 10), (3, 4), (2, 8), (1, 5), (4, 5), (4, 8), (5, 6) (7,9).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Sorting based on f</a:t>
            </a:r>
            <a:r>
              <a:rPr lang="en-US" altLang="zh-TW" sz="2000" baseline="-25000" dirty="0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: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 (1, 5), (4, 5) (5, 6) (4,8) (2,8)  (7, 9)(0,10).</a:t>
            </a:r>
          </a:p>
          <a:p>
            <a:pPr marL="457200" lvl="1" indent="0">
              <a:buNone/>
            </a:pP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Selecting jobs: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(3, 4),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(4, 5),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(5, 6),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(7, 9), 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FC7E3170-19E5-404A-91AD-6AC0A28AFFFF}" type="datetime1">
              <a:rPr lang="zh-TW" altLang="en-US" sz="1400">
                <a:solidFill>
                  <a:schemeClr val="bg2"/>
                </a:solidFill>
              </a:rPr>
              <a:pPr/>
              <a:t>2019/9/12</a:t>
            </a:fld>
            <a:endParaRPr lang="en-US" altLang="zh-TW" sz="1400">
              <a:solidFill>
                <a:schemeClr val="bg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CS4335  Design and Analysis of Algorithms/WANG Lusheng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0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0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0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400">
                <a:solidFill>
                  <a:schemeClr val="bg2"/>
                </a:solidFill>
              </a:rPr>
              <a:t>Page </a:t>
            </a:r>
            <a:fld id="{E2D73CFC-B914-4F8F-B69E-EBC2143EE7C9}" type="slidenum">
              <a:rPr lang="en-US" altLang="zh-TW" sz="1400">
                <a:solidFill>
                  <a:schemeClr val="bg2"/>
                </a:solidFill>
              </a:rPr>
              <a:pPr/>
              <a:t>9</a:t>
            </a:fld>
            <a:endParaRPr lang="en-US" altLang="zh-TW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23015</TotalTime>
  <Pages>9</Pages>
  <Words>1900</Words>
  <PresentationFormat>Custom</PresentationFormat>
  <Paragraphs>636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PMingLiU</vt:lpstr>
      <vt:lpstr>SimSun</vt:lpstr>
      <vt:lpstr>Arial</vt:lpstr>
      <vt:lpstr>Calibri</vt:lpstr>
      <vt:lpstr>Comic Sans MS</vt:lpstr>
      <vt:lpstr>Courier New</vt:lpstr>
      <vt:lpstr>Symbol</vt:lpstr>
      <vt:lpstr>Times New Roman</vt:lpstr>
      <vt:lpstr>Office Theme</vt:lpstr>
      <vt:lpstr>Week 2: Greedy Algorithms</vt:lpstr>
      <vt:lpstr>Greedy Algorithm </vt:lpstr>
      <vt:lpstr>Interval Scheduling</vt:lpstr>
      <vt:lpstr>Interval Scheduling</vt:lpstr>
      <vt:lpstr>Ideas for Interval Scheduling</vt:lpstr>
      <vt:lpstr>Rules That Don’t Work</vt:lpstr>
      <vt:lpstr>Rules That Don’t Work</vt:lpstr>
      <vt:lpstr>Rules That Don’t Work</vt:lpstr>
      <vt:lpstr>Example:  sort based on finish time</vt:lpstr>
      <vt:lpstr>Interval Scheduling:  Greedy Algorithm</vt:lpstr>
      <vt:lpstr>How to Prove Optimality</vt:lpstr>
      <vt:lpstr>Interval Scheduling: Analysis</vt:lpstr>
      <vt:lpstr>Interval Scheduling:  Analysis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Scheduling</vt:lpstr>
      <vt:lpstr>Interval Partitioning</vt:lpstr>
      <vt:lpstr>Interval Partitioning</vt:lpstr>
      <vt:lpstr>Interval Partitioning</vt:lpstr>
      <vt:lpstr>Interval Partitioning:  Lower Bound on Optimal Solution</vt:lpstr>
      <vt:lpstr>Interval Partitioning:  Greedy Algorithm</vt:lpstr>
      <vt:lpstr>PowerPoint Presentation</vt:lpstr>
      <vt:lpstr>Interval Partitioning:  Greedy Analysis</vt:lpstr>
      <vt:lpstr>Greedy Analysis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2017-09-11T03:53:20Z</cp:lastPrinted>
  <dcterms:created xsi:type="dcterms:W3CDTF">1996-09-03T20:45:46Z</dcterms:created>
  <dcterms:modified xsi:type="dcterms:W3CDTF">2019-09-12T12:18:16Z</dcterms:modified>
</cp:coreProperties>
</file>