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36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99300" cy="10234613"/>
  <p:embeddedFontLst>
    <p:embeddedFont>
      <p:font typeface="微軟正黑體" panose="020B0604030504040204" pitchFamily="34" charset="-120"/>
      <p:regular r:id="rId5"/>
      <p:bold r:id="rId6"/>
    </p:embeddedFont>
    <p:embeddedFont>
      <p:font typeface="新細明體" panose="02020500000000000000" pitchFamily="18" charset="-12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新細明體" panose="02020500000000000000" pitchFamily="18" charset="-120"/>
      <p:regular r:id="rId7"/>
    </p:embeddedFont>
  </p:embeddedFont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4596D"/>
    <a:srgbClr val="808080"/>
    <a:srgbClr val="333333"/>
    <a:srgbClr val="5F5F5F"/>
    <a:srgbClr val="013F7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57" autoAdjust="0"/>
    <p:restoredTop sz="87543" autoAdjust="0"/>
  </p:normalViewPr>
  <p:slideViewPr>
    <p:cSldViewPr snapToGrid="0">
      <p:cViewPr varScale="1">
        <p:scale>
          <a:sx n="67" d="100"/>
          <a:sy n="67" d="100"/>
        </p:scale>
        <p:origin x="2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+mn-cs"/>
              </a:defRPr>
            </a:lvl1pPr>
          </a:lstStyle>
          <a:p>
            <a:pPr>
              <a:defRPr/>
            </a:pPr>
            <a:fld id="{037BA6FF-CBE0-4E3B-BD5B-8A4E29FC5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 smtClean="0"/>
              <a:t>Click to edit Master text styles</a:t>
            </a:r>
          </a:p>
          <a:p>
            <a:pPr lvl="1"/>
            <a:r>
              <a:rPr lang="en-CA" altLang="zh-TW" noProof="0" smtClean="0"/>
              <a:t>Second level</a:t>
            </a:r>
          </a:p>
          <a:p>
            <a:pPr lvl="2"/>
            <a:r>
              <a:rPr lang="en-CA" altLang="zh-TW" noProof="0" smtClean="0"/>
              <a:t>Third level</a:t>
            </a:r>
          </a:p>
          <a:p>
            <a:pPr lvl="3"/>
            <a:r>
              <a:rPr lang="en-CA" altLang="zh-TW" noProof="0" smtClean="0"/>
              <a:t>Fourth level</a:t>
            </a:r>
          </a:p>
          <a:p>
            <a:pPr lvl="4"/>
            <a:r>
              <a:rPr lang="en-CA" altLang="zh-TW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89893">
              <a:defRPr sz="1300">
                <a:cs typeface="Arial" charset="0"/>
              </a:defRPr>
            </a:lvl1pPr>
          </a:lstStyle>
          <a:p>
            <a:pPr>
              <a:defRPr/>
            </a:pPr>
            <a:fld id="{6E3CEB80-0ECD-461E-9D6F-216EEF9288C7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293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A949-1549-4899-BB3D-FC28E18E725D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72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2907E-04E7-4ED3-B8E1-A416A0BC657C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85782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C00DD-2233-4BDD-BAF4-5F1E24A0460F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85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524C7-4384-4AF6-B48A-F23D78A00729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44704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78E5-8E22-44E1-B1A5-20180DEF5EA8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5793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5572-7756-460E-B203-F6B1133927E8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450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4E1DC-AEED-4D9D-B1B8-4F4C5317BD6E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8549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1951-8FD9-42A7-82D8-A0F3ADD52722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0357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F4E1-4954-443D-B6B8-4A43C1C907AE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19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BD41-2C40-465F-BEC1-7249050ECD36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4947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57AE-F9B0-4FD7-8DEC-F31473BC4D82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384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DD3D38-EC3A-4501-A7D4-D5FD2916496F}" type="slidenum">
              <a:rPr lang="en-CA" altLang="zh-TW" smtClean="0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5378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360488"/>
            <a:ext cx="7983537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/>
              <a:t>Fetch-And-Execute: A Complete View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6C57E6C-7A56-451C-BA8A-FEF8A0C023A9}" type="slidenum">
              <a:rPr lang="en-CA" altLang="zh-TW" sz="1400" smtClean="0">
                <a:ea typeface="PMingLiU" pitchFamily="18" charset="-120"/>
              </a:rPr>
              <a:pPr eaLnBrk="1" hangingPunct="1"/>
              <a:t>1</a:t>
            </a:fld>
            <a:endParaRPr lang="en-CA" altLang="zh-TW" sz="1400" smtClean="0">
              <a:ea typeface="PMingLiU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9300" y="3970338"/>
            <a:ext cx="1165225" cy="1619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CA" sz="1050" b="1" dirty="0" err="1">
                <a:solidFill>
                  <a:srgbClr val="FF0000"/>
                </a:solidFill>
                <a:latin typeface="+mj-lt"/>
                <a:cs typeface="Arial" charset="0"/>
              </a:rPr>
              <a:t>movf</a:t>
            </a:r>
            <a:r>
              <a:rPr lang="en-CA" sz="1050" b="1" dirty="0">
                <a:solidFill>
                  <a:srgbClr val="FF0000"/>
                </a:solidFill>
                <a:latin typeface="+mj-lt"/>
                <a:cs typeface="Arial" charset="0"/>
              </a:rPr>
              <a:t> 0x25, W, A</a:t>
            </a:r>
            <a:endParaRPr lang="en-US" sz="105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000000</a:t>
            </a:r>
            <a:endParaRPr lang="en-US" sz="16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25600" y="165100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000002</a:t>
            </a:r>
            <a:endParaRPr lang="en-US" sz="1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7150" y="1660525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76638" y="1643063"/>
            <a:ext cx="968375" cy="169862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7150" y="1820863"/>
            <a:ext cx="969963" cy="168275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68700" y="182245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49775" y="165100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9775" y="1828800"/>
            <a:ext cx="969963" cy="16986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57400" y="3916363"/>
            <a:ext cx="93662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100" b="1" dirty="0" err="1">
                <a:solidFill>
                  <a:srgbClr val="FF0000"/>
                </a:solidFill>
                <a:latin typeface="+mj-lt"/>
                <a:cs typeface="Arial" charset="0"/>
              </a:rPr>
              <a:t>addlw</a:t>
            </a:r>
            <a:r>
              <a:rPr lang="en-CA" sz="1100" b="1" dirty="0">
                <a:solidFill>
                  <a:srgbClr val="FF0000"/>
                </a:solidFill>
                <a:latin typeface="+mj-lt"/>
                <a:cs typeface="Arial" charset="0"/>
              </a:rPr>
              <a:t> 0x04</a:t>
            </a:r>
            <a:endParaRPr lang="en-US" sz="1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9775" y="5403850"/>
            <a:ext cx="1068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+mj-lt"/>
                <a:cs typeface="Arial" charset="0"/>
              </a:rPr>
              <a:t>Decode</a:t>
            </a: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77088" y="444500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0x32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0638" y="4029075"/>
            <a:ext cx="57150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0x32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8788" y="4953000"/>
            <a:ext cx="5730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0x32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6763" y="3965575"/>
            <a:ext cx="977900" cy="169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CA" sz="1100" b="1" dirty="0">
                <a:solidFill>
                  <a:srgbClr val="FF0000"/>
                </a:solidFill>
                <a:latin typeface="+mj-lt"/>
                <a:cs typeface="Arial" charset="0"/>
              </a:rPr>
              <a:t>movwf 0x26, A</a:t>
            </a:r>
            <a:endParaRPr lang="en-US" sz="11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1363" y="5403850"/>
            <a:ext cx="1069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+mj-lt"/>
                <a:cs typeface="Arial" charset="0"/>
              </a:rPr>
              <a:t>Decode</a:t>
            </a: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000004</a:t>
            </a:r>
            <a:endParaRPr lang="en-US" sz="14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7100" y="2644775"/>
            <a:ext cx="5730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0x04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0638" y="4029075"/>
            <a:ext cx="57150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0x04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0375" y="495935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0x36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0575" y="4268788"/>
            <a:ext cx="781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>
                <a:solidFill>
                  <a:srgbClr val="FF0000"/>
                </a:solidFill>
                <a:latin typeface="+mj-lt"/>
                <a:cs typeface="Arial" charset="0"/>
              </a:rPr>
              <a:t>000006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413" y="3975100"/>
            <a:ext cx="100330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CA" sz="1100" b="1" dirty="0">
                <a:solidFill>
                  <a:srgbClr val="FF0000"/>
                </a:solidFill>
                <a:latin typeface="+mj-lt"/>
                <a:cs typeface="Arial" charset="0"/>
              </a:rPr>
              <a:t>movwf 0x27, A</a:t>
            </a:r>
            <a:endParaRPr lang="en-US" sz="1100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0125" y="4956175"/>
            <a:ext cx="57308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0x36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2875" y="339725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n-lt"/>
                <a:cs typeface="Arial" charset="0"/>
              </a:rPr>
              <a:t>0x36</a:t>
            </a:r>
            <a:endParaRPr lang="en-US" sz="16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32438" y="1830388"/>
            <a:ext cx="969962" cy="169862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52875" y="3397250"/>
            <a:ext cx="571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n-lt"/>
                <a:cs typeface="Arial" charset="0"/>
              </a:rPr>
              <a:t>0x36</a:t>
            </a:r>
            <a:endParaRPr lang="en-US" sz="16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4888" y="4956175"/>
            <a:ext cx="57308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  <a:latin typeface="+mj-lt"/>
                <a:cs typeface="Arial" charset="0"/>
              </a:rPr>
              <a:t>0x36</a:t>
            </a:r>
            <a:endParaRPr lang="en-US" sz="14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11363" y="5403850"/>
            <a:ext cx="1069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+mj-lt"/>
                <a:cs typeface="Arial" charset="0"/>
              </a:rPr>
              <a:t>Decode</a:t>
            </a: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22913" y="1658938"/>
            <a:ext cx="969962" cy="169862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0574" y="4268788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000008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16" y="4268787"/>
            <a:ext cx="8114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00000A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5831" y="3952309"/>
            <a:ext cx="629981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5</a:t>
            </a:r>
            <a:r>
              <a:rPr lang="en-CA" sz="1400" b="1" baseline="30000" dirty="0" smtClean="0">
                <a:solidFill>
                  <a:srgbClr val="FF0000"/>
                </a:solidFill>
                <a:latin typeface="+mj-lt"/>
                <a:cs typeface="Arial" charset="0"/>
              </a:rPr>
              <a:t>th</a:t>
            </a:r>
            <a:r>
              <a:rPr lang="en-CA" sz="1400" b="1" dirty="0" smtClean="0">
                <a:solidFill>
                  <a:srgbClr val="FF0000"/>
                </a:solidFill>
                <a:latin typeface="+mj-lt"/>
                <a:cs typeface="Arial" charset="0"/>
              </a:rPr>
              <a:t> inst.</a:t>
            </a:r>
            <a:endParaRPr lang="en-US" b="1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1031" y="1653173"/>
            <a:ext cx="493725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CA" sz="1100" b="1" dirty="0" smtClean="0">
                <a:solidFill>
                  <a:srgbClr val="000000"/>
                </a:solidFill>
                <a:latin typeface="+mj-lt"/>
                <a:cs typeface="Arial" charset="0"/>
              </a:rPr>
              <a:t>Fetch 5</a:t>
            </a:r>
            <a:endParaRPr lang="en-US" sz="1800" b="1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1.38889E-6 0.09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278 L -0.00625 -0.26088 L -0.06858 -0.26088 L -0.06858 -0.18009 L -0.20695 -0.18009 L -0.20695 -0.14722 " pathEditMode="relative" rAng="0" ptsTypes="AAAA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-2.77778E-7 0.10139 L -0.09635 0.10139 L -0.09635 -0.22292 L -0.03698 -0.22292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75706E-6 L -0.00069 0.095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78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2326 0.1057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8 -0.22292 L -0.03177 -0.1405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3.88889E-6 0.10555 L -0.09479 0.10555 L -0.09618 -0.22408 L -0.03923 -0.2257 " pathEditMode="relative" rAng="0" ptsTypes="AAAAA"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00018 0.1004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02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85 L 0.0033 0.08542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92 L -0.00121 0.10162 L 0.19011 0.10162 L 0.19011 -0.02037 L 0.25938 -0.02037 " pathEditMode="relative" rAng="0" ptsTypes="AAAAA">
                                      <p:cBhvr>
                                        <p:cTn id="1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9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85 L 0.0033 0.08542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09861 L 0.19167 0.09861 L 0.19167 0.03333 L 0.25833 0.03333 " pathEditMode="relative" ptsTypes="AAAAA">
                                      <p:cBhvr>
                                        <p:cTn id="2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0" grpId="0"/>
      <p:bldP spid="10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5" grpId="2"/>
      <p:bldP spid="26" grpId="0"/>
      <p:bldP spid="26" grpId="1"/>
      <p:bldP spid="27" grpId="0"/>
      <p:bldP spid="27" grpId="1"/>
      <p:bldP spid="27" grpId="2"/>
      <p:bldP spid="28" grpId="0"/>
      <p:bldP spid="28" grpId="1"/>
      <p:bldP spid="29" grpId="0"/>
      <p:bldP spid="29" grpId="1"/>
      <p:bldP spid="29" grpId="2"/>
      <p:bldP spid="29" grpId="3"/>
      <p:bldP spid="30" grpId="0"/>
      <p:bldP spid="30" grpId="1"/>
      <p:bldP spid="30" grpId="2"/>
      <p:bldP spid="31" grpId="0"/>
      <p:bldP spid="31" grpId="1"/>
      <p:bldP spid="31" grpId="2"/>
      <p:bldP spid="31" grpId="3"/>
      <p:bldP spid="32" grpId="0"/>
      <p:bldP spid="32" grpId="1"/>
      <p:bldP spid="33" grpId="0"/>
      <p:bldP spid="33" grpId="1"/>
      <p:bldP spid="33" grpId="2"/>
      <p:bldP spid="34" grpId="0"/>
      <p:bldP spid="34" grpId="1"/>
      <p:bldP spid="35" grpId="0"/>
      <p:bldP spid="35" grpId="1"/>
      <p:bldP spid="36" grpId="0" build="allAtOnce"/>
      <p:bldP spid="37" grpId="0" build="allAtOnce"/>
      <p:bldP spid="38" grpId="0"/>
      <p:bldP spid="38" grpId="1"/>
      <p:bldP spid="3" grpId="0"/>
      <p:bldP spid="3" grpId="1"/>
      <p:bldP spid="3" grpId="2"/>
      <p:bldP spid="39" grpId="0" animBg="1"/>
      <p:bldP spid="40" grpId="0"/>
      <p:bldP spid="40" grpId="1"/>
      <p:bldP spid="40" grpId="2"/>
      <p:bldP spid="42" grpId="0"/>
      <p:bldP spid="42" grpId="1"/>
      <p:bldP spid="43" grpId="0"/>
      <p:bldP spid="43" grpId="1"/>
      <p:bldP spid="44" grpId="0" animBg="1"/>
      <p:bldP spid="44" grpId="1" animBg="1"/>
      <p:bldP spid="41" grpId="0" build="allAtOnce"/>
    </p:bldLst>
  </p:timing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A383B6-085A-48DD-BEDF-0ED8345B1675}" vid="{88B7F898-3D0C-4AAB-B1D9-8340C4AC2A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CourseTemplate</Template>
  <TotalTime>7</TotalTime>
  <Words>46</Words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微軟正黑體</vt:lpstr>
      <vt:lpstr>新細明體</vt:lpstr>
      <vt:lpstr>Calibri</vt:lpstr>
      <vt:lpstr>Arial</vt:lpstr>
      <vt:lpstr>新細明體</vt:lpstr>
      <vt:lpstr>CourseTemplate</vt:lpstr>
      <vt:lpstr>Fetch-And-Execute: A Complete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2013-02-24T15:05:39Z</cp:lastPrinted>
  <dcterms:created xsi:type="dcterms:W3CDTF">2014-01-29T02:21:32Z</dcterms:created>
  <dcterms:modified xsi:type="dcterms:W3CDTF">2015-01-19T00:58:21Z</dcterms:modified>
</cp:coreProperties>
</file>