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9"/>
  </p:notesMasterIdLst>
  <p:sldIdLst>
    <p:sldId id="256" r:id="rId2"/>
    <p:sldId id="296" r:id="rId3"/>
    <p:sldId id="316" r:id="rId4"/>
    <p:sldId id="258" r:id="rId5"/>
    <p:sldId id="263" r:id="rId6"/>
    <p:sldId id="264" r:id="rId7"/>
    <p:sldId id="265" r:id="rId8"/>
    <p:sldId id="266" r:id="rId9"/>
    <p:sldId id="267" r:id="rId10"/>
    <p:sldId id="309" r:id="rId11"/>
    <p:sldId id="268" r:id="rId12"/>
    <p:sldId id="269" r:id="rId13"/>
    <p:sldId id="312" r:id="rId14"/>
    <p:sldId id="313" r:id="rId15"/>
    <p:sldId id="314" r:id="rId16"/>
    <p:sldId id="270" r:id="rId17"/>
    <p:sldId id="271" r:id="rId18"/>
    <p:sldId id="272" r:id="rId19"/>
    <p:sldId id="273" r:id="rId20"/>
    <p:sldId id="274" r:id="rId21"/>
    <p:sldId id="275" r:id="rId22"/>
    <p:sldId id="310" r:id="rId23"/>
    <p:sldId id="311" r:id="rId24"/>
    <p:sldId id="276" r:id="rId25"/>
    <p:sldId id="277" r:id="rId26"/>
    <p:sldId id="317" r:id="rId27"/>
    <p:sldId id="318" r:id="rId28"/>
    <p:sldId id="278" r:id="rId29"/>
    <p:sldId id="279" r:id="rId30"/>
    <p:sldId id="280" r:id="rId31"/>
    <p:sldId id="281" r:id="rId32"/>
    <p:sldId id="282" r:id="rId33"/>
    <p:sldId id="283" r:id="rId34"/>
    <p:sldId id="284" r:id="rId35"/>
    <p:sldId id="308" r:id="rId36"/>
    <p:sldId id="285" r:id="rId37"/>
    <p:sldId id="286" r:id="rId38"/>
    <p:sldId id="287" r:id="rId39"/>
    <p:sldId id="288" r:id="rId40"/>
    <p:sldId id="289" r:id="rId41"/>
    <p:sldId id="290" r:id="rId42"/>
    <p:sldId id="315" r:id="rId43"/>
    <p:sldId id="291" r:id="rId44"/>
    <p:sldId id="292" r:id="rId45"/>
    <p:sldId id="319" r:id="rId46"/>
    <p:sldId id="294" r:id="rId47"/>
    <p:sldId id="295" r:id="rId48"/>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tyukatiechan@gmail.com" initials="c" lastIdx="1" clrIdx="0">
    <p:extLst>
      <p:ext uri="{19B8F6BF-5375-455C-9EA6-DF929625EA0E}">
        <p15:presenceInfo xmlns:p15="http://schemas.microsoft.com/office/powerpoint/2012/main" userId="dfdd720d7c7da12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792" autoAdjust="0"/>
  </p:normalViewPr>
  <p:slideViewPr>
    <p:cSldViewPr snapToGrid="0">
      <p:cViewPr>
        <p:scale>
          <a:sx n="52" d="100"/>
          <a:sy n="52" d="100"/>
        </p:scale>
        <p:origin x="1700"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latin typeface="Arial, Helvetica, sans-serif"/>
            </a:endParaRPr>
          </a:p>
          <a:p>
            <a:pPr marL="0" marR="0" lvl="0" indent="0" defTabSz="914400" eaLnBrk="1" fontAlgn="auto" latinLnBrk="0" hangingPunct="1">
              <a:lnSpc>
                <a:spcPct val="100000"/>
              </a:lnSpc>
              <a:spcBef>
                <a:spcPts val="0"/>
              </a:spcBef>
              <a:spcAft>
                <a:spcPts val="0"/>
              </a:spcAft>
              <a:buClrTx/>
              <a:buSzTx/>
              <a:buFontTx/>
              <a:buNone/>
              <a:tabLst/>
              <a:defRPr/>
            </a:pPr>
            <a:endParaRPr lang="en-US" dirty="0">
              <a:latin typeface="Arial, Helvetica, sans-serif"/>
            </a:endParaRPr>
          </a:p>
          <a:p>
            <a:endParaRPr lang="en-US" dirty="0"/>
          </a:p>
        </p:txBody>
      </p:sp>
    </p:spTree>
    <p:extLst>
      <p:ext uri="{BB962C8B-B14F-4D97-AF65-F5344CB8AC3E}">
        <p14:creationId xmlns:p14="http://schemas.microsoft.com/office/powerpoint/2010/main" val="3620729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noRot="1" noChangeAspect="1"/>
          </p:cNvSpPr>
          <p:nvPr>
            <p:ph type="sldImg"/>
          </p:nvPr>
        </p:nvSpPr>
        <p:spPr>
          <a:prstGeom prst="rect">
            <a:avLst/>
          </a:prstGeom>
        </p:spPr>
        <p:txBody>
          <a:bodyPr/>
          <a:lstStyle/>
          <a:p>
            <a:endParaRPr/>
          </a:p>
        </p:txBody>
      </p:sp>
      <p:sp>
        <p:nvSpPr>
          <p:cNvPr id="161" name="Shape 161"/>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a:spLocks noGrp="1" noRot="1" noChangeAspect="1"/>
          </p:cNvSpPr>
          <p:nvPr>
            <p:ph type="sldImg"/>
          </p:nvPr>
        </p:nvSpPr>
        <p:spPr>
          <a:prstGeom prst="rect">
            <a:avLst/>
          </a:prstGeom>
        </p:spPr>
        <p:txBody>
          <a:bodyPr/>
          <a:lstStyle/>
          <a:p>
            <a:endParaRPr/>
          </a:p>
        </p:txBody>
      </p:sp>
      <p:sp>
        <p:nvSpPr>
          <p:cNvPr id="166" name="Shape 166"/>
          <p:cNvSpPr>
            <a:spLocks noGrp="1"/>
          </p:cNvSpPr>
          <p:nvPr>
            <p:ph type="body" sz="quarter" idx="1"/>
          </p:nvPr>
        </p:nvSpPr>
        <p:spPr>
          <a:prstGeom prst="rect">
            <a:avLst/>
          </a:prstGeom>
        </p:spPr>
        <p:txBody>
          <a:bodyPr/>
          <a:lstStyle/>
          <a:p>
            <a:endParaRPr b="1"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22132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hape 169"/>
          <p:cNvSpPr>
            <a:spLocks noGrp="1" noRot="1" noChangeAspect="1"/>
          </p:cNvSpPr>
          <p:nvPr>
            <p:ph type="sldImg"/>
          </p:nvPr>
        </p:nvSpPr>
        <p:spPr>
          <a:prstGeom prst="rect">
            <a:avLst/>
          </a:prstGeom>
        </p:spPr>
        <p:txBody>
          <a:bodyPr/>
          <a:lstStyle/>
          <a:p>
            <a:endParaRPr/>
          </a:p>
        </p:txBody>
      </p:sp>
      <p:sp>
        <p:nvSpPr>
          <p:cNvPr id="170" name="Shape 170"/>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noRot="1" noChangeAspect="1"/>
          </p:cNvSpPr>
          <p:nvPr>
            <p:ph type="sldImg"/>
          </p:nvPr>
        </p:nvSpPr>
        <p:spPr>
          <a:prstGeom prst="rect">
            <a:avLst/>
          </a:prstGeom>
        </p:spPr>
        <p:txBody>
          <a:bodyPr/>
          <a:lstStyle/>
          <a:p>
            <a:endParaRPr/>
          </a:p>
        </p:txBody>
      </p:sp>
      <p:sp>
        <p:nvSpPr>
          <p:cNvPr id="177" name="Shape 177"/>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hape 183"/>
          <p:cNvSpPr>
            <a:spLocks noGrp="1" noRot="1" noChangeAspect="1"/>
          </p:cNvSpPr>
          <p:nvPr>
            <p:ph type="sldImg"/>
          </p:nvPr>
        </p:nvSpPr>
        <p:spPr>
          <a:prstGeom prst="rect">
            <a:avLst/>
          </a:prstGeom>
        </p:spPr>
        <p:txBody>
          <a:bodyPr/>
          <a:lstStyle/>
          <a:p>
            <a:endParaRPr/>
          </a:p>
        </p:txBody>
      </p:sp>
      <p:sp>
        <p:nvSpPr>
          <p:cNvPr id="184" name="Shape 184"/>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hape 187"/>
          <p:cNvSpPr>
            <a:spLocks noGrp="1" noRot="1" noChangeAspect="1"/>
          </p:cNvSpPr>
          <p:nvPr>
            <p:ph type="sldImg"/>
          </p:nvPr>
        </p:nvSpPr>
        <p:spPr>
          <a:prstGeom prst="rect">
            <a:avLst/>
          </a:prstGeom>
        </p:spPr>
        <p:txBody>
          <a:bodyPr/>
          <a:lstStyle/>
          <a:p>
            <a:endParaRPr/>
          </a:p>
        </p:txBody>
      </p:sp>
      <p:sp>
        <p:nvSpPr>
          <p:cNvPr id="188" name="Shape 188"/>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hape 192"/>
          <p:cNvSpPr>
            <a:spLocks noGrp="1" noRot="1" noChangeAspect="1"/>
          </p:cNvSpPr>
          <p:nvPr>
            <p:ph type="sldImg"/>
          </p:nvPr>
        </p:nvSpPr>
        <p:spPr>
          <a:prstGeom prst="rect">
            <a:avLst/>
          </a:prstGeom>
        </p:spPr>
        <p:txBody>
          <a:bodyPr/>
          <a:lstStyle/>
          <a:p>
            <a:endParaRPr/>
          </a:p>
        </p:txBody>
      </p:sp>
      <p:sp>
        <p:nvSpPr>
          <p:cNvPr id="193" name="Shape 193"/>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hape 196"/>
          <p:cNvSpPr>
            <a:spLocks noGrp="1" noRot="1" noChangeAspect="1"/>
          </p:cNvSpPr>
          <p:nvPr>
            <p:ph type="sldImg"/>
          </p:nvPr>
        </p:nvSpPr>
        <p:spPr>
          <a:prstGeom prst="rect">
            <a:avLst/>
          </a:prstGeom>
        </p:spPr>
        <p:txBody>
          <a:bodyPr/>
          <a:lstStyle/>
          <a:p>
            <a:endParaRPr/>
          </a:p>
        </p:txBody>
      </p:sp>
      <p:sp>
        <p:nvSpPr>
          <p:cNvPr id="197" name="Shape 197"/>
          <p:cNvSpPr>
            <a:spLocks noGrp="1"/>
          </p:cNvSpPr>
          <p:nvPr>
            <p:ph type="body" sz="quarter" idx="1"/>
          </p:nvPr>
        </p:nvSpPr>
        <p:spPr>
          <a:prstGeom prst="rect">
            <a:avLst/>
          </a:prstGeom>
        </p:spPr>
        <p:txBody>
          <a:bodyPr/>
          <a:lstStyle/>
          <a:p>
            <a:endParaRPr b="1"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just" defTabSz="914400" eaLnBrk="1" fontAlgn="auto" latinLnBrk="0" hangingPunct="1">
                  <a:lnSpc>
                    <a:spcPct val="100000"/>
                  </a:lnSpc>
                  <a:spcBef>
                    <a:spcPts val="0"/>
                  </a:spcBef>
                  <a:spcAft>
                    <a:spcPts val="0"/>
                  </a:spcAft>
                  <a:buClrTx/>
                  <a:buSzTx/>
                  <a:buFontTx/>
                  <a:buNone/>
                  <a:tabLst/>
                  <a:defRPr/>
                </a:pPr>
                <a:endParaRPr lang="en-US" dirty="0"/>
              </a:p>
            </p:txBody>
          </p:sp>
        </mc:Choice>
        <mc:Fallback xmlns="">
          <p:sp>
            <p:nvSpPr>
              <p:cNvPr id="3" name="Notes Placeholder 2"/>
              <p:cNvSpPr>
                <a:spLocks noGrp="1"/>
              </p:cNvSpPr>
              <p:nvPr>
                <p:ph type="body" idx="1"/>
              </p:nvPr>
            </p:nvSpPr>
            <p:spPr/>
            <p: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We want to test the hypothesis </a:t>
                </a:r>
                <a:r>
                  <a:rPr lang="en-US" i="1" dirty="0">
                    <a:latin typeface="Arial" panose="020B0604020202020204" pitchFamily="34" charset="0"/>
                    <a:cs typeface="Arial" panose="020B0604020202020204" pitchFamily="34" charset="0"/>
                  </a:rPr>
                  <a:t>H</a:t>
                </a:r>
                <a:r>
                  <a:rPr lang="en-US" dirty="0">
                    <a:latin typeface="Arial" panose="020B0604020202020204" pitchFamily="34" charset="0"/>
                    <a:cs typeface="Arial" panose="020B0604020202020204" pitchFamily="34" charset="0"/>
                  </a:rPr>
                  <a:t>0: </a:t>
                </a:r>
                <a:r>
                  <a:rPr lang="en-US" i="1" dirty="0">
                    <a:latin typeface="Arial" panose="020B0604020202020204" pitchFamily="34" charset="0"/>
                    <a:cs typeface="Arial" panose="020B0604020202020204" pitchFamily="34" charset="0"/>
                  </a:rPr>
                  <a:t>p</a:t>
                </a:r>
                <a:r>
                  <a:rPr lang="en-US" dirty="0">
                    <a:latin typeface="Arial" panose="020B0604020202020204" pitchFamily="34" charset="0"/>
                    <a:cs typeface="Arial" panose="020B0604020202020204" pitchFamily="34" charset="0"/>
                  </a:rPr>
                  <a:t>1 = </a:t>
                </a:r>
                <a:r>
                  <a:rPr lang="en-US" i="1" dirty="0">
                    <a:latin typeface="Arial" panose="020B0604020202020204" pitchFamily="34" charset="0"/>
                    <a:cs typeface="Arial" panose="020B0604020202020204" pitchFamily="34" charset="0"/>
                  </a:rPr>
                  <a:t>p</a:t>
                </a:r>
                <a:r>
                  <a:rPr lang="en-US" dirty="0">
                    <a:latin typeface="Arial" panose="020B0604020202020204" pitchFamily="34" charset="0"/>
                    <a:cs typeface="Arial" panose="020B0604020202020204" pitchFamily="34" charset="0"/>
                  </a:rPr>
                  <a:t>2  vs. </a:t>
                </a:r>
                <a:r>
                  <a:rPr lang="en-US" i="1" dirty="0">
                    <a:latin typeface="Arial" panose="020B0604020202020204" pitchFamily="34" charset="0"/>
                    <a:cs typeface="Arial" panose="020B0604020202020204" pitchFamily="34" charset="0"/>
                  </a:rPr>
                  <a:t>H</a:t>
                </a:r>
                <a:r>
                  <a:rPr lang="en-US" dirty="0">
                    <a:latin typeface="Arial" panose="020B0604020202020204" pitchFamily="34" charset="0"/>
                    <a:cs typeface="Arial" panose="020B0604020202020204" pitchFamily="34" charset="0"/>
                  </a:rPr>
                  <a:t>1: </a:t>
                </a:r>
                <a:r>
                  <a:rPr lang="en-US" i="1" dirty="0">
                    <a:latin typeface="Arial" panose="020B0604020202020204" pitchFamily="34" charset="0"/>
                    <a:cs typeface="Arial" panose="020B0604020202020204" pitchFamily="34" charset="0"/>
                  </a:rPr>
                  <a:t>p</a:t>
                </a:r>
                <a:r>
                  <a:rPr lang="en-US" dirty="0">
                    <a:latin typeface="Arial" panose="020B0604020202020204" pitchFamily="34" charset="0"/>
                    <a:cs typeface="Arial" panose="020B0604020202020204" pitchFamily="34" charset="0"/>
                  </a:rPr>
                  <a:t>1</a:t>
                </a:r>
                <a:r>
                  <a:rPr lang="en-US" i="0" dirty="0">
                    <a:latin typeface="Cambria Math" panose="02040503050406030204" pitchFamily="18" charset="0"/>
                    <a:ea typeface="Cambria Math" panose="02040503050406030204" pitchFamily="18" charset="0"/>
                  </a:rPr>
                  <a:t>≠</a:t>
                </a:r>
                <a:r>
                  <a:rPr lang="en-US" i="1" dirty="0">
                    <a:latin typeface="Arial" panose="020B0604020202020204" pitchFamily="34" charset="0"/>
                    <a:cs typeface="Arial" panose="020B0604020202020204" pitchFamily="34" charset="0"/>
                  </a:rPr>
                  <a:t>p</a:t>
                </a:r>
                <a:r>
                  <a:rPr lang="en-US" dirty="0">
                    <a:latin typeface="Arial" panose="020B0604020202020204" pitchFamily="34" charset="0"/>
                    <a:cs typeface="Arial" panose="020B0604020202020204" pitchFamily="34" charset="0"/>
                  </a:rPr>
                  <a:t>2. Our table is the “2” table whose probability is .252 in Table 10.11. Thus, to compute the </a:t>
                </a:r>
                <a:r>
                  <a:rPr lang="en-US" i="1" dirty="0">
                    <a:latin typeface="Arial" panose="020B0604020202020204" pitchFamily="34" charset="0"/>
                    <a:cs typeface="Arial" panose="020B0604020202020204" pitchFamily="34" charset="0"/>
                  </a:rPr>
                  <a:t>p</a:t>
                </a:r>
                <a:r>
                  <a:rPr lang="en-US" dirty="0">
                    <a:latin typeface="Arial" panose="020B0604020202020204" pitchFamily="34" charset="0"/>
                    <a:cs typeface="Arial" panose="020B0604020202020204" pitchFamily="34" charset="0"/>
                  </a:rPr>
                  <a:t>-value, the smaller of the tail probabilities corresponding to the “2” table is computed and doubled. This strategy corresponds to the procedures for the various normal-theory tests studied in Chapters 7 and 8. </a:t>
                </a:r>
                <a:endParaRPr lang="en-US" dirty="0"/>
              </a:p>
            </p:txBody>
          </p:sp>
        </mc:Fallback>
      </mc:AlternateContent>
    </p:spTree>
    <p:extLst>
      <p:ext uri="{BB962C8B-B14F-4D97-AF65-F5344CB8AC3E}">
        <p14:creationId xmlns:p14="http://schemas.microsoft.com/office/powerpoint/2010/main" val="2399033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857634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810075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804986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Shape 205"/>
          <p:cNvSpPr>
            <a:spLocks noGrp="1" noRot="1" noChangeAspect="1"/>
          </p:cNvSpPr>
          <p:nvPr>
            <p:ph type="sldImg"/>
          </p:nvPr>
        </p:nvSpPr>
        <p:spPr>
          <a:prstGeom prst="rect">
            <a:avLst/>
          </a:prstGeom>
        </p:spPr>
        <p:txBody>
          <a:bodyPr/>
          <a:lstStyle/>
          <a:p>
            <a:endParaRPr/>
          </a:p>
        </p:txBody>
      </p:sp>
      <p:sp>
        <p:nvSpPr>
          <p:cNvPr id="206" name="Shape 206"/>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552181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069785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Shape 209"/>
          <p:cNvSpPr>
            <a:spLocks noGrp="1" noRot="1" noChangeAspect="1"/>
          </p:cNvSpPr>
          <p:nvPr>
            <p:ph type="sldImg"/>
          </p:nvPr>
        </p:nvSpPr>
        <p:spPr>
          <a:prstGeom prst="rect">
            <a:avLst/>
          </a:prstGeom>
        </p:spPr>
        <p:txBody>
          <a:bodyPr/>
          <a:lstStyle/>
          <a:p>
            <a:endParaRPr/>
          </a:p>
        </p:txBody>
      </p:sp>
      <p:sp>
        <p:nvSpPr>
          <p:cNvPr id="210" name="Shape 210"/>
          <p:cNvSpPr>
            <a:spLocks noGrp="1"/>
          </p:cNvSpPr>
          <p:nvPr>
            <p:ph type="body" sz="quarter" idx="1"/>
          </p:nvPr>
        </p:nvSpPr>
        <p:spPr>
          <a:prstGeom prst="rect">
            <a:avLst/>
          </a:prstGeom>
        </p:spPr>
        <p:txBody>
          <a:bodyPr/>
          <a:lstStyle/>
          <a:p>
            <a:pPr>
              <a:buClr>
                <a:srgbClr val="000000"/>
              </a:buClr>
              <a:buSzPct val="100000"/>
              <a:buChar char="➢"/>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hape 214"/>
          <p:cNvSpPr>
            <a:spLocks noGrp="1" noRot="1" noChangeAspect="1"/>
          </p:cNvSpPr>
          <p:nvPr>
            <p:ph type="sldImg"/>
          </p:nvPr>
        </p:nvSpPr>
        <p:spPr>
          <a:prstGeom prst="rect">
            <a:avLst/>
          </a:prstGeom>
        </p:spPr>
        <p:txBody>
          <a:bodyPr/>
          <a:lstStyle/>
          <a:p>
            <a:endParaRPr/>
          </a:p>
        </p:txBody>
      </p:sp>
      <p:sp>
        <p:nvSpPr>
          <p:cNvPr id="215" name="Shape 215"/>
          <p:cNvSpPr>
            <a:spLocks noGrp="1"/>
          </p:cNvSpPr>
          <p:nvPr>
            <p:ph type="body" sz="quarter" idx="1"/>
          </p:nvPr>
        </p:nvSpPr>
        <p:spPr>
          <a:prstGeom prst="rect">
            <a:avLst/>
          </a:prstGeom>
        </p:spPr>
        <p:txBody>
          <a:bodyPr/>
          <a:lstStyle/>
          <a:p>
            <a:pPr marL="457200" indent="-457200" algn="just">
              <a:buClr>
                <a:srgbClr val="000000"/>
              </a:buClr>
              <a:buSzPct val="100000"/>
              <a:buAutoNum type="arabicPeriod" startAt="2"/>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Shape 219"/>
          <p:cNvSpPr>
            <a:spLocks noGrp="1" noRot="1" noChangeAspect="1"/>
          </p:cNvSpPr>
          <p:nvPr>
            <p:ph type="sldImg"/>
          </p:nvPr>
        </p:nvSpPr>
        <p:spPr>
          <a:prstGeom prst="rect">
            <a:avLst/>
          </a:prstGeom>
        </p:spPr>
        <p:txBody>
          <a:bodyPr/>
          <a:lstStyle/>
          <a:p>
            <a:endParaRPr/>
          </a:p>
        </p:txBody>
      </p:sp>
      <p:sp>
        <p:nvSpPr>
          <p:cNvPr id="220" name="Shape 220"/>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Shape 224"/>
          <p:cNvSpPr>
            <a:spLocks noGrp="1" noRot="1" noChangeAspect="1"/>
          </p:cNvSpPr>
          <p:nvPr>
            <p:ph type="sldImg"/>
          </p:nvPr>
        </p:nvSpPr>
        <p:spPr>
          <a:prstGeom prst="rect">
            <a:avLst/>
          </a:prstGeom>
        </p:spPr>
        <p:txBody>
          <a:bodyPr/>
          <a:lstStyle/>
          <a:p>
            <a:endParaRPr/>
          </a:p>
        </p:txBody>
      </p:sp>
      <p:sp>
        <p:nvSpPr>
          <p:cNvPr id="225" name="Shape 225"/>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a:spLocks noGrp="1" noRot="1" noChangeAspect="1"/>
          </p:cNvSpPr>
          <p:nvPr>
            <p:ph type="sldImg"/>
          </p:nvPr>
        </p:nvSpPr>
        <p:spPr>
          <a:prstGeom prst="rect">
            <a:avLst/>
          </a:prstGeom>
        </p:spPr>
        <p:txBody>
          <a:bodyPr/>
          <a:lstStyle/>
          <a:p>
            <a:endParaRPr/>
          </a:p>
        </p:txBody>
      </p:sp>
      <p:sp>
        <p:nvSpPr>
          <p:cNvPr id="229" name="Shape 229"/>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a:spLocks noGrp="1" noRot="1" noChangeAspect="1"/>
          </p:cNvSpPr>
          <p:nvPr>
            <p:ph type="sldImg"/>
          </p:nvPr>
        </p:nvSpPr>
        <p:spPr>
          <a:prstGeom prst="rect">
            <a:avLst/>
          </a:prstGeom>
        </p:spPr>
        <p:txBody>
          <a:bodyPr/>
          <a:lstStyle/>
          <a:p>
            <a:endParaRPr/>
          </a:p>
        </p:txBody>
      </p:sp>
      <p:sp>
        <p:nvSpPr>
          <p:cNvPr id="102" name="Shape 102"/>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07614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Shape 237"/>
          <p:cNvSpPr>
            <a:spLocks noGrp="1" noRot="1" noChangeAspect="1"/>
          </p:cNvSpPr>
          <p:nvPr>
            <p:ph type="sldImg"/>
          </p:nvPr>
        </p:nvSpPr>
        <p:spPr>
          <a:prstGeom prst="rect">
            <a:avLst/>
          </a:prstGeom>
        </p:spPr>
        <p:txBody>
          <a:bodyPr/>
          <a:lstStyle/>
          <a:p>
            <a:endParaRPr/>
          </a:p>
        </p:txBody>
      </p:sp>
      <p:sp>
        <p:nvSpPr>
          <p:cNvPr id="238" name="Shape 238"/>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Shape 244"/>
          <p:cNvSpPr>
            <a:spLocks noGrp="1" noRot="1" noChangeAspect="1"/>
          </p:cNvSpPr>
          <p:nvPr>
            <p:ph type="sldImg"/>
          </p:nvPr>
        </p:nvSpPr>
        <p:spPr>
          <a:prstGeom prst="rect">
            <a:avLst/>
          </a:prstGeom>
        </p:spPr>
        <p:txBody>
          <a:bodyPr/>
          <a:lstStyle/>
          <a:p>
            <a:endParaRPr/>
          </a:p>
        </p:txBody>
      </p:sp>
      <p:sp>
        <p:nvSpPr>
          <p:cNvPr id="245" name="Shape 245"/>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hape 249"/>
          <p:cNvSpPr>
            <a:spLocks noGrp="1" noRot="1" noChangeAspect="1"/>
          </p:cNvSpPr>
          <p:nvPr>
            <p:ph type="sldImg"/>
          </p:nvPr>
        </p:nvSpPr>
        <p:spPr>
          <a:prstGeom prst="rect">
            <a:avLst/>
          </a:prstGeom>
        </p:spPr>
        <p:txBody>
          <a:bodyPr/>
          <a:lstStyle/>
          <a:p>
            <a:endParaRPr/>
          </a:p>
        </p:txBody>
      </p:sp>
      <p:sp>
        <p:nvSpPr>
          <p:cNvPr id="250" name="Shape 250"/>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hape 255"/>
          <p:cNvSpPr>
            <a:spLocks noGrp="1" noRot="1" noChangeAspect="1"/>
          </p:cNvSpPr>
          <p:nvPr>
            <p:ph type="sldImg"/>
          </p:nvPr>
        </p:nvSpPr>
        <p:spPr>
          <a:prstGeom prst="rect">
            <a:avLst/>
          </a:prstGeom>
        </p:spPr>
        <p:txBody>
          <a:bodyPr/>
          <a:lstStyle/>
          <a:p>
            <a:endParaRPr/>
          </a:p>
        </p:txBody>
      </p:sp>
      <p:sp>
        <p:nvSpPr>
          <p:cNvPr id="256" name="Shape 256"/>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a:spLocks noGrp="1" noRot="1" noChangeAspect="1"/>
          </p:cNvSpPr>
          <p:nvPr>
            <p:ph type="sldImg"/>
          </p:nvPr>
        </p:nvSpPr>
        <p:spPr>
          <a:prstGeom prst="rect">
            <a:avLst/>
          </a:prstGeom>
        </p:spPr>
        <p:txBody>
          <a:bodyPr/>
          <a:lstStyle/>
          <a:p>
            <a:endParaRPr/>
          </a:p>
        </p:txBody>
      </p:sp>
      <p:sp>
        <p:nvSpPr>
          <p:cNvPr id="260" name="Shape 260"/>
          <p:cNvSpPr>
            <a:spLocks noGrp="1"/>
          </p:cNvSpPr>
          <p:nvPr>
            <p:ph type="body" sz="quarter" idx="1"/>
          </p:nvPr>
        </p:nvSpPr>
        <p:spPr>
          <a:prstGeom prst="rect">
            <a:avLst/>
          </a:prstGeom>
        </p:spPr>
        <p:txBody>
          <a:bodyPr/>
          <a:lstStyle/>
          <a:p>
            <a:pPr marL="514350" indent="-514350">
              <a:buClr>
                <a:srgbClr val="000000"/>
              </a:buClr>
              <a:buSzPct val="100000"/>
              <a:buAutoNum type="arabicPeriod" startAt="4"/>
              <a:defRPr sz="2200"/>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Shape 264"/>
          <p:cNvSpPr>
            <a:spLocks noGrp="1" noRot="1" noChangeAspect="1"/>
          </p:cNvSpPr>
          <p:nvPr>
            <p:ph type="sldImg"/>
          </p:nvPr>
        </p:nvSpPr>
        <p:spPr>
          <a:prstGeom prst="rect">
            <a:avLst/>
          </a:prstGeom>
        </p:spPr>
        <p:txBody>
          <a:bodyPr/>
          <a:lstStyle/>
          <a:p>
            <a:endParaRPr/>
          </a:p>
        </p:txBody>
      </p:sp>
      <p:sp>
        <p:nvSpPr>
          <p:cNvPr id="265" name="Shape 265"/>
          <p:cNvSpPr>
            <a:spLocks noGrp="1"/>
          </p:cNvSpPr>
          <p:nvPr>
            <p:ph type="body" sz="quarter" idx="1"/>
          </p:nvPr>
        </p:nvSpPr>
        <p:spPr>
          <a:prstGeom prst="rect">
            <a:avLst/>
          </a:prstGeom>
        </p:spPr>
        <p:txBody>
          <a:bodyPr/>
          <a:lstStyle/>
          <a:p>
            <a:endParaRPr b="1"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Shape 288"/>
          <p:cNvSpPr>
            <a:spLocks noGrp="1" noRot="1" noChangeAspect="1"/>
          </p:cNvSpPr>
          <p:nvPr>
            <p:ph type="sldImg"/>
          </p:nvPr>
        </p:nvSpPr>
        <p:spPr>
          <a:prstGeom prst="rect">
            <a:avLst/>
          </a:prstGeom>
        </p:spPr>
        <p:txBody>
          <a:bodyPr/>
          <a:lstStyle/>
          <a:p>
            <a:endParaRPr/>
          </a:p>
        </p:txBody>
      </p:sp>
      <p:sp>
        <p:nvSpPr>
          <p:cNvPr id="289" name="Shape 289"/>
          <p:cNvSpPr>
            <a:spLocks noGrp="1"/>
          </p:cNvSpPr>
          <p:nvPr>
            <p:ph type="body" sz="quarter" idx="1"/>
          </p:nvPr>
        </p:nvSpPr>
        <p:spPr>
          <a:prstGeom prst="rect">
            <a:avLst/>
          </a:prstGeom>
        </p:spPr>
        <p:txBody>
          <a:bodyPr/>
          <a:lstStyle/>
          <a:p>
            <a:r>
              <a:t>In this lecture, we discussed…..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a:spLocks noGrp="1" noRot="1" noChangeAspect="1"/>
          </p:cNvSpPr>
          <p:nvPr>
            <p:ph type="sldImg"/>
          </p:nvPr>
        </p:nvSpPr>
        <p:spPr>
          <a:prstGeom prst="rect">
            <a:avLst/>
          </a:prstGeom>
        </p:spPr>
        <p:txBody>
          <a:bodyPr/>
          <a:lstStyle/>
          <a:p>
            <a:endParaRPr/>
          </a:p>
        </p:txBody>
      </p:sp>
      <p:sp>
        <p:nvSpPr>
          <p:cNvPr id="131" name="Shape 131"/>
          <p:cNvSpPr>
            <a:spLocks noGrp="1"/>
          </p:cNvSpPr>
          <p:nvPr>
            <p:ph type="body" sz="quarter" idx="1"/>
          </p:nvPr>
        </p:nvSpPr>
        <p:spPr>
          <a:prstGeom prst="rect">
            <a:avLst/>
          </a:prstGeom>
        </p:spPr>
        <p:txBody>
          <a:bodyPr/>
          <a:lstStyle/>
          <a:p>
            <a:pPr marL="342900" indent="-342900" algn="just">
              <a:buClr>
                <a:srgbClr val="000000"/>
              </a:buClr>
              <a:buSzPct val="100000"/>
              <a:buFont typeface="Arial"/>
              <a:buChar char="•"/>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a:spLocks noGrp="1" noRot="1" noChangeAspect="1"/>
          </p:cNvSpPr>
          <p:nvPr>
            <p:ph type="sldImg"/>
          </p:nvPr>
        </p:nvSpPr>
        <p:spPr>
          <a:prstGeom prst="rect">
            <a:avLst/>
          </a:prstGeom>
        </p:spPr>
        <p:txBody>
          <a:bodyPr/>
          <a:lstStyle/>
          <a:p>
            <a:endParaRPr/>
          </a:p>
        </p:txBody>
      </p:sp>
      <p:sp>
        <p:nvSpPr>
          <p:cNvPr id="137" name="Shape 137"/>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p:cNvSpPr>
            <a:spLocks noGrp="1" noRot="1" noChangeAspect="1"/>
          </p:cNvSpPr>
          <p:nvPr>
            <p:ph type="sldImg"/>
          </p:nvPr>
        </p:nvSpPr>
        <p:spPr>
          <a:prstGeom prst="rect">
            <a:avLst/>
          </a:prstGeom>
        </p:spPr>
        <p:txBody>
          <a:bodyPr/>
          <a:lstStyle/>
          <a:p>
            <a:endParaRPr/>
          </a:p>
        </p:txBody>
      </p:sp>
      <p:sp>
        <p:nvSpPr>
          <p:cNvPr id="143" name="Shape 143"/>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noRot="1" noChangeAspect="1"/>
          </p:cNvSpPr>
          <p:nvPr>
            <p:ph type="sldImg"/>
          </p:nvPr>
        </p:nvSpPr>
        <p:spPr>
          <a:prstGeom prst="rect">
            <a:avLst/>
          </a:prstGeom>
        </p:spPr>
        <p:txBody>
          <a:bodyPr/>
          <a:lstStyle/>
          <a:p>
            <a:endParaRPr/>
          </a:p>
        </p:txBody>
      </p:sp>
      <p:sp>
        <p:nvSpPr>
          <p:cNvPr id="148" name="Shape 148"/>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a:spLocks noGrp="1" noRot="1" noChangeAspect="1"/>
          </p:cNvSpPr>
          <p:nvPr>
            <p:ph type="sldImg"/>
          </p:nvPr>
        </p:nvSpPr>
        <p:spPr>
          <a:prstGeom prst="rect">
            <a:avLst/>
          </a:prstGeom>
        </p:spPr>
        <p:txBody>
          <a:bodyPr/>
          <a:lstStyle/>
          <a:p>
            <a:endParaRPr/>
          </a:p>
        </p:txBody>
      </p:sp>
      <p:sp>
        <p:nvSpPr>
          <p:cNvPr id="156" name="Shape 156"/>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96727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685800" y="2130425"/>
            <a:ext cx="7772400" cy="1470025"/>
          </a:xfrm>
          <a:prstGeom prst="rect">
            <a:avLst/>
          </a:prstGeom>
        </p:spPr>
        <p:txBody>
          <a:bodyPr/>
          <a:lstStyle/>
          <a:p>
            <a:r>
              <a:t>Title Text</a:t>
            </a:r>
          </a:p>
        </p:txBody>
      </p:sp>
      <p:sp>
        <p:nvSpPr>
          <p:cNvPr id="12" name="Body Level One…"/>
          <p:cNvSpPr txBox="1">
            <a:spLocks noGrp="1"/>
          </p:cNvSpPr>
          <p:nvPr>
            <p:ph type="body" sz="quarter" idx="1"/>
          </p:nvPr>
        </p:nvSpPr>
        <p:spPr>
          <a:xfrm>
            <a:off x="1371600" y="3886200"/>
            <a:ext cx="6400800" cy="1752600"/>
          </a:xfrm>
          <a:prstGeom prst="rect">
            <a:avLst/>
          </a:prstGeom>
        </p:spPr>
        <p:txBody>
          <a:bodyPr/>
          <a:lstStyle>
            <a:lvl1pPr marL="0" indent="0" algn="ctr">
              <a:buSzTx/>
              <a:buFontTx/>
              <a:buNone/>
            </a:lvl1pPr>
            <a:lvl2pPr marL="0" indent="457200" algn="ctr">
              <a:buSzTx/>
              <a:buFontTx/>
              <a:buNone/>
            </a:lvl2pPr>
            <a:lvl3pPr marL="0" indent="914400" algn="ctr">
              <a:buSzTx/>
              <a:buFontTx/>
              <a:buNone/>
            </a:lvl3pPr>
            <a:lvl4pPr marL="0" indent="1371600" algn="ctr">
              <a:buSzTx/>
              <a:buFontTx/>
              <a:buNone/>
            </a:lvl4pPr>
            <a:lvl5pPr marL="0" indent="1828800" algn="ctr">
              <a:buSzTx/>
              <a:buFontTx/>
              <a:buNone/>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E5D6CF8-E5CE-4423-8BBC-318671B674F5}"/>
              </a:ext>
            </a:extLst>
          </p:cNvPr>
          <p:cNvSpPr>
            <a:spLocks noGrp="1"/>
          </p:cNvSpPr>
          <p:nvPr>
            <p:ph type="dt" sz="half" idx="10"/>
          </p:nvPr>
        </p:nvSpPr>
        <p:spPr/>
        <p:txBody>
          <a:bodyPr/>
          <a:lstStyle/>
          <a:p>
            <a:fld id="{ABF3FDC4-A31A-46B3-B8D9-767F79A2B667}" type="datetimeFigureOut">
              <a:rPr lang="en-US" smtClean="0"/>
              <a:t>2/2/2021</a:t>
            </a:fld>
            <a:endParaRPr lang="en-US"/>
          </a:p>
        </p:txBody>
      </p:sp>
      <p:sp>
        <p:nvSpPr>
          <p:cNvPr id="3" name="页脚占位符 2">
            <a:extLst>
              <a:ext uri="{FF2B5EF4-FFF2-40B4-BE49-F238E27FC236}">
                <a16:creationId xmlns:a16="http://schemas.microsoft.com/office/drawing/2014/main" id="{AF060EB6-56DE-4887-94C7-B087A37056F3}"/>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B6C0D496-0C3C-44B3-99A4-83CD9A3106C6}"/>
              </a:ext>
            </a:extLst>
          </p:cNvPr>
          <p:cNvSpPr>
            <a:spLocks noGrp="1"/>
          </p:cNvSpPr>
          <p:nvPr>
            <p:ph type="sldNum" sz="quarter" idx="12"/>
          </p:nvPr>
        </p:nvSpPr>
        <p:spPr>
          <a:xfrm>
            <a:off x="8406918" y="6400413"/>
            <a:ext cx="279883" cy="276999"/>
          </a:xfrm>
        </p:spPr>
        <p:txBody>
          <a:bodyPr/>
          <a:lstStyle/>
          <a:p>
            <a:fld id="{7C3DA57D-5AB0-4EBE-A22E-A434CB25838E}" type="slidenum">
              <a:rPr lang="en-US" smtClean="0"/>
              <a:t>‹#›</a:t>
            </a:fld>
            <a:endParaRPr lang="en-US"/>
          </a:p>
        </p:txBody>
      </p:sp>
    </p:spTree>
    <p:extLst>
      <p:ext uri="{BB962C8B-B14F-4D97-AF65-F5344CB8AC3E}">
        <p14:creationId xmlns:p14="http://schemas.microsoft.com/office/powerpoint/2010/main" val="44938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722312" y="4406900"/>
            <a:ext cx="7772401" cy="1362075"/>
          </a:xfrm>
          <a:prstGeom prst="rect">
            <a:avLst/>
          </a:prstGeom>
        </p:spPr>
        <p:txBody>
          <a:bodyPr anchor="t"/>
          <a:lstStyle>
            <a:lvl1pPr algn="l">
              <a:defRPr sz="4000" b="1" cap="all"/>
            </a:lvl1pPr>
          </a:lstStyle>
          <a:p>
            <a:r>
              <a:t>Title Text</a:t>
            </a:r>
          </a:p>
        </p:txBody>
      </p:sp>
      <p:sp>
        <p:nvSpPr>
          <p:cNvPr id="30" name="Body Level One…"/>
          <p:cNvSpPr txBox="1">
            <a:spLocks noGrp="1"/>
          </p:cNvSpPr>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Body Level One…"/>
          <p:cNvSpPr txBox="1">
            <a:spLocks noGrp="1"/>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4645025" y="1535112"/>
            <a:ext cx="4041775" cy="639763"/>
          </a:xfrm>
          <a:prstGeom prst="rect">
            <a:avLst/>
          </a:prstGeom>
        </p:spPr>
        <p:txBody>
          <a:bodyPr anchor="b"/>
          <a:lstStyle/>
          <a:p>
            <a:pPr marL="0" indent="0">
              <a:spcBef>
                <a:spcPts val="500"/>
              </a:spcBef>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457200" y="273050"/>
            <a:ext cx="3008314" cy="1162050"/>
          </a:xfrm>
          <a:prstGeom prst="rect">
            <a:avLst/>
          </a:prstGeom>
        </p:spPr>
        <p:txBody>
          <a:bodyPr anchor="b"/>
          <a:lstStyle>
            <a:lvl1pPr algn="l">
              <a:defRPr sz="2000" b="1"/>
            </a:lvl1pPr>
          </a:lstStyle>
          <a:p>
            <a:r>
              <a:t>Title Text</a:t>
            </a:r>
          </a:p>
        </p:txBody>
      </p:sp>
      <p:sp>
        <p:nvSpPr>
          <p:cNvPr id="73" name="Body Level One…"/>
          <p:cNvSpPr txBox="1">
            <a:spLocks noGrp="1"/>
          </p:cNvSpPr>
          <p:nvPr>
            <p:ph type="body" idx="1"/>
          </p:nvPr>
        </p:nvSpPr>
        <p:spPr>
          <a:xfrm>
            <a:off x="3575050" y="273050"/>
            <a:ext cx="5111750" cy="585311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half" idx="21"/>
          </p:nvPr>
        </p:nvSpPr>
        <p:spPr>
          <a:xfrm>
            <a:off x="457199" y="1435100"/>
            <a:ext cx="3008315" cy="4691063"/>
          </a:xfrm>
          <a:prstGeom prst="rect">
            <a:avLst/>
          </a:prstGeom>
        </p:spPr>
        <p:txBody>
          <a:bodyPr/>
          <a:lstStyle/>
          <a:p>
            <a:pPr marL="0" indent="0">
              <a:spcBef>
                <a:spcPts val="300"/>
              </a:spcBef>
              <a:buSzTx/>
              <a:buFontTx/>
              <a:buNone/>
              <a:defRPr sz="14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1792288" y="4800600"/>
            <a:ext cx="5486401" cy="566738"/>
          </a:xfrm>
          <a:prstGeom prst="rect">
            <a:avLst/>
          </a:prstGeom>
        </p:spPr>
        <p:txBody>
          <a:bodyPr anchor="b"/>
          <a:lstStyle>
            <a:lvl1pPr algn="l">
              <a:defRPr sz="2000" b="1"/>
            </a:lvl1pPr>
          </a:lstStyle>
          <a:p>
            <a:r>
              <a:t>Title Text</a:t>
            </a:r>
          </a:p>
        </p:txBody>
      </p:sp>
      <p:sp>
        <p:nvSpPr>
          <p:cNvPr id="83" name="Picture Placeholder 2"/>
          <p:cNvSpPr>
            <a:spLocks noGrp="1"/>
          </p:cNvSpPr>
          <p:nvPr>
            <p:ph type="pic" sz="half" idx="21"/>
          </p:nvPr>
        </p:nvSpPr>
        <p:spPr>
          <a:xfrm>
            <a:off x="1792288" y="612775"/>
            <a:ext cx="5486401" cy="4114800"/>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srcRect/>
          <a:stretch>
            <a:fillRect/>
          </a:stretch>
        </a:blip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13144" y="6406785"/>
            <a:ext cx="273657" cy="26425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Arial"/>
          <a:ea typeface="Arial"/>
          <a:cs typeface="Arial"/>
          <a:sym typeface="Arial"/>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4pPr>
      <a:lvl5pPr marL="21945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5pPr>
      <a:lvl6pPr marL="26517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6pPr>
      <a:lvl7pPr marL="31089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7pPr>
      <a:lvl8pPr marL="35661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8pPr>
      <a:lvl9pPr marL="40233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30.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310.png"/><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0.xml"/><Relationship Id="rId5" Type="http://schemas.openxmlformats.org/officeDocument/2006/relationships/image" Target="../media/image42.png"/><Relationship Id="rId4" Type="http://schemas.openxmlformats.org/officeDocument/2006/relationships/image" Target="../media/image41.png"/></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itle 1"/>
          <p:cNvSpPr txBox="1">
            <a:spLocks noGrp="1"/>
          </p:cNvSpPr>
          <p:nvPr>
            <p:ph type="ctrTitle"/>
          </p:nvPr>
        </p:nvSpPr>
        <p:spPr>
          <a:prstGeom prst="rect">
            <a:avLst/>
          </a:prstGeom>
        </p:spPr>
        <p:txBody>
          <a:bodyPr/>
          <a:lstStyle/>
          <a:p>
            <a:pPr>
              <a:defRPr sz="3900" b="1"/>
            </a:pPr>
            <a:r>
              <a:t>EE3211 Modelling Techniques</a:t>
            </a:r>
            <a:br/>
            <a:endParaRPr/>
          </a:p>
        </p:txBody>
      </p:sp>
      <p:sp>
        <p:nvSpPr>
          <p:cNvPr id="95" name="Subtitle 2"/>
          <p:cNvSpPr txBox="1">
            <a:spLocks noGrp="1"/>
          </p:cNvSpPr>
          <p:nvPr>
            <p:ph type="subTitle" sz="quarter" idx="1"/>
          </p:nvPr>
        </p:nvSpPr>
        <p:spPr>
          <a:prstGeom prst="rect">
            <a:avLst/>
          </a:prstGeom>
        </p:spPr>
        <p:txBody>
          <a:bodyPr/>
          <a:lstStyle/>
          <a:p>
            <a:pPr>
              <a:spcBef>
                <a:spcPts val="500"/>
              </a:spcBef>
              <a:defRPr sz="2400"/>
            </a:pPr>
            <a:r>
              <a:rPr lang="en-US" dirty="0"/>
              <a:t>Lecture 5</a:t>
            </a:r>
            <a:endParaRPr dirty="0"/>
          </a:p>
          <a:p>
            <a:pPr>
              <a:spcBef>
                <a:spcPts val="500"/>
              </a:spcBef>
              <a:defRPr sz="2400"/>
            </a:pPr>
            <a:r>
              <a:rPr dirty="0"/>
              <a:t>Hypothesis Testing: Categorical Data</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C4701-681C-4062-BAAC-20B89B9C3C28}"/>
              </a:ext>
            </a:extLst>
          </p:cNvPr>
          <p:cNvSpPr>
            <a:spLocks noGrp="1"/>
          </p:cNvSpPr>
          <p:nvPr>
            <p:ph type="title"/>
          </p:nvPr>
        </p:nvSpPr>
        <p:spPr/>
        <p:txBody>
          <a:bodyPr>
            <a:normAutofit/>
          </a:bodyPr>
          <a:lstStyle/>
          <a:p>
            <a:r>
              <a:rPr lang="en-US" sz="2700" b="1" dirty="0"/>
              <a:t>Observed table vs. Expected table</a:t>
            </a:r>
          </a:p>
        </p:txBody>
      </p:sp>
      <p:sp>
        <p:nvSpPr>
          <p:cNvPr id="3" name="Text Placeholder 2">
            <a:extLst>
              <a:ext uri="{FF2B5EF4-FFF2-40B4-BE49-F238E27FC236}">
                <a16:creationId xmlns:a16="http://schemas.microsoft.com/office/drawing/2014/main" id="{144C0EDB-6674-426D-95A9-5E9A70EE3503}"/>
              </a:ext>
            </a:extLst>
          </p:cNvPr>
          <p:cNvSpPr>
            <a:spLocks noGrp="1"/>
          </p:cNvSpPr>
          <p:nvPr>
            <p:ph type="body" idx="1"/>
          </p:nvPr>
        </p:nvSpPr>
        <p:spPr/>
        <p:txBody>
          <a:bodyPr>
            <a:normAutofit/>
          </a:bodyPr>
          <a:lstStyle/>
          <a:p>
            <a:r>
              <a:rPr lang="en-US" sz="2000" dirty="0"/>
              <a:t>Corresponding cell values in two tables are close </a:t>
            </a:r>
            <a:r>
              <a:rPr lang="en-US" sz="2000" dirty="0">
                <a:sym typeface="Wingdings" panose="05000000000000000000" pitchFamily="2" charset="2"/>
              </a:rPr>
              <a:t> </a:t>
            </a:r>
            <a:r>
              <a:rPr lang="en-US" sz="2000" dirty="0"/>
              <a:t>accept H</a:t>
            </a:r>
            <a:r>
              <a:rPr lang="en-US" sz="2000" baseline="-25000" dirty="0"/>
              <a:t>0 </a:t>
            </a:r>
          </a:p>
          <a:p>
            <a:r>
              <a:rPr lang="en-US" sz="2000" dirty="0"/>
              <a:t>Comparing cells in two tables: </a:t>
            </a:r>
            <a:r>
              <a:rPr lang="en-US" sz="2000" u="sng" dirty="0"/>
              <a:t>(O-E)</a:t>
            </a:r>
            <a:r>
              <a:rPr lang="en-US" sz="2000" baseline="30000" dirty="0"/>
              <a:t>2</a:t>
            </a:r>
          </a:p>
          <a:p>
            <a:pPr marL="0" indent="0">
              <a:buNone/>
            </a:pPr>
            <a:r>
              <a:rPr lang="en-US" sz="2000" dirty="0"/>
              <a:t>                                                         E</a:t>
            </a:r>
          </a:p>
          <a:p>
            <a:r>
              <a:rPr lang="en-US" sz="2000" dirty="0"/>
              <a:t>Under H</a:t>
            </a:r>
            <a:r>
              <a:rPr lang="en-US" sz="2000" baseline="-25000" dirty="0"/>
              <a:t>0</a:t>
            </a:r>
            <a:r>
              <a:rPr lang="en-US" sz="2000" dirty="0"/>
              <a:t>: Sum of </a:t>
            </a:r>
            <a:r>
              <a:rPr lang="en-US" sz="2000" u="sng" dirty="0"/>
              <a:t>(O-E)</a:t>
            </a:r>
            <a:r>
              <a:rPr lang="en-US" sz="2000" baseline="30000" dirty="0"/>
              <a:t>2 </a:t>
            </a:r>
            <a:r>
              <a:rPr lang="en-US" sz="2000" dirty="0"/>
              <a:t>over 4 cells ~ ꭓ</a:t>
            </a:r>
            <a:r>
              <a:rPr lang="en-US" sz="2000" baseline="30000" dirty="0"/>
              <a:t>2</a:t>
            </a:r>
            <a:r>
              <a:rPr lang="en-US" sz="2000" dirty="0"/>
              <a:t> distribution (df=1) </a:t>
            </a:r>
            <a:endParaRPr lang="en-US" sz="2000" baseline="30000" dirty="0"/>
          </a:p>
          <a:p>
            <a:pPr marL="0" indent="0">
              <a:buNone/>
            </a:pPr>
            <a:r>
              <a:rPr lang="en-US" sz="2000" dirty="0"/>
              <a:t>                                     E</a:t>
            </a:r>
          </a:p>
          <a:p>
            <a:pPr marL="0" indent="0">
              <a:buNone/>
            </a:pPr>
            <a:r>
              <a:rPr lang="en-US" sz="2000" dirty="0"/>
              <a:t>     *Pearson ꭓ</a:t>
            </a:r>
            <a:r>
              <a:rPr lang="en-US" sz="2000" baseline="30000" dirty="0"/>
              <a:t>2 </a:t>
            </a:r>
            <a:r>
              <a:rPr lang="en-US" sz="2000" dirty="0"/>
              <a:t>statistics*</a:t>
            </a:r>
          </a:p>
          <a:p>
            <a:pPr marL="0" indent="0">
              <a:buNone/>
            </a:pPr>
            <a:r>
              <a:rPr lang="en-US" sz="2000" dirty="0"/>
              <a:t>    -Sum is large </a:t>
            </a:r>
            <a:r>
              <a:rPr lang="en-US" sz="2000" dirty="0">
                <a:sym typeface="Wingdings" panose="05000000000000000000" pitchFamily="2" charset="2"/>
              </a:rPr>
              <a:t> reject </a:t>
            </a:r>
            <a:r>
              <a:rPr lang="en-US" sz="2000" dirty="0"/>
              <a:t>H</a:t>
            </a:r>
            <a:r>
              <a:rPr lang="en-US" sz="2000" baseline="-25000" dirty="0"/>
              <a:t>0 </a:t>
            </a:r>
            <a:r>
              <a:rPr lang="en-US" sz="2000" dirty="0"/>
              <a:t>(poor agreement between O and E tables)</a:t>
            </a:r>
            <a:endParaRPr lang="en-US" sz="2000" baseline="-25000" dirty="0"/>
          </a:p>
          <a:p>
            <a:pPr marL="0" indent="0">
              <a:buNone/>
            </a:pPr>
            <a:r>
              <a:rPr lang="en-US" sz="2000" baseline="-25000" dirty="0"/>
              <a:t>     </a:t>
            </a:r>
            <a:r>
              <a:rPr lang="en-US" sz="2000" dirty="0"/>
              <a:t>-Sum is small </a:t>
            </a:r>
            <a:r>
              <a:rPr lang="en-US" sz="2000" dirty="0">
                <a:sym typeface="Wingdings" panose="05000000000000000000" pitchFamily="2" charset="2"/>
              </a:rPr>
              <a:t> accept </a:t>
            </a:r>
            <a:r>
              <a:rPr lang="en-US" sz="2000" dirty="0"/>
              <a:t>H</a:t>
            </a:r>
            <a:r>
              <a:rPr lang="en-US" sz="2000" baseline="-25000" dirty="0"/>
              <a:t>0 </a:t>
            </a:r>
            <a:r>
              <a:rPr lang="en-US" sz="2000" dirty="0"/>
              <a:t>(good agreement between O and E tables)</a:t>
            </a:r>
          </a:p>
          <a:p>
            <a:r>
              <a:rPr lang="en-US" sz="2000" dirty="0"/>
              <a:t>Condition: normal approximation to binomial distribution valid</a:t>
            </a:r>
          </a:p>
          <a:p>
            <a:pPr marL="0" indent="0">
              <a:buNone/>
            </a:pPr>
            <a:r>
              <a:rPr lang="en-US" sz="2000" dirty="0"/>
              <a:t>     - No expected value &lt; 5 </a:t>
            </a:r>
            <a:r>
              <a:rPr lang="en-US" sz="2000" dirty="0">
                <a:sym typeface="Wingdings" panose="05000000000000000000" pitchFamily="2" charset="2"/>
              </a:rPr>
              <a:t> </a:t>
            </a:r>
            <a:r>
              <a:rPr lang="en-US" sz="2000" dirty="0"/>
              <a:t>normal approximation true </a:t>
            </a:r>
          </a:p>
          <a:p>
            <a:pPr marL="0" indent="0">
              <a:buNone/>
            </a:pPr>
            <a:r>
              <a:rPr lang="en-US" sz="2000" dirty="0"/>
              <a:t>     </a:t>
            </a:r>
            <a:r>
              <a:rPr lang="en-US" sz="2000" b="1" dirty="0"/>
              <a:t>*rule of five*</a:t>
            </a:r>
          </a:p>
          <a:p>
            <a:pPr>
              <a:lnSpc>
                <a:spcPct val="150000"/>
              </a:lnSpc>
            </a:pPr>
            <a:endParaRPr lang="en-US" sz="2000" dirty="0"/>
          </a:p>
        </p:txBody>
      </p:sp>
      <p:sp>
        <p:nvSpPr>
          <p:cNvPr id="5" name="TextBox 4">
            <a:extLst>
              <a:ext uri="{FF2B5EF4-FFF2-40B4-BE49-F238E27FC236}">
                <a16:creationId xmlns:a16="http://schemas.microsoft.com/office/drawing/2014/main" id="{8095FECA-AB48-40E4-B5C4-8D077F87EC71}"/>
              </a:ext>
            </a:extLst>
          </p:cNvPr>
          <p:cNvSpPr txBox="1"/>
          <p:nvPr/>
        </p:nvSpPr>
        <p:spPr>
          <a:xfrm>
            <a:off x="5146156" y="2109461"/>
            <a:ext cx="1847620" cy="553996"/>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chemeClr val="accent1">
                    <a:lumMod val="75000"/>
                  </a:schemeClr>
                </a:solidFill>
                <a:effectLst/>
                <a:uFillTx/>
                <a:latin typeface="Arial"/>
                <a:ea typeface="Arial"/>
                <a:cs typeface="Arial"/>
                <a:sym typeface="Arial"/>
              </a:rPr>
              <a:t>O: observed number</a:t>
            </a:r>
          </a:p>
          <a:p>
            <a:pPr marL="0" marR="0" indent="0" algn="l" defTabSz="914400" rtl="0" fontAlgn="auto" latinLnBrk="0" hangingPunct="0">
              <a:lnSpc>
                <a:spcPct val="100000"/>
              </a:lnSpc>
              <a:spcBef>
                <a:spcPts val="0"/>
              </a:spcBef>
              <a:spcAft>
                <a:spcPts val="0"/>
              </a:spcAft>
              <a:buClrTx/>
              <a:buSzTx/>
              <a:buFontTx/>
              <a:buNone/>
              <a:tabLst/>
            </a:pPr>
            <a:r>
              <a:rPr lang="en-US" sz="1500" dirty="0">
                <a:solidFill>
                  <a:schemeClr val="accent1">
                    <a:lumMod val="75000"/>
                  </a:schemeClr>
                </a:solidFill>
              </a:rPr>
              <a:t>E: expected number</a:t>
            </a:r>
            <a:endParaRPr kumimoji="0" lang="en-US" sz="1500" b="0" i="0" u="none" strike="noStrike" cap="none" spc="0" normalizeH="0" baseline="0" dirty="0">
              <a:ln>
                <a:noFill/>
              </a:ln>
              <a:solidFill>
                <a:schemeClr val="accent1">
                  <a:lumMod val="75000"/>
                </a:schemeClr>
              </a:solidFill>
              <a:effectLst/>
              <a:uFillTx/>
              <a:latin typeface="Arial"/>
              <a:ea typeface="Arial"/>
              <a:cs typeface="Arial"/>
              <a:sym typeface="Arial"/>
            </a:endParaRPr>
          </a:p>
        </p:txBody>
      </p:sp>
    </p:spTree>
    <p:extLst>
      <p:ext uri="{BB962C8B-B14F-4D97-AF65-F5344CB8AC3E}">
        <p14:creationId xmlns:p14="http://schemas.microsoft.com/office/powerpoint/2010/main" val="311850151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ubtitle 2"/>
          <p:cNvSpPr txBox="1">
            <a:spLocks noGrp="1"/>
          </p:cNvSpPr>
          <p:nvPr>
            <p:ph type="subTitle" idx="1"/>
          </p:nvPr>
        </p:nvSpPr>
        <p:spPr>
          <a:xfrm>
            <a:off x="76200" y="304800"/>
            <a:ext cx="8991600" cy="5486400"/>
          </a:xfrm>
          <a:prstGeom prst="rect">
            <a:avLst/>
          </a:prstGeom>
        </p:spPr>
        <p:txBody>
          <a:bodyPr>
            <a:normAutofit lnSpcReduction="10000"/>
          </a:bodyPr>
          <a:lstStyle/>
          <a:p>
            <a:pPr>
              <a:spcBef>
                <a:spcPts val="600"/>
              </a:spcBef>
              <a:defRPr sz="2800" b="1"/>
            </a:pPr>
            <a:r>
              <a:rPr sz="2700" dirty="0"/>
              <a:t>2×2 Contingency Table</a:t>
            </a:r>
            <a:r>
              <a:rPr lang="en-US" sz="2700" dirty="0"/>
              <a:t>:</a:t>
            </a:r>
          </a:p>
          <a:p>
            <a:pPr>
              <a:spcBef>
                <a:spcPts val="600"/>
              </a:spcBef>
              <a:defRPr sz="2800" b="1"/>
            </a:pPr>
            <a:r>
              <a:rPr lang="en-US" sz="2700" dirty="0"/>
              <a:t>Yates-Corrected Chi-Square Test </a:t>
            </a:r>
            <a:r>
              <a:rPr lang="en-US" sz="2000" dirty="0"/>
              <a:t>(more accurate p-values)</a:t>
            </a:r>
            <a:endParaRPr sz="2000" dirty="0"/>
          </a:p>
          <a:p>
            <a:pPr algn="l">
              <a:spcBef>
                <a:spcPts val="500"/>
              </a:spcBef>
              <a:defRPr sz="2200" i="1"/>
            </a:pPr>
            <a:r>
              <a:rPr sz="2000" dirty="0"/>
              <a:t>H</a:t>
            </a:r>
            <a:r>
              <a:rPr sz="2000" baseline="-25000" dirty="0"/>
              <a:t>0</a:t>
            </a:r>
            <a:r>
              <a:rPr sz="2000" i="0" dirty="0"/>
              <a:t>: </a:t>
            </a:r>
            <a:r>
              <a:rPr sz="2000" dirty="0"/>
              <a:t>p</a:t>
            </a:r>
            <a:r>
              <a:rPr sz="2000" baseline="-25000" dirty="0"/>
              <a:t>1</a:t>
            </a:r>
            <a:r>
              <a:rPr sz="2000" i="0" dirty="0"/>
              <a:t> = </a:t>
            </a:r>
            <a:r>
              <a:rPr sz="2000" dirty="0"/>
              <a:t>p</a:t>
            </a:r>
            <a:r>
              <a:rPr sz="2000" baseline="-25000" dirty="0"/>
              <a:t>2</a:t>
            </a:r>
            <a:r>
              <a:rPr sz="2000" i="0" dirty="0"/>
              <a:t> vs. </a:t>
            </a:r>
            <a:r>
              <a:rPr sz="2000" dirty="0"/>
              <a:t>H</a:t>
            </a:r>
            <a:r>
              <a:rPr sz="2000" baseline="-25000" dirty="0"/>
              <a:t>1</a:t>
            </a:r>
            <a:r>
              <a:rPr sz="2000" i="0" dirty="0"/>
              <a:t>: </a:t>
            </a:r>
            <a:r>
              <a:rPr sz="2000" dirty="0"/>
              <a:t>p</a:t>
            </a:r>
            <a:r>
              <a:rPr sz="2000" baseline="-25000" dirty="0"/>
              <a:t>1</a:t>
            </a:r>
            <a:r>
              <a:rPr sz="2000" i="0" dirty="0"/>
              <a:t> </a:t>
            </a:r>
            <a:r>
              <a:rPr sz="2000" i="0" dirty="0">
                <a:latin typeface="Symbol"/>
                <a:ea typeface="Symbol"/>
                <a:cs typeface="Symbol"/>
                <a:sym typeface="Symbol"/>
              </a:rPr>
              <a:t>¹ </a:t>
            </a:r>
            <a:r>
              <a:rPr sz="2000" dirty="0"/>
              <a:t>p</a:t>
            </a:r>
            <a:r>
              <a:rPr sz="2000" baseline="-25000" dirty="0"/>
              <a:t>2</a:t>
            </a:r>
            <a:r>
              <a:rPr sz="2000" i="0" dirty="0"/>
              <a:t> </a:t>
            </a:r>
          </a:p>
          <a:p>
            <a:pPr algn="l">
              <a:spcBef>
                <a:spcPts val="500"/>
              </a:spcBef>
              <a:defRPr sz="2200" i="1"/>
            </a:pPr>
            <a:r>
              <a:rPr sz="2000" dirty="0" err="1"/>
              <a:t>O</a:t>
            </a:r>
            <a:r>
              <a:rPr sz="2000" baseline="-25000" dirty="0" err="1"/>
              <a:t>ij</a:t>
            </a:r>
            <a:r>
              <a:rPr sz="2000" i="0" dirty="0"/>
              <a:t> : observed number of units in the (</a:t>
            </a:r>
            <a:r>
              <a:rPr sz="2000" dirty="0" err="1"/>
              <a:t>i,j</a:t>
            </a:r>
            <a:r>
              <a:rPr sz="2000" i="0" dirty="0"/>
              <a:t>) cell </a:t>
            </a:r>
          </a:p>
          <a:p>
            <a:pPr algn="l">
              <a:spcBef>
                <a:spcPts val="500"/>
              </a:spcBef>
              <a:defRPr sz="2200" i="1"/>
            </a:pPr>
            <a:r>
              <a:rPr sz="2000" dirty="0" err="1"/>
              <a:t>E</a:t>
            </a:r>
            <a:r>
              <a:rPr sz="2000" baseline="-25000" dirty="0" err="1"/>
              <a:t>ij</a:t>
            </a:r>
            <a:r>
              <a:rPr sz="2000" i="0" dirty="0"/>
              <a:t> : expected number of units in the (</a:t>
            </a:r>
            <a:r>
              <a:rPr sz="2000" dirty="0" err="1"/>
              <a:t>i,j</a:t>
            </a:r>
            <a:r>
              <a:rPr sz="2000" i="0" dirty="0"/>
              <a:t>) cell</a:t>
            </a:r>
          </a:p>
          <a:p>
            <a:pPr algn="l">
              <a:defRPr sz="2200"/>
            </a:pPr>
            <a:endParaRPr sz="2000" i="0" dirty="0"/>
          </a:p>
          <a:p>
            <a:pPr marL="457200" indent="-457200" algn="l">
              <a:spcBef>
                <a:spcPts val="500"/>
              </a:spcBef>
              <a:buClr>
                <a:srgbClr val="000000"/>
              </a:buClr>
              <a:buSzPct val="100000"/>
              <a:buAutoNum type="arabicPeriod"/>
              <a:defRPr sz="2200"/>
            </a:pPr>
            <a:r>
              <a:rPr sz="2000" dirty="0"/>
              <a:t>Compute test statistic which under </a:t>
            </a:r>
            <a:r>
              <a:rPr sz="2000" i="1" dirty="0"/>
              <a:t>H</a:t>
            </a:r>
            <a:r>
              <a:rPr sz="2000" i="1" baseline="-25000" dirty="0"/>
              <a:t>0</a:t>
            </a:r>
            <a:r>
              <a:rPr sz="2000" dirty="0"/>
              <a:t> ~ </a:t>
            </a:r>
            <a:r>
              <a:rPr sz="2000" dirty="0">
                <a:latin typeface="Symbol"/>
                <a:ea typeface="Symbol"/>
                <a:cs typeface="Symbol"/>
                <a:sym typeface="Symbol"/>
              </a:rPr>
              <a:t>c</a:t>
            </a:r>
            <a:r>
              <a:rPr sz="2000" baseline="-25000" dirty="0"/>
              <a:t>1</a:t>
            </a:r>
            <a:r>
              <a:rPr sz="2000" baseline="30000" dirty="0"/>
              <a:t>2</a:t>
            </a:r>
            <a:r>
              <a:rPr sz="2000" dirty="0"/>
              <a:t> distribution</a:t>
            </a:r>
          </a:p>
          <a:p>
            <a:pPr marL="457200" indent="-457200" algn="l">
              <a:buClr>
                <a:srgbClr val="000000"/>
              </a:buClr>
              <a:buSzPct val="100000"/>
              <a:buAutoNum type="arabicPeriod"/>
              <a:defRPr sz="2000"/>
            </a:pPr>
            <a:endParaRPr sz="2000" dirty="0"/>
          </a:p>
          <a:p>
            <a:pPr marL="457200" indent="-457200" algn="l">
              <a:buClr>
                <a:srgbClr val="000000"/>
              </a:buClr>
              <a:buSzPct val="100000"/>
              <a:buAutoNum type="arabicPeriod" startAt="3"/>
              <a:defRPr sz="2000"/>
            </a:pPr>
            <a:endParaRPr sz="2000" dirty="0"/>
          </a:p>
          <a:p>
            <a:pPr marL="457200" indent="-457200" algn="l">
              <a:buClr>
                <a:srgbClr val="000000"/>
              </a:buClr>
              <a:buSzPct val="100000"/>
              <a:buAutoNum type="arabicPeriod" startAt="4"/>
              <a:defRPr sz="2000"/>
            </a:pPr>
            <a:endParaRPr sz="2000" dirty="0"/>
          </a:p>
          <a:p>
            <a:pPr marL="457200" indent="-457200" algn="l">
              <a:spcBef>
                <a:spcPts val="400"/>
              </a:spcBef>
              <a:buClr>
                <a:srgbClr val="000000"/>
              </a:buClr>
              <a:buSzPct val="100000"/>
              <a:buAutoNum type="arabicPeriod" startAt="2"/>
              <a:defRPr sz="2000"/>
            </a:pPr>
            <a:r>
              <a:rPr sz="2000" dirty="0"/>
              <a:t>Level </a:t>
            </a:r>
            <a:r>
              <a:rPr sz="2000" dirty="0">
                <a:latin typeface="Symbol"/>
                <a:ea typeface="Symbol"/>
                <a:cs typeface="Symbol"/>
                <a:sym typeface="Symbol"/>
              </a:rPr>
              <a:t>a </a:t>
            </a:r>
            <a:r>
              <a:rPr sz="2000" dirty="0"/>
              <a:t>test: </a:t>
            </a:r>
            <a:endParaRPr lang="en-US" sz="2000" dirty="0"/>
          </a:p>
          <a:p>
            <a:pPr algn="l">
              <a:spcBef>
                <a:spcPts val="400"/>
              </a:spcBef>
              <a:buClr>
                <a:srgbClr val="000000"/>
              </a:buClr>
              <a:buSzPct val="100000"/>
              <a:defRPr sz="2000"/>
            </a:pPr>
            <a:r>
              <a:rPr lang="en-US" sz="2000" dirty="0"/>
              <a:t>       </a:t>
            </a:r>
            <a:r>
              <a:rPr sz="2000" dirty="0"/>
              <a:t>X</a:t>
            </a:r>
            <a:r>
              <a:rPr sz="2000" baseline="30000" dirty="0"/>
              <a:t>2</a:t>
            </a:r>
            <a:r>
              <a:rPr sz="2000" dirty="0"/>
              <a:t> &gt; </a:t>
            </a:r>
            <a:r>
              <a:rPr sz="2000" dirty="0">
                <a:latin typeface="Symbol"/>
                <a:ea typeface="Symbol"/>
                <a:cs typeface="Symbol"/>
                <a:sym typeface="Symbol"/>
              </a:rPr>
              <a:t>c</a:t>
            </a:r>
            <a:r>
              <a:rPr sz="2000" baseline="30000" dirty="0"/>
              <a:t>2</a:t>
            </a:r>
            <a:r>
              <a:rPr sz="2000" baseline="-25000" dirty="0"/>
              <a:t>1,1-</a:t>
            </a:r>
            <a:r>
              <a:rPr sz="2000" baseline="-25000" dirty="0">
                <a:latin typeface="Symbol"/>
                <a:ea typeface="Symbol"/>
                <a:cs typeface="Symbol"/>
                <a:sym typeface="Symbol"/>
              </a:rPr>
              <a:t>a</a:t>
            </a:r>
            <a:r>
              <a:rPr sz="2000" dirty="0"/>
              <a:t> </a:t>
            </a:r>
            <a:r>
              <a:rPr sz="2000" dirty="0">
                <a:latin typeface="Wingdings"/>
                <a:ea typeface="Wingdings"/>
                <a:cs typeface="Wingdings"/>
                <a:sym typeface="Wingdings"/>
              </a:rPr>
              <a:t></a:t>
            </a:r>
            <a:r>
              <a:rPr lang="en-US" sz="2000" dirty="0">
                <a:latin typeface="Wingdings"/>
                <a:ea typeface="Wingdings"/>
                <a:cs typeface="Wingdings"/>
                <a:sym typeface="Wingdings"/>
              </a:rPr>
              <a:t> </a:t>
            </a:r>
            <a:r>
              <a:rPr sz="2000" dirty="0"/>
              <a:t>reject </a:t>
            </a:r>
            <a:r>
              <a:rPr sz="2000" i="1" dirty="0"/>
              <a:t>H</a:t>
            </a:r>
            <a:r>
              <a:rPr sz="2000" i="1" baseline="-25000" dirty="0"/>
              <a:t>0</a:t>
            </a:r>
            <a:r>
              <a:rPr sz="2000" dirty="0"/>
              <a:t> </a:t>
            </a:r>
            <a:endParaRPr lang="en-US" sz="2000" dirty="0"/>
          </a:p>
          <a:p>
            <a:pPr algn="l">
              <a:spcBef>
                <a:spcPts val="400"/>
              </a:spcBef>
              <a:buClr>
                <a:srgbClr val="000000"/>
              </a:buClr>
              <a:buSzPct val="100000"/>
              <a:defRPr sz="2000"/>
            </a:pPr>
            <a:r>
              <a:rPr lang="en-US" sz="2000" dirty="0"/>
              <a:t>      </a:t>
            </a:r>
            <a:r>
              <a:rPr sz="2000" dirty="0"/>
              <a:t>X</a:t>
            </a:r>
            <a:r>
              <a:rPr sz="2000" baseline="30000" dirty="0"/>
              <a:t>2</a:t>
            </a:r>
            <a:r>
              <a:rPr sz="2000" dirty="0"/>
              <a:t> ≤ </a:t>
            </a:r>
            <a:r>
              <a:rPr sz="2000" dirty="0">
                <a:latin typeface="Symbol"/>
                <a:ea typeface="Symbol"/>
                <a:cs typeface="Symbol"/>
                <a:sym typeface="Symbol"/>
              </a:rPr>
              <a:t>c</a:t>
            </a:r>
            <a:r>
              <a:rPr sz="2000" baseline="30000" dirty="0"/>
              <a:t>2</a:t>
            </a:r>
            <a:r>
              <a:rPr sz="2000" baseline="-25000" dirty="0"/>
              <a:t>1,1-</a:t>
            </a:r>
            <a:r>
              <a:rPr sz="2000" baseline="-25000" dirty="0">
                <a:latin typeface="Symbol"/>
                <a:ea typeface="Symbol"/>
                <a:cs typeface="Symbol"/>
                <a:sym typeface="Symbol"/>
              </a:rPr>
              <a:t>a</a:t>
            </a:r>
            <a:r>
              <a:rPr sz="2000" dirty="0"/>
              <a:t> </a:t>
            </a:r>
            <a:r>
              <a:rPr sz="2000" dirty="0">
                <a:latin typeface="Wingdings"/>
                <a:ea typeface="Wingdings"/>
                <a:cs typeface="Wingdings"/>
                <a:sym typeface="Wingdings"/>
              </a:rPr>
              <a:t> </a:t>
            </a:r>
            <a:r>
              <a:rPr sz="2000" dirty="0"/>
              <a:t>accept </a:t>
            </a:r>
            <a:r>
              <a:rPr sz="2000" i="1" dirty="0"/>
              <a:t>H</a:t>
            </a:r>
            <a:r>
              <a:rPr sz="2000" i="1" baseline="-25000" dirty="0"/>
              <a:t>0</a:t>
            </a:r>
            <a:r>
              <a:rPr sz="2000" dirty="0"/>
              <a:t> </a:t>
            </a:r>
          </a:p>
          <a:p>
            <a:pPr algn="l">
              <a:spcBef>
                <a:spcPts val="400"/>
              </a:spcBef>
              <a:buClr>
                <a:srgbClr val="000000"/>
              </a:buClr>
              <a:buSzPct val="100000"/>
              <a:defRPr sz="2000" i="1"/>
            </a:pPr>
            <a:r>
              <a:rPr lang="en-US" sz="2000" dirty="0"/>
              <a:t>3.   </a:t>
            </a:r>
            <a:r>
              <a:rPr sz="2000" dirty="0"/>
              <a:t>P</a:t>
            </a:r>
            <a:r>
              <a:rPr sz="2000" i="0" dirty="0"/>
              <a:t>-value = area to the right of X</a:t>
            </a:r>
            <a:r>
              <a:rPr sz="2000" i="0" baseline="30000" dirty="0"/>
              <a:t>2</a:t>
            </a:r>
            <a:r>
              <a:rPr sz="2000" i="0" dirty="0"/>
              <a:t> under a </a:t>
            </a:r>
            <a:r>
              <a:rPr sz="2000" i="0" dirty="0">
                <a:latin typeface="Symbol"/>
                <a:ea typeface="Symbol"/>
                <a:cs typeface="Symbol"/>
                <a:sym typeface="Symbol"/>
              </a:rPr>
              <a:t>c</a:t>
            </a:r>
            <a:r>
              <a:rPr sz="2000" i="0" baseline="-25000" dirty="0"/>
              <a:t>1</a:t>
            </a:r>
            <a:r>
              <a:rPr sz="2000" i="0" baseline="30000" dirty="0"/>
              <a:t>2</a:t>
            </a:r>
            <a:r>
              <a:rPr sz="2000" i="0" dirty="0"/>
              <a:t> distribution</a:t>
            </a:r>
          </a:p>
          <a:p>
            <a:pPr algn="l">
              <a:spcBef>
                <a:spcPts val="400"/>
              </a:spcBef>
              <a:defRPr sz="2000"/>
            </a:pPr>
            <a:r>
              <a:rPr sz="2000" dirty="0"/>
              <a:t>* Use this test only if none of the </a:t>
            </a:r>
            <a:r>
              <a:rPr sz="2000" b="1" dirty="0"/>
              <a:t>four expected values &lt; 5</a:t>
            </a:r>
          </a:p>
        </p:txBody>
      </p:sp>
      <p:pic>
        <p:nvPicPr>
          <p:cNvPr id="159" name="Picture 4" descr="Picture 4"/>
          <p:cNvPicPr>
            <a:picLocks noChangeAspect="1"/>
          </p:cNvPicPr>
          <p:nvPr/>
        </p:nvPicPr>
        <p:blipFill>
          <a:blip r:embed="rId3"/>
          <a:stretch>
            <a:fillRect/>
          </a:stretch>
        </p:blipFill>
        <p:spPr>
          <a:xfrm>
            <a:off x="1982972" y="3203300"/>
            <a:ext cx="4273550" cy="838201"/>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ubtitle 2"/>
          <p:cNvSpPr txBox="1">
            <a:spLocks noGrp="1"/>
          </p:cNvSpPr>
          <p:nvPr>
            <p:ph type="subTitle" idx="1"/>
          </p:nvPr>
        </p:nvSpPr>
        <p:spPr>
          <a:xfrm>
            <a:off x="533400" y="685800"/>
            <a:ext cx="7854950" cy="5562600"/>
          </a:xfrm>
          <a:prstGeom prst="rect">
            <a:avLst/>
          </a:prstGeom>
        </p:spPr>
        <p:txBody>
          <a:bodyPr/>
          <a:lstStyle/>
          <a:p>
            <a:pPr marL="342900" indent="-342900" algn="l">
              <a:spcBef>
                <a:spcPts val="500"/>
              </a:spcBef>
              <a:buSzPct val="100000"/>
              <a:buFont typeface="Arial"/>
              <a:buChar char="•"/>
              <a:defRPr sz="2200"/>
            </a:pPr>
            <a:r>
              <a:rPr dirty="0"/>
              <a:t>The Yates-corrected chi-square test: </a:t>
            </a:r>
            <a:r>
              <a:rPr i="1" dirty="0"/>
              <a:t>two-sided</a:t>
            </a:r>
            <a:r>
              <a:rPr dirty="0"/>
              <a:t> test </a:t>
            </a:r>
          </a:p>
          <a:p>
            <a:pPr marL="342900" indent="-342900" algn="l">
              <a:spcBef>
                <a:spcPts val="500"/>
              </a:spcBef>
              <a:buSzPct val="100000"/>
              <a:buFont typeface="Arial"/>
              <a:buChar char="•"/>
              <a:defRPr sz="2200"/>
            </a:pPr>
            <a:r>
              <a:rPr dirty="0"/>
              <a:t>Critical region (chi-square distribution): one-sided</a:t>
            </a:r>
          </a:p>
          <a:p>
            <a:pPr marL="342900" indent="-342900" algn="l">
              <a:spcBef>
                <a:spcPts val="500"/>
              </a:spcBef>
              <a:buSzPct val="100000"/>
              <a:buFont typeface="Arial"/>
              <a:buChar char="•"/>
              <a:defRPr sz="2200"/>
            </a:pPr>
            <a:r>
              <a:rPr dirty="0"/>
              <a:t>Large values of |</a:t>
            </a:r>
            <a:r>
              <a:rPr i="1" dirty="0" err="1"/>
              <a:t>O</a:t>
            </a:r>
            <a:r>
              <a:rPr i="1" baseline="-25000" dirty="0" err="1"/>
              <a:t>ij</a:t>
            </a:r>
            <a:r>
              <a:rPr dirty="0"/>
              <a:t> – </a:t>
            </a:r>
            <a:r>
              <a:rPr i="1" dirty="0" err="1"/>
              <a:t>E</a:t>
            </a:r>
            <a:r>
              <a:rPr i="1" baseline="-25000" dirty="0" err="1"/>
              <a:t>ij</a:t>
            </a:r>
            <a:r>
              <a:rPr dirty="0"/>
              <a:t>|, test statistic </a:t>
            </a:r>
            <a:r>
              <a:rPr i="1" dirty="0"/>
              <a:t>X</a:t>
            </a:r>
            <a:r>
              <a:rPr i="1" baseline="30000" dirty="0"/>
              <a:t>2</a:t>
            </a:r>
            <a:r>
              <a:rPr dirty="0"/>
              <a:t> : obtained under </a:t>
            </a:r>
            <a:r>
              <a:rPr i="1" dirty="0"/>
              <a:t>H</a:t>
            </a:r>
            <a:r>
              <a:rPr i="1" baseline="-25000" dirty="0"/>
              <a:t>1</a:t>
            </a:r>
            <a:r>
              <a:rPr dirty="0"/>
              <a:t> </a:t>
            </a:r>
          </a:p>
          <a:p>
            <a:pPr marL="685800" lvl="1" indent="-342900" algn="l">
              <a:spcBef>
                <a:spcPts val="400"/>
              </a:spcBef>
              <a:buSzPct val="100000"/>
              <a:buFont typeface="Arial"/>
              <a:buChar char="•"/>
              <a:defRPr sz="1900">
                <a:solidFill>
                  <a:srgbClr val="888888"/>
                </a:solidFill>
              </a:defRPr>
            </a:pPr>
            <a:r>
              <a:rPr dirty="0">
                <a:solidFill>
                  <a:schemeClr val="tx1"/>
                </a:solidFill>
              </a:rPr>
              <a:t> </a:t>
            </a:r>
            <a:r>
              <a:rPr i="1" dirty="0">
                <a:solidFill>
                  <a:schemeClr val="tx1"/>
                </a:solidFill>
              </a:rPr>
              <a:t>p</a:t>
            </a:r>
            <a:r>
              <a:rPr i="1" baseline="-25000" dirty="0">
                <a:solidFill>
                  <a:schemeClr val="tx1"/>
                </a:solidFill>
              </a:rPr>
              <a:t>1</a:t>
            </a:r>
            <a:r>
              <a:rPr dirty="0">
                <a:solidFill>
                  <a:schemeClr val="tx1"/>
                </a:solidFill>
              </a:rPr>
              <a:t> &lt; </a:t>
            </a:r>
            <a:r>
              <a:rPr i="1" dirty="0">
                <a:solidFill>
                  <a:schemeClr val="tx1"/>
                </a:solidFill>
              </a:rPr>
              <a:t>p</a:t>
            </a:r>
            <a:r>
              <a:rPr i="1" baseline="-25000" dirty="0">
                <a:solidFill>
                  <a:schemeClr val="tx1"/>
                </a:solidFill>
              </a:rPr>
              <a:t>2</a:t>
            </a:r>
            <a:r>
              <a:rPr dirty="0">
                <a:solidFill>
                  <a:schemeClr val="tx1"/>
                </a:solidFill>
              </a:rPr>
              <a:t> or </a:t>
            </a:r>
            <a:r>
              <a:rPr i="1" dirty="0">
                <a:solidFill>
                  <a:schemeClr val="tx1"/>
                </a:solidFill>
              </a:rPr>
              <a:t>p</a:t>
            </a:r>
            <a:r>
              <a:rPr i="1" baseline="-25000" dirty="0">
                <a:solidFill>
                  <a:schemeClr val="tx1"/>
                </a:solidFill>
              </a:rPr>
              <a:t>1</a:t>
            </a:r>
            <a:r>
              <a:rPr dirty="0">
                <a:solidFill>
                  <a:schemeClr val="tx1"/>
                </a:solidFill>
              </a:rPr>
              <a:t> &gt; </a:t>
            </a:r>
            <a:r>
              <a:rPr i="1" dirty="0">
                <a:solidFill>
                  <a:schemeClr val="tx1"/>
                </a:solidFill>
              </a:rPr>
              <a:t>p</a:t>
            </a:r>
            <a:r>
              <a:rPr i="1" baseline="-25000" dirty="0">
                <a:solidFill>
                  <a:schemeClr val="tx1"/>
                </a:solidFill>
              </a:rPr>
              <a:t>2</a:t>
            </a:r>
            <a:endParaRPr sz="2800" dirty="0">
              <a:solidFill>
                <a:schemeClr val="tx1"/>
              </a:solidFill>
            </a:endParaRPr>
          </a:p>
          <a:p>
            <a:pPr marL="342900" indent="-342900" algn="l">
              <a:spcBef>
                <a:spcPts val="500"/>
              </a:spcBef>
              <a:buSzPct val="100000"/>
              <a:buFont typeface="Arial"/>
              <a:buChar char="•"/>
              <a:defRPr sz="2200"/>
            </a:pPr>
            <a:r>
              <a:rPr dirty="0"/>
              <a:t>Small values of </a:t>
            </a:r>
            <a:r>
              <a:rPr i="1" dirty="0"/>
              <a:t>X</a:t>
            </a:r>
            <a:r>
              <a:rPr baseline="30000" dirty="0"/>
              <a:t>2</a:t>
            </a:r>
            <a:r>
              <a:rPr dirty="0"/>
              <a:t>: in favor of </a:t>
            </a:r>
            <a:r>
              <a:rPr i="1" dirty="0"/>
              <a:t>H</a:t>
            </a:r>
            <a:r>
              <a:rPr i="1" baseline="-25000" dirty="0"/>
              <a:t>0</a:t>
            </a:r>
          </a:p>
        </p:txBody>
      </p:sp>
      <p:pic>
        <p:nvPicPr>
          <p:cNvPr id="164" name="Picture 4" descr="Picture 4"/>
          <p:cNvPicPr>
            <a:picLocks noChangeAspect="1"/>
          </p:cNvPicPr>
          <p:nvPr/>
        </p:nvPicPr>
        <p:blipFill>
          <a:blip r:embed="rId3"/>
          <a:stretch>
            <a:fillRect/>
          </a:stretch>
        </p:blipFill>
        <p:spPr>
          <a:xfrm>
            <a:off x="305592" y="3340274"/>
            <a:ext cx="8532815" cy="2895601"/>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AE2C554-382C-4B5B-8B97-B19477227363}"/>
              </a:ext>
            </a:extLst>
          </p:cNvPr>
          <p:cNvSpPr txBox="1"/>
          <p:nvPr/>
        </p:nvSpPr>
        <p:spPr>
          <a:xfrm>
            <a:off x="1387786" y="58893"/>
            <a:ext cx="6368427" cy="923330"/>
          </a:xfrm>
          <a:prstGeom prst="rect">
            <a:avLst/>
          </a:prstGeom>
          <a:noFill/>
        </p:spPr>
        <p:txBody>
          <a:bodyPr wrap="square" rtlCol="0">
            <a:spAutoFit/>
          </a:bodyPr>
          <a:lstStyle/>
          <a:p>
            <a:pPr algn="ctr"/>
            <a:r>
              <a:rPr lang="en-US" sz="2700" b="1" dirty="0"/>
              <a:t>Example on 2x2 Contingency Table: </a:t>
            </a:r>
          </a:p>
          <a:p>
            <a:pPr algn="ctr"/>
            <a:r>
              <a:rPr lang="en-US" sz="2700" b="1" dirty="0"/>
              <a:t>breast cancer</a:t>
            </a:r>
          </a:p>
        </p:txBody>
      </p:sp>
      <p:sp>
        <p:nvSpPr>
          <p:cNvPr id="3" name="矩形 2">
            <a:extLst>
              <a:ext uri="{FF2B5EF4-FFF2-40B4-BE49-F238E27FC236}">
                <a16:creationId xmlns:a16="http://schemas.microsoft.com/office/drawing/2014/main" id="{B0D58DC8-9B5B-4918-80CC-1940210E4BF4}"/>
              </a:ext>
            </a:extLst>
          </p:cNvPr>
          <p:cNvSpPr/>
          <p:nvPr/>
        </p:nvSpPr>
        <p:spPr>
          <a:xfrm>
            <a:off x="171070" y="1059998"/>
            <a:ext cx="8801858" cy="646331"/>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Q: Assess the breast-cancer data for statistical significance, using a contingency-table approach.</a:t>
            </a:r>
          </a:p>
        </p:txBody>
      </p:sp>
      <p:sp>
        <p:nvSpPr>
          <p:cNvPr id="4" name="矩形 3">
            <a:extLst>
              <a:ext uri="{FF2B5EF4-FFF2-40B4-BE49-F238E27FC236}">
                <a16:creationId xmlns:a16="http://schemas.microsoft.com/office/drawing/2014/main" id="{4700E3B1-54EC-48BD-B499-439D53986C94}"/>
              </a:ext>
            </a:extLst>
          </p:cNvPr>
          <p:cNvSpPr/>
          <p:nvPr/>
        </p:nvSpPr>
        <p:spPr>
          <a:xfrm>
            <a:off x="238" y="4829181"/>
            <a:ext cx="8653953" cy="646331"/>
          </a:xfrm>
          <a:prstGeom prst="rect">
            <a:avLst/>
          </a:prstGeom>
        </p:spPr>
        <p:txBody>
          <a:bodyPr wrap="square">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First compute observed and expected tables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Check all expected values in expected table are at least 5</a:t>
            </a:r>
          </a:p>
        </p:txBody>
      </p:sp>
      <p:sp>
        <p:nvSpPr>
          <p:cNvPr id="5" name="矩形 4">
            <a:extLst>
              <a:ext uri="{FF2B5EF4-FFF2-40B4-BE49-F238E27FC236}">
                <a16:creationId xmlns:a16="http://schemas.microsoft.com/office/drawing/2014/main" id="{630E8707-B55F-4B0F-90AF-44B58C196C54}"/>
              </a:ext>
            </a:extLst>
          </p:cNvPr>
          <p:cNvSpPr/>
          <p:nvPr/>
        </p:nvSpPr>
        <p:spPr>
          <a:xfrm>
            <a:off x="0" y="4459849"/>
            <a:ext cx="1184940" cy="369332"/>
          </a:xfrm>
          <a:prstGeom prst="rect">
            <a:avLst/>
          </a:prstGeom>
        </p:spPr>
        <p:txBody>
          <a:bodyPr wrap="none">
            <a:spAutoFit/>
          </a:bodyPr>
          <a:lstStyle/>
          <a:p>
            <a:r>
              <a:rPr lang="en-US" b="1" dirty="0">
                <a:latin typeface="Arial" panose="020B0604020202020204" pitchFamily="34" charset="0"/>
                <a:cs typeface="Arial" panose="020B0604020202020204" pitchFamily="34" charset="0"/>
              </a:rPr>
              <a:t>Solution:</a:t>
            </a:r>
            <a:endParaRPr lang="en-US" dirty="0">
              <a:latin typeface="Arial" panose="020B0604020202020204" pitchFamily="34" charset="0"/>
              <a:cs typeface="Arial" panose="020B0604020202020204" pitchFamily="34" charset="0"/>
            </a:endParaRPr>
          </a:p>
        </p:txBody>
      </p:sp>
      <p:pic>
        <p:nvPicPr>
          <p:cNvPr id="8" name="图片 7">
            <a:extLst>
              <a:ext uri="{FF2B5EF4-FFF2-40B4-BE49-F238E27FC236}">
                <a16:creationId xmlns:a16="http://schemas.microsoft.com/office/drawing/2014/main" id="{350D43E5-4E88-4458-A8C1-3ADE251CAF15}"/>
              </a:ext>
            </a:extLst>
          </p:cNvPr>
          <p:cNvPicPr>
            <a:picLocks noChangeAspect="1"/>
          </p:cNvPicPr>
          <p:nvPr/>
        </p:nvPicPr>
        <p:blipFill>
          <a:blip r:embed="rId3"/>
          <a:stretch>
            <a:fillRect/>
          </a:stretch>
        </p:blipFill>
        <p:spPr>
          <a:xfrm>
            <a:off x="1184940" y="1881305"/>
            <a:ext cx="6484437" cy="2223770"/>
          </a:xfrm>
          <a:prstGeom prst="rect">
            <a:avLst/>
          </a:prstGeom>
        </p:spPr>
      </p:pic>
    </p:spTree>
    <p:extLst>
      <p:ext uri="{BB962C8B-B14F-4D97-AF65-F5344CB8AC3E}">
        <p14:creationId xmlns:p14="http://schemas.microsoft.com/office/powerpoint/2010/main" val="1014899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9AF2B4D-E87E-4C49-96F2-49DD2C71B216}"/>
              </a:ext>
            </a:extLst>
          </p:cNvPr>
          <p:cNvPicPr>
            <a:picLocks noChangeAspect="1"/>
          </p:cNvPicPr>
          <p:nvPr/>
        </p:nvPicPr>
        <p:blipFill>
          <a:blip r:embed="rId2"/>
          <a:stretch>
            <a:fillRect/>
          </a:stretch>
        </p:blipFill>
        <p:spPr>
          <a:xfrm>
            <a:off x="1387786" y="1088528"/>
            <a:ext cx="5705323" cy="1786690"/>
          </a:xfrm>
          <a:prstGeom prst="rect">
            <a:avLst/>
          </a:prstGeom>
        </p:spPr>
      </p:pic>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9B5A4648-729F-4845-814F-FFE24D987AD5}"/>
                  </a:ext>
                </a:extLst>
              </p:cNvPr>
              <p:cNvSpPr/>
              <p:nvPr/>
            </p:nvSpPr>
            <p:spPr>
              <a:xfrm>
                <a:off x="48808" y="3095542"/>
                <a:ext cx="8739627" cy="50917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350" i="1">
                              <a:latin typeface="Cambria Math" panose="02040503050406030204" pitchFamily="18" charset="0"/>
                            </a:rPr>
                          </m:ctrlPr>
                        </m:sSupPr>
                        <m:e>
                          <m:r>
                            <a:rPr lang="en-US" sz="1350" i="1">
                              <a:latin typeface="Cambria Math" panose="02040503050406030204" pitchFamily="18" charset="0"/>
                              <a:ea typeface="Cambria Math" panose="02040503050406030204" pitchFamily="18" charset="0"/>
                            </a:rPr>
                            <m:t>𝑋</m:t>
                          </m:r>
                        </m:e>
                        <m:sup>
                          <m:r>
                            <a:rPr lang="en-US" sz="1350" i="1">
                              <a:latin typeface="Cambria Math" panose="02040503050406030204" pitchFamily="18" charset="0"/>
                            </a:rPr>
                            <m:t>2</m:t>
                          </m:r>
                        </m:sup>
                      </m:sSup>
                      <m:r>
                        <a:rPr lang="en-US" sz="1350" i="1">
                          <a:latin typeface="Cambria Math" panose="02040503050406030204" pitchFamily="18" charset="0"/>
                        </a:rPr>
                        <m:t>=</m:t>
                      </m:r>
                      <m:f>
                        <m:fPr>
                          <m:ctrlPr>
                            <a:rPr lang="en-US" sz="1350" i="1">
                              <a:latin typeface="Cambria Math" panose="02040503050406030204" pitchFamily="18" charset="0"/>
                            </a:rPr>
                          </m:ctrlPr>
                        </m:fPr>
                        <m:num>
                          <m:sSup>
                            <m:sSupPr>
                              <m:ctrlPr>
                                <a:rPr lang="en-US" sz="1350" i="1">
                                  <a:latin typeface="Cambria Math" panose="02040503050406030204" pitchFamily="18" charset="0"/>
                                </a:rPr>
                              </m:ctrlPr>
                            </m:sSupPr>
                            <m:e>
                              <m:r>
                                <a:rPr lang="en-US" sz="1350" i="1">
                                  <a:latin typeface="Cambria Math" panose="02040503050406030204" pitchFamily="18" charset="0"/>
                                </a:rPr>
                                <m:t>(</m:t>
                              </m:r>
                              <m:d>
                                <m:dPr>
                                  <m:begChr m:val="|"/>
                                  <m:endChr m:val="|"/>
                                  <m:ctrlPr>
                                    <a:rPr lang="en-US" sz="1350" i="1">
                                      <a:latin typeface="Cambria Math" panose="02040503050406030204" pitchFamily="18" charset="0"/>
                                    </a:rPr>
                                  </m:ctrlPr>
                                </m:dPr>
                                <m:e>
                                  <m:r>
                                    <a:rPr lang="en-US" sz="1350" i="1">
                                      <a:latin typeface="Cambria Math" panose="02040503050406030204" pitchFamily="18" charset="0"/>
                                    </a:rPr>
                                    <m:t>683−521.6</m:t>
                                  </m:r>
                                </m:e>
                              </m:d>
                              <m:r>
                                <a:rPr lang="en-US" sz="1350" i="1">
                                  <a:latin typeface="Cambria Math" panose="02040503050406030204" pitchFamily="18" charset="0"/>
                                </a:rPr>
                                <m:t>−0.5)</m:t>
                              </m:r>
                            </m:e>
                            <m:sup>
                              <m:r>
                                <a:rPr lang="en-US" sz="1350" i="1">
                                  <a:latin typeface="Cambria Math" panose="02040503050406030204" pitchFamily="18" charset="0"/>
                                </a:rPr>
                                <m:t>2</m:t>
                              </m:r>
                            </m:sup>
                          </m:sSup>
                        </m:num>
                        <m:den>
                          <m:r>
                            <a:rPr lang="en-US" sz="1350" i="1">
                              <a:latin typeface="Cambria Math" panose="02040503050406030204" pitchFamily="18" charset="0"/>
                            </a:rPr>
                            <m:t>521.6</m:t>
                          </m:r>
                        </m:den>
                      </m:f>
                      <m:r>
                        <a:rPr lang="en-US" sz="1350" i="1">
                          <a:latin typeface="Cambria Math" panose="02040503050406030204" pitchFamily="18" charset="0"/>
                        </a:rPr>
                        <m:t>+</m:t>
                      </m:r>
                      <m:f>
                        <m:fPr>
                          <m:ctrlPr>
                            <a:rPr lang="en-US" sz="1350" i="1">
                              <a:latin typeface="Cambria Math" panose="02040503050406030204" pitchFamily="18" charset="0"/>
                            </a:rPr>
                          </m:ctrlPr>
                        </m:fPr>
                        <m:num>
                          <m:sSup>
                            <m:sSupPr>
                              <m:ctrlPr>
                                <a:rPr lang="en-US" sz="1350" i="1">
                                  <a:latin typeface="Cambria Math" panose="02040503050406030204" pitchFamily="18" charset="0"/>
                                </a:rPr>
                              </m:ctrlPr>
                            </m:sSupPr>
                            <m:e>
                              <m:r>
                                <a:rPr lang="en-US" sz="1350" i="1">
                                  <a:latin typeface="Cambria Math" panose="02040503050406030204" pitchFamily="18" charset="0"/>
                                </a:rPr>
                                <m:t>(</m:t>
                              </m:r>
                              <m:d>
                                <m:dPr>
                                  <m:begChr m:val="|"/>
                                  <m:endChr m:val="|"/>
                                  <m:ctrlPr>
                                    <a:rPr lang="en-US" sz="1350" i="1">
                                      <a:latin typeface="Cambria Math" panose="02040503050406030204" pitchFamily="18" charset="0"/>
                                    </a:rPr>
                                  </m:ctrlPr>
                                </m:dPr>
                                <m:e>
                                  <m:r>
                                    <a:rPr lang="en-US" sz="1350" i="1">
                                      <a:latin typeface="Cambria Math" panose="02040503050406030204" pitchFamily="18" charset="0"/>
                                    </a:rPr>
                                    <m:t>2537−2698.4</m:t>
                                  </m:r>
                                </m:e>
                              </m:d>
                              <m:r>
                                <a:rPr lang="en-US" sz="1350" i="1">
                                  <a:latin typeface="Cambria Math" panose="02040503050406030204" pitchFamily="18" charset="0"/>
                                </a:rPr>
                                <m:t>−0.5)</m:t>
                              </m:r>
                            </m:e>
                            <m:sup>
                              <m:r>
                                <a:rPr lang="en-US" sz="1350" i="1">
                                  <a:latin typeface="Cambria Math" panose="02040503050406030204" pitchFamily="18" charset="0"/>
                                </a:rPr>
                                <m:t>2</m:t>
                              </m:r>
                            </m:sup>
                          </m:sSup>
                        </m:num>
                        <m:den>
                          <m:r>
                            <a:rPr lang="en-US" sz="1350" i="1">
                              <a:latin typeface="Cambria Math" panose="02040503050406030204" pitchFamily="18" charset="0"/>
                            </a:rPr>
                            <m:t>2698.4</m:t>
                          </m:r>
                        </m:den>
                      </m:f>
                      <m:r>
                        <a:rPr lang="en-US" sz="1350" i="1">
                          <a:latin typeface="Cambria Math" panose="02040503050406030204" pitchFamily="18" charset="0"/>
                        </a:rPr>
                        <m:t>+</m:t>
                      </m:r>
                      <m:f>
                        <m:fPr>
                          <m:ctrlPr>
                            <a:rPr lang="en-US" sz="1350" i="1">
                              <a:latin typeface="Cambria Math" panose="02040503050406030204" pitchFamily="18" charset="0"/>
                            </a:rPr>
                          </m:ctrlPr>
                        </m:fPr>
                        <m:num>
                          <m:sSup>
                            <m:sSupPr>
                              <m:ctrlPr>
                                <a:rPr lang="en-US" sz="1350" i="1">
                                  <a:latin typeface="Cambria Math" panose="02040503050406030204" pitchFamily="18" charset="0"/>
                                </a:rPr>
                              </m:ctrlPr>
                            </m:sSupPr>
                            <m:e>
                              <m:r>
                                <a:rPr lang="en-US" sz="1350" i="1">
                                  <a:latin typeface="Cambria Math" panose="02040503050406030204" pitchFamily="18" charset="0"/>
                                </a:rPr>
                                <m:t>(</m:t>
                              </m:r>
                              <m:d>
                                <m:dPr>
                                  <m:begChr m:val="|"/>
                                  <m:endChr m:val="|"/>
                                  <m:ctrlPr>
                                    <a:rPr lang="en-US" sz="1350" i="1">
                                      <a:latin typeface="Cambria Math" panose="02040503050406030204" pitchFamily="18" charset="0"/>
                                    </a:rPr>
                                  </m:ctrlPr>
                                </m:dPr>
                                <m:e>
                                  <m:r>
                                    <a:rPr lang="en-US" sz="1350" i="1">
                                      <a:latin typeface="Cambria Math" panose="02040503050406030204" pitchFamily="18" charset="0"/>
                                    </a:rPr>
                                    <m:t>1498−1659.4</m:t>
                                  </m:r>
                                </m:e>
                              </m:d>
                              <m:r>
                                <a:rPr lang="en-US" sz="1350" i="1">
                                  <a:latin typeface="Cambria Math" panose="02040503050406030204" pitchFamily="18" charset="0"/>
                                </a:rPr>
                                <m:t>−0.5)</m:t>
                              </m:r>
                            </m:e>
                            <m:sup>
                              <m:r>
                                <a:rPr lang="en-US" sz="1350" i="1">
                                  <a:latin typeface="Cambria Math" panose="02040503050406030204" pitchFamily="18" charset="0"/>
                                </a:rPr>
                                <m:t>2</m:t>
                              </m:r>
                            </m:sup>
                          </m:sSup>
                        </m:num>
                        <m:den>
                          <m:r>
                            <a:rPr lang="en-US" sz="1350" i="1">
                              <a:latin typeface="Cambria Math" panose="02040503050406030204" pitchFamily="18" charset="0"/>
                            </a:rPr>
                            <m:t>1659.4</m:t>
                          </m:r>
                        </m:den>
                      </m:f>
                      <m:r>
                        <a:rPr lang="en-US" sz="1350" i="1">
                          <a:latin typeface="Cambria Math" panose="02040503050406030204" pitchFamily="18" charset="0"/>
                        </a:rPr>
                        <m:t>+</m:t>
                      </m:r>
                      <m:f>
                        <m:fPr>
                          <m:ctrlPr>
                            <a:rPr lang="en-US" sz="1350" i="1">
                              <a:latin typeface="Cambria Math" panose="02040503050406030204" pitchFamily="18" charset="0"/>
                            </a:rPr>
                          </m:ctrlPr>
                        </m:fPr>
                        <m:num>
                          <m:sSup>
                            <m:sSupPr>
                              <m:ctrlPr>
                                <a:rPr lang="en-US" sz="1350" i="1">
                                  <a:latin typeface="Cambria Math" panose="02040503050406030204" pitchFamily="18" charset="0"/>
                                </a:rPr>
                              </m:ctrlPr>
                            </m:sSupPr>
                            <m:e>
                              <m:r>
                                <a:rPr lang="en-US" sz="1350" i="1">
                                  <a:latin typeface="Cambria Math" panose="02040503050406030204" pitchFamily="18" charset="0"/>
                                </a:rPr>
                                <m:t>(</m:t>
                              </m:r>
                              <m:d>
                                <m:dPr>
                                  <m:begChr m:val="|"/>
                                  <m:endChr m:val="|"/>
                                  <m:ctrlPr>
                                    <a:rPr lang="en-US" sz="1350" i="1">
                                      <a:latin typeface="Cambria Math" panose="02040503050406030204" pitchFamily="18" charset="0"/>
                                    </a:rPr>
                                  </m:ctrlPr>
                                </m:dPr>
                                <m:e>
                                  <m:r>
                                    <a:rPr lang="en-US" sz="1350" i="1">
                                      <a:latin typeface="Cambria Math" panose="02040503050406030204" pitchFamily="18" charset="0"/>
                                    </a:rPr>
                                    <m:t>8747−8585.6</m:t>
                                  </m:r>
                                </m:e>
                              </m:d>
                              <m:r>
                                <a:rPr lang="en-US" sz="1350" i="1">
                                  <a:latin typeface="Cambria Math" panose="02040503050406030204" pitchFamily="18" charset="0"/>
                                </a:rPr>
                                <m:t>−0.5)</m:t>
                              </m:r>
                            </m:e>
                            <m:sup>
                              <m:r>
                                <a:rPr lang="en-US" sz="1350" i="1">
                                  <a:latin typeface="Cambria Math" panose="02040503050406030204" pitchFamily="18" charset="0"/>
                                </a:rPr>
                                <m:t>2</m:t>
                              </m:r>
                            </m:sup>
                          </m:sSup>
                        </m:num>
                        <m:den>
                          <m:r>
                            <a:rPr lang="en-US" sz="1350" i="1">
                              <a:latin typeface="Cambria Math" panose="02040503050406030204" pitchFamily="18" charset="0"/>
                            </a:rPr>
                            <m:t>8585.6</m:t>
                          </m:r>
                        </m:den>
                      </m:f>
                    </m:oMath>
                  </m:oMathPara>
                </a14:m>
                <a:endParaRPr lang="en-US" sz="1350" dirty="0"/>
              </a:p>
            </p:txBody>
          </p:sp>
        </mc:Choice>
        <mc:Fallback xmlns="">
          <p:sp>
            <p:nvSpPr>
              <p:cNvPr id="5" name="矩形 4">
                <a:extLst>
                  <a:ext uri="{FF2B5EF4-FFF2-40B4-BE49-F238E27FC236}">
                    <a16:creationId xmlns:a16="http://schemas.microsoft.com/office/drawing/2014/main" id="{9B5A4648-729F-4845-814F-FFE24D987AD5}"/>
                  </a:ext>
                </a:extLst>
              </p:cNvPr>
              <p:cNvSpPr>
                <a:spLocks noRot="1" noChangeAspect="1" noMove="1" noResize="1" noEditPoints="1" noAdjustHandles="1" noChangeArrowheads="1" noChangeShapeType="1" noTextEdit="1"/>
              </p:cNvSpPr>
              <p:nvPr/>
            </p:nvSpPr>
            <p:spPr>
              <a:xfrm>
                <a:off x="48808" y="3095542"/>
                <a:ext cx="8739627" cy="509178"/>
              </a:xfrm>
              <a:prstGeom prst="rect">
                <a:avLst/>
              </a:prstGeom>
              <a:blipFill>
                <a:blip r:embed="rId3"/>
                <a:stretch>
                  <a:fillRect b="-36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C2A0C78F-7490-4D28-A728-038A16E722FE}"/>
                  </a:ext>
                </a:extLst>
              </p:cNvPr>
              <p:cNvSpPr txBox="1"/>
              <p:nvPr/>
            </p:nvSpPr>
            <p:spPr>
              <a:xfrm>
                <a:off x="402165" y="3728998"/>
                <a:ext cx="7862793" cy="4168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350" i="1">
                          <a:latin typeface="Cambria Math" panose="02040503050406030204" pitchFamily="18" charset="0"/>
                        </a:rPr>
                        <m:t>=</m:t>
                      </m:r>
                      <m:f>
                        <m:fPr>
                          <m:ctrlPr>
                            <a:rPr lang="en-US" sz="1350" i="1">
                              <a:latin typeface="Cambria Math" panose="02040503050406030204" pitchFamily="18" charset="0"/>
                            </a:rPr>
                          </m:ctrlPr>
                        </m:fPr>
                        <m:num>
                          <m:sSup>
                            <m:sSupPr>
                              <m:ctrlPr>
                                <a:rPr lang="en-US" sz="1350" i="1">
                                  <a:latin typeface="Cambria Math" panose="02040503050406030204" pitchFamily="18" charset="0"/>
                                </a:rPr>
                              </m:ctrlPr>
                            </m:sSupPr>
                            <m:e>
                              <m:r>
                                <a:rPr lang="en-US" sz="1350" i="1">
                                  <a:latin typeface="Cambria Math" panose="02040503050406030204" pitchFamily="18" charset="0"/>
                                </a:rPr>
                                <m:t>(160.9)</m:t>
                              </m:r>
                            </m:e>
                            <m:sup>
                              <m:r>
                                <a:rPr lang="en-US" sz="1350" i="1">
                                  <a:latin typeface="Cambria Math" panose="02040503050406030204" pitchFamily="18" charset="0"/>
                                </a:rPr>
                                <m:t>2</m:t>
                              </m:r>
                            </m:sup>
                          </m:sSup>
                        </m:num>
                        <m:den>
                          <m:r>
                            <a:rPr lang="en-US" sz="1350" i="1">
                              <a:latin typeface="Cambria Math" panose="02040503050406030204" pitchFamily="18" charset="0"/>
                            </a:rPr>
                            <m:t>521.6</m:t>
                          </m:r>
                        </m:den>
                      </m:f>
                      <m:r>
                        <a:rPr lang="en-US" sz="1350" i="1">
                          <a:latin typeface="Cambria Math" panose="02040503050406030204" pitchFamily="18" charset="0"/>
                        </a:rPr>
                        <m:t>+</m:t>
                      </m:r>
                      <m:f>
                        <m:fPr>
                          <m:ctrlPr>
                            <a:rPr lang="en-US" sz="1350" i="1">
                              <a:latin typeface="Cambria Math" panose="02040503050406030204" pitchFamily="18" charset="0"/>
                            </a:rPr>
                          </m:ctrlPr>
                        </m:fPr>
                        <m:num>
                          <m:sSup>
                            <m:sSupPr>
                              <m:ctrlPr>
                                <a:rPr lang="en-US" sz="1350" i="1">
                                  <a:latin typeface="Cambria Math" panose="02040503050406030204" pitchFamily="18" charset="0"/>
                                </a:rPr>
                              </m:ctrlPr>
                            </m:sSupPr>
                            <m:e>
                              <m:r>
                                <a:rPr lang="en-US" sz="1350" i="1">
                                  <a:latin typeface="Cambria Math" panose="02040503050406030204" pitchFamily="18" charset="0"/>
                                </a:rPr>
                                <m:t>(160.9)</m:t>
                              </m:r>
                            </m:e>
                            <m:sup>
                              <m:r>
                                <a:rPr lang="en-US" sz="1350" i="1">
                                  <a:latin typeface="Cambria Math" panose="02040503050406030204" pitchFamily="18" charset="0"/>
                                </a:rPr>
                                <m:t>2</m:t>
                              </m:r>
                            </m:sup>
                          </m:sSup>
                        </m:num>
                        <m:den>
                          <m:r>
                            <a:rPr lang="en-US" sz="1350" i="1">
                              <a:latin typeface="Cambria Math" panose="02040503050406030204" pitchFamily="18" charset="0"/>
                            </a:rPr>
                            <m:t>2698.4</m:t>
                          </m:r>
                        </m:den>
                      </m:f>
                      <m:r>
                        <a:rPr lang="en-US" sz="1350" i="1">
                          <a:latin typeface="Cambria Math" panose="02040503050406030204" pitchFamily="18" charset="0"/>
                        </a:rPr>
                        <m:t>+</m:t>
                      </m:r>
                      <m:f>
                        <m:fPr>
                          <m:ctrlPr>
                            <a:rPr lang="en-US" sz="1350" i="1">
                              <a:latin typeface="Cambria Math" panose="02040503050406030204" pitchFamily="18" charset="0"/>
                            </a:rPr>
                          </m:ctrlPr>
                        </m:fPr>
                        <m:num>
                          <m:sSup>
                            <m:sSupPr>
                              <m:ctrlPr>
                                <a:rPr lang="en-US" sz="1350" i="1">
                                  <a:latin typeface="Cambria Math" panose="02040503050406030204" pitchFamily="18" charset="0"/>
                                </a:rPr>
                              </m:ctrlPr>
                            </m:sSupPr>
                            <m:e>
                              <m:r>
                                <a:rPr lang="en-US" sz="1350" i="1">
                                  <a:latin typeface="Cambria Math" panose="02040503050406030204" pitchFamily="18" charset="0"/>
                                </a:rPr>
                                <m:t>(160.9)</m:t>
                              </m:r>
                            </m:e>
                            <m:sup>
                              <m:r>
                                <a:rPr lang="en-US" sz="1350" i="1">
                                  <a:latin typeface="Cambria Math" panose="02040503050406030204" pitchFamily="18" charset="0"/>
                                </a:rPr>
                                <m:t>2</m:t>
                              </m:r>
                            </m:sup>
                          </m:sSup>
                        </m:num>
                        <m:den>
                          <m:r>
                            <a:rPr lang="en-US" sz="1350" i="1">
                              <a:latin typeface="Cambria Math" panose="02040503050406030204" pitchFamily="18" charset="0"/>
                            </a:rPr>
                            <m:t>1659.4</m:t>
                          </m:r>
                        </m:den>
                      </m:f>
                      <m:r>
                        <a:rPr lang="en-US" sz="1350" i="1">
                          <a:latin typeface="Cambria Math" panose="02040503050406030204" pitchFamily="18" charset="0"/>
                        </a:rPr>
                        <m:t>+</m:t>
                      </m:r>
                      <m:f>
                        <m:fPr>
                          <m:ctrlPr>
                            <a:rPr lang="en-US" sz="1350" i="1">
                              <a:latin typeface="Cambria Math" panose="02040503050406030204" pitchFamily="18" charset="0"/>
                            </a:rPr>
                          </m:ctrlPr>
                        </m:fPr>
                        <m:num>
                          <m:sSup>
                            <m:sSupPr>
                              <m:ctrlPr>
                                <a:rPr lang="en-US" sz="1350" i="1">
                                  <a:latin typeface="Cambria Math" panose="02040503050406030204" pitchFamily="18" charset="0"/>
                                </a:rPr>
                              </m:ctrlPr>
                            </m:sSupPr>
                            <m:e>
                              <m:r>
                                <a:rPr lang="en-US" sz="1350" i="1">
                                  <a:latin typeface="Cambria Math" panose="02040503050406030204" pitchFamily="18" charset="0"/>
                                </a:rPr>
                                <m:t>(160.9)</m:t>
                              </m:r>
                            </m:e>
                            <m:sup>
                              <m:r>
                                <a:rPr lang="en-US" sz="1350" i="1">
                                  <a:latin typeface="Cambria Math" panose="02040503050406030204" pitchFamily="18" charset="0"/>
                                </a:rPr>
                                <m:t>2</m:t>
                              </m:r>
                            </m:sup>
                          </m:sSup>
                        </m:num>
                        <m:den>
                          <m:r>
                            <a:rPr lang="en-US" sz="1350" i="1">
                              <a:latin typeface="Cambria Math" panose="02040503050406030204" pitchFamily="18" charset="0"/>
                            </a:rPr>
                            <m:t>8585.6</m:t>
                          </m:r>
                        </m:den>
                      </m:f>
                      <m:r>
                        <a:rPr lang="en-US" sz="1350" i="1">
                          <a:latin typeface="Cambria Math" panose="02040503050406030204" pitchFamily="18" charset="0"/>
                        </a:rPr>
                        <m:t>=49.661+9.599+15.608+3.017=77.89</m:t>
                      </m:r>
                      <m:r>
                        <a:rPr lang="en-US" sz="1350" i="1">
                          <a:latin typeface="Cambria Math" panose="02040503050406030204" pitchFamily="18" charset="0"/>
                          <a:ea typeface="Cambria Math" panose="02040503050406030204" pitchFamily="18" charset="0"/>
                        </a:rPr>
                        <m:t>~</m:t>
                      </m:r>
                      <m:sSubSup>
                        <m:sSubSupPr>
                          <m:ctrlPr>
                            <a:rPr lang="en-US" sz="1350" i="1">
                              <a:latin typeface="Cambria Math" panose="02040503050406030204" pitchFamily="18" charset="0"/>
                              <a:ea typeface="Cambria Math" panose="02040503050406030204" pitchFamily="18" charset="0"/>
                            </a:rPr>
                          </m:ctrlPr>
                        </m:sSubSupPr>
                        <m:e>
                          <m:r>
                            <a:rPr lang="en-US" sz="1350" i="1">
                              <a:latin typeface="Cambria Math" panose="02040503050406030204" pitchFamily="18" charset="0"/>
                              <a:ea typeface="Cambria Math" panose="02040503050406030204" pitchFamily="18" charset="0"/>
                            </a:rPr>
                            <m:t>𝜒</m:t>
                          </m:r>
                        </m:e>
                        <m:sub>
                          <m:r>
                            <a:rPr lang="en-US" sz="1350" i="1">
                              <a:latin typeface="Cambria Math" panose="02040503050406030204" pitchFamily="18" charset="0"/>
                              <a:ea typeface="Cambria Math" panose="02040503050406030204" pitchFamily="18" charset="0"/>
                            </a:rPr>
                            <m:t>1</m:t>
                          </m:r>
                        </m:sub>
                        <m:sup>
                          <m:r>
                            <a:rPr lang="en-US" sz="1350" i="1">
                              <a:latin typeface="Cambria Math" panose="02040503050406030204" pitchFamily="18" charset="0"/>
                              <a:ea typeface="Cambria Math" panose="02040503050406030204" pitchFamily="18" charset="0"/>
                            </a:rPr>
                            <m:t>2</m:t>
                          </m:r>
                        </m:sup>
                      </m:sSubSup>
                      <m:r>
                        <a:rPr lang="en-US" sz="1350" i="1">
                          <a:latin typeface="Cambria Math" panose="02040503050406030204" pitchFamily="18" charset="0"/>
                          <a:ea typeface="Cambria Math" panose="02040503050406030204" pitchFamily="18" charset="0"/>
                        </a:rPr>
                        <m:t> </m:t>
                      </m:r>
                      <m:r>
                        <a:rPr lang="en-US" sz="1350">
                          <a:latin typeface="Cambria Math" panose="02040503050406030204" pitchFamily="18" charset="0"/>
                          <a:ea typeface="Cambria Math" panose="02040503050406030204" pitchFamily="18" charset="0"/>
                        </a:rPr>
                        <m:t> </m:t>
                      </m:r>
                      <m:r>
                        <m:rPr>
                          <m:sty m:val="p"/>
                        </m:rPr>
                        <a:rPr lang="en-US" sz="1350">
                          <a:latin typeface="Cambria Math" panose="02040503050406030204" pitchFamily="18" charset="0"/>
                          <a:ea typeface="Cambria Math" panose="02040503050406030204" pitchFamily="18" charset="0"/>
                        </a:rPr>
                        <m:t>under</m:t>
                      </m:r>
                      <m:r>
                        <a:rPr lang="en-US" sz="1350">
                          <a:latin typeface="Cambria Math" panose="02040503050406030204" pitchFamily="18" charset="0"/>
                          <a:ea typeface="Cambria Math" panose="02040503050406030204" pitchFamily="18" charset="0"/>
                        </a:rPr>
                        <m:t> </m:t>
                      </m:r>
                      <m:sSub>
                        <m:sSubPr>
                          <m:ctrlPr>
                            <a:rPr lang="en-US" sz="1350" i="1">
                              <a:latin typeface="Cambria Math" panose="02040503050406030204" pitchFamily="18" charset="0"/>
                              <a:ea typeface="Cambria Math" panose="02040503050406030204" pitchFamily="18" charset="0"/>
                            </a:rPr>
                          </m:ctrlPr>
                        </m:sSubPr>
                        <m:e>
                          <m:r>
                            <a:rPr lang="en-US" sz="1350" i="1">
                              <a:latin typeface="Cambria Math" panose="02040503050406030204" pitchFamily="18" charset="0"/>
                              <a:ea typeface="Cambria Math" panose="02040503050406030204" pitchFamily="18" charset="0"/>
                            </a:rPr>
                            <m:t>𝐻</m:t>
                          </m:r>
                        </m:e>
                        <m:sub>
                          <m:r>
                            <a:rPr lang="en-US" sz="1350" i="1">
                              <a:latin typeface="Cambria Math" panose="02040503050406030204" pitchFamily="18" charset="0"/>
                              <a:ea typeface="Cambria Math" panose="02040503050406030204" pitchFamily="18" charset="0"/>
                            </a:rPr>
                            <m:t>0</m:t>
                          </m:r>
                        </m:sub>
                      </m:sSub>
                    </m:oMath>
                  </m:oMathPara>
                </a14:m>
                <a:endParaRPr lang="en-US" sz="1350" dirty="0"/>
              </a:p>
            </p:txBody>
          </p:sp>
        </mc:Choice>
        <mc:Fallback xmlns="">
          <p:sp>
            <p:nvSpPr>
              <p:cNvPr id="6" name="文本框 5">
                <a:extLst>
                  <a:ext uri="{FF2B5EF4-FFF2-40B4-BE49-F238E27FC236}">
                    <a16:creationId xmlns:a16="http://schemas.microsoft.com/office/drawing/2014/main" id="{C2A0C78F-7490-4D28-A728-038A16E722FE}"/>
                  </a:ext>
                </a:extLst>
              </p:cNvPr>
              <p:cNvSpPr txBox="1">
                <a:spLocks noRot="1" noChangeAspect="1" noMove="1" noResize="1" noEditPoints="1" noAdjustHandles="1" noChangeArrowheads="1" noChangeShapeType="1" noTextEdit="1"/>
              </p:cNvSpPr>
              <p:nvPr/>
            </p:nvSpPr>
            <p:spPr>
              <a:xfrm>
                <a:off x="402165" y="3728998"/>
                <a:ext cx="7862793" cy="416845"/>
              </a:xfrm>
              <a:prstGeom prst="rect">
                <a:avLst/>
              </a:prstGeom>
              <a:blipFill>
                <a:blip r:embed="rId4"/>
                <a:stretch>
                  <a:fillRect b="-147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5620BEEC-8762-40A7-9774-1279E63A0DF6}"/>
                  </a:ext>
                </a:extLst>
              </p:cNvPr>
              <p:cNvSpPr/>
              <p:nvPr/>
            </p:nvSpPr>
            <p:spPr>
              <a:xfrm>
                <a:off x="48807" y="4457068"/>
                <a:ext cx="8914439" cy="1503745"/>
              </a:xfrm>
              <a:prstGeom prst="rect">
                <a:avLst/>
              </a:prstGeom>
            </p:spPr>
            <p:txBody>
              <a:bodyPr wrap="square">
                <a:spAutoFit/>
              </a:bodyPr>
              <a:lstStyle/>
              <a:p>
                <a:pPr marL="285750" indent="-285750">
                  <a:buFont typeface="Arial" panose="020B0604020202020204" pitchFamily="34" charset="0"/>
                  <a:buChar char="•"/>
                </a:pPr>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𝜒</m:t>
                        </m:r>
                      </m:e>
                      <m:sub>
                        <m:r>
                          <a:rPr lang="en-US" i="1">
                            <a:latin typeface="Cambria Math" panose="02040503050406030204" pitchFamily="18" charset="0"/>
                            <a:ea typeface="Cambria Math" panose="02040503050406030204" pitchFamily="18" charset="0"/>
                          </a:rPr>
                          <m:t>1,.999</m:t>
                        </m:r>
                      </m:sub>
                      <m:sup>
                        <m:r>
                          <a:rPr lang="en-US" i="1">
                            <a:latin typeface="Cambria Math" panose="02040503050406030204" pitchFamily="18" charset="0"/>
                            <a:ea typeface="Cambria Math" panose="02040503050406030204" pitchFamily="18" charset="0"/>
                          </a:rPr>
                          <m:t>2</m:t>
                        </m:r>
                      </m:sup>
                    </m:sSubSup>
                    <m:r>
                      <a:rPr lang="en-US" i="1">
                        <a:latin typeface="Cambria Math" panose="02040503050406030204" pitchFamily="18" charset="0"/>
                        <a:ea typeface="Cambria Math" panose="02040503050406030204" pitchFamily="18" charset="0"/>
                      </a:rPr>
                      <m:t>=10.83&lt;77.89=</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𝑋</m:t>
                        </m:r>
                      </m:e>
                      <m:sup>
                        <m:r>
                          <a:rPr lang="en-US" i="1">
                            <a:latin typeface="Cambria Math" panose="02040503050406030204" pitchFamily="18" charset="0"/>
                          </a:rPr>
                          <m:t>2</m:t>
                        </m:r>
                      </m:sup>
                    </m:sSup>
                  </m:oMath>
                </a14:m>
                <a:r>
                  <a:rPr 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sym typeface="Wingdings" panose="05000000000000000000" pitchFamily="2" charset="2"/>
                  </a:rPr>
                  <a:t> </a:t>
                </a:r>
                <a:r>
                  <a:rPr lang="en-US" dirty="0">
                    <a:latin typeface="Arial" panose="020B0604020202020204" pitchFamily="34" charset="0"/>
                    <a:cs typeface="Arial" panose="020B0604020202020204" pitchFamily="34" charset="0"/>
                  </a:rPr>
                  <a:t>p &lt; 1 - 0.999=0.001 </a:t>
                </a:r>
                <a:r>
                  <a:rPr lang="en-US" dirty="0">
                    <a:latin typeface="Arial" panose="020B0604020202020204" pitchFamily="34" charset="0"/>
                    <a:cs typeface="Arial" panose="020B0604020202020204" pitchFamily="34" charset="0"/>
                    <a:sym typeface="Wingdings" panose="05000000000000000000" pitchFamily="2" charset="2"/>
                  </a:rPr>
                  <a:t> </a:t>
                </a:r>
                <a:r>
                  <a:rPr lang="en-US" dirty="0">
                    <a:latin typeface="Arial" panose="020B0604020202020204" pitchFamily="34" charset="0"/>
                    <a:cs typeface="Arial" panose="020B0604020202020204" pitchFamily="34" charset="0"/>
                  </a:rPr>
                  <a:t>results are extremely significant</a:t>
                </a:r>
              </a:p>
              <a:p>
                <a:endParaRPr lang="en-US" dirty="0">
                  <a:latin typeface="Arial" panose="020B0604020202020204" pitchFamily="34" charset="0"/>
                  <a:cs typeface="Arial" panose="020B0604020202020204" pitchFamily="34" charset="0"/>
                </a:endParaRPr>
              </a:p>
              <a:p>
                <a:r>
                  <a:rPr lang="en-US" u="sng" dirty="0">
                    <a:latin typeface="Arial" panose="020B0604020202020204" pitchFamily="34" charset="0"/>
                    <a:cs typeface="Arial" panose="020B0604020202020204" pitchFamily="34" charset="0"/>
                  </a:rPr>
                  <a:t>Conclusion:</a:t>
                </a:r>
                <a:r>
                  <a:rPr lang="en-US" dirty="0">
                    <a:latin typeface="Arial" panose="020B0604020202020204" pitchFamily="34" charset="0"/>
                    <a:cs typeface="Arial" panose="020B0604020202020204" pitchFamily="34" charset="0"/>
                  </a:rPr>
                  <a:t> breast cancer incidence is significantly associated with having a first child after age 30</a:t>
                </a:r>
              </a:p>
            </p:txBody>
          </p:sp>
        </mc:Choice>
        <mc:Fallback xmlns="">
          <p:sp>
            <p:nvSpPr>
              <p:cNvPr id="7" name="矩形 6">
                <a:extLst>
                  <a:ext uri="{FF2B5EF4-FFF2-40B4-BE49-F238E27FC236}">
                    <a16:creationId xmlns:a16="http://schemas.microsoft.com/office/drawing/2014/main" id="{5620BEEC-8762-40A7-9774-1279E63A0DF6}"/>
                  </a:ext>
                </a:extLst>
              </p:cNvPr>
              <p:cNvSpPr>
                <a:spLocks noRot="1" noChangeAspect="1" noMove="1" noResize="1" noEditPoints="1" noAdjustHandles="1" noChangeArrowheads="1" noChangeShapeType="1" noTextEdit="1"/>
              </p:cNvSpPr>
              <p:nvPr/>
            </p:nvSpPr>
            <p:spPr>
              <a:xfrm>
                <a:off x="48807" y="4457068"/>
                <a:ext cx="8914439" cy="1503745"/>
              </a:xfrm>
              <a:prstGeom prst="rect">
                <a:avLst/>
              </a:prstGeom>
              <a:blipFill>
                <a:blip r:embed="rId5"/>
                <a:stretch>
                  <a:fillRect l="-547" t="-1619" r="-547" b="-5668"/>
                </a:stretch>
              </a:blipFill>
            </p:spPr>
            <p:txBody>
              <a:bodyPr/>
              <a:lstStyle/>
              <a:p>
                <a:r>
                  <a:rPr lang="en-US">
                    <a:noFill/>
                  </a:rPr>
                  <a:t> </a:t>
                </a:r>
              </a:p>
            </p:txBody>
          </p:sp>
        </mc:Fallback>
      </mc:AlternateContent>
      <p:sp>
        <p:nvSpPr>
          <p:cNvPr id="8" name="文本框 1">
            <a:extLst>
              <a:ext uri="{FF2B5EF4-FFF2-40B4-BE49-F238E27FC236}">
                <a16:creationId xmlns:a16="http://schemas.microsoft.com/office/drawing/2014/main" id="{16BE0F0B-685E-462F-8DAD-35EAE8C5D4EC}"/>
              </a:ext>
            </a:extLst>
          </p:cNvPr>
          <p:cNvSpPr txBox="1"/>
          <p:nvPr/>
        </p:nvSpPr>
        <p:spPr>
          <a:xfrm>
            <a:off x="1387786" y="58893"/>
            <a:ext cx="6368427" cy="923330"/>
          </a:xfrm>
          <a:prstGeom prst="rect">
            <a:avLst/>
          </a:prstGeom>
          <a:noFill/>
        </p:spPr>
        <p:txBody>
          <a:bodyPr wrap="square" rtlCol="0">
            <a:spAutoFit/>
          </a:bodyPr>
          <a:lstStyle/>
          <a:p>
            <a:pPr algn="ctr"/>
            <a:r>
              <a:rPr lang="en-US" sz="2700" b="1" dirty="0"/>
              <a:t>Example on 2x2 Contingency Table: </a:t>
            </a:r>
          </a:p>
          <a:p>
            <a:pPr algn="ctr"/>
            <a:r>
              <a:rPr lang="en-US" sz="2700" b="1" dirty="0"/>
              <a:t>breast cancer</a:t>
            </a:r>
          </a:p>
        </p:txBody>
      </p:sp>
    </p:spTree>
    <p:extLst>
      <p:ext uri="{BB962C8B-B14F-4D97-AF65-F5344CB8AC3E}">
        <p14:creationId xmlns:p14="http://schemas.microsoft.com/office/powerpoint/2010/main" val="3253902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E6BF365-2A8D-4432-ACF5-5160F9582956}"/>
              </a:ext>
            </a:extLst>
          </p:cNvPr>
          <p:cNvPicPr>
            <a:picLocks noChangeAspect="1"/>
          </p:cNvPicPr>
          <p:nvPr/>
        </p:nvPicPr>
        <p:blipFill>
          <a:blip r:embed="rId2"/>
          <a:stretch>
            <a:fillRect/>
          </a:stretch>
        </p:blipFill>
        <p:spPr>
          <a:xfrm>
            <a:off x="1584251" y="84500"/>
            <a:ext cx="6177516" cy="6689000"/>
          </a:xfrm>
          <a:prstGeom prst="rect">
            <a:avLst/>
          </a:prstGeom>
        </p:spPr>
      </p:pic>
      <p:sp>
        <p:nvSpPr>
          <p:cNvPr id="3" name="Rectangle 2">
            <a:extLst>
              <a:ext uri="{FF2B5EF4-FFF2-40B4-BE49-F238E27FC236}">
                <a16:creationId xmlns:a16="http://schemas.microsoft.com/office/drawing/2014/main" id="{26E28DA9-EAAE-4A0C-9DF4-47D744B8596B}"/>
              </a:ext>
            </a:extLst>
          </p:cNvPr>
          <p:cNvSpPr/>
          <p:nvPr/>
        </p:nvSpPr>
        <p:spPr>
          <a:xfrm>
            <a:off x="7219507" y="893135"/>
            <a:ext cx="414670" cy="212651"/>
          </a:xfrm>
          <a:prstGeom prst="rect">
            <a:avLst/>
          </a:prstGeom>
          <a:noFill/>
          <a:ln w="41275"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2398989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ubtitle 2"/>
          <p:cNvSpPr txBox="1">
            <a:spLocks noGrp="1"/>
          </p:cNvSpPr>
          <p:nvPr>
            <p:ph type="subTitle" idx="1"/>
          </p:nvPr>
        </p:nvSpPr>
        <p:spPr>
          <a:xfrm>
            <a:off x="533400" y="685800"/>
            <a:ext cx="7854950" cy="5181600"/>
          </a:xfrm>
          <a:prstGeom prst="rect">
            <a:avLst/>
          </a:prstGeom>
        </p:spPr>
        <p:txBody>
          <a:bodyPr/>
          <a:lstStyle/>
          <a:p>
            <a:pPr marL="457200" indent="-457200" algn="l">
              <a:lnSpc>
                <a:spcPct val="80000"/>
              </a:lnSpc>
              <a:spcBef>
                <a:spcPts val="400"/>
              </a:spcBef>
              <a:buClr>
                <a:srgbClr val="000000"/>
              </a:buClr>
              <a:buSzPct val="100000"/>
              <a:buFont typeface="Arial"/>
              <a:buChar char="•"/>
              <a:defRPr sz="1700"/>
            </a:pPr>
            <a:endParaRPr dirty="0"/>
          </a:p>
          <a:p>
            <a:pPr marL="457200" indent="-457200" algn="l">
              <a:lnSpc>
                <a:spcPct val="80000"/>
              </a:lnSpc>
              <a:spcBef>
                <a:spcPts val="400"/>
              </a:spcBef>
              <a:buClr>
                <a:srgbClr val="000000"/>
              </a:buClr>
              <a:buSzPct val="100000"/>
              <a:buFont typeface="Arial"/>
              <a:buChar char="•"/>
              <a:defRPr sz="1700"/>
            </a:pPr>
            <a:r>
              <a:rPr dirty="0"/>
              <a:t>Use of a continuity correction for the contingency table is a debated subject</a:t>
            </a:r>
          </a:p>
          <a:p>
            <a:pPr marL="457200" indent="-457200" algn="l">
              <a:lnSpc>
                <a:spcPct val="80000"/>
              </a:lnSpc>
              <a:spcBef>
                <a:spcPts val="400"/>
              </a:spcBef>
              <a:buClr>
                <a:srgbClr val="000000"/>
              </a:buClr>
              <a:buSzPct val="100000"/>
              <a:buFont typeface="Arial"/>
              <a:buChar char="•"/>
              <a:defRPr sz="1700"/>
            </a:pPr>
            <a:endParaRPr dirty="0"/>
          </a:p>
          <a:p>
            <a:pPr marL="457200" indent="-457200" algn="l">
              <a:lnSpc>
                <a:spcPct val="80000"/>
              </a:lnSpc>
              <a:spcBef>
                <a:spcPts val="400"/>
              </a:spcBef>
              <a:buClr>
                <a:srgbClr val="000000"/>
              </a:buClr>
              <a:buSzPct val="100000"/>
              <a:buFont typeface="Arial"/>
              <a:buChar char="•"/>
              <a:defRPr sz="1700"/>
            </a:pPr>
            <a:r>
              <a:rPr dirty="0"/>
              <a:t>Generally, p-values obtained using the continuity correction are slightly larger and are slightly less significant than comparable results</a:t>
            </a:r>
            <a:r>
              <a:rPr lang="en-US" dirty="0"/>
              <a:t> (other methods)</a:t>
            </a:r>
            <a:endParaRPr dirty="0"/>
          </a:p>
          <a:p>
            <a:pPr algn="l">
              <a:lnSpc>
                <a:spcPct val="80000"/>
              </a:lnSpc>
              <a:spcBef>
                <a:spcPts val="400"/>
              </a:spcBef>
              <a:buClr>
                <a:srgbClr val="000000"/>
              </a:buClr>
              <a:buSzPct val="100000"/>
              <a:defRPr sz="1700"/>
            </a:pPr>
            <a:endParaRPr dirty="0"/>
          </a:p>
          <a:p>
            <a:pPr algn="l">
              <a:lnSpc>
                <a:spcPct val="80000"/>
              </a:lnSpc>
              <a:spcBef>
                <a:spcPts val="400"/>
              </a:spcBef>
              <a:defRPr sz="1700" b="1"/>
            </a:pPr>
            <a:r>
              <a:rPr dirty="0"/>
              <a:t>R commands to perform the chi-square test for 2x2 tables</a:t>
            </a:r>
          </a:p>
          <a:p>
            <a:pPr algn="l">
              <a:lnSpc>
                <a:spcPct val="80000"/>
              </a:lnSpc>
              <a:spcBef>
                <a:spcPts val="400"/>
              </a:spcBef>
              <a:defRPr sz="1700"/>
            </a:pPr>
            <a:r>
              <a:rPr dirty="0"/>
              <a:t>#*x and y are vectors pertaining to 2 variables</a:t>
            </a:r>
          </a:p>
          <a:p>
            <a:pPr algn="l">
              <a:lnSpc>
                <a:spcPct val="80000"/>
              </a:lnSpc>
              <a:spcBef>
                <a:spcPts val="400"/>
              </a:spcBef>
              <a:defRPr sz="1700"/>
            </a:pPr>
            <a:r>
              <a:rPr dirty="0"/>
              <a:t>&gt;</a:t>
            </a:r>
            <a:r>
              <a:rPr dirty="0" err="1"/>
              <a:t>chisq.test</a:t>
            </a:r>
            <a:r>
              <a:rPr dirty="0"/>
              <a:t>(x, y)</a:t>
            </a:r>
          </a:p>
          <a:p>
            <a:pPr algn="l">
              <a:lnSpc>
                <a:spcPct val="80000"/>
              </a:lnSpc>
              <a:spcBef>
                <a:spcPts val="400"/>
              </a:spcBef>
              <a:defRPr sz="1700"/>
            </a:pPr>
            <a:r>
              <a:rPr dirty="0"/>
              <a:t>#use the matrix command to for the contingency table</a:t>
            </a:r>
          </a:p>
          <a:p>
            <a:pPr algn="l">
              <a:lnSpc>
                <a:spcPct val="80000"/>
              </a:lnSpc>
              <a:spcBef>
                <a:spcPts val="400"/>
              </a:spcBef>
              <a:defRPr sz="1700"/>
            </a:pPr>
            <a:r>
              <a:rPr dirty="0"/>
              <a:t>&gt;table=matrix(c(a, b, c, d), </a:t>
            </a:r>
            <a:r>
              <a:rPr dirty="0" err="1"/>
              <a:t>nrow</a:t>
            </a:r>
            <a:r>
              <a:rPr dirty="0"/>
              <a:t>=2)</a:t>
            </a:r>
          </a:p>
          <a:p>
            <a:pPr algn="l">
              <a:lnSpc>
                <a:spcPct val="80000"/>
              </a:lnSpc>
              <a:spcBef>
                <a:spcPts val="400"/>
              </a:spcBef>
              <a:defRPr sz="1700"/>
            </a:pPr>
            <a:r>
              <a:rPr dirty="0"/>
              <a:t>#to obtain Yates-corrected chi-square statistic:</a:t>
            </a:r>
          </a:p>
          <a:p>
            <a:pPr algn="l">
              <a:lnSpc>
                <a:spcPct val="80000"/>
              </a:lnSpc>
              <a:spcBef>
                <a:spcPts val="400"/>
              </a:spcBef>
              <a:defRPr sz="1700"/>
            </a:pPr>
            <a:r>
              <a:rPr dirty="0"/>
              <a:t>&gt;</a:t>
            </a:r>
            <a:r>
              <a:rPr dirty="0" err="1"/>
              <a:t>chisq.test</a:t>
            </a:r>
            <a:r>
              <a:rPr dirty="0"/>
              <a:t>(table)</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ubtitle 2"/>
          <p:cNvSpPr txBox="1">
            <a:spLocks noGrp="1"/>
          </p:cNvSpPr>
          <p:nvPr>
            <p:ph type="subTitle" idx="1"/>
          </p:nvPr>
        </p:nvSpPr>
        <p:spPr>
          <a:xfrm>
            <a:off x="845639" y="76472"/>
            <a:ext cx="7854950" cy="5715000"/>
          </a:xfrm>
          <a:prstGeom prst="rect">
            <a:avLst/>
          </a:prstGeom>
        </p:spPr>
        <p:txBody>
          <a:bodyPr/>
          <a:lstStyle/>
          <a:p>
            <a:pPr>
              <a:defRPr b="1"/>
            </a:pPr>
            <a:r>
              <a:rPr sz="2700" dirty="0"/>
              <a:t>Fisher’s Exact Test</a:t>
            </a:r>
            <a:endParaRPr lang="en-US" sz="2000" dirty="0"/>
          </a:p>
          <a:p>
            <a:pPr marL="342900" indent="-342900" algn="l">
              <a:spcBef>
                <a:spcPts val="500"/>
              </a:spcBef>
              <a:buSzPct val="100000"/>
              <a:buFont typeface="Arial"/>
              <a:buChar char="•"/>
              <a:defRPr sz="2200"/>
            </a:pPr>
            <a:r>
              <a:rPr lang="en-US" sz="1800" dirty="0"/>
              <a:t>Offers exact levels of significance for any 2×2 table but it is only necessary for tables with </a:t>
            </a:r>
            <a:r>
              <a:rPr lang="en-US" sz="1800" u="sng" dirty="0"/>
              <a:t>small expected values </a:t>
            </a:r>
          </a:p>
          <a:p>
            <a:pPr marL="342900" indent="-342900" algn="l">
              <a:spcBef>
                <a:spcPts val="500"/>
              </a:spcBef>
              <a:buSzPct val="100000"/>
              <a:buFont typeface="Arial"/>
              <a:buChar char="•"/>
              <a:defRPr sz="2200" i="1"/>
            </a:pPr>
            <a:r>
              <a:rPr sz="1800" dirty="0"/>
              <a:t>H</a:t>
            </a:r>
            <a:r>
              <a:rPr sz="1800" baseline="-25000" dirty="0"/>
              <a:t>0</a:t>
            </a:r>
            <a:r>
              <a:rPr sz="1800" i="0" dirty="0"/>
              <a:t>: </a:t>
            </a:r>
            <a:r>
              <a:rPr sz="1800" dirty="0"/>
              <a:t>p</a:t>
            </a:r>
            <a:r>
              <a:rPr sz="1800" baseline="-25000" dirty="0"/>
              <a:t>1</a:t>
            </a:r>
            <a:r>
              <a:rPr sz="1800" i="0" dirty="0"/>
              <a:t> = </a:t>
            </a:r>
            <a:r>
              <a:rPr sz="1800" dirty="0"/>
              <a:t>p</a:t>
            </a:r>
            <a:r>
              <a:rPr sz="1800" baseline="-25000" dirty="0"/>
              <a:t>2</a:t>
            </a:r>
            <a:r>
              <a:rPr sz="1800" i="0" dirty="0"/>
              <a:t> = </a:t>
            </a:r>
            <a:r>
              <a:rPr sz="1800" dirty="0"/>
              <a:t>p</a:t>
            </a:r>
            <a:r>
              <a:rPr sz="1800" i="0" dirty="0"/>
              <a:t> vs. </a:t>
            </a:r>
            <a:r>
              <a:rPr sz="1800" dirty="0"/>
              <a:t>H</a:t>
            </a:r>
            <a:r>
              <a:rPr sz="1800" baseline="-25000" dirty="0"/>
              <a:t>1</a:t>
            </a:r>
            <a:r>
              <a:rPr sz="1800" i="0" dirty="0"/>
              <a:t>: </a:t>
            </a:r>
            <a:r>
              <a:rPr sz="1800" dirty="0"/>
              <a:t>p</a:t>
            </a:r>
            <a:r>
              <a:rPr sz="1800" baseline="-25000" dirty="0"/>
              <a:t>1</a:t>
            </a:r>
            <a:r>
              <a:rPr sz="1800" i="0" dirty="0"/>
              <a:t> </a:t>
            </a:r>
            <a:r>
              <a:rPr sz="1800" i="0" dirty="0">
                <a:latin typeface="Symbol"/>
                <a:ea typeface="Symbol"/>
                <a:cs typeface="Symbol"/>
                <a:sym typeface="Symbol"/>
              </a:rPr>
              <a:t>¹ </a:t>
            </a:r>
            <a:r>
              <a:rPr sz="1800" dirty="0"/>
              <a:t>p</a:t>
            </a:r>
            <a:r>
              <a:rPr sz="1800" baseline="-25000" dirty="0"/>
              <a:t>2</a:t>
            </a:r>
          </a:p>
        </p:txBody>
      </p:sp>
      <p:pic>
        <p:nvPicPr>
          <p:cNvPr id="174" name="Picture 6" descr="Picture 6"/>
          <p:cNvPicPr>
            <a:picLocks noChangeAspect="1"/>
          </p:cNvPicPr>
          <p:nvPr/>
        </p:nvPicPr>
        <p:blipFill>
          <a:blip r:embed="rId3"/>
          <a:stretch>
            <a:fillRect/>
          </a:stretch>
        </p:blipFill>
        <p:spPr>
          <a:xfrm>
            <a:off x="391721" y="3776121"/>
            <a:ext cx="3810000" cy="1962151"/>
          </a:xfrm>
          <a:prstGeom prst="rect">
            <a:avLst/>
          </a:prstGeom>
          <a:ln w="12700">
            <a:miter lim="400000"/>
          </a:ln>
        </p:spPr>
      </p:pic>
      <p:sp>
        <p:nvSpPr>
          <p:cNvPr id="2" name="TextBox 1">
            <a:extLst>
              <a:ext uri="{FF2B5EF4-FFF2-40B4-BE49-F238E27FC236}">
                <a16:creationId xmlns:a16="http://schemas.microsoft.com/office/drawing/2014/main" id="{D36B0EA9-F4DF-458F-B4FF-3FF161564359}"/>
              </a:ext>
            </a:extLst>
          </p:cNvPr>
          <p:cNvSpPr txBox="1"/>
          <p:nvPr/>
        </p:nvSpPr>
        <p:spPr>
          <a:xfrm>
            <a:off x="391721" y="5785315"/>
            <a:ext cx="2390398" cy="646331"/>
          </a:xfrm>
          <a:prstGeom prst="rect">
            <a:avLst/>
          </a:prstGeom>
          <a:noFill/>
        </p:spPr>
        <p:txBody>
          <a:bodyPr wrap="none" rtlCol="0">
            <a:spAutoFit/>
          </a:bodyPr>
          <a:lstStyle/>
          <a:p>
            <a:r>
              <a:rPr lang="en-US" dirty="0"/>
              <a:t>E(1,1)=7(25)/60=2.92</a:t>
            </a:r>
          </a:p>
          <a:p>
            <a:r>
              <a:rPr lang="en-US" dirty="0"/>
              <a:t>E(2,1)=7(35)/60=4.08</a:t>
            </a:r>
          </a:p>
        </p:txBody>
      </p:sp>
      <p:sp>
        <p:nvSpPr>
          <p:cNvPr id="3" name="TextBox 2">
            <a:extLst>
              <a:ext uri="{FF2B5EF4-FFF2-40B4-BE49-F238E27FC236}">
                <a16:creationId xmlns:a16="http://schemas.microsoft.com/office/drawing/2014/main" id="{B86787E1-F65E-4592-B7B4-E08D9089C825}"/>
              </a:ext>
            </a:extLst>
          </p:cNvPr>
          <p:cNvSpPr txBox="1"/>
          <p:nvPr/>
        </p:nvSpPr>
        <p:spPr>
          <a:xfrm>
            <a:off x="251867" y="1779811"/>
            <a:ext cx="8915259"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rgbClr val="000000"/>
                </a:solidFill>
                <a:effectLst/>
                <a:uFillTx/>
                <a:latin typeface="Arial"/>
                <a:ea typeface="Arial"/>
                <a:cs typeface="Arial"/>
                <a:sym typeface="Arial"/>
              </a:rPr>
              <a:t>Example: relation between high salt intake and </a:t>
            </a:r>
            <a:r>
              <a:rPr lang="en-US" b="1" dirty="0"/>
              <a:t>death from CVD (retrospective or</a:t>
            </a:r>
          </a:p>
          <a:p>
            <a:pPr marL="0" marR="0" indent="0" algn="l" defTabSz="914400" rtl="0" fontAlgn="auto" latinLnBrk="0" hangingPunct="0">
              <a:lnSpc>
                <a:spcPct val="100000"/>
              </a:lnSpc>
              <a:spcBef>
                <a:spcPts val="0"/>
              </a:spcBef>
              <a:spcAft>
                <a:spcPts val="0"/>
              </a:spcAft>
              <a:buClrTx/>
              <a:buSzTx/>
              <a:buFontTx/>
              <a:buNone/>
              <a:tabLst/>
            </a:pPr>
            <a:r>
              <a:rPr lang="en-US" b="1" dirty="0"/>
              <a:t>longitudinal</a:t>
            </a:r>
            <a:r>
              <a:rPr kumimoji="0" lang="en-US" b="1" i="0" u="none" strike="noStrike" cap="none" spc="0" normalizeH="0" baseline="0" dirty="0">
                <a:ln>
                  <a:noFill/>
                </a:ln>
                <a:solidFill>
                  <a:srgbClr val="000000"/>
                </a:solidFill>
                <a:effectLst/>
                <a:uFillTx/>
                <a:latin typeface="Arial"/>
                <a:ea typeface="Arial"/>
                <a:cs typeface="Arial"/>
                <a:sym typeface="Arial"/>
              </a:rPr>
              <a:t> study)</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b="0" i="0" u="none" strike="noStrike" cap="none" spc="0" normalizeH="0" baseline="0" dirty="0">
                <a:ln>
                  <a:noFill/>
                </a:ln>
                <a:solidFill>
                  <a:srgbClr val="000000"/>
                </a:solidFill>
                <a:effectLst/>
                <a:uFillTx/>
                <a:latin typeface="Arial"/>
                <a:ea typeface="Arial"/>
                <a:cs typeface="Arial"/>
                <a:sym typeface="Arial"/>
              </a:rPr>
              <a:t>approximately same number of 50-54 men who died from CVD (the cases) and </a:t>
            </a:r>
          </a:p>
          <a:p>
            <a:pPr marR="0" algn="l" defTabSz="914400" rtl="0" fontAlgn="auto" latinLnBrk="0" hangingPunct="0">
              <a:lnSpc>
                <a:spcPct val="100000"/>
              </a:lnSpc>
              <a:spcBef>
                <a:spcPts val="0"/>
              </a:spcBef>
              <a:spcAft>
                <a:spcPts val="0"/>
              </a:spcAft>
              <a:buClrTx/>
              <a:buSzTx/>
              <a:tabLst/>
            </a:pPr>
            <a:r>
              <a:rPr lang="en-US" dirty="0"/>
              <a:t>    </a:t>
            </a:r>
            <a:r>
              <a:rPr kumimoji="0" lang="en-US" b="0" i="0" u="none" strike="noStrike" cap="none" spc="0" normalizeH="0" baseline="0" dirty="0">
                <a:ln>
                  <a:noFill/>
                </a:ln>
                <a:solidFill>
                  <a:srgbClr val="000000"/>
                </a:solidFill>
                <a:effectLst/>
                <a:uFillTx/>
                <a:latin typeface="Arial"/>
                <a:ea typeface="Arial"/>
                <a:cs typeface="Arial"/>
                <a:sym typeface="Arial"/>
              </a:rPr>
              <a:t>men who died from other causes (the controls) over a 1-month period</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i</a:t>
            </a:r>
            <a:r>
              <a:rPr kumimoji="0" lang="en-US" b="0" i="0" u="none" strike="noStrike" cap="none" spc="0" normalizeH="0" baseline="0" dirty="0">
                <a:ln>
                  <a:noFill/>
                </a:ln>
                <a:solidFill>
                  <a:srgbClr val="000000"/>
                </a:solidFill>
                <a:effectLst/>
                <a:uFillTx/>
                <a:latin typeface="Arial"/>
                <a:ea typeface="Arial"/>
                <a:cs typeface="Arial"/>
                <a:sym typeface="Arial"/>
              </a:rPr>
              <a:t>dentify high- and low-salt users over a period of time</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c</a:t>
            </a:r>
            <a:r>
              <a:rPr kumimoji="0" lang="en-US" b="0" i="0" u="none" strike="noStrike" cap="none" spc="0" normalizeH="0" baseline="0" dirty="0">
                <a:ln>
                  <a:noFill/>
                </a:ln>
                <a:solidFill>
                  <a:srgbClr val="000000"/>
                </a:solidFill>
                <a:effectLst/>
                <a:uFillTx/>
                <a:latin typeface="Arial"/>
                <a:ea typeface="Arial"/>
                <a:cs typeface="Arial"/>
                <a:sym typeface="Arial"/>
              </a:rPr>
              <a:t>ompare relative frequency of death from CVD in two groups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d</a:t>
            </a:r>
            <a:r>
              <a:rPr kumimoji="0" lang="en-US" b="0" i="0" u="none" strike="noStrike" cap="none" spc="0" normalizeH="0" baseline="0" dirty="0">
                <a:ln>
                  <a:noFill/>
                </a:ln>
                <a:solidFill>
                  <a:srgbClr val="000000"/>
                </a:solidFill>
                <a:effectLst/>
                <a:uFillTx/>
                <a:latin typeface="Arial"/>
                <a:ea typeface="Arial"/>
                <a:cs typeface="Arial"/>
                <a:sym typeface="Arial"/>
              </a:rPr>
              <a:t>ata are presented in the left table (2x2 contingency table):</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sp>
        <p:nvSpPr>
          <p:cNvPr id="4" name="Arrow: Right 3">
            <a:extLst>
              <a:ext uri="{FF2B5EF4-FFF2-40B4-BE49-F238E27FC236}">
                <a16:creationId xmlns:a16="http://schemas.microsoft.com/office/drawing/2014/main" id="{1F835AD4-D6AC-44A0-8B15-6B771B5233BD}"/>
              </a:ext>
            </a:extLst>
          </p:cNvPr>
          <p:cNvSpPr/>
          <p:nvPr/>
        </p:nvSpPr>
        <p:spPr>
          <a:xfrm>
            <a:off x="4475403" y="4711477"/>
            <a:ext cx="297711" cy="45719"/>
          </a:xfrm>
          <a:prstGeom prst="rightArrow">
            <a:avLst/>
          </a:prstGeom>
          <a:solidFill>
            <a:schemeClr val="tx1"/>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effectLst/>
              <a:uFillTx/>
              <a:latin typeface="Arial"/>
              <a:ea typeface="Arial"/>
              <a:cs typeface="Arial"/>
              <a:sym typeface="Arial"/>
            </a:endParaRPr>
          </a:p>
        </p:txBody>
      </p:sp>
      <p:sp>
        <p:nvSpPr>
          <p:cNvPr id="6" name="TextBox 5">
            <a:extLst>
              <a:ext uri="{FF2B5EF4-FFF2-40B4-BE49-F238E27FC236}">
                <a16:creationId xmlns:a16="http://schemas.microsoft.com/office/drawing/2014/main" id="{69FCCA3F-B2B7-4107-891D-9B960B548A82}"/>
              </a:ext>
            </a:extLst>
          </p:cNvPr>
          <p:cNvSpPr txBox="1"/>
          <p:nvPr/>
        </p:nvSpPr>
        <p:spPr>
          <a:xfrm>
            <a:off x="4862186" y="3972814"/>
            <a:ext cx="4280978"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defTabSz="914400" rtl="0" fontAlgn="auto" latinLnBrk="0" hangingPunct="0">
              <a:lnSpc>
                <a:spcPct val="100000"/>
              </a:lnSpc>
              <a:spcBef>
                <a:spcPts val="0"/>
              </a:spcBef>
              <a:spcAft>
                <a:spcPts val="0"/>
              </a:spcAft>
              <a:buClrTx/>
              <a:buSzTx/>
              <a:buFontTx/>
              <a:buNone/>
              <a:tabLst/>
            </a:pPr>
            <a:r>
              <a:rPr kumimoji="0" lang="en-US" sz="1800" b="1" i="0" u="sng" strike="noStrike" cap="none" spc="0" normalizeH="0" baseline="0" dirty="0">
                <a:ln>
                  <a:noFill/>
                </a:ln>
                <a:solidFill>
                  <a:schemeClr val="tx1"/>
                </a:solidFill>
                <a:effectLst/>
                <a:uFillTx/>
                <a:latin typeface="Arial"/>
                <a:ea typeface="Arial"/>
                <a:cs typeface="Arial"/>
                <a:sym typeface="Arial"/>
              </a:rPr>
              <a:t>Fisher’s Exact Test</a:t>
            </a:r>
            <a:r>
              <a:rPr kumimoji="0" lang="en-US" sz="1800" b="0" i="0" u="none" strike="noStrike" cap="none" spc="0" normalizeH="0" baseline="0" dirty="0">
                <a:ln>
                  <a:noFill/>
                </a:ln>
                <a:solidFill>
                  <a:srgbClr val="FF0000"/>
                </a:solidFill>
                <a:effectLst/>
                <a:uFillTx/>
                <a:latin typeface="Arial"/>
                <a:ea typeface="Arial"/>
                <a:cs typeface="Arial"/>
                <a:sym typeface="Arial"/>
              </a:rPr>
              <a:t>:</a:t>
            </a:r>
          </a:p>
          <a:p>
            <a:pPr marL="285750" marR="0" indent="-285750"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tx1"/>
                </a:solidFill>
              </a:rPr>
              <a:t>s</a:t>
            </a:r>
            <a:r>
              <a:rPr kumimoji="0" lang="en-US" sz="1800" b="0" i="0" u="none" strike="noStrike" cap="none" spc="0" normalizeH="0" baseline="0" dirty="0">
                <a:ln>
                  <a:noFill/>
                </a:ln>
                <a:solidFill>
                  <a:schemeClr val="tx1"/>
                </a:solidFill>
                <a:effectLst/>
                <a:uFillTx/>
                <a:latin typeface="Arial"/>
                <a:ea typeface="Arial"/>
                <a:cs typeface="Arial"/>
                <a:sym typeface="Arial"/>
              </a:rPr>
              <a:t>ame level of significance for any 2x2</a:t>
            </a:r>
          </a:p>
          <a:p>
            <a:pPr marR="0" defTabSz="914400" rtl="0" fontAlgn="auto" latinLnBrk="0" hangingPunct="0">
              <a:lnSpc>
                <a:spcPct val="100000"/>
              </a:lnSpc>
              <a:spcBef>
                <a:spcPts val="0"/>
              </a:spcBef>
              <a:spcAft>
                <a:spcPts val="0"/>
              </a:spcAft>
              <a:buClrTx/>
              <a:buSzTx/>
              <a:tabLst/>
            </a:pPr>
            <a:r>
              <a:rPr lang="en-US" dirty="0">
                <a:solidFill>
                  <a:schemeClr val="tx1"/>
                </a:solidFill>
              </a:rPr>
              <a:t>    </a:t>
            </a:r>
            <a:r>
              <a:rPr kumimoji="0" lang="en-US" sz="1800" b="0" i="0" u="none" strike="noStrike" cap="none" spc="0" normalizeH="0" baseline="0" dirty="0">
                <a:ln>
                  <a:noFill/>
                </a:ln>
                <a:solidFill>
                  <a:schemeClr val="tx1"/>
                </a:solidFill>
                <a:effectLst/>
                <a:uFillTx/>
                <a:latin typeface="Arial"/>
                <a:ea typeface="Arial"/>
                <a:cs typeface="Arial"/>
                <a:sym typeface="Arial"/>
              </a:rPr>
              <a:t> table with small</a:t>
            </a:r>
            <a:r>
              <a:rPr lang="en-US" dirty="0">
                <a:solidFill>
                  <a:schemeClr val="tx1"/>
                </a:solidFill>
              </a:rPr>
              <a:t>  expected values</a:t>
            </a:r>
          </a:p>
          <a:p>
            <a:pPr marL="285750" marR="0" indent="-285750"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tx1"/>
                </a:solidFill>
              </a:rPr>
              <a:t>s</a:t>
            </a:r>
            <a:r>
              <a:rPr kumimoji="0" lang="en-US" sz="1800" b="0" i="0" u="none" strike="noStrike" cap="none" spc="0" normalizeH="0" baseline="0" dirty="0">
                <a:ln>
                  <a:noFill/>
                </a:ln>
                <a:solidFill>
                  <a:schemeClr val="tx1"/>
                </a:solidFill>
                <a:effectLst/>
                <a:uFillTx/>
                <a:latin typeface="Arial"/>
                <a:ea typeface="Arial"/>
                <a:cs typeface="Arial"/>
                <a:sym typeface="Arial"/>
              </a:rPr>
              <a:t>imilar results as ꭓ</a:t>
            </a:r>
            <a:r>
              <a:rPr kumimoji="0" lang="en-US" sz="1800" b="0" i="0" u="none" strike="noStrike" cap="none" spc="0" normalizeH="0" baseline="30000" dirty="0">
                <a:ln>
                  <a:noFill/>
                </a:ln>
                <a:solidFill>
                  <a:schemeClr val="tx1"/>
                </a:solidFill>
                <a:effectLst/>
                <a:uFillTx/>
                <a:latin typeface="Arial"/>
                <a:ea typeface="Arial"/>
                <a:cs typeface="Arial"/>
                <a:sym typeface="Arial"/>
              </a:rPr>
              <a:t>2</a:t>
            </a:r>
            <a:r>
              <a:rPr kumimoji="0" lang="en-US" sz="1800" b="0" i="0" u="none" strike="noStrike" cap="none" spc="0" normalizeH="0" baseline="0" dirty="0">
                <a:ln>
                  <a:noFill/>
                </a:ln>
                <a:solidFill>
                  <a:schemeClr val="tx1"/>
                </a:solidFill>
                <a:effectLst/>
                <a:uFillTx/>
                <a:latin typeface="Arial"/>
                <a:ea typeface="Arial"/>
                <a:cs typeface="Arial"/>
                <a:sym typeface="Arial"/>
              </a:rPr>
              <a:t> test </a:t>
            </a:r>
            <a:r>
              <a:rPr lang="en-US" dirty="0">
                <a:solidFill>
                  <a:schemeClr val="tx1"/>
                </a:solidFill>
              </a:rPr>
              <a:t>(if applicable)</a:t>
            </a:r>
            <a:endParaRPr kumimoji="0" lang="en-US" sz="1800" b="0" i="0" u="none" strike="noStrike" cap="none" spc="0" normalizeH="0" baseline="0" dirty="0">
              <a:ln>
                <a:noFill/>
              </a:ln>
              <a:solidFill>
                <a:schemeClr val="tx1"/>
              </a:solidFill>
              <a:effectLst/>
              <a:uFillTx/>
              <a:latin typeface="Arial"/>
              <a:ea typeface="Arial"/>
              <a:cs typeface="Arial"/>
              <a:sym typeface="Arial"/>
            </a:endParaRPr>
          </a:p>
          <a:p>
            <a:pPr marL="0" marR="0" indent="0"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FF0000"/>
              </a:solidFill>
              <a:effectLst/>
              <a:uFillTx/>
              <a:latin typeface="Arial"/>
              <a:ea typeface="Arial"/>
              <a:cs typeface="Arial"/>
              <a:sym typeface="Arial"/>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 name="Picture 5" descr="Picture 5"/>
          <p:cNvPicPr>
            <a:picLocks noChangeAspect="1"/>
          </p:cNvPicPr>
          <p:nvPr/>
        </p:nvPicPr>
        <p:blipFill>
          <a:blip r:embed="rId3"/>
          <a:stretch>
            <a:fillRect/>
          </a:stretch>
        </p:blipFill>
        <p:spPr>
          <a:xfrm>
            <a:off x="4358513" y="2992187"/>
            <a:ext cx="3478213" cy="533400"/>
          </a:xfrm>
          <a:prstGeom prst="rect">
            <a:avLst/>
          </a:prstGeom>
          <a:ln w="12700">
            <a:miter lim="400000"/>
          </a:ln>
        </p:spPr>
      </p:pic>
      <p:sp>
        <p:nvSpPr>
          <p:cNvPr id="180" name="TextBox 4"/>
          <p:cNvSpPr txBox="1"/>
          <p:nvPr/>
        </p:nvSpPr>
        <p:spPr>
          <a:xfrm>
            <a:off x="862653" y="2886330"/>
            <a:ext cx="3495860" cy="6173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b="1"/>
            </a:pPr>
            <a:r>
              <a:rPr dirty="0"/>
              <a:t>Exact Probability of Observing</a:t>
            </a:r>
          </a:p>
          <a:p>
            <a:pPr>
              <a:defRPr b="1"/>
            </a:pPr>
            <a:r>
              <a:rPr dirty="0"/>
              <a:t>A Table with Cells a, b, c, d</a:t>
            </a:r>
          </a:p>
        </p:txBody>
      </p:sp>
      <p:sp>
        <p:nvSpPr>
          <p:cNvPr id="181" name="Rectangle 6"/>
          <p:cNvSpPr txBox="1"/>
          <p:nvPr/>
        </p:nvSpPr>
        <p:spPr>
          <a:xfrm>
            <a:off x="663071" y="2139053"/>
            <a:ext cx="7966711"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200"/>
            </a:lvl1pPr>
          </a:lstStyle>
          <a:p>
            <a:pPr marL="285750" indent="-285750">
              <a:buFont typeface="Arial" panose="020B0604020202020204" pitchFamily="34" charset="0"/>
              <a:buChar char="•"/>
            </a:pPr>
            <a:r>
              <a:rPr sz="1800" dirty="0"/>
              <a:t>assume that margins of this table are fixed</a:t>
            </a:r>
            <a:endParaRPr lang="en-US" sz="1800" dirty="0"/>
          </a:p>
          <a:p>
            <a:pPr marL="285750" indent="-285750">
              <a:buFont typeface="Arial" panose="020B0604020202020204" pitchFamily="34" charset="0"/>
              <a:buChar char="•"/>
            </a:pPr>
            <a:r>
              <a:rPr sz="1800" dirty="0"/>
              <a:t>exact probability of observing the table with cells a, b, c, d is:</a:t>
            </a:r>
          </a:p>
        </p:txBody>
      </p:sp>
      <p:pic>
        <p:nvPicPr>
          <p:cNvPr id="182" name="Picture 2" descr="Picture 2"/>
          <p:cNvPicPr>
            <a:picLocks noChangeAspect="1"/>
          </p:cNvPicPr>
          <p:nvPr/>
        </p:nvPicPr>
        <p:blipFill>
          <a:blip r:embed="rId4"/>
          <a:stretch>
            <a:fillRect/>
          </a:stretch>
        </p:blipFill>
        <p:spPr>
          <a:xfrm>
            <a:off x="2138363" y="4038600"/>
            <a:ext cx="4686301" cy="1266825"/>
          </a:xfrm>
          <a:prstGeom prst="rect">
            <a:avLst/>
          </a:prstGeom>
          <a:ln w="12700">
            <a:miter lim="400000"/>
          </a:ln>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E57F062-BD7D-4B4D-99BC-CE27D29B918F}"/>
                  </a:ext>
                </a:extLst>
              </p:cNvPr>
              <p:cNvSpPr txBox="1"/>
              <p:nvPr/>
            </p:nvSpPr>
            <p:spPr>
              <a:xfrm>
                <a:off x="1914060" y="5840333"/>
                <a:ext cx="5315879" cy="533544"/>
              </a:xfrm>
              <a:prstGeom prst="rect">
                <a:avLst/>
              </a:prstGeom>
              <a:noFill/>
            </p:spPr>
            <p:txBody>
              <a:bodyPr wrap="none" rtlCol="0">
                <a:spAutoFit/>
              </a:bodyPr>
              <a:lstStyle/>
              <a:p>
                <a:r>
                  <a:rPr lang="en-US" dirty="0"/>
                  <a:t>Pr(2, 5, 3, 1)=</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7!4!5!6!</m:t>
                        </m:r>
                      </m:num>
                      <m:den>
                        <m:r>
                          <a:rPr lang="en-US" b="0" i="1" smtClean="0">
                            <a:latin typeface="Cambria Math" panose="02040503050406030204" pitchFamily="18" charset="0"/>
                          </a:rPr>
                          <m:t>11!2!5!3!1!</m:t>
                        </m:r>
                      </m:den>
                    </m:f>
                  </m:oMath>
                </a14:m>
                <a:r>
                  <a:rPr lang="en-US" dirty="0"/>
                  <a:t> =</a:t>
                </a:r>
                <a14:m>
                  <m:oMath xmlns:m="http://schemas.openxmlformats.org/officeDocument/2006/math">
                    <m:f>
                      <m:fPr>
                        <m:ctrlPr>
                          <a:rPr lang="en-US" i="1" dirty="0" smtClean="0">
                            <a:latin typeface="Cambria Math" panose="02040503050406030204" pitchFamily="18" charset="0"/>
                          </a:rPr>
                        </m:ctrlPr>
                      </m:fPr>
                      <m:num>
                        <m:r>
                          <a:rPr lang="en-US" b="0" i="1" dirty="0" smtClean="0">
                            <a:latin typeface="Cambria Math" panose="02040503050406030204" pitchFamily="18" charset="0"/>
                          </a:rPr>
                          <m:t>5040(24)(120)(720)</m:t>
                        </m:r>
                      </m:num>
                      <m:den>
                        <m:r>
                          <a:rPr lang="en-US" b="0" i="1" dirty="0" smtClean="0">
                            <a:latin typeface="Cambria Math" panose="02040503050406030204" pitchFamily="18" charset="0"/>
                          </a:rPr>
                          <m:t>(39916800)(2)(120)(6)</m:t>
                        </m:r>
                      </m:den>
                    </m:f>
                    <m:r>
                      <a:rPr lang="en-US" b="0" i="1" dirty="0" smtClean="0">
                        <a:latin typeface="Cambria Math" panose="02040503050406030204" pitchFamily="18" charset="0"/>
                      </a:rPr>
                      <m:t>=0.182</m:t>
                    </m:r>
                  </m:oMath>
                </a14:m>
                <a:endParaRPr lang="en-US" dirty="0"/>
              </a:p>
            </p:txBody>
          </p:sp>
        </mc:Choice>
        <mc:Fallback xmlns="">
          <p:sp>
            <p:nvSpPr>
              <p:cNvPr id="2" name="TextBox 1">
                <a:extLst>
                  <a:ext uri="{FF2B5EF4-FFF2-40B4-BE49-F238E27FC236}">
                    <a16:creationId xmlns:a16="http://schemas.microsoft.com/office/drawing/2014/main" id="{5E57F062-BD7D-4B4D-99BC-CE27D29B918F}"/>
                  </a:ext>
                </a:extLst>
              </p:cNvPr>
              <p:cNvSpPr txBox="1">
                <a:spLocks noRot="1" noChangeAspect="1" noMove="1" noResize="1" noEditPoints="1" noAdjustHandles="1" noChangeArrowheads="1" noChangeShapeType="1" noTextEdit="1"/>
              </p:cNvSpPr>
              <p:nvPr/>
            </p:nvSpPr>
            <p:spPr>
              <a:xfrm>
                <a:off x="1914060" y="5840333"/>
                <a:ext cx="5315879" cy="533544"/>
              </a:xfrm>
              <a:prstGeom prst="rect">
                <a:avLst/>
              </a:prstGeom>
              <a:blipFill>
                <a:blip r:embed="rId5"/>
                <a:stretch>
                  <a:fillRect l="-1032" b="-5682"/>
                </a:stretch>
              </a:blipFill>
            </p:spPr>
            <p:txBody>
              <a:bodyPr/>
              <a:lstStyle/>
              <a:p>
                <a:r>
                  <a:rPr lang="en-US">
                    <a:noFill/>
                  </a:rPr>
                  <a:t> </a:t>
                </a:r>
              </a:p>
            </p:txBody>
          </p:sp>
        </mc:Fallback>
      </mc:AlternateContent>
      <p:pic>
        <p:nvPicPr>
          <p:cNvPr id="7" name="Picture 5" descr="Picture 5">
            <a:extLst>
              <a:ext uri="{FF2B5EF4-FFF2-40B4-BE49-F238E27FC236}">
                <a16:creationId xmlns:a16="http://schemas.microsoft.com/office/drawing/2014/main" id="{8293BE4C-5BDC-40F6-B085-FCB22C1A1E98}"/>
              </a:ext>
            </a:extLst>
          </p:cNvPr>
          <p:cNvPicPr>
            <a:picLocks noChangeAspect="1"/>
          </p:cNvPicPr>
          <p:nvPr/>
        </p:nvPicPr>
        <p:blipFill>
          <a:blip r:embed="rId6"/>
          <a:stretch>
            <a:fillRect/>
          </a:stretch>
        </p:blipFill>
        <p:spPr>
          <a:xfrm>
            <a:off x="558037" y="59859"/>
            <a:ext cx="3800476" cy="1885951"/>
          </a:xfrm>
          <a:prstGeom prst="rect">
            <a:avLst/>
          </a:prstGeom>
          <a:ln w="12700">
            <a:miter lim="400000"/>
          </a:ln>
        </p:spPr>
      </p:pic>
      <p:sp>
        <p:nvSpPr>
          <p:cNvPr id="3" name="TextBox 2">
            <a:extLst>
              <a:ext uri="{FF2B5EF4-FFF2-40B4-BE49-F238E27FC236}">
                <a16:creationId xmlns:a16="http://schemas.microsoft.com/office/drawing/2014/main" id="{A39A029C-A2C0-4D22-8E80-AF43EE229412}"/>
              </a:ext>
            </a:extLst>
          </p:cNvPr>
          <p:cNvSpPr txBox="1"/>
          <p:nvPr/>
        </p:nvSpPr>
        <p:spPr>
          <a:xfrm>
            <a:off x="4550324" y="126820"/>
            <a:ext cx="4548679"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Arial"/>
                <a:ea typeface="Arial"/>
                <a:cs typeface="Arial"/>
                <a:sym typeface="Arial"/>
              </a:rPr>
              <a:t>p</a:t>
            </a:r>
            <a:r>
              <a:rPr kumimoji="0" lang="en-US" sz="1800" b="0" i="0" u="none" strike="noStrike" cap="none" spc="0" normalizeH="0" baseline="-25000" dirty="0">
                <a:ln>
                  <a:noFill/>
                </a:ln>
                <a:solidFill>
                  <a:srgbClr val="000000"/>
                </a:solidFill>
                <a:effectLst/>
                <a:uFillTx/>
                <a:latin typeface="Arial"/>
                <a:ea typeface="Arial"/>
                <a:cs typeface="Arial"/>
                <a:sym typeface="Arial"/>
              </a:rPr>
              <a:t>1</a:t>
            </a:r>
            <a:r>
              <a:rPr kumimoji="0" lang="en-US" sz="1800" b="0" i="0" u="none" strike="noStrike" cap="none" spc="0" normalizeH="0" baseline="0" dirty="0">
                <a:ln>
                  <a:noFill/>
                </a:ln>
                <a:solidFill>
                  <a:srgbClr val="000000"/>
                </a:solidFill>
                <a:effectLst/>
                <a:uFillTx/>
                <a:latin typeface="Arial"/>
                <a:ea typeface="Arial"/>
                <a:cs typeface="Arial"/>
                <a:sym typeface="Arial"/>
              </a:rPr>
              <a:t>= probability that a man was on high-salt </a:t>
            </a:r>
          </a:p>
          <a:p>
            <a:pPr marL="0" marR="0" indent="0" algn="l" defTabSz="914400" rtl="0" fontAlgn="auto" latinLnBrk="0" hangingPunct="0">
              <a:lnSpc>
                <a:spcPct val="100000"/>
              </a:lnSpc>
              <a:spcBef>
                <a:spcPts val="0"/>
              </a:spcBef>
              <a:spcAft>
                <a:spcPts val="0"/>
              </a:spcAft>
              <a:buClrTx/>
              <a:buSzTx/>
              <a:buFontTx/>
              <a:buNone/>
              <a:tabLst/>
            </a:pPr>
            <a:r>
              <a:rPr lang="en-US" dirty="0"/>
              <a:t>       </a:t>
            </a:r>
            <a:r>
              <a:rPr kumimoji="0" lang="en-US" sz="1800" b="0" i="0" u="none" strike="noStrike" cap="none" spc="0" normalizeH="0" baseline="0" dirty="0">
                <a:ln>
                  <a:noFill/>
                </a:ln>
                <a:solidFill>
                  <a:srgbClr val="000000"/>
                </a:solidFill>
                <a:effectLst/>
                <a:uFillTx/>
                <a:latin typeface="Arial"/>
                <a:ea typeface="Arial"/>
                <a:cs typeface="Arial"/>
                <a:sym typeface="Arial"/>
              </a:rPr>
              <a:t>diet with a non-CVD death</a:t>
            </a:r>
          </a:p>
          <a:p>
            <a:pPr marL="0" marR="0" indent="0" algn="l" defTabSz="914400" rtl="0" fontAlgn="auto" latinLnBrk="0" hangingPunct="0">
              <a:lnSpc>
                <a:spcPct val="100000"/>
              </a:lnSpc>
              <a:spcBef>
                <a:spcPts val="0"/>
              </a:spcBef>
              <a:spcAft>
                <a:spcPts val="0"/>
              </a:spcAft>
              <a:buClrTx/>
              <a:buSzTx/>
              <a:buFontTx/>
              <a:buNone/>
              <a:tabLst/>
            </a:pPr>
            <a:r>
              <a:rPr lang="en-US" dirty="0"/>
              <a:t>p</a:t>
            </a:r>
            <a:r>
              <a:rPr lang="en-US" baseline="-25000" dirty="0"/>
              <a:t>2</a:t>
            </a:r>
            <a:r>
              <a:rPr lang="en-US" dirty="0"/>
              <a:t>= probability that a man was on high-salt </a:t>
            </a:r>
          </a:p>
          <a:p>
            <a:pPr marL="0" marR="0" indent="0" algn="l" defTabSz="914400" rtl="0" fontAlgn="auto" latinLnBrk="0" hangingPunct="0">
              <a:lnSpc>
                <a:spcPct val="100000"/>
              </a:lnSpc>
              <a:spcBef>
                <a:spcPts val="0"/>
              </a:spcBef>
              <a:spcAft>
                <a:spcPts val="0"/>
              </a:spcAft>
              <a:buClrTx/>
              <a:buSzTx/>
              <a:buFontTx/>
              <a:buNone/>
              <a:tabLst/>
            </a:pPr>
            <a:r>
              <a:rPr lang="en-US" dirty="0"/>
              <a:t>       diet with a CVD death</a:t>
            </a:r>
          </a:p>
          <a:p>
            <a:pPr marL="0" marR="0" indent="0" algn="l" defTabSz="914400" rtl="0" fontAlgn="auto" latinLnBrk="0" hangingPunct="0">
              <a:lnSpc>
                <a:spcPct val="100000"/>
              </a:lnSpc>
              <a:spcBef>
                <a:spcPts val="0"/>
              </a:spcBef>
              <a:spcAft>
                <a:spcPts val="0"/>
              </a:spcAft>
              <a:buClrTx/>
              <a:buSzTx/>
              <a:buFontTx/>
              <a:buNone/>
              <a:tabLst/>
            </a:pPr>
            <a:endParaRPr lang="en-US" b="1" dirty="0"/>
          </a:p>
          <a:p>
            <a:pPr marL="0" marR="0" indent="0" algn="l" defTabSz="914400" rtl="0" fontAlgn="auto" latinLnBrk="0" hangingPunct="0">
              <a:lnSpc>
                <a:spcPct val="100000"/>
              </a:lnSpc>
              <a:spcBef>
                <a:spcPts val="0"/>
              </a:spcBef>
              <a:spcAft>
                <a:spcPts val="0"/>
              </a:spcAft>
              <a:buClrTx/>
              <a:buSzTx/>
              <a:buFontTx/>
              <a:buNone/>
              <a:tabLst/>
            </a:pPr>
            <a:r>
              <a:rPr lang="en-US" b="1" dirty="0"/>
              <a:t>H</a:t>
            </a:r>
            <a:r>
              <a:rPr lang="en-US" b="1" baseline="-25000" dirty="0"/>
              <a:t>0</a:t>
            </a:r>
            <a:r>
              <a:rPr lang="en-US" b="1" dirty="0"/>
              <a:t>:</a:t>
            </a:r>
            <a:r>
              <a:rPr kumimoji="0" lang="en-US" sz="1800" b="1" i="0" u="none" strike="noStrike" cap="none" spc="0" normalizeH="0" baseline="0" dirty="0">
                <a:ln>
                  <a:noFill/>
                </a:ln>
                <a:solidFill>
                  <a:srgbClr val="000000"/>
                </a:solidFill>
                <a:effectLst/>
                <a:uFillTx/>
                <a:latin typeface="Arial"/>
                <a:ea typeface="Arial"/>
                <a:cs typeface="Arial"/>
                <a:sym typeface="Arial"/>
              </a:rPr>
              <a:t> p</a:t>
            </a:r>
            <a:r>
              <a:rPr kumimoji="0" lang="en-US" sz="1800" b="1" i="0" u="none" strike="noStrike" cap="none" spc="0" normalizeH="0" baseline="-25000" dirty="0">
                <a:ln>
                  <a:noFill/>
                </a:ln>
                <a:solidFill>
                  <a:srgbClr val="000000"/>
                </a:solidFill>
                <a:effectLst/>
                <a:uFillTx/>
                <a:latin typeface="Arial"/>
                <a:ea typeface="Arial"/>
                <a:cs typeface="Arial"/>
                <a:sym typeface="Arial"/>
              </a:rPr>
              <a:t>1 </a:t>
            </a:r>
            <a:r>
              <a:rPr lang="en-US" b="1" dirty="0"/>
              <a:t>= p</a:t>
            </a:r>
            <a:r>
              <a:rPr lang="en-US" b="1" baseline="-25000" dirty="0"/>
              <a:t>2</a:t>
            </a:r>
            <a:r>
              <a:rPr lang="en-US" b="1" dirty="0"/>
              <a:t> vs. H</a:t>
            </a:r>
            <a:r>
              <a:rPr lang="en-US" b="1" baseline="-25000" dirty="0"/>
              <a:t>1</a:t>
            </a:r>
            <a:r>
              <a:rPr lang="en-US" b="1" dirty="0"/>
              <a:t>: </a:t>
            </a:r>
            <a:r>
              <a:rPr kumimoji="0" lang="en-US" sz="1800" b="1" i="0" u="none" strike="noStrike" cap="none" spc="0" normalizeH="0" baseline="0" dirty="0">
                <a:ln>
                  <a:noFill/>
                </a:ln>
                <a:solidFill>
                  <a:srgbClr val="000000"/>
                </a:solidFill>
                <a:effectLst/>
                <a:uFillTx/>
                <a:latin typeface="Arial"/>
                <a:ea typeface="Arial"/>
                <a:cs typeface="Arial"/>
                <a:sym typeface="Arial"/>
              </a:rPr>
              <a:t>p</a:t>
            </a:r>
            <a:r>
              <a:rPr kumimoji="0" lang="en-US" sz="1800" b="1" i="0" u="none" strike="noStrike" cap="none" spc="0" normalizeH="0" baseline="-25000" dirty="0">
                <a:ln>
                  <a:noFill/>
                </a:ln>
                <a:solidFill>
                  <a:srgbClr val="000000"/>
                </a:solidFill>
                <a:effectLst/>
                <a:uFillTx/>
                <a:latin typeface="Arial"/>
                <a:ea typeface="Arial"/>
                <a:cs typeface="Arial"/>
                <a:sym typeface="Arial"/>
              </a:rPr>
              <a:t>1 </a:t>
            </a:r>
            <a:r>
              <a:rPr lang="en-US" b="1" dirty="0">
                <a:latin typeface="DengXian" panose="02010600030101010101" pitchFamily="2" charset="-122"/>
                <a:ea typeface="DengXian" panose="02010600030101010101" pitchFamily="2" charset="-122"/>
              </a:rPr>
              <a:t>≠</a:t>
            </a:r>
            <a:r>
              <a:rPr lang="en-US" b="1" dirty="0"/>
              <a:t> p</a:t>
            </a:r>
            <a:r>
              <a:rPr lang="en-US" b="1" baseline="-25000" dirty="0"/>
              <a:t>2</a:t>
            </a:r>
            <a:endParaRPr kumimoji="0" lang="en-US" sz="1800" b="1" i="0" u="none" strike="noStrike" cap="none" spc="0" normalizeH="0" baseline="0" dirty="0">
              <a:ln>
                <a:noFill/>
              </a:ln>
              <a:solidFill>
                <a:srgbClr val="000000"/>
              </a:solidFill>
              <a:effectLst/>
              <a:uFillTx/>
              <a:latin typeface="Arial"/>
              <a:ea typeface="Arial"/>
              <a:cs typeface="Arial"/>
              <a:sym typeface="Arial"/>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ubtitle 2"/>
          <p:cNvSpPr txBox="1">
            <a:spLocks noGrp="1"/>
          </p:cNvSpPr>
          <p:nvPr>
            <p:ph type="subTitle" idx="1"/>
          </p:nvPr>
        </p:nvSpPr>
        <p:spPr>
          <a:xfrm>
            <a:off x="533400" y="457200"/>
            <a:ext cx="7854950" cy="5943600"/>
          </a:xfrm>
          <a:prstGeom prst="rect">
            <a:avLst/>
          </a:prstGeom>
        </p:spPr>
        <p:txBody>
          <a:bodyPr/>
          <a:lstStyle/>
          <a:p>
            <a:pPr>
              <a:lnSpc>
                <a:spcPct val="80000"/>
              </a:lnSpc>
              <a:spcBef>
                <a:spcPts val="500"/>
              </a:spcBef>
              <a:defRPr sz="2200" b="1"/>
            </a:pPr>
            <a:r>
              <a:t>Enumeration of All Possible Tables with </a:t>
            </a:r>
          </a:p>
          <a:p>
            <a:pPr>
              <a:lnSpc>
                <a:spcPct val="80000"/>
              </a:lnSpc>
              <a:spcBef>
                <a:spcPts val="500"/>
              </a:spcBef>
              <a:defRPr sz="2200" b="1"/>
            </a:pPr>
            <a:r>
              <a:t> Same Margins as the Observed Table</a:t>
            </a:r>
          </a:p>
          <a:p>
            <a:pPr algn="l">
              <a:lnSpc>
                <a:spcPct val="80000"/>
              </a:lnSpc>
              <a:spcBef>
                <a:spcPts val="500"/>
              </a:spcBef>
              <a:defRPr sz="2200" b="1"/>
            </a:pPr>
            <a:endParaRPr/>
          </a:p>
          <a:p>
            <a:pPr marL="342900" indent="-342900" algn="l">
              <a:lnSpc>
                <a:spcPct val="80000"/>
              </a:lnSpc>
              <a:spcBef>
                <a:spcPts val="500"/>
              </a:spcBef>
              <a:buSzPct val="100000"/>
              <a:buAutoNum type="arabicPeriod"/>
              <a:defRPr sz="2200"/>
            </a:pPr>
            <a:r>
              <a:t>Rearrangement of the rows and columns of the observed table</a:t>
            </a:r>
          </a:p>
          <a:p>
            <a:pPr marL="685800" lvl="1" indent="-342900" algn="l">
              <a:lnSpc>
                <a:spcPct val="80000"/>
              </a:lnSpc>
              <a:spcBef>
                <a:spcPts val="400"/>
              </a:spcBef>
              <a:buSzPct val="100000"/>
              <a:buFont typeface="Arial"/>
              <a:buChar char="•"/>
              <a:defRPr sz="1900">
                <a:solidFill>
                  <a:srgbClr val="888888"/>
                </a:solidFill>
              </a:defRPr>
            </a:pPr>
            <a:endParaRPr/>
          </a:p>
          <a:p>
            <a:pPr marL="285750" indent="-285750" algn="l">
              <a:lnSpc>
                <a:spcPct val="80000"/>
              </a:lnSpc>
              <a:spcBef>
                <a:spcPts val="500"/>
              </a:spcBef>
              <a:buSzPct val="100000"/>
              <a:buFont typeface="Arial"/>
              <a:buChar char="•"/>
              <a:defRPr sz="2200"/>
            </a:pPr>
            <a:r>
              <a:t>Smaller row total in first row</a:t>
            </a:r>
          </a:p>
          <a:p>
            <a:pPr marL="285750" indent="-285750" algn="l">
              <a:lnSpc>
                <a:spcPct val="80000"/>
              </a:lnSpc>
              <a:spcBef>
                <a:spcPts val="500"/>
              </a:spcBef>
              <a:buSzPct val="100000"/>
              <a:buFont typeface="Arial"/>
              <a:buChar char="•"/>
              <a:defRPr sz="2200"/>
            </a:pPr>
            <a:r>
              <a:t>Smaller column total in first column</a:t>
            </a:r>
          </a:p>
          <a:p>
            <a:pPr marL="285750" indent="-285750" algn="l">
              <a:lnSpc>
                <a:spcPct val="80000"/>
              </a:lnSpc>
              <a:spcBef>
                <a:spcPts val="500"/>
              </a:spcBef>
              <a:buSzPct val="100000"/>
              <a:buFont typeface="Arial"/>
              <a:buChar char="•"/>
              <a:defRPr sz="2200"/>
            </a:pPr>
            <a:endParaRPr/>
          </a:p>
          <a:p>
            <a:pPr algn="l">
              <a:lnSpc>
                <a:spcPct val="80000"/>
              </a:lnSpc>
              <a:spcBef>
                <a:spcPts val="500"/>
              </a:spcBef>
              <a:defRPr sz="2200"/>
            </a:pPr>
            <a:r>
              <a:t>2. Begin the table with 0 in the (1, 1) cell. Other cells determined from the row and column margins.</a:t>
            </a:r>
          </a:p>
          <a:p>
            <a:pPr algn="l">
              <a:lnSpc>
                <a:spcPct val="80000"/>
              </a:lnSpc>
              <a:spcBef>
                <a:spcPts val="500"/>
              </a:spcBef>
              <a:defRPr sz="2200"/>
            </a:pPr>
            <a:endParaRPr/>
          </a:p>
          <a:p>
            <a:pPr algn="l">
              <a:lnSpc>
                <a:spcPct val="80000"/>
              </a:lnSpc>
              <a:spcBef>
                <a:spcPts val="500"/>
              </a:spcBef>
              <a:defRPr sz="2200"/>
            </a:pPr>
            <a:r>
              <a:t>3. Increase the (1, 1) cell by 1 in the next table, decrease the (1, 2) and (2, 1) cells by 1, increase the (2, 2) cell by 1.</a:t>
            </a:r>
          </a:p>
          <a:p>
            <a:pPr algn="l">
              <a:lnSpc>
                <a:spcPct val="80000"/>
              </a:lnSpc>
              <a:spcBef>
                <a:spcPts val="500"/>
              </a:spcBef>
              <a:defRPr sz="2200"/>
            </a:pPr>
            <a:endParaRPr/>
          </a:p>
          <a:p>
            <a:pPr algn="l">
              <a:lnSpc>
                <a:spcPct val="80000"/>
              </a:lnSpc>
              <a:spcBef>
                <a:spcPts val="500"/>
              </a:spcBef>
              <a:defRPr sz="2200"/>
            </a:pPr>
            <a:r>
              <a:t>4. Continue step 3 until one of the cells is 0</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ubtitle 2"/>
          <p:cNvSpPr>
            <a:spLocks noGrp="1"/>
          </p:cNvSpPr>
          <p:nvPr>
            <p:ph type="subTitle" idx="1"/>
          </p:nvPr>
        </p:nvSpPr>
        <p:spPr>
          <a:xfrm>
            <a:off x="533400" y="762000"/>
            <a:ext cx="7854950" cy="5638800"/>
          </a:xfrm>
        </p:spPr>
        <p:txBody>
          <a:bodyPr>
            <a:normAutofit/>
          </a:bodyPr>
          <a:lstStyle/>
          <a:p>
            <a:pPr eaLnBrk="1" hangingPunct="1"/>
            <a:r>
              <a:rPr lang="en-US" altLang="en-US" sz="3000" b="1" dirty="0"/>
              <a:t>Overview</a:t>
            </a:r>
          </a:p>
          <a:p>
            <a:pPr algn="l" eaLnBrk="1" hangingPunct="1"/>
            <a:endParaRPr lang="en-US" altLang="en-US" dirty="0"/>
          </a:p>
          <a:p>
            <a:pPr marL="457200" indent="-457200" algn="l" eaLnBrk="1" hangingPunct="1">
              <a:buClr>
                <a:schemeClr val="tx1"/>
              </a:buClr>
              <a:buFont typeface="Arial" panose="020B0604020202020204" pitchFamily="34" charset="0"/>
              <a:buChar char="•"/>
            </a:pPr>
            <a:r>
              <a:rPr lang="en-US" altLang="en-US" sz="2800" dirty="0"/>
              <a:t>Methods of hypothesis testing for comparing categorical data</a:t>
            </a:r>
          </a:p>
          <a:p>
            <a:pPr marL="457200" indent="-457200" algn="l" eaLnBrk="1" hangingPunct="1">
              <a:buClr>
                <a:schemeClr val="tx1"/>
              </a:buClr>
              <a:buFont typeface="Arial" panose="020B0604020202020204" pitchFamily="34" charset="0"/>
              <a:buChar char="•"/>
            </a:pPr>
            <a:endParaRPr lang="en-US" altLang="en-US" sz="2800" dirty="0"/>
          </a:p>
          <a:p>
            <a:pPr marL="457200" indent="-457200" algn="l" eaLnBrk="1" hangingPunct="1">
              <a:buClr>
                <a:schemeClr val="tx1"/>
              </a:buClr>
              <a:buFont typeface="Arial" panose="020B0604020202020204" pitchFamily="34" charset="0"/>
              <a:buChar char="•"/>
            </a:pPr>
            <a:endParaRPr lang="en-US" altLang="en-US" dirty="0"/>
          </a:p>
        </p:txBody>
      </p:sp>
    </p:spTree>
    <p:extLst>
      <p:ext uri="{BB962C8B-B14F-4D97-AF65-F5344CB8AC3E}">
        <p14:creationId xmlns:p14="http://schemas.microsoft.com/office/powerpoint/2010/main" val="129342361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 name="Picture 2" descr="Picture 2"/>
          <p:cNvPicPr>
            <a:picLocks noChangeAspect="1"/>
          </p:cNvPicPr>
          <p:nvPr/>
        </p:nvPicPr>
        <p:blipFill>
          <a:blip r:embed="rId3"/>
          <a:stretch>
            <a:fillRect/>
          </a:stretch>
        </p:blipFill>
        <p:spPr>
          <a:xfrm>
            <a:off x="1066800" y="3705225"/>
            <a:ext cx="6267450" cy="2219325"/>
          </a:xfrm>
          <a:prstGeom prst="rect">
            <a:avLst/>
          </a:prstGeom>
          <a:ln w="12700">
            <a:miter lim="400000"/>
          </a:ln>
        </p:spPr>
      </p:pic>
      <p:pic>
        <p:nvPicPr>
          <p:cNvPr id="191" name="Picture 6" descr="Picture 6"/>
          <p:cNvPicPr>
            <a:picLocks noChangeAspect="1"/>
          </p:cNvPicPr>
          <p:nvPr/>
        </p:nvPicPr>
        <p:blipFill>
          <a:blip r:embed="rId4"/>
          <a:stretch>
            <a:fillRect/>
          </a:stretch>
        </p:blipFill>
        <p:spPr>
          <a:xfrm>
            <a:off x="2667000" y="790575"/>
            <a:ext cx="3810000" cy="1962150"/>
          </a:xfrm>
          <a:prstGeom prst="rect">
            <a:avLst/>
          </a:prstGeom>
          <a:ln w="12700">
            <a:miter lim="400000"/>
          </a:ln>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Subtitle 2"/>
          <p:cNvSpPr txBox="1">
            <a:spLocks noGrp="1"/>
          </p:cNvSpPr>
          <p:nvPr>
            <p:ph type="subTitle" idx="1"/>
          </p:nvPr>
        </p:nvSpPr>
        <p:spPr>
          <a:xfrm>
            <a:off x="533400" y="304800"/>
            <a:ext cx="7854950" cy="6324600"/>
          </a:xfrm>
          <a:prstGeom prst="rect">
            <a:avLst/>
          </a:prstGeom>
        </p:spPr>
        <p:txBody>
          <a:bodyPr/>
          <a:lstStyle/>
          <a:p>
            <a:pPr>
              <a:spcBef>
                <a:spcPts val="600"/>
              </a:spcBef>
              <a:defRPr sz="2500" b="1"/>
            </a:pPr>
            <a:r>
              <a:rPr dirty="0"/>
              <a:t>Fisher’s Exact test: General Procedure and Computation of </a:t>
            </a:r>
            <a:r>
              <a:rPr i="1" dirty="0"/>
              <a:t>p</a:t>
            </a:r>
            <a:r>
              <a:rPr dirty="0"/>
              <a:t>-Value</a:t>
            </a:r>
          </a:p>
          <a:p>
            <a:pPr algn="just">
              <a:spcBef>
                <a:spcPts val="500"/>
              </a:spcBef>
              <a:defRPr sz="2200" i="1"/>
            </a:pPr>
            <a:r>
              <a:rPr dirty="0"/>
              <a:t>H</a:t>
            </a:r>
            <a:r>
              <a:rPr baseline="-25000" dirty="0"/>
              <a:t>0</a:t>
            </a:r>
            <a:r>
              <a:rPr i="0" dirty="0"/>
              <a:t>: </a:t>
            </a:r>
            <a:r>
              <a:rPr dirty="0"/>
              <a:t>p</a:t>
            </a:r>
            <a:r>
              <a:rPr baseline="-25000" dirty="0"/>
              <a:t>1</a:t>
            </a:r>
            <a:r>
              <a:rPr i="0" dirty="0"/>
              <a:t> = </a:t>
            </a:r>
            <a:r>
              <a:rPr dirty="0"/>
              <a:t>p</a:t>
            </a:r>
            <a:r>
              <a:rPr baseline="-25000" dirty="0"/>
              <a:t>2</a:t>
            </a:r>
            <a:r>
              <a:rPr i="0" dirty="0"/>
              <a:t> vs. </a:t>
            </a:r>
            <a:r>
              <a:rPr dirty="0"/>
              <a:t>H</a:t>
            </a:r>
            <a:r>
              <a:rPr baseline="-25000" dirty="0"/>
              <a:t>1</a:t>
            </a:r>
            <a:r>
              <a:rPr i="0" dirty="0"/>
              <a:t>: </a:t>
            </a:r>
            <a:r>
              <a:rPr dirty="0"/>
              <a:t>p</a:t>
            </a:r>
            <a:r>
              <a:rPr baseline="-25000" dirty="0"/>
              <a:t>1</a:t>
            </a:r>
            <a:r>
              <a:rPr i="0" dirty="0"/>
              <a:t> </a:t>
            </a:r>
            <a:r>
              <a:rPr i="0" dirty="0">
                <a:latin typeface="Symbol"/>
                <a:ea typeface="Symbol"/>
                <a:cs typeface="Symbol"/>
                <a:sym typeface="Symbol"/>
              </a:rPr>
              <a:t>¹ </a:t>
            </a:r>
            <a:r>
              <a:rPr dirty="0"/>
              <a:t>p</a:t>
            </a:r>
            <a:r>
              <a:rPr baseline="-25000" dirty="0"/>
              <a:t>2</a:t>
            </a:r>
            <a:r>
              <a:rPr i="0" dirty="0"/>
              <a:t> </a:t>
            </a:r>
          </a:p>
          <a:p>
            <a:pPr algn="just">
              <a:spcBef>
                <a:spcPts val="500"/>
              </a:spcBef>
              <a:defRPr sz="2200"/>
            </a:pPr>
            <a:r>
              <a:rPr dirty="0"/>
              <a:t>*the expected value of at least one cell is &lt;5</a:t>
            </a:r>
          </a:p>
          <a:p>
            <a:pPr algn="just">
              <a:spcBef>
                <a:spcPts val="500"/>
              </a:spcBef>
              <a:defRPr sz="2200"/>
            </a:pPr>
            <a:r>
              <a:rPr dirty="0"/>
              <a:t>1.   Enumerate all possible tables with the same row and column margins as the observed table</a:t>
            </a:r>
          </a:p>
          <a:p>
            <a:pPr algn="just">
              <a:spcBef>
                <a:spcPts val="500"/>
              </a:spcBef>
              <a:defRPr sz="2200"/>
            </a:pPr>
            <a:r>
              <a:rPr dirty="0"/>
              <a:t>2.    Compute exact probability of each table from step 13. 3.   Suppose observed table is </a:t>
            </a:r>
            <a:r>
              <a:rPr lang="en-US" dirty="0"/>
              <a:t>"a </a:t>
            </a:r>
            <a:r>
              <a:rPr dirty="0"/>
              <a:t>table</a:t>
            </a:r>
            <a:r>
              <a:rPr lang="en-US" dirty="0"/>
              <a:t>"</a:t>
            </a:r>
            <a:r>
              <a:rPr dirty="0"/>
              <a:t> and the last table enumerated is  </a:t>
            </a:r>
            <a:r>
              <a:rPr lang="en-US" dirty="0"/>
              <a:t>"</a:t>
            </a:r>
            <a:r>
              <a:rPr dirty="0"/>
              <a:t>k table</a:t>
            </a:r>
            <a:r>
              <a:rPr lang="en-US" dirty="0"/>
              <a:t>"</a:t>
            </a:r>
            <a:endParaRPr dirty="0"/>
          </a:p>
          <a:p>
            <a:pPr marL="971550" lvl="1" indent="-514350" algn="just">
              <a:spcBef>
                <a:spcPts val="400"/>
              </a:spcBef>
              <a:buClr>
                <a:srgbClr val="000000"/>
              </a:buClr>
              <a:buSzPct val="100000"/>
              <a:buAutoNum type="romanLcPeriod"/>
              <a:defRPr sz="1800"/>
            </a:pPr>
            <a:r>
              <a:rPr dirty="0"/>
              <a:t>Hypothesis </a:t>
            </a:r>
            <a:r>
              <a:rPr i="1" dirty="0"/>
              <a:t>H</a:t>
            </a:r>
            <a:r>
              <a:rPr i="1" baseline="-25000" dirty="0"/>
              <a:t>0</a:t>
            </a:r>
            <a:r>
              <a:rPr dirty="0"/>
              <a:t>: </a:t>
            </a:r>
            <a:r>
              <a:rPr i="1" dirty="0"/>
              <a:t>p</a:t>
            </a:r>
            <a:r>
              <a:rPr i="1" baseline="-25000" dirty="0"/>
              <a:t>1</a:t>
            </a:r>
            <a:r>
              <a:rPr dirty="0"/>
              <a:t> = </a:t>
            </a:r>
            <a:r>
              <a:rPr i="1" dirty="0"/>
              <a:t>p</a:t>
            </a:r>
            <a:r>
              <a:rPr i="1" baseline="-25000" dirty="0"/>
              <a:t>2</a:t>
            </a:r>
            <a:r>
              <a:rPr dirty="0"/>
              <a:t> vs. </a:t>
            </a:r>
            <a:r>
              <a:rPr b="1" i="1" dirty="0"/>
              <a:t>H</a:t>
            </a:r>
            <a:r>
              <a:rPr b="1" baseline="-25000" dirty="0"/>
              <a:t>1</a:t>
            </a:r>
            <a:r>
              <a:rPr b="1" dirty="0"/>
              <a:t>: </a:t>
            </a:r>
            <a:r>
              <a:rPr b="1" i="1" dirty="0"/>
              <a:t>p</a:t>
            </a:r>
            <a:r>
              <a:rPr b="1" i="1" baseline="-25000" dirty="0"/>
              <a:t>1</a:t>
            </a:r>
            <a:r>
              <a:rPr dirty="0">
                <a:latin typeface="Symbol"/>
                <a:ea typeface="Symbol"/>
                <a:cs typeface="Symbol"/>
                <a:sym typeface="Symbol"/>
              </a:rPr>
              <a:t> ¹ </a:t>
            </a:r>
            <a:r>
              <a:rPr b="1" i="1" dirty="0"/>
              <a:t>p</a:t>
            </a:r>
            <a:r>
              <a:rPr b="1" i="1" baseline="-25000" dirty="0"/>
              <a:t>2</a:t>
            </a:r>
            <a:r>
              <a:rPr b="1" dirty="0"/>
              <a:t> </a:t>
            </a:r>
            <a:endParaRPr sz="2800" dirty="0">
              <a:solidFill>
                <a:srgbClr val="888888"/>
              </a:solidFill>
            </a:endParaRPr>
          </a:p>
          <a:p>
            <a:pPr lvl="1" algn="l">
              <a:spcBef>
                <a:spcPts val="400"/>
              </a:spcBef>
              <a:defRPr sz="1800"/>
            </a:pPr>
            <a:r>
              <a:rPr dirty="0"/>
              <a:t>          </a:t>
            </a:r>
            <a:r>
              <a:rPr i="1" dirty="0"/>
              <a:t>p</a:t>
            </a:r>
            <a:r>
              <a:rPr dirty="0"/>
              <a:t>-value = 2 × min</a:t>
            </a:r>
            <a:r>
              <a:rPr i="1" dirty="0"/>
              <a:t>[</a:t>
            </a:r>
            <a:r>
              <a:rPr i="1" dirty="0" err="1"/>
              <a:t>Pr</a:t>
            </a:r>
            <a:r>
              <a:rPr i="1" dirty="0"/>
              <a:t>(0)+</a:t>
            </a:r>
            <a:r>
              <a:rPr i="1" dirty="0" err="1"/>
              <a:t>Pr</a:t>
            </a:r>
            <a:r>
              <a:rPr i="1" dirty="0"/>
              <a:t>(1)+…+</a:t>
            </a:r>
            <a:r>
              <a:rPr i="1" dirty="0" err="1"/>
              <a:t>Pr</a:t>
            </a:r>
            <a:r>
              <a:rPr i="1" dirty="0"/>
              <a:t>(a)</a:t>
            </a:r>
            <a:r>
              <a:rPr lang="en-US" i="1" dirty="0"/>
              <a:t>,</a:t>
            </a:r>
          </a:p>
          <a:p>
            <a:pPr lvl="1" algn="l">
              <a:spcBef>
                <a:spcPts val="400"/>
              </a:spcBef>
              <a:defRPr sz="1800"/>
            </a:pPr>
            <a:r>
              <a:rPr lang="en-US" i="1" dirty="0"/>
              <a:t>                                      </a:t>
            </a:r>
            <a:r>
              <a:rPr lang="en-US" i="1" dirty="0" err="1"/>
              <a:t>Pr</a:t>
            </a:r>
            <a:r>
              <a:rPr lang="en-US" i="1" dirty="0"/>
              <a:t>(a)</a:t>
            </a:r>
            <a:r>
              <a:rPr i="1" dirty="0"/>
              <a:t>+</a:t>
            </a:r>
            <a:r>
              <a:rPr i="1" dirty="0" err="1"/>
              <a:t>Pr</a:t>
            </a:r>
            <a:r>
              <a:rPr i="1" dirty="0"/>
              <a:t>(a+1)+…+</a:t>
            </a:r>
            <a:r>
              <a:rPr i="1" dirty="0" err="1"/>
              <a:t>Pr</a:t>
            </a:r>
            <a:r>
              <a:rPr i="1" dirty="0"/>
              <a:t>(k),.5</a:t>
            </a:r>
            <a:r>
              <a:rPr dirty="0"/>
              <a:t>]</a:t>
            </a:r>
            <a:endParaRPr sz="2800" dirty="0">
              <a:solidFill>
                <a:srgbClr val="888888"/>
              </a:solidFill>
            </a:endParaRPr>
          </a:p>
          <a:p>
            <a:pPr marL="857250" lvl="1" indent="-400050" algn="just">
              <a:spcBef>
                <a:spcPts val="400"/>
              </a:spcBef>
              <a:buClr>
                <a:srgbClr val="000000"/>
              </a:buClr>
              <a:buSzPct val="100000"/>
              <a:buAutoNum type="romanLcPeriod" startAt="2"/>
              <a:defRPr sz="1800"/>
            </a:pPr>
            <a:r>
              <a:rPr dirty="0"/>
              <a:t>  Hypothesis </a:t>
            </a:r>
            <a:r>
              <a:rPr i="1" dirty="0"/>
              <a:t>H</a:t>
            </a:r>
            <a:r>
              <a:rPr i="1" baseline="-25000" dirty="0"/>
              <a:t>0</a:t>
            </a:r>
            <a:r>
              <a:rPr dirty="0"/>
              <a:t>: </a:t>
            </a:r>
            <a:r>
              <a:rPr i="1" dirty="0"/>
              <a:t>p</a:t>
            </a:r>
            <a:r>
              <a:rPr i="1" baseline="-25000" dirty="0"/>
              <a:t>1</a:t>
            </a:r>
            <a:r>
              <a:rPr dirty="0"/>
              <a:t> = </a:t>
            </a:r>
            <a:r>
              <a:rPr i="1" dirty="0"/>
              <a:t>p</a:t>
            </a:r>
            <a:r>
              <a:rPr baseline="-25000" dirty="0"/>
              <a:t>2</a:t>
            </a:r>
            <a:r>
              <a:rPr dirty="0"/>
              <a:t> vs. </a:t>
            </a:r>
            <a:r>
              <a:rPr b="1" i="1" dirty="0"/>
              <a:t>H</a:t>
            </a:r>
            <a:r>
              <a:rPr b="1" baseline="-25000" dirty="0"/>
              <a:t>1</a:t>
            </a:r>
            <a:r>
              <a:rPr b="1" dirty="0"/>
              <a:t>: </a:t>
            </a:r>
            <a:r>
              <a:rPr b="1" i="1" dirty="0"/>
              <a:t>p</a:t>
            </a:r>
            <a:r>
              <a:rPr b="1" i="1" baseline="-25000" dirty="0"/>
              <a:t>1</a:t>
            </a:r>
            <a:r>
              <a:rPr b="1" dirty="0"/>
              <a:t> &lt; </a:t>
            </a:r>
            <a:r>
              <a:rPr b="1" i="1" dirty="0"/>
              <a:t>p</a:t>
            </a:r>
            <a:r>
              <a:rPr b="1" i="1" baseline="-25000" dirty="0"/>
              <a:t>2</a:t>
            </a:r>
            <a:endParaRPr b="1" dirty="0"/>
          </a:p>
          <a:p>
            <a:pPr lvl="1" algn="just">
              <a:spcBef>
                <a:spcPts val="400"/>
              </a:spcBef>
              <a:defRPr sz="1800" i="1"/>
            </a:pPr>
            <a:r>
              <a:rPr dirty="0"/>
              <a:t>          p</a:t>
            </a:r>
            <a:r>
              <a:rPr i="0" dirty="0"/>
              <a:t>-value = </a:t>
            </a:r>
            <a:r>
              <a:rPr dirty="0" err="1"/>
              <a:t>Pr</a:t>
            </a:r>
            <a:r>
              <a:rPr dirty="0"/>
              <a:t>(0) +</a:t>
            </a:r>
            <a:r>
              <a:rPr dirty="0" err="1"/>
              <a:t>Pr</a:t>
            </a:r>
            <a:r>
              <a:rPr dirty="0"/>
              <a:t>(1)+…+</a:t>
            </a:r>
            <a:r>
              <a:rPr dirty="0" err="1"/>
              <a:t>Pr</a:t>
            </a:r>
            <a:r>
              <a:rPr dirty="0"/>
              <a:t>(a)</a:t>
            </a:r>
            <a:endParaRPr sz="2800" dirty="0">
              <a:solidFill>
                <a:srgbClr val="888888"/>
              </a:solidFill>
            </a:endParaRPr>
          </a:p>
          <a:p>
            <a:pPr lvl="1" algn="just">
              <a:spcBef>
                <a:spcPts val="400"/>
              </a:spcBef>
              <a:defRPr sz="1800"/>
            </a:pPr>
            <a:r>
              <a:rPr dirty="0" err="1"/>
              <a:t>Iii</a:t>
            </a:r>
            <a:r>
              <a:rPr dirty="0"/>
              <a:t>	 Hypothesis </a:t>
            </a:r>
            <a:r>
              <a:rPr i="1" dirty="0"/>
              <a:t>H</a:t>
            </a:r>
            <a:r>
              <a:rPr i="1" baseline="-25000" dirty="0"/>
              <a:t>0</a:t>
            </a:r>
            <a:r>
              <a:rPr dirty="0"/>
              <a:t>: </a:t>
            </a:r>
            <a:r>
              <a:rPr i="1" dirty="0"/>
              <a:t>p</a:t>
            </a:r>
            <a:r>
              <a:rPr i="1" baseline="-25000" dirty="0"/>
              <a:t>1</a:t>
            </a:r>
            <a:r>
              <a:rPr dirty="0"/>
              <a:t> = </a:t>
            </a:r>
            <a:r>
              <a:rPr i="1" dirty="0"/>
              <a:t>p</a:t>
            </a:r>
            <a:r>
              <a:rPr i="1" baseline="-25000" dirty="0"/>
              <a:t>2</a:t>
            </a:r>
            <a:r>
              <a:rPr dirty="0"/>
              <a:t> vs. </a:t>
            </a:r>
            <a:r>
              <a:rPr b="1" i="1" dirty="0"/>
              <a:t>H</a:t>
            </a:r>
            <a:r>
              <a:rPr b="1" i="1" baseline="-25000" dirty="0"/>
              <a:t>1</a:t>
            </a:r>
            <a:r>
              <a:rPr b="1" dirty="0"/>
              <a:t>: </a:t>
            </a:r>
            <a:r>
              <a:rPr b="1" i="1" dirty="0"/>
              <a:t>p</a:t>
            </a:r>
            <a:r>
              <a:rPr b="1" i="1" baseline="-25000" dirty="0"/>
              <a:t>1</a:t>
            </a:r>
            <a:r>
              <a:rPr b="1" dirty="0"/>
              <a:t> &gt; </a:t>
            </a:r>
            <a:r>
              <a:rPr b="1" i="1" dirty="0"/>
              <a:t>p</a:t>
            </a:r>
            <a:r>
              <a:rPr b="1" i="1" baseline="-25000" dirty="0"/>
              <a:t>2</a:t>
            </a:r>
            <a:endParaRPr b="1" dirty="0"/>
          </a:p>
          <a:p>
            <a:pPr lvl="1" algn="just">
              <a:spcBef>
                <a:spcPts val="400"/>
              </a:spcBef>
              <a:defRPr sz="1800" i="1"/>
            </a:pPr>
            <a:r>
              <a:rPr dirty="0"/>
              <a:t>           p</a:t>
            </a:r>
            <a:r>
              <a:rPr i="0" dirty="0"/>
              <a:t>-value = </a:t>
            </a:r>
            <a:r>
              <a:rPr dirty="0" err="1"/>
              <a:t>Pr</a:t>
            </a:r>
            <a:r>
              <a:rPr dirty="0"/>
              <a:t>(a) +</a:t>
            </a:r>
            <a:r>
              <a:rPr dirty="0" err="1"/>
              <a:t>Pr</a:t>
            </a:r>
            <a:r>
              <a:rPr dirty="0"/>
              <a:t>(a+1)+…+</a:t>
            </a:r>
            <a:r>
              <a:rPr dirty="0" err="1"/>
              <a:t>Pr</a:t>
            </a:r>
            <a:r>
              <a:rPr dirty="0"/>
              <a:t>(k)</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CB0BC9C-56F1-4A26-AE76-B8CB733B6206}"/>
              </a:ext>
            </a:extLst>
          </p:cNvPr>
          <p:cNvSpPr/>
          <p:nvPr/>
        </p:nvSpPr>
        <p:spPr>
          <a:xfrm>
            <a:off x="127588" y="1072641"/>
            <a:ext cx="8888818" cy="369332"/>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Q: Evaluate the statistical significance of the data using a two-sided alternative.</a:t>
            </a:r>
          </a:p>
        </p:txBody>
      </p:sp>
      <p:pic>
        <p:nvPicPr>
          <p:cNvPr id="4" name="图片 3">
            <a:extLst>
              <a:ext uri="{FF2B5EF4-FFF2-40B4-BE49-F238E27FC236}">
                <a16:creationId xmlns:a16="http://schemas.microsoft.com/office/drawing/2014/main" id="{A03ADAA0-D5D5-4F27-8F46-F9A9F3308647}"/>
              </a:ext>
            </a:extLst>
          </p:cNvPr>
          <p:cNvPicPr>
            <a:picLocks noChangeAspect="1"/>
          </p:cNvPicPr>
          <p:nvPr/>
        </p:nvPicPr>
        <p:blipFill>
          <a:blip r:embed="rId3"/>
          <a:stretch>
            <a:fillRect/>
          </a:stretch>
        </p:blipFill>
        <p:spPr>
          <a:xfrm>
            <a:off x="2268634" y="1997704"/>
            <a:ext cx="3915318" cy="2002616"/>
          </a:xfrm>
          <a:prstGeom prst="rect">
            <a:avLst/>
          </a:prstGeom>
        </p:spPr>
      </p:pic>
      <p:sp>
        <p:nvSpPr>
          <p:cNvPr id="7" name="TextBox 6">
            <a:extLst>
              <a:ext uri="{FF2B5EF4-FFF2-40B4-BE49-F238E27FC236}">
                <a16:creationId xmlns:a16="http://schemas.microsoft.com/office/drawing/2014/main" id="{C6BB8231-4BA8-4D7D-A2A4-916102DBC491}"/>
              </a:ext>
            </a:extLst>
          </p:cNvPr>
          <p:cNvSpPr txBox="1"/>
          <p:nvPr/>
        </p:nvSpPr>
        <p:spPr>
          <a:xfrm>
            <a:off x="1467292" y="-42530"/>
            <a:ext cx="6507125"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en-US" sz="2700" b="1" dirty="0">
                <a:latin typeface="AkzidenzGroteskBQ-Medium"/>
              </a:rPr>
              <a:t>Example on Fisher’s Exact Test:</a:t>
            </a:r>
          </a:p>
          <a:p>
            <a:pPr algn="ctr"/>
            <a:r>
              <a:rPr lang="en-US" sz="2700" b="1" dirty="0">
                <a:latin typeface="AkzidenzGroteskBQ-Medium"/>
              </a:rPr>
              <a:t>Cardiovascular Disease, Nutrition </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67CD3C3-25D0-4110-ACAE-F9F462250BCD}"/>
                  </a:ext>
                </a:extLst>
              </p:cNvPr>
              <p:cNvSpPr txBox="1"/>
              <p:nvPr/>
            </p:nvSpPr>
            <p:spPr>
              <a:xfrm>
                <a:off x="0" y="4041633"/>
                <a:ext cx="8888817"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i="1" dirty="0">
                    <a:latin typeface="Arial" panose="020B0604020202020204" pitchFamily="34" charset="0"/>
                    <a:cs typeface="Arial" panose="020B0604020202020204" pitchFamily="34" charset="0"/>
                  </a:rPr>
                  <a:t>H</a:t>
                </a:r>
                <a:r>
                  <a:rPr lang="en-US" dirty="0">
                    <a:latin typeface="Arial" panose="020B0604020202020204" pitchFamily="34" charset="0"/>
                    <a:cs typeface="Arial" panose="020B0604020202020204" pitchFamily="34" charset="0"/>
                  </a:rPr>
                  <a:t>0: </a:t>
                </a:r>
                <a:r>
                  <a:rPr lang="en-US" i="1" dirty="0">
                    <a:latin typeface="Arial" panose="020B0604020202020204" pitchFamily="34" charset="0"/>
                    <a:cs typeface="Arial" panose="020B0604020202020204" pitchFamily="34" charset="0"/>
                  </a:rPr>
                  <a:t>p</a:t>
                </a:r>
                <a:r>
                  <a:rPr lang="en-US" dirty="0">
                    <a:latin typeface="Arial" panose="020B0604020202020204" pitchFamily="34" charset="0"/>
                    <a:cs typeface="Arial" panose="020B0604020202020204" pitchFamily="34" charset="0"/>
                  </a:rPr>
                  <a:t>1 = </a:t>
                </a:r>
                <a:r>
                  <a:rPr lang="en-US" i="1" dirty="0">
                    <a:latin typeface="Arial" panose="020B0604020202020204" pitchFamily="34" charset="0"/>
                    <a:cs typeface="Arial" panose="020B0604020202020204" pitchFamily="34" charset="0"/>
                  </a:rPr>
                  <a:t>p</a:t>
                </a:r>
                <a:r>
                  <a:rPr lang="en-US" dirty="0">
                    <a:latin typeface="Arial" panose="020B0604020202020204" pitchFamily="34" charset="0"/>
                    <a:cs typeface="Arial" panose="020B0604020202020204" pitchFamily="34" charset="0"/>
                  </a:rPr>
                  <a:t>2  vs. </a:t>
                </a:r>
                <a:r>
                  <a:rPr lang="en-US" i="1" dirty="0">
                    <a:latin typeface="Arial" panose="020B0604020202020204" pitchFamily="34" charset="0"/>
                    <a:cs typeface="Arial" panose="020B0604020202020204" pitchFamily="34" charset="0"/>
                  </a:rPr>
                  <a:t>H</a:t>
                </a:r>
                <a:r>
                  <a:rPr lang="en-US" dirty="0">
                    <a:latin typeface="Arial" panose="020B0604020202020204" pitchFamily="34" charset="0"/>
                    <a:cs typeface="Arial" panose="020B0604020202020204" pitchFamily="34" charset="0"/>
                  </a:rPr>
                  <a:t>1: </a:t>
                </a:r>
                <a:r>
                  <a:rPr lang="en-US" i="1" dirty="0">
                    <a:latin typeface="Arial" panose="020B0604020202020204" pitchFamily="34" charset="0"/>
                    <a:cs typeface="Arial" panose="020B0604020202020204" pitchFamily="34" charset="0"/>
                  </a:rPr>
                  <a:t>p</a:t>
                </a:r>
                <a:r>
                  <a:rPr lang="en-US" dirty="0">
                    <a:latin typeface="Arial" panose="020B0604020202020204" pitchFamily="34" charset="0"/>
                    <a:cs typeface="Arial" panose="020B0604020202020204" pitchFamily="34" charset="0"/>
                  </a:rPr>
                  <a:t>1</a:t>
                </a:r>
                <a14:m>
                  <m:oMath xmlns:m="http://schemas.openxmlformats.org/officeDocument/2006/math">
                    <m:r>
                      <a:rPr lang="en-US" i="1" dirty="0">
                        <a:latin typeface="Cambria Math" panose="02040503050406030204" pitchFamily="18" charset="0"/>
                        <a:ea typeface="Cambria Math" panose="02040503050406030204" pitchFamily="18" charset="0"/>
                      </a:rPr>
                      <m:t>≠</m:t>
                    </m:r>
                  </m:oMath>
                </a14:m>
                <a:r>
                  <a:rPr lang="en-US" i="1" dirty="0">
                    <a:latin typeface="Arial" panose="020B0604020202020204" pitchFamily="34" charset="0"/>
                    <a:cs typeface="Arial" panose="020B0604020202020204" pitchFamily="34" charset="0"/>
                  </a:rPr>
                  <a:t>p</a:t>
                </a:r>
                <a:r>
                  <a:rPr lang="en-US" dirty="0">
                    <a:latin typeface="Arial" panose="020B0604020202020204" pitchFamily="34" charset="0"/>
                    <a:cs typeface="Arial" panose="020B0604020202020204" pitchFamily="34" charset="0"/>
                  </a:rPr>
                  <a:t>2</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“2” table’s probability: 0.252 </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compute the </a:t>
                </a:r>
                <a:r>
                  <a:rPr lang="en-US" i="1" dirty="0">
                    <a:latin typeface="Arial" panose="020B0604020202020204" pitchFamily="34" charset="0"/>
                    <a:cs typeface="Arial" panose="020B0604020202020204" pitchFamily="34" charset="0"/>
                  </a:rPr>
                  <a:t>p</a:t>
                </a:r>
                <a:r>
                  <a:rPr lang="en-US" dirty="0">
                    <a:latin typeface="Arial" panose="020B0604020202020204" pitchFamily="34" charset="0"/>
                    <a:cs typeface="Arial" panose="020B0604020202020204" pitchFamily="34" charset="0"/>
                  </a:rPr>
                  <a:t>-value: smaller of the tail probabilities corresponding to the “2” table is computed and doubled</a:t>
                </a:r>
              </a:p>
            </p:txBody>
          </p:sp>
        </mc:Choice>
        <mc:Fallback xmlns="">
          <p:sp>
            <p:nvSpPr>
              <p:cNvPr id="10" name="TextBox 9">
                <a:extLst>
                  <a:ext uri="{FF2B5EF4-FFF2-40B4-BE49-F238E27FC236}">
                    <a16:creationId xmlns:a16="http://schemas.microsoft.com/office/drawing/2014/main" id="{767CD3C3-25D0-4110-ACAE-F9F462250BCD}"/>
                  </a:ext>
                </a:extLst>
              </p:cNvPr>
              <p:cNvSpPr txBox="1">
                <a:spLocks noRot="1" noChangeAspect="1" noMove="1" noResize="1" noEditPoints="1" noAdjustHandles="1" noChangeArrowheads="1" noChangeShapeType="1" noTextEdit="1"/>
              </p:cNvSpPr>
              <p:nvPr/>
            </p:nvSpPr>
            <p:spPr>
              <a:xfrm>
                <a:off x="0" y="4041633"/>
                <a:ext cx="8888817" cy="1200329"/>
              </a:xfrm>
              <a:prstGeom prst="rect">
                <a:avLst/>
              </a:prstGeom>
              <a:blipFill>
                <a:blip r:embed="rId4"/>
                <a:stretch>
                  <a:fillRect l="-549" t="-3046" r="-549" b="-7107"/>
                </a:stretch>
              </a:blipFill>
              <a:ln w="12700" cap="flat">
                <a:noFill/>
                <a:miter lim="400000"/>
              </a:ln>
              <a:effectLst/>
            </p:spPr>
            <p:txBody>
              <a:bodyPr/>
              <a:lstStyle/>
              <a:p>
                <a:r>
                  <a:rPr lang="en-US">
                    <a:noFill/>
                  </a:rPr>
                  <a:t> </a:t>
                </a:r>
              </a:p>
            </p:txBody>
          </p:sp>
        </mc:Fallback>
      </mc:AlternateContent>
    </p:spTree>
    <p:extLst>
      <p:ext uri="{BB962C8B-B14F-4D97-AF65-F5344CB8AC3E}">
        <p14:creationId xmlns:p14="http://schemas.microsoft.com/office/powerpoint/2010/main" val="2078878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B67B01F-7E2C-47A8-A6D0-5BC68A1FE4B6}"/>
              </a:ext>
            </a:extLst>
          </p:cNvPr>
          <p:cNvSpPr/>
          <p:nvPr/>
        </p:nvSpPr>
        <p:spPr>
          <a:xfrm>
            <a:off x="690136" y="1627267"/>
            <a:ext cx="5096267" cy="369332"/>
          </a:xfrm>
          <a:prstGeom prst="rect">
            <a:avLst/>
          </a:prstGeom>
        </p:spPr>
        <p:txBody>
          <a:bodyPr wrap="none">
            <a:spAutoFit/>
          </a:bodyPr>
          <a:lstStyle/>
          <a:p>
            <a:r>
              <a:rPr lang="en-US" i="1" dirty="0" err="1">
                <a:latin typeface="Arial" panose="020B0604020202020204" pitchFamily="34" charset="0"/>
                <a:cs typeface="Arial" panose="020B0604020202020204" pitchFamily="34" charset="0"/>
              </a:rPr>
              <a:t>Pr</a:t>
            </a:r>
            <a:r>
              <a:rPr lang="en-US" dirty="0">
                <a:latin typeface="Arial" panose="020B0604020202020204" pitchFamily="34" charset="0"/>
                <a:cs typeface="Arial" panose="020B0604020202020204" pitchFamily="34" charset="0"/>
              </a:rPr>
              <a:t>(0) + </a:t>
            </a:r>
            <a:r>
              <a:rPr lang="en-US" i="1" dirty="0" err="1">
                <a:latin typeface="Arial" panose="020B0604020202020204" pitchFamily="34" charset="0"/>
                <a:cs typeface="Arial" panose="020B0604020202020204" pitchFamily="34" charset="0"/>
              </a:rPr>
              <a:t>Pr</a:t>
            </a:r>
            <a:r>
              <a:rPr lang="en-US" dirty="0">
                <a:latin typeface="Arial" panose="020B0604020202020204" pitchFamily="34" charset="0"/>
                <a:cs typeface="Arial" panose="020B0604020202020204" pitchFamily="34" charset="0"/>
              </a:rPr>
              <a:t>(1) + </a:t>
            </a:r>
            <a:r>
              <a:rPr lang="en-US" i="1" dirty="0" err="1">
                <a:latin typeface="Arial" panose="020B0604020202020204" pitchFamily="34" charset="0"/>
                <a:cs typeface="Arial" panose="020B0604020202020204" pitchFamily="34" charset="0"/>
              </a:rPr>
              <a:t>Pr</a:t>
            </a:r>
            <a:r>
              <a:rPr lang="en-US" dirty="0">
                <a:latin typeface="Arial" panose="020B0604020202020204" pitchFamily="34" charset="0"/>
                <a:cs typeface="Arial" panose="020B0604020202020204" pitchFamily="34" charset="0"/>
              </a:rPr>
              <a:t>(2) = .017 + .105 + .252 = .375</a:t>
            </a:r>
          </a:p>
        </p:txBody>
      </p:sp>
      <p:sp>
        <p:nvSpPr>
          <p:cNvPr id="5" name="矩形 4">
            <a:extLst>
              <a:ext uri="{FF2B5EF4-FFF2-40B4-BE49-F238E27FC236}">
                <a16:creationId xmlns:a16="http://schemas.microsoft.com/office/drawing/2014/main" id="{A35834A0-5796-4460-B49B-6755DE83D2C6}"/>
              </a:ext>
            </a:extLst>
          </p:cNvPr>
          <p:cNvSpPr/>
          <p:nvPr/>
        </p:nvSpPr>
        <p:spPr>
          <a:xfrm>
            <a:off x="574159" y="2062396"/>
            <a:ext cx="2262158"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Right-hand tail area:</a:t>
            </a:r>
          </a:p>
        </p:txBody>
      </p:sp>
      <p:sp>
        <p:nvSpPr>
          <p:cNvPr id="6" name="矩形 5">
            <a:extLst>
              <a:ext uri="{FF2B5EF4-FFF2-40B4-BE49-F238E27FC236}">
                <a16:creationId xmlns:a16="http://schemas.microsoft.com/office/drawing/2014/main" id="{CD67076C-0F65-4D2D-8FF6-634D6838719F}"/>
              </a:ext>
            </a:extLst>
          </p:cNvPr>
          <p:cNvSpPr/>
          <p:nvPr/>
        </p:nvSpPr>
        <p:spPr>
          <a:xfrm>
            <a:off x="690136" y="2558686"/>
            <a:ext cx="8071092" cy="369332"/>
          </a:xfrm>
          <a:prstGeom prst="rect">
            <a:avLst/>
          </a:prstGeom>
        </p:spPr>
        <p:txBody>
          <a:bodyPr wrap="square">
            <a:spAutoFit/>
          </a:bodyPr>
          <a:lstStyle/>
          <a:p>
            <a:r>
              <a:rPr lang="en-US" i="1" dirty="0" err="1">
                <a:latin typeface="Arial" panose="020B0604020202020204" pitchFamily="34" charset="0"/>
                <a:cs typeface="Arial" panose="020B0604020202020204" pitchFamily="34" charset="0"/>
              </a:rPr>
              <a:t>Pr</a:t>
            </a:r>
            <a:r>
              <a:rPr lang="en-US" dirty="0">
                <a:latin typeface="Arial" panose="020B0604020202020204" pitchFamily="34" charset="0"/>
                <a:cs typeface="Arial" panose="020B0604020202020204" pitchFamily="34" charset="0"/>
              </a:rPr>
              <a:t>(2) + </a:t>
            </a:r>
            <a:r>
              <a:rPr lang="en-US" i="1" dirty="0" err="1">
                <a:latin typeface="Arial" panose="020B0604020202020204" pitchFamily="34" charset="0"/>
                <a:cs typeface="Arial" panose="020B0604020202020204" pitchFamily="34" charset="0"/>
              </a:rPr>
              <a:t>Pr</a:t>
            </a:r>
            <a:r>
              <a:rPr lang="en-US" dirty="0">
                <a:latin typeface="Arial" panose="020B0604020202020204" pitchFamily="34" charset="0"/>
                <a:cs typeface="Arial" panose="020B0604020202020204" pitchFamily="34" charset="0"/>
              </a:rPr>
              <a:t>(3) + . . . + </a:t>
            </a:r>
            <a:r>
              <a:rPr lang="en-US" i="1" dirty="0" err="1">
                <a:latin typeface="Arial" panose="020B0604020202020204" pitchFamily="34" charset="0"/>
                <a:cs typeface="Arial" panose="020B0604020202020204" pitchFamily="34" charset="0"/>
              </a:rPr>
              <a:t>Pr</a:t>
            </a:r>
            <a:r>
              <a:rPr lang="en-US" dirty="0">
                <a:latin typeface="Arial" panose="020B0604020202020204" pitchFamily="34" charset="0"/>
                <a:cs typeface="Arial" panose="020B0604020202020204" pitchFamily="34" charset="0"/>
              </a:rPr>
              <a:t>(7) = .252 + .312 + .214 + .082 + .016 + .001 = .878</a:t>
            </a:r>
          </a:p>
        </p:txBody>
      </p:sp>
      <p:sp>
        <p:nvSpPr>
          <p:cNvPr id="7" name="矩形 6">
            <a:extLst>
              <a:ext uri="{FF2B5EF4-FFF2-40B4-BE49-F238E27FC236}">
                <a16:creationId xmlns:a16="http://schemas.microsoft.com/office/drawing/2014/main" id="{58516DEE-BD05-4A33-B135-80FD881CE01C}"/>
              </a:ext>
            </a:extLst>
          </p:cNvPr>
          <p:cNvSpPr/>
          <p:nvPr/>
        </p:nvSpPr>
        <p:spPr>
          <a:xfrm>
            <a:off x="574159" y="3101143"/>
            <a:ext cx="4352474" cy="369332"/>
          </a:xfrm>
          <a:prstGeom prst="rect">
            <a:avLst/>
          </a:prstGeom>
        </p:spPr>
        <p:txBody>
          <a:bodyPr wrap="none">
            <a:spAutoFit/>
          </a:bodyPr>
          <a:lstStyle/>
          <a:p>
            <a:r>
              <a:rPr lang="sv-SE" i="1" dirty="0">
                <a:latin typeface="Arial" panose="020B0604020202020204" pitchFamily="34" charset="0"/>
                <a:cs typeface="Arial" panose="020B0604020202020204" pitchFamily="34" charset="0"/>
              </a:rPr>
              <a:t>p </a:t>
            </a:r>
            <a:r>
              <a:rPr lang="sv-SE" dirty="0">
                <a:latin typeface="Arial" panose="020B0604020202020204" pitchFamily="34" charset="0"/>
                <a:cs typeface="Arial" panose="020B0604020202020204" pitchFamily="34" charset="0"/>
              </a:rPr>
              <a:t>= 2 ×min(.375,.878,.5) = 2(.375) = .749</a:t>
            </a:r>
            <a:endParaRPr lang="en-US" dirty="0">
              <a:latin typeface="Arial" panose="020B0604020202020204" pitchFamily="34" charset="0"/>
              <a:cs typeface="Arial" panose="020B0604020202020204" pitchFamily="34" charset="0"/>
            </a:endParaRPr>
          </a:p>
        </p:txBody>
      </p:sp>
      <p:sp>
        <p:nvSpPr>
          <p:cNvPr id="8" name="矩形 7">
            <a:extLst>
              <a:ext uri="{FF2B5EF4-FFF2-40B4-BE49-F238E27FC236}">
                <a16:creationId xmlns:a16="http://schemas.microsoft.com/office/drawing/2014/main" id="{CE368FA6-847F-43CB-B724-F57C33CA1528}"/>
              </a:ext>
            </a:extLst>
          </p:cNvPr>
          <p:cNvSpPr/>
          <p:nvPr/>
        </p:nvSpPr>
        <p:spPr>
          <a:xfrm>
            <a:off x="539041" y="3638421"/>
            <a:ext cx="8381675"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If a one-sided alternative of the form </a:t>
            </a:r>
            <a:r>
              <a:rPr lang="en-US" i="1" dirty="0">
                <a:latin typeface="Arial" panose="020B0604020202020204" pitchFamily="34" charset="0"/>
                <a:cs typeface="Arial" panose="020B0604020202020204" pitchFamily="34" charset="0"/>
              </a:rPr>
              <a:t>H</a:t>
            </a:r>
            <a:r>
              <a:rPr lang="en-US" dirty="0">
                <a:latin typeface="Arial" panose="020B0604020202020204" pitchFamily="34" charset="0"/>
                <a:cs typeface="Arial" panose="020B0604020202020204" pitchFamily="34" charset="0"/>
              </a:rPr>
              <a:t>0: </a:t>
            </a:r>
            <a:r>
              <a:rPr lang="en-US" i="1" dirty="0">
                <a:latin typeface="Arial" panose="020B0604020202020204" pitchFamily="34" charset="0"/>
                <a:cs typeface="Arial" panose="020B0604020202020204" pitchFamily="34" charset="0"/>
              </a:rPr>
              <a:t>p</a:t>
            </a:r>
            <a:r>
              <a:rPr lang="en-US" dirty="0">
                <a:latin typeface="Arial" panose="020B0604020202020204" pitchFamily="34" charset="0"/>
                <a:cs typeface="Arial" panose="020B0604020202020204" pitchFamily="34" charset="0"/>
              </a:rPr>
              <a:t>1 = </a:t>
            </a:r>
            <a:r>
              <a:rPr lang="en-US" i="1" dirty="0">
                <a:latin typeface="Arial" panose="020B0604020202020204" pitchFamily="34" charset="0"/>
                <a:cs typeface="Arial" panose="020B0604020202020204" pitchFamily="34" charset="0"/>
              </a:rPr>
              <a:t>p</a:t>
            </a:r>
            <a:r>
              <a:rPr lang="en-US" dirty="0">
                <a:latin typeface="Arial" panose="020B0604020202020204" pitchFamily="34" charset="0"/>
                <a:cs typeface="Arial" panose="020B0604020202020204" pitchFamily="34" charset="0"/>
              </a:rPr>
              <a:t>2 vs. </a:t>
            </a:r>
            <a:r>
              <a:rPr lang="en-US" i="1" dirty="0">
                <a:latin typeface="Arial" panose="020B0604020202020204" pitchFamily="34" charset="0"/>
                <a:cs typeface="Arial" panose="020B0604020202020204" pitchFamily="34" charset="0"/>
              </a:rPr>
              <a:t>H</a:t>
            </a:r>
            <a:r>
              <a:rPr lang="en-US" dirty="0">
                <a:latin typeface="Arial" panose="020B0604020202020204" pitchFamily="34" charset="0"/>
                <a:cs typeface="Arial" panose="020B0604020202020204" pitchFamily="34" charset="0"/>
              </a:rPr>
              <a:t>1: </a:t>
            </a:r>
            <a:r>
              <a:rPr lang="en-US" i="1" dirty="0">
                <a:latin typeface="Arial" panose="020B0604020202020204" pitchFamily="34" charset="0"/>
                <a:cs typeface="Arial" panose="020B0604020202020204" pitchFamily="34" charset="0"/>
              </a:rPr>
              <a:t>p</a:t>
            </a:r>
            <a:r>
              <a:rPr lang="en-US" dirty="0">
                <a:latin typeface="Arial" panose="020B0604020202020204" pitchFamily="34" charset="0"/>
                <a:cs typeface="Arial" panose="020B0604020202020204" pitchFamily="34" charset="0"/>
              </a:rPr>
              <a:t>1 &lt; </a:t>
            </a:r>
            <a:r>
              <a:rPr lang="en-US" i="1" dirty="0">
                <a:latin typeface="Arial" panose="020B0604020202020204" pitchFamily="34" charset="0"/>
                <a:cs typeface="Arial" panose="020B0604020202020204" pitchFamily="34" charset="0"/>
              </a:rPr>
              <a:t>p</a:t>
            </a:r>
            <a:r>
              <a:rPr lang="en-US" dirty="0">
                <a:latin typeface="Arial" panose="020B0604020202020204" pitchFamily="34" charset="0"/>
                <a:cs typeface="Arial" panose="020B0604020202020204" pitchFamily="34" charset="0"/>
              </a:rPr>
              <a:t>2 is used</a:t>
            </a:r>
          </a:p>
          <a:p>
            <a:r>
              <a:rPr lang="en-US" i="1" dirty="0">
                <a:latin typeface="Arial" panose="020B0604020202020204" pitchFamily="34" charset="0"/>
                <a:cs typeface="Arial" panose="020B0604020202020204" pitchFamily="34" charset="0"/>
              </a:rPr>
              <a:t>- p</a:t>
            </a:r>
            <a:r>
              <a:rPr lang="en-US" dirty="0">
                <a:latin typeface="Arial" panose="020B0604020202020204" pitchFamily="34" charset="0"/>
                <a:cs typeface="Arial" panose="020B0604020202020204" pitchFamily="34" charset="0"/>
              </a:rPr>
              <a:t>-value equals:</a:t>
            </a:r>
          </a:p>
        </p:txBody>
      </p:sp>
      <p:sp>
        <p:nvSpPr>
          <p:cNvPr id="9" name="矩形 8">
            <a:extLst>
              <a:ext uri="{FF2B5EF4-FFF2-40B4-BE49-F238E27FC236}">
                <a16:creationId xmlns:a16="http://schemas.microsoft.com/office/drawing/2014/main" id="{118A07A5-7BB9-459B-9B0D-D2FAEF581B49}"/>
              </a:ext>
            </a:extLst>
          </p:cNvPr>
          <p:cNvSpPr/>
          <p:nvPr/>
        </p:nvSpPr>
        <p:spPr>
          <a:xfrm>
            <a:off x="574159" y="4406531"/>
            <a:ext cx="5096267" cy="369332"/>
          </a:xfrm>
          <a:prstGeom prst="rect">
            <a:avLst/>
          </a:prstGeom>
        </p:spPr>
        <p:txBody>
          <a:bodyPr wrap="none">
            <a:spAutoFit/>
          </a:bodyPr>
          <a:lstStyle/>
          <a:p>
            <a:r>
              <a:rPr lang="en-US" i="1" dirty="0" err="1">
                <a:latin typeface="Arial" panose="020B0604020202020204" pitchFamily="34" charset="0"/>
                <a:cs typeface="Arial" panose="020B0604020202020204" pitchFamily="34" charset="0"/>
              </a:rPr>
              <a:t>Pr</a:t>
            </a:r>
            <a:r>
              <a:rPr lang="en-US" dirty="0">
                <a:latin typeface="Arial" panose="020B0604020202020204" pitchFamily="34" charset="0"/>
                <a:cs typeface="Arial" panose="020B0604020202020204" pitchFamily="34" charset="0"/>
              </a:rPr>
              <a:t>(0) + </a:t>
            </a:r>
            <a:r>
              <a:rPr lang="en-US" i="1" dirty="0" err="1">
                <a:latin typeface="Arial" panose="020B0604020202020204" pitchFamily="34" charset="0"/>
                <a:cs typeface="Arial" panose="020B0604020202020204" pitchFamily="34" charset="0"/>
              </a:rPr>
              <a:t>Pr</a:t>
            </a:r>
            <a:r>
              <a:rPr lang="en-US" dirty="0">
                <a:latin typeface="Arial" panose="020B0604020202020204" pitchFamily="34" charset="0"/>
                <a:cs typeface="Arial" panose="020B0604020202020204" pitchFamily="34" charset="0"/>
              </a:rPr>
              <a:t>(1) + </a:t>
            </a:r>
            <a:r>
              <a:rPr lang="en-US" i="1" dirty="0" err="1">
                <a:latin typeface="Arial" panose="020B0604020202020204" pitchFamily="34" charset="0"/>
                <a:cs typeface="Arial" panose="020B0604020202020204" pitchFamily="34" charset="0"/>
              </a:rPr>
              <a:t>Pr</a:t>
            </a:r>
            <a:r>
              <a:rPr lang="en-US" dirty="0">
                <a:latin typeface="Arial" panose="020B0604020202020204" pitchFamily="34" charset="0"/>
                <a:cs typeface="Arial" panose="020B0604020202020204" pitchFamily="34" charset="0"/>
              </a:rPr>
              <a:t>(2) = .017 + .105 + .252 = .375</a:t>
            </a:r>
          </a:p>
        </p:txBody>
      </p:sp>
      <p:sp>
        <p:nvSpPr>
          <p:cNvPr id="10" name="矩形 9">
            <a:extLst>
              <a:ext uri="{FF2B5EF4-FFF2-40B4-BE49-F238E27FC236}">
                <a16:creationId xmlns:a16="http://schemas.microsoft.com/office/drawing/2014/main" id="{E68952E9-8048-4245-BC79-9D5D72C7232B}"/>
              </a:ext>
            </a:extLst>
          </p:cNvPr>
          <p:cNvSpPr/>
          <p:nvPr/>
        </p:nvSpPr>
        <p:spPr>
          <a:xfrm>
            <a:off x="223284" y="5052971"/>
            <a:ext cx="8697432" cy="1200329"/>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Conclusion: </a:t>
            </a:r>
            <a:r>
              <a:rPr lang="en-US" dirty="0">
                <a:latin typeface="Arial" panose="020B0604020202020204" pitchFamily="34" charset="0"/>
                <a:cs typeface="Arial" panose="020B0604020202020204" pitchFamily="34" charset="0"/>
              </a:rPr>
              <a:t>Two proportions in this example are </a:t>
            </a:r>
            <a:r>
              <a:rPr lang="en-US" i="1" dirty="0">
                <a:latin typeface="Arial" panose="020B0604020202020204" pitchFamily="34" charset="0"/>
                <a:cs typeface="Arial" panose="020B0604020202020204" pitchFamily="34" charset="0"/>
              </a:rPr>
              <a:t>not </a:t>
            </a:r>
            <a:r>
              <a:rPr lang="en-US" dirty="0">
                <a:latin typeface="Arial" panose="020B0604020202020204" pitchFamily="34" charset="0"/>
                <a:cs typeface="Arial" panose="020B0604020202020204" pitchFamily="34" charset="0"/>
              </a:rPr>
              <a:t>significantly different with either a one-sided or two-sided test</a:t>
            </a:r>
          </a:p>
          <a:p>
            <a:pPr algn="just"/>
            <a:r>
              <a:rPr lang="en-US" dirty="0">
                <a:latin typeface="Arial" panose="020B0604020202020204" pitchFamily="34" charset="0"/>
                <a:cs typeface="Arial" panose="020B0604020202020204" pitchFamily="34" charset="0"/>
              </a:rPr>
              <a:t>We </a:t>
            </a:r>
            <a:r>
              <a:rPr lang="en-US" i="1" dirty="0">
                <a:latin typeface="Arial" panose="020B0604020202020204" pitchFamily="34" charset="0"/>
                <a:cs typeface="Arial" panose="020B0604020202020204" pitchFamily="34" charset="0"/>
              </a:rPr>
              <a:t>cannot </a:t>
            </a:r>
            <a:r>
              <a:rPr lang="en-US" dirty="0">
                <a:latin typeface="Arial" panose="020B0604020202020204" pitchFamily="34" charset="0"/>
                <a:cs typeface="Arial" panose="020B0604020202020204" pitchFamily="34" charset="0"/>
              </a:rPr>
              <a:t>say (based on limited amount of data) that there is a significant association between salt intake and cause of death</a:t>
            </a:r>
          </a:p>
        </p:txBody>
      </p:sp>
      <p:sp>
        <p:nvSpPr>
          <p:cNvPr id="11" name="TextBox 10">
            <a:extLst>
              <a:ext uri="{FF2B5EF4-FFF2-40B4-BE49-F238E27FC236}">
                <a16:creationId xmlns:a16="http://schemas.microsoft.com/office/drawing/2014/main" id="{CCBA7BD8-D116-4631-9003-C0E71F3F4312}"/>
              </a:ext>
            </a:extLst>
          </p:cNvPr>
          <p:cNvSpPr txBox="1"/>
          <p:nvPr/>
        </p:nvSpPr>
        <p:spPr>
          <a:xfrm>
            <a:off x="1318437" y="103774"/>
            <a:ext cx="6507125"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en-US" sz="2700" b="1" dirty="0">
                <a:latin typeface="AkzidenzGroteskBQ-Medium"/>
              </a:rPr>
              <a:t>Example on Fisher’s Exact Test:</a:t>
            </a:r>
          </a:p>
          <a:p>
            <a:pPr algn="ctr"/>
            <a:r>
              <a:rPr lang="en-US" sz="2700" b="1" dirty="0">
                <a:latin typeface="AkzidenzGroteskBQ-Medium"/>
              </a:rPr>
              <a:t>Cardiovascular Disease, Nutrition </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sp>
        <p:nvSpPr>
          <p:cNvPr id="13" name="TextBox 12">
            <a:extLst>
              <a:ext uri="{FF2B5EF4-FFF2-40B4-BE49-F238E27FC236}">
                <a16:creationId xmlns:a16="http://schemas.microsoft.com/office/drawing/2014/main" id="{9C83AC4B-ABE4-463D-BA54-8608C2ED33CB}"/>
              </a:ext>
            </a:extLst>
          </p:cNvPr>
          <p:cNvSpPr txBox="1"/>
          <p:nvPr/>
        </p:nvSpPr>
        <p:spPr>
          <a:xfrm>
            <a:off x="574159" y="1204864"/>
            <a:ext cx="45720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First compute left-hand tail area:</a:t>
            </a:r>
          </a:p>
        </p:txBody>
      </p:sp>
    </p:spTree>
    <p:extLst>
      <p:ext uri="{BB962C8B-B14F-4D97-AF65-F5344CB8AC3E}">
        <p14:creationId xmlns:p14="http://schemas.microsoft.com/office/powerpoint/2010/main" val="2110144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Subtitle 2"/>
          <p:cNvSpPr txBox="1">
            <a:spLocks noGrp="1"/>
          </p:cNvSpPr>
          <p:nvPr>
            <p:ph type="subTitle" idx="1"/>
          </p:nvPr>
        </p:nvSpPr>
        <p:spPr>
          <a:xfrm>
            <a:off x="533400" y="1447800"/>
            <a:ext cx="7854950" cy="4876800"/>
          </a:xfrm>
          <a:prstGeom prst="rect">
            <a:avLst/>
          </a:prstGeom>
        </p:spPr>
        <p:txBody>
          <a:bodyPr/>
          <a:lstStyle/>
          <a:p>
            <a:pPr algn="just">
              <a:spcBef>
                <a:spcPts val="400"/>
              </a:spcBef>
              <a:defRPr sz="2000" b="1"/>
            </a:pPr>
            <a:r>
              <a:rPr dirty="0"/>
              <a:t>R command to perform Fisher’s Exact test for 2x2 tables</a:t>
            </a:r>
          </a:p>
          <a:p>
            <a:pPr algn="just">
              <a:spcBef>
                <a:spcPts val="400"/>
              </a:spcBef>
              <a:defRPr sz="2000"/>
            </a:pPr>
            <a:r>
              <a:rPr dirty="0"/>
              <a:t>#use matrix command to form the 2x2 table and assign it the name table</a:t>
            </a:r>
          </a:p>
          <a:p>
            <a:pPr algn="just">
              <a:spcBef>
                <a:spcPts val="400"/>
              </a:spcBef>
              <a:defRPr sz="2000"/>
            </a:pPr>
            <a:r>
              <a:rPr dirty="0"/>
              <a:t>&gt;table=matrix(c(a, b, c, d), </a:t>
            </a:r>
            <a:r>
              <a:rPr dirty="0" err="1"/>
              <a:t>rnow</a:t>
            </a:r>
            <a:r>
              <a:rPr dirty="0"/>
              <a:t>=2)</a:t>
            </a:r>
          </a:p>
          <a:p>
            <a:pPr algn="just">
              <a:spcBef>
                <a:spcPts val="400"/>
              </a:spcBef>
              <a:defRPr sz="2000"/>
            </a:pPr>
            <a:r>
              <a:rPr dirty="0"/>
              <a:t>#compute the p-value when H</a:t>
            </a:r>
            <a:r>
              <a:rPr sz="1200" dirty="0"/>
              <a:t>1</a:t>
            </a:r>
            <a:r>
              <a:rPr dirty="0"/>
              <a:t>: p</a:t>
            </a:r>
            <a:r>
              <a:rPr sz="1100" dirty="0"/>
              <a:t>1</a:t>
            </a:r>
            <a:r>
              <a:rPr dirty="0"/>
              <a:t>&lt;p</a:t>
            </a:r>
            <a:r>
              <a:rPr sz="1100" dirty="0"/>
              <a:t>2</a:t>
            </a:r>
          </a:p>
          <a:p>
            <a:pPr algn="just">
              <a:spcBef>
                <a:spcPts val="400"/>
              </a:spcBef>
              <a:defRPr sz="2000"/>
            </a:pPr>
            <a:r>
              <a:rPr dirty="0"/>
              <a:t>&gt;</a:t>
            </a:r>
            <a:r>
              <a:rPr dirty="0" err="1"/>
              <a:t>p.value.lower</a:t>
            </a:r>
            <a:r>
              <a:rPr dirty="0"/>
              <a:t>=</a:t>
            </a:r>
            <a:r>
              <a:rPr dirty="0" err="1"/>
              <a:t>fisher.test</a:t>
            </a:r>
            <a:r>
              <a:rPr dirty="0"/>
              <a:t>(table, alternative=“l”)</a:t>
            </a:r>
          </a:p>
          <a:p>
            <a:pPr algn="just">
              <a:spcBef>
                <a:spcPts val="400"/>
              </a:spcBef>
              <a:defRPr sz="2000"/>
            </a:pPr>
            <a:r>
              <a:rPr dirty="0"/>
              <a:t>#compute the p-value when H</a:t>
            </a:r>
            <a:r>
              <a:rPr sz="1100" dirty="0"/>
              <a:t>1</a:t>
            </a:r>
            <a:r>
              <a:rPr dirty="0"/>
              <a:t>: p</a:t>
            </a:r>
            <a:r>
              <a:rPr sz="1200" dirty="0"/>
              <a:t>1</a:t>
            </a:r>
            <a:r>
              <a:rPr dirty="0"/>
              <a:t>&gt;p</a:t>
            </a:r>
            <a:r>
              <a:rPr sz="1200" dirty="0"/>
              <a:t>2</a:t>
            </a:r>
          </a:p>
          <a:p>
            <a:pPr algn="just">
              <a:spcBef>
                <a:spcPts val="400"/>
              </a:spcBef>
              <a:defRPr sz="2000"/>
            </a:pPr>
            <a:r>
              <a:rPr dirty="0"/>
              <a:t>&gt;</a:t>
            </a:r>
            <a:r>
              <a:rPr dirty="0" err="1"/>
              <a:t>p.value.upper</a:t>
            </a:r>
            <a:r>
              <a:rPr dirty="0"/>
              <a:t>=</a:t>
            </a:r>
            <a:r>
              <a:rPr dirty="0" err="1"/>
              <a:t>fisher.test</a:t>
            </a:r>
            <a:r>
              <a:rPr dirty="0"/>
              <a:t>(table, alternative=“g”)</a:t>
            </a:r>
          </a:p>
          <a:p>
            <a:pPr algn="just">
              <a:spcBef>
                <a:spcPts val="400"/>
              </a:spcBef>
              <a:defRPr sz="2000"/>
            </a:pPr>
            <a:r>
              <a:rPr dirty="0"/>
              <a:t>#co</a:t>
            </a:r>
            <a:r>
              <a:rPr lang="en-US" dirty="0"/>
              <a:t>m</a:t>
            </a:r>
            <a:r>
              <a:rPr dirty="0"/>
              <a:t>pute the two-sided </a:t>
            </a:r>
            <a:r>
              <a:rPr dirty="0" err="1"/>
              <a:t>pvalue</a:t>
            </a:r>
            <a:endParaRPr dirty="0"/>
          </a:p>
          <a:p>
            <a:pPr algn="just">
              <a:spcBef>
                <a:spcPts val="400"/>
              </a:spcBef>
              <a:defRPr sz="2000"/>
            </a:pPr>
            <a:r>
              <a:rPr dirty="0"/>
              <a:t>&gt;</a:t>
            </a:r>
            <a:r>
              <a:rPr dirty="0" err="1"/>
              <a:t>p.value.two.sided</a:t>
            </a:r>
            <a:r>
              <a:rPr dirty="0"/>
              <a:t>=2*min(</a:t>
            </a:r>
            <a:r>
              <a:rPr dirty="0" err="1"/>
              <a:t>p.value.lower</a:t>
            </a:r>
            <a:r>
              <a:rPr dirty="0"/>
              <a:t>, </a:t>
            </a:r>
            <a:r>
              <a:rPr dirty="0" err="1"/>
              <a:t>p.value.upper</a:t>
            </a:r>
            <a:r>
              <a:rPr dirty="0"/>
              <a:t>, 0.5)</a:t>
            </a:r>
          </a:p>
          <a:p>
            <a:pPr algn="l"/>
            <a:r>
              <a:rPr dirty="0"/>
              <a:t> </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ubtitle 2"/>
          <p:cNvSpPr txBox="1">
            <a:spLocks noGrp="1"/>
          </p:cNvSpPr>
          <p:nvPr>
            <p:ph type="subTitle" idx="1"/>
          </p:nvPr>
        </p:nvSpPr>
        <p:spPr>
          <a:xfrm>
            <a:off x="-6299" y="256768"/>
            <a:ext cx="9126585" cy="5791201"/>
          </a:xfrm>
          <a:prstGeom prst="rect">
            <a:avLst/>
          </a:prstGeom>
        </p:spPr>
        <p:txBody>
          <a:bodyPr/>
          <a:lstStyle/>
          <a:p>
            <a:pPr>
              <a:spcBef>
                <a:spcPts val="500"/>
              </a:spcBef>
              <a:defRPr sz="2200" b="1"/>
            </a:pPr>
            <a:r>
              <a:rPr dirty="0"/>
              <a:t>Two-Sample Test for Binomial Proportions for Matched-Pair Data</a:t>
            </a:r>
          </a:p>
          <a:p>
            <a:pPr>
              <a:spcBef>
                <a:spcPts val="500"/>
              </a:spcBef>
              <a:defRPr sz="2200" b="1"/>
            </a:pPr>
            <a:r>
              <a:rPr dirty="0"/>
              <a:t> (</a:t>
            </a:r>
            <a:r>
              <a:rPr dirty="0" err="1"/>
              <a:t>McNemar’s</a:t>
            </a:r>
            <a:r>
              <a:rPr dirty="0"/>
              <a:t> Tes</a:t>
            </a:r>
            <a:r>
              <a:rPr lang="en-US" dirty="0"/>
              <a:t>t</a:t>
            </a:r>
            <a:r>
              <a:rPr dirty="0"/>
              <a:t>)</a:t>
            </a:r>
          </a:p>
        </p:txBody>
      </p:sp>
      <p:pic>
        <p:nvPicPr>
          <p:cNvPr id="202" name="Picture 1" descr="Picture 1"/>
          <p:cNvPicPr>
            <a:picLocks noChangeAspect="1"/>
          </p:cNvPicPr>
          <p:nvPr/>
        </p:nvPicPr>
        <p:blipFill>
          <a:blip r:embed="rId3"/>
          <a:stretch>
            <a:fillRect/>
          </a:stretch>
        </p:blipFill>
        <p:spPr>
          <a:xfrm>
            <a:off x="108248" y="3152368"/>
            <a:ext cx="5486400" cy="2144714"/>
          </a:xfrm>
          <a:prstGeom prst="rect">
            <a:avLst/>
          </a:prstGeom>
          <a:ln w="12700">
            <a:miter lim="400000"/>
          </a:ln>
        </p:spPr>
      </p:pic>
      <p:sp>
        <p:nvSpPr>
          <p:cNvPr id="8" name="TextBox 7">
            <a:extLst>
              <a:ext uri="{FF2B5EF4-FFF2-40B4-BE49-F238E27FC236}">
                <a16:creationId xmlns:a16="http://schemas.microsoft.com/office/drawing/2014/main" id="{4848D2FF-882A-468E-8336-34B9B8592BC5}"/>
              </a:ext>
            </a:extLst>
          </p:cNvPr>
          <p:cNvSpPr txBox="1"/>
          <p:nvPr/>
        </p:nvSpPr>
        <p:spPr>
          <a:xfrm>
            <a:off x="108248" y="1145184"/>
            <a:ext cx="8910084"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Example:</a:t>
            </a:r>
            <a:r>
              <a:rPr lang="en-US" dirty="0"/>
              <a:t> compare two different chemotherapy regimens for breast cancer after mastectomy. The two treatment groups should be as comparable as possible on other prognostic factors. </a:t>
            </a:r>
          </a:p>
        </p:txBody>
      </p:sp>
      <p:sp>
        <p:nvSpPr>
          <p:cNvPr id="4" name="TextBox 3">
            <a:extLst>
              <a:ext uri="{FF2B5EF4-FFF2-40B4-BE49-F238E27FC236}">
                <a16:creationId xmlns:a16="http://schemas.microsoft.com/office/drawing/2014/main" id="{CBF28AD6-C292-4945-B0A9-9FA95F4DB420}"/>
              </a:ext>
            </a:extLst>
          </p:cNvPr>
          <p:cNvSpPr txBox="1"/>
          <p:nvPr/>
        </p:nvSpPr>
        <p:spPr>
          <a:xfrm>
            <a:off x="5932967" y="2339163"/>
            <a:ext cx="3234217" cy="42473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kumimoji="0" lang="en-US" sz="1800" b="1" i="0" u="none" strike="noStrike" cap="none" spc="0" normalizeH="0" baseline="0" dirty="0">
                <a:ln>
                  <a:noFill/>
                </a:ln>
                <a:solidFill>
                  <a:srgbClr val="000000"/>
                </a:solidFill>
                <a:effectLst/>
                <a:uFillTx/>
                <a:latin typeface="Arial"/>
                <a:ea typeface="Arial"/>
                <a:cs typeface="Arial"/>
                <a:sym typeface="Arial"/>
              </a:rPr>
              <a:t>Matched study: </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800" b="0" i="0" u="none" strike="noStrike" cap="none" spc="0" normalizeH="0" baseline="0" dirty="0">
                <a:ln>
                  <a:noFill/>
                </a:ln>
                <a:solidFill>
                  <a:srgbClr val="000000"/>
                </a:solidFill>
                <a:effectLst/>
                <a:uFillTx/>
                <a:latin typeface="Arial"/>
                <a:ea typeface="Arial"/>
                <a:cs typeface="Arial"/>
                <a:sym typeface="Arial"/>
              </a:rPr>
              <a:t>random member</a:t>
            </a:r>
          </a:p>
          <a:p>
            <a:pPr marR="0" algn="l" defTabSz="914400" rtl="0" fontAlgn="auto" latinLnBrk="0" hangingPunct="0">
              <a:lnSpc>
                <a:spcPct val="100000"/>
              </a:lnSpc>
              <a:spcBef>
                <a:spcPts val="0"/>
              </a:spcBef>
              <a:spcAft>
                <a:spcPts val="0"/>
              </a:spcAft>
              <a:buClrTx/>
              <a:buSzTx/>
              <a:tabLst/>
            </a:pPr>
            <a:r>
              <a:rPr lang="en-US" dirty="0"/>
              <a:t>of each matched pair receives </a:t>
            </a:r>
          </a:p>
          <a:p>
            <a:pPr marR="0" algn="l" defTabSz="914400" rtl="0" fontAlgn="auto" latinLnBrk="0" hangingPunct="0">
              <a:lnSpc>
                <a:spcPct val="100000"/>
              </a:lnSpc>
              <a:spcBef>
                <a:spcPts val="0"/>
              </a:spcBef>
              <a:spcAft>
                <a:spcPts val="0"/>
              </a:spcAft>
              <a:buClrTx/>
              <a:buSzTx/>
              <a:tabLst/>
            </a:pPr>
            <a:r>
              <a:rPr lang="en-US" dirty="0"/>
              <a:t>t</a:t>
            </a:r>
            <a:r>
              <a:rPr kumimoji="0" lang="en-US" sz="1800" b="0" i="0" u="none" strike="noStrike" cap="none" spc="0" normalizeH="0" baseline="0" dirty="0">
                <a:ln>
                  <a:noFill/>
                </a:ln>
                <a:solidFill>
                  <a:srgbClr val="000000"/>
                </a:solidFill>
                <a:effectLst/>
                <a:uFillTx/>
                <a:latin typeface="Arial"/>
                <a:ea typeface="Arial"/>
                <a:cs typeface="Arial"/>
                <a:sym typeface="Arial"/>
              </a:rPr>
              <a:t>reatment A (chemotherapy) </a:t>
            </a:r>
          </a:p>
          <a:p>
            <a:pPr marR="0" algn="l" defTabSz="914400" rtl="0" fontAlgn="auto" latinLnBrk="0" hangingPunct="0">
              <a:lnSpc>
                <a:spcPct val="100000"/>
              </a:lnSpc>
              <a:spcBef>
                <a:spcPts val="0"/>
              </a:spcBef>
              <a:spcAft>
                <a:spcPts val="0"/>
              </a:spcAft>
              <a:buClrTx/>
              <a:buSzTx/>
              <a:tabLst/>
            </a:pPr>
            <a:r>
              <a:rPr lang="en-US" dirty="0"/>
              <a:t>perioperatively (within 1 week</a:t>
            </a:r>
          </a:p>
          <a:p>
            <a:pPr marR="0" algn="l" defTabSz="914400" rtl="0" fontAlgn="auto" latinLnBrk="0" hangingPunct="0">
              <a:lnSpc>
                <a:spcPct val="100000"/>
              </a:lnSpc>
              <a:spcBef>
                <a:spcPts val="0"/>
              </a:spcBef>
              <a:spcAft>
                <a:spcPts val="0"/>
              </a:spcAft>
              <a:buClrTx/>
              <a:buSzTx/>
              <a:tabLst/>
            </a:pPr>
            <a:r>
              <a:rPr lang="en-US" dirty="0"/>
              <a:t>a</a:t>
            </a:r>
            <a:r>
              <a:rPr kumimoji="0" lang="en-US" sz="1800" b="0" i="0" u="none" strike="noStrike" cap="none" spc="0" normalizeH="0" baseline="0" dirty="0">
                <a:ln>
                  <a:noFill/>
                </a:ln>
                <a:solidFill>
                  <a:srgbClr val="000000"/>
                </a:solidFill>
                <a:effectLst/>
                <a:uFillTx/>
                <a:latin typeface="Arial"/>
                <a:ea typeface="Arial"/>
                <a:cs typeface="Arial"/>
                <a:sym typeface="Arial"/>
              </a:rPr>
              <a:t>fter mastectomy) and </a:t>
            </a:r>
          </a:p>
          <a:p>
            <a:pPr marR="0" algn="l" defTabSz="914400" rtl="0" fontAlgn="auto" latinLnBrk="0" hangingPunct="0">
              <a:lnSpc>
                <a:spcPct val="100000"/>
              </a:lnSpc>
              <a:spcBef>
                <a:spcPts val="0"/>
              </a:spcBef>
              <a:spcAft>
                <a:spcPts val="0"/>
              </a:spcAft>
              <a:buClrTx/>
              <a:buSzTx/>
              <a:tabLst/>
            </a:pPr>
            <a:r>
              <a:rPr lang="en-US" dirty="0"/>
              <a:t>6 months </a:t>
            </a:r>
            <a:r>
              <a:rPr kumimoji="0" lang="en-US" sz="1800" b="0" i="0" u="none" strike="noStrike" cap="none" spc="0" normalizeH="0" baseline="0" dirty="0">
                <a:ln>
                  <a:noFill/>
                </a:ln>
                <a:solidFill>
                  <a:srgbClr val="000000"/>
                </a:solidFill>
                <a:effectLst/>
                <a:uFillTx/>
                <a:latin typeface="Arial"/>
                <a:ea typeface="Arial"/>
                <a:cs typeface="Arial"/>
                <a:sym typeface="Arial"/>
              </a:rPr>
              <a:t>additionally</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other member gets </a:t>
            </a:r>
          </a:p>
          <a:p>
            <a:pPr marR="0" algn="l" defTabSz="914400" rtl="0" fontAlgn="auto" latinLnBrk="0" hangingPunct="0">
              <a:lnSpc>
                <a:spcPct val="100000"/>
              </a:lnSpc>
              <a:spcBef>
                <a:spcPts val="0"/>
              </a:spcBef>
              <a:spcAft>
                <a:spcPts val="0"/>
              </a:spcAft>
              <a:buClrTx/>
              <a:buSzTx/>
              <a:tabLst/>
            </a:pPr>
            <a:r>
              <a:rPr lang="en-US" dirty="0"/>
              <a:t>t</a:t>
            </a:r>
            <a:r>
              <a:rPr kumimoji="0" lang="en-US" sz="1800" b="0" i="0" u="none" strike="noStrike" cap="none" spc="0" normalizeH="0" baseline="0" dirty="0">
                <a:ln>
                  <a:noFill/>
                </a:ln>
                <a:solidFill>
                  <a:srgbClr val="000000"/>
                </a:solidFill>
                <a:effectLst/>
                <a:uFillTx/>
                <a:latin typeface="Arial"/>
                <a:ea typeface="Arial"/>
                <a:cs typeface="Arial"/>
                <a:sym typeface="Arial"/>
              </a:rPr>
              <a:t>reatment B (chemotherapy </a:t>
            </a:r>
          </a:p>
          <a:p>
            <a:pPr marR="0" algn="l" defTabSz="914400" rtl="0" fontAlgn="auto" latinLnBrk="0" hangingPunct="0">
              <a:lnSpc>
                <a:spcPct val="100000"/>
              </a:lnSpc>
              <a:spcBef>
                <a:spcPts val="0"/>
              </a:spcBef>
              <a:spcAft>
                <a:spcPts val="0"/>
              </a:spcAft>
              <a:buClrTx/>
              <a:buSzTx/>
              <a:tabLst/>
            </a:pPr>
            <a:r>
              <a:rPr lang="en-US" dirty="0"/>
              <a:t>only perioperatively)</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800" b="0" i="0" u="none" strike="noStrike" cap="none" spc="0" normalizeH="0" baseline="0" dirty="0">
                <a:ln>
                  <a:noFill/>
                </a:ln>
                <a:solidFill>
                  <a:srgbClr val="000000"/>
                </a:solidFill>
                <a:effectLst/>
                <a:uFillTx/>
                <a:latin typeface="Arial"/>
                <a:ea typeface="Arial"/>
                <a:cs typeface="Arial"/>
                <a:sym typeface="Arial"/>
              </a:rPr>
              <a:t>in pairs matched on age</a:t>
            </a:r>
          </a:p>
          <a:p>
            <a:pPr marR="0" algn="l" defTabSz="914400" rtl="0" fontAlgn="auto" latinLnBrk="0" hangingPunct="0">
              <a:lnSpc>
                <a:spcPct val="100000"/>
              </a:lnSpc>
              <a:spcBef>
                <a:spcPts val="0"/>
              </a:spcBef>
              <a:spcAft>
                <a:spcPts val="0"/>
              </a:spcAft>
              <a:buClrTx/>
              <a:buSzTx/>
              <a:tabLst/>
            </a:pPr>
            <a:r>
              <a:rPr lang="en-US" dirty="0"/>
              <a:t> (+/- 5)</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Follow for 5 years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Outcome: survival</a:t>
            </a:r>
          </a:p>
          <a:p>
            <a:pPr marR="0" algn="l" defTabSz="914400" rtl="0" fontAlgn="auto" latinLnBrk="0" hangingPunct="0">
              <a:lnSpc>
                <a:spcPct val="100000"/>
              </a:lnSpc>
              <a:spcBef>
                <a:spcPts val="0"/>
              </a:spcBef>
              <a:spcAft>
                <a:spcPts val="0"/>
              </a:spcAft>
              <a:buClrTx/>
              <a:buSzTx/>
              <a:tabLst/>
            </a:pPr>
            <a:r>
              <a:rPr kumimoji="0" lang="en-US" sz="1800" b="0" i="0" u="none" strike="noStrike" cap="none" spc="0" normalizeH="0" baseline="0" dirty="0">
                <a:ln>
                  <a:noFill/>
                </a:ln>
                <a:solidFill>
                  <a:srgbClr val="000000"/>
                </a:solidFill>
                <a:effectLst/>
                <a:uFillTx/>
                <a:latin typeface="Arial"/>
                <a:ea typeface="Arial"/>
                <a:cs typeface="Arial"/>
                <a:sym typeface="Arial"/>
              </a:rPr>
              <a:t>    </a:t>
            </a:r>
          </a:p>
        </p:txBody>
      </p:sp>
      <p:sp>
        <p:nvSpPr>
          <p:cNvPr id="5" name="TextBox 4">
            <a:extLst>
              <a:ext uri="{FF2B5EF4-FFF2-40B4-BE49-F238E27FC236}">
                <a16:creationId xmlns:a16="http://schemas.microsoft.com/office/drawing/2014/main" id="{E74A9839-A4A2-4AE1-866C-8D9FDC81F842}"/>
              </a:ext>
            </a:extLst>
          </p:cNvPr>
          <p:cNvSpPr txBox="1"/>
          <p:nvPr/>
        </p:nvSpPr>
        <p:spPr>
          <a:xfrm>
            <a:off x="108248" y="3458079"/>
            <a:ext cx="1099017"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solidFill>
                  <a:srgbClr val="7030A0"/>
                </a:solidFill>
              </a:rPr>
              <a:t>A: 526/621=0.847</a:t>
            </a:r>
          </a:p>
          <a:p>
            <a:pPr marL="0" marR="0" indent="0" algn="l" defTabSz="914400" rtl="0" fontAlgn="auto" latinLnBrk="0" hangingPunct="0">
              <a:lnSpc>
                <a:spcPct val="100000"/>
              </a:lnSpc>
              <a:spcBef>
                <a:spcPts val="0"/>
              </a:spcBef>
              <a:spcAft>
                <a:spcPts val="0"/>
              </a:spcAft>
              <a:buClrTx/>
              <a:buSzTx/>
              <a:buFontTx/>
              <a:buNone/>
              <a:tabLst/>
            </a:pPr>
            <a:r>
              <a:rPr lang="en-US" sz="1000" dirty="0">
                <a:solidFill>
                  <a:srgbClr val="7030A0"/>
                </a:solidFill>
              </a:rPr>
              <a:t>B: </a:t>
            </a:r>
            <a:r>
              <a:rPr kumimoji="0" lang="en-US" sz="1000" b="0" i="0" u="none" strike="noStrike" cap="none" spc="0" normalizeH="0" baseline="0" dirty="0">
                <a:ln>
                  <a:noFill/>
                </a:ln>
                <a:solidFill>
                  <a:srgbClr val="7030A0"/>
                </a:solidFill>
                <a:effectLst/>
                <a:uFillTx/>
                <a:latin typeface="Arial"/>
                <a:ea typeface="Arial"/>
                <a:cs typeface="Arial"/>
                <a:sym typeface="Arial"/>
              </a:rPr>
              <a:t>515/621=0.829</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8FFFE-703E-4841-A48E-E0043CEF5D1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FFFF85C0-AFA0-4CF4-9473-BEB7FD0CB59E}"/>
              </a:ext>
            </a:extLst>
          </p:cNvPr>
          <p:cNvSpPr>
            <a:spLocks noGrp="1"/>
          </p:cNvSpPr>
          <p:nvPr>
            <p:ph type="body" idx="1"/>
          </p:nvPr>
        </p:nvSpPr>
        <p:spPr/>
        <p:txBody>
          <a:bodyPr/>
          <a:lstStyle/>
          <a:p>
            <a:endParaRPr lang="en-US"/>
          </a:p>
        </p:txBody>
      </p:sp>
      <p:pic>
        <p:nvPicPr>
          <p:cNvPr id="5" name="Picture 4" descr="Text, letter&#10;&#10;Description automatically generated">
            <a:extLst>
              <a:ext uri="{FF2B5EF4-FFF2-40B4-BE49-F238E27FC236}">
                <a16:creationId xmlns:a16="http://schemas.microsoft.com/office/drawing/2014/main" id="{A87C24F6-DF7F-44C4-A224-18EF855FEB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44" y="0"/>
            <a:ext cx="9118111" cy="6858000"/>
          </a:xfrm>
          <a:prstGeom prst="rect">
            <a:avLst/>
          </a:prstGeom>
        </p:spPr>
      </p:pic>
      <p:sp>
        <p:nvSpPr>
          <p:cNvPr id="6" name="TextBox 5">
            <a:extLst>
              <a:ext uri="{FF2B5EF4-FFF2-40B4-BE49-F238E27FC236}">
                <a16:creationId xmlns:a16="http://schemas.microsoft.com/office/drawing/2014/main" id="{81299691-9FFD-4666-A4E5-1F3C48B50E0F}"/>
              </a:ext>
            </a:extLst>
          </p:cNvPr>
          <p:cNvSpPr txBox="1"/>
          <p:nvPr/>
        </p:nvSpPr>
        <p:spPr>
          <a:xfrm>
            <a:off x="5063067" y="3810000"/>
            <a:ext cx="229806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chemeClr val="accent1">
                    <a:lumMod val="75000"/>
                  </a:schemeClr>
                </a:solidFill>
                <a:effectLst/>
                <a:uFillTx/>
                <a:latin typeface="Arial"/>
                <a:ea typeface="Arial"/>
                <a:cs typeface="Arial"/>
                <a:sym typeface="Arial"/>
              </a:rPr>
              <a:t>Independent samples</a:t>
            </a:r>
          </a:p>
        </p:txBody>
      </p:sp>
      <p:cxnSp>
        <p:nvCxnSpPr>
          <p:cNvPr id="8" name="Straight Connector 7">
            <a:extLst>
              <a:ext uri="{FF2B5EF4-FFF2-40B4-BE49-F238E27FC236}">
                <a16:creationId xmlns:a16="http://schemas.microsoft.com/office/drawing/2014/main" id="{4416327D-9FD1-4C3B-97EA-E5908604F33C}"/>
              </a:ext>
            </a:extLst>
          </p:cNvPr>
          <p:cNvCxnSpPr/>
          <p:nvPr/>
        </p:nvCxnSpPr>
        <p:spPr>
          <a:xfrm>
            <a:off x="5283200" y="3429000"/>
            <a:ext cx="1625600" cy="1075267"/>
          </a:xfrm>
          <a:prstGeom prst="line">
            <a:avLst/>
          </a:prstGeom>
          <a:noFill/>
          <a:ln w="25400" cap="flat">
            <a:solidFill>
              <a:srgbClr val="FF0000"/>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0" name="Straight Connector 9">
            <a:extLst>
              <a:ext uri="{FF2B5EF4-FFF2-40B4-BE49-F238E27FC236}">
                <a16:creationId xmlns:a16="http://schemas.microsoft.com/office/drawing/2014/main" id="{6B77D926-7EE9-4B71-99A0-47A8C51EEDA1}"/>
              </a:ext>
            </a:extLst>
          </p:cNvPr>
          <p:cNvCxnSpPr>
            <a:cxnSpLocks/>
          </p:cNvCxnSpPr>
          <p:nvPr/>
        </p:nvCxnSpPr>
        <p:spPr>
          <a:xfrm flipV="1">
            <a:off x="5283200" y="3429000"/>
            <a:ext cx="1625600" cy="1075267"/>
          </a:xfrm>
          <a:prstGeom prst="line">
            <a:avLst/>
          </a:prstGeom>
          <a:noFill/>
          <a:ln w="25400" cap="flat">
            <a:solidFill>
              <a:srgbClr val="FF0000"/>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046395115"/>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Picture 2">
            <a:extLst>
              <a:ext uri="{FF2B5EF4-FFF2-40B4-BE49-F238E27FC236}">
                <a16:creationId xmlns:a16="http://schemas.microsoft.com/office/drawing/2014/main" id="{31C874A1-494D-400C-8835-CF833493CFC6}"/>
              </a:ext>
            </a:extLst>
          </p:cNvPr>
          <p:cNvPicPr>
            <a:picLocks noChangeAspect="1"/>
          </p:cNvPicPr>
          <p:nvPr/>
        </p:nvPicPr>
        <p:blipFill>
          <a:blip r:embed="rId3"/>
          <a:stretch>
            <a:fillRect/>
          </a:stretch>
        </p:blipFill>
        <p:spPr>
          <a:xfrm>
            <a:off x="2445442" y="3909970"/>
            <a:ext cx="5486400" cy="2281239"/>
          </a:xfrm>
          <a:prstGeom prst="rect">
            <a:avLst/>
          </a:prstGeom>
          <a:ln w="12700">
            <a:miter lim="400000"/>
          </a:ln>
        </p:spPr>
      </p:pic>
      <p:grpSp>
        <p:nvGrpSpPr>
          <p:cNvPr id="5" name="Group 4">
            <a:extLst>
              <a:ext uri="{FF2B5EF4-FFF2-40B4-BE49-F238E27FC236}">
                <a16:creationId xmlns:a16="http://schemas.microsoft.com/office/drawing/2014/main" id="{320147C8-7AB2-4025-BDBB-3DCEEE87392E}"/>
              </a:ext>
            </a:extLst>
          </p:cNvPr>
          <p:cNvGrpSpPr/>
          <p:nvPr/>
        </p:nvGrpSpPr>
        <p:grpSpPr>
          <a:xfrm>
            <a:off x="2404445" y="4194357"/>
            <a:ext cx="1217639" cy="2083253"/>
            <a:chOff x="193309" y="4717359"/>
            <a:chExt cx="1217639" cy="2083253"/>
          </a:xfrm>
        </p:grpSpPr>
        <p:sp>
          <p:nvSpPr>
            <p:cNvPr id="6" name="TextBox 5">
              <a:extLst>
                <a:ext uri="{FF2B5EF4-FFF2-40B4-BE49-F238E27FC236}">
                  <a16:creationId xmlns:a16="http://schemas.microsoft.com/office/drawing/2014/main" id="{F5EE60DB-FAB9-42CA-84F3-C8B187AA0586}"/>
                </a:ext>
              </a:extLst>
            </p:cNvPr>
            <p:cNvSpPr txBox="1"/>
            <p:nvPr/>
          </p:nvSpPr>
          <p:spPr>
            <a:xfrm>
              <a:off x="193309" y="4717359"/>
              <a:ext cx="1217639" cy="8617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0" hangingPunct="0">
                <a:lnSpc>
                  <a:spcPct val="100000"/>
                </a:lnSpc>
                <a:spcBef>
                  <a:spcPts val="0"/>
                </a:spcBef>
                <a:spcAft>
                  <a:spcPts val="0"/>
                </a:spcAft>
                <a:buClrTx/>
                <a:buSzTx/>
                <a:tabLst/>
              </a:pPr>
              <a:r>
                <a:rPr lang="en-US" sz="1000" dirty="0">
                  <a:solidFill>
                    <a:srgbClr val="7030A0"/>
                  </a:solidFill>
                </a:rPr>
                <a:t>Prob that treatment </a:t>
              </a:r>
            </a:p>
            <a:p>
              <a:pPr marL="0" marR="0" indent="0" algn="l" defTabSz="914400" rtl="0" fontAlgn="auto" latinLnBrk="0" hangingPunct="0">
                <a:lnSpc>
                  <a:spcPct val="100000"/>
                </a:lnSpc>
                <a:spcBef>
                  <a:spcPts val="0"/>
                </a:spcBef>
                <a:spcAft>
                  <a:spcPts val="0"/>
                </a:spcAft>
                <a:buClrTx/>
                <a:buSzTx/>
                <a:buFontTx/>
                <a:buNone/>
                <a:tabLst/>
              </a:pPr>
              <a:r>
                <a:rPr lang="en-US" sz="1000" dirty="0">
                  <a:solidFill>
                    <a:srgbClr val="7030A0"/>
                  </a:solidFill>
                </a:rPr>
                <a:t>B member survived</a:t>
              </a:r>
            </a:p>
            <a:p>
              <a:pPr marL="0" marR="0" indent="0" algn="l" defTabSz="914400" rtl="0" fontAlgn="auto" latinLnBrk="0" hangingPunct="0">
                <a:lnSpc>
                  <a:spcPct val="100000"/>
                </a:lnSpc>
                <a:spcBef>
                  <a:spcPts val="0"/>
                </a:spcBef>
                <a:spcAft>
                  <a:spcPts val="0"/>
                </a:spcAft>
                <a:buClrTx/>
                <a:buSzTx/>
                <a:buFontTx/>
                <a:buNone/>
                <a:tabLst/>
              </a:pPr>
              <a:r>
                <a:rPr lang="en-US" sz="1000" dirty="0">
                  <a:solidFill>
                    <a:srgbClr val="7030A0"/>
                  </a:solidFill>
                </a:rPr>
                <a:t> given treatment A</a:t>
              </a:r>
            </a:p>
            <a:p>
              <a:pPr marL="0" marR="0" indent="0" algn="l" defTabSz="914400" rtl="0" fontAlgn="auto" latinLnBrk="0" hangingPunct="0">
                <a:lnSpc>
                  <a:spcPct val="100000"/>
                </a:lnSpc>
                <a:spcBef>
                  <a:spcPts val="0"/>
                </a:spcBef>
                <a:spcAft>
                  <a:spcPts val="0"/>
                </a:spcAft>
                <a:buClrTx/>
                <a:buSzTx/>
                <a:buFontTx/>
                <a:buNone/>
                <a:tabLst/>
              </a:pPr>
              <a:r>
                <a:rPr lang="en-US" sz="1000" dirty="0">
                  <a:solidFill>
                    <a:srgbClr val="7030A0"/>
                  </a:solidFill>
                </a:rPr>
                <a:t> member survived</a:t>
              </a:r>
            </a:p>
            <a:p>
              <a:pPr marL="0" marR="0" indent="0" algn="l" defTabSz="914400" rtl="0" fontAlgn="auto" latinLnBrk="0" hangingPunct="0">
                <a:lnSpc>
                  <a:spcPct val="100000"/>
                </a:lnSpc>
                <a:spcBef>
                  <a:spcPts val="0"/>
                </a:spcBef>
                <a:spcAft>
                  <a:spcPts val="0"/>
                </a:spcAft>
                <a:buClrTx/>
                <a:buSzTx/>
                <a:buFontTx/>
                <a:buNone/>
                <a:tabLst/>
              </a:pPr>
              <a:r>
                <a:rPr lang="en-US" sz="1000" dirty="0">
                  <a:solidFill>
                    <a:srgbClr val="7030A0"/>
                  </a:solidFill>
                </a:rPr>
                <a:t>=510/526=</a:t>
              </a:r>
              <a:r>
                <a:rPr lang="en-US" sz="1000" dirty="0">
                  <a:solidFill>
                    <a:srgbClr val="FF0000"/>
                  </a:solidFill>
                </a:rPr>
                <a:t>0.97</a:t>
              </a:r>
              <a:endParaRPr kumimoji="0" lang="en-US" sz="1000" b="0" i="0" u="none" strike="noStrike" cap="none" spc="0" normalizeH="0" baseline="0" dirty="0">
                <a:ln>
                  <a:noFill/>
                </a:ln>
                <a:solidFill>
                  <a:srgbClr val="FF0000"/>
                </a:solidFill>
                <a:effectLst/>
                <a:uFillTx/>
                <a:latin typeface="Arial"/>
                <a:ea typeface="Arial"/>
                <a:cs typeface="Arial"/>
                <a:sym typeface="Arial"/>
              </a:endParaRPr>
            </a:p>
          </p:txBody>
        </p:sp>
        <p:sp>
          <p:nvSpPr>
            <p:cNvPr id="7" name="TextBox 6">
              <a:extLst>
                <a:ext uri="{FF2B5EF4-FFF2-40B4-BE49-F238E27FC236}">
                  <a16:creationId xmlns:a16="http://schemas.microsoft.com/office/drawing/2014/main" id="{54355C64-B701-46A4-94A5-DBA5C7D9047F}"/>
                </a:ext>
              </a:extLst>
            </p:cNvPr>
            <p:cNvSpPr txBox="1"/>
            <p:nvPr/>
          </p:nvSpPr>
          <p:spPr>
            <a:xfrm>
              <a:off x="193309" y="5579131"/>
              <a:ext cx="1217639" cy="8617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solidFill>
                    <a:srgbClr val="7030A0"/>
                  </a:solidFill>
                </a:rPr>
                <a:t>Prob that treatment </a:t>
              </a:r>
            </a:p>
            <a:p>
              <a:pPr marL="0" marR="0" indent="0" algn="l" defTabSz="914400" rtl="0" fontAlgn="auto" latinLnBrk="0" hangingPunct="0">
                <a:lnSpc>
                  <a:spcPct val="100000"/>
                </a:lnSpc>
                <a:spcBef>
                  <a:spcPts val="0"/>
                </a:spcBef>
                <a:spcAft>
                  <a:spcPts val="0"/>
                </a:spcAft>
                <a:buClrTx/>
                <a:buSzTx/>
                <a:buFontTx/>
                <a:buNone/>
                <a:tabLst/>
              </a:pPr>
              <a:r>
                <a:rPr lang="en-US" sz="1000" dirty="0">
                  <a:solidFill>
                    <a:srgbClr val="7030A0"/>
                  </a:solidFill>
                </a:rPr>
                <a:t>B member survived</a:t>
              </a:r>
            </a:p>
            <a:p>
              <a:pPr marL="0" marR="0" indent="0" algn="l" defTabSz="914400" rtl="0" fontAlgn="auto" latinLnBrk="0" hangingPunct="0">
                <a:lnSpc>
                  <a:spcPct val="100000"/>
                </a:lnSpc>
                <a:spcBef>
                  <a:spcPts val="0"/>
                </a:spcBef>
                <a:spcAft>
                  <a:spcPts val="0"/>
                </a:spcAft>
                <a:buClrTx/>
                <a:buSzTx/>
                <a:buFontTx/>
                <a:buNone/>
                <a:tabLst/>
              </a:pPr>
              <a:r>
                <a:rPr lang="en-US" sz="1000" dirty="0">
                  <a:solidFill>
                    <a:srgbClr val="7030A0"/>
                  </a:solidFill>
                </a:rPr>
                <a:t> given treatment A</a:t>
              </a:r>
            </a:p>
            <a:p>
              <a:pPr marL="0" marR="0" indent="0" algn="l" defTabSz="914400" rtl="0" fontAlgn="auto" latinLnBrk="0" hangingPunct="0">
                <a:lnSpc>
                  <a:spcPct val="100000"/>
                </a:lnSpc>
                <a:spcBef>
                  <a:spcPts val="0"/>
                </a:spcBef>
                <a:spcAft>
                  <a:spcPts val="0"/>
                </a:spcAft>
                <a:buClrTx/>
                <a:buSzTx/>
                <a:buFontTx/>
                <a:buNone/>
                <a:tabLst/>
              </a:pPr>
              <a:r>
                <a:rPr lang="en-US" sz="1000" dirty="0">
                  <a:solidFill>
                    <a:srgbClr val="7030A0"/>
                  </a:solidFill>
                </a:rPr>
                <a:t> member died</a:t>
              </a:r>
            </a:p>
            <a:p>
              <a:pPr marL="0" marR="0" indent="0" algn="l" defTabSz="914400" rtl="0" fontAlgn="auto" latinLnBrk="0" hangingPunct="0">
                <a:lnSpc>
                  <a:spcPct val="100000"/>
                </a:lnSpc>
                <a:spcBef>
                  <a:spcPts val="0"/>
                </a:spcBef>
                <a:spcAft>
                  <a:spcPts val="0"/>
                </a:spcAft>
                <a:buClrTx/>
                <a:buSzTx/>
                <a:buFontTx/>
                <a:buNone/>
                <a:tabLst/>
              </a:pPr>
              <a:r>
                <a:rPr lang="en-US" sz="1000" dirty="0">
                  <a:solidFill>
                    <a:srgbClr val="7030A0"/>
                  </a:solidFill>
                </a:rPr>
                <a:t>=5/95=</a:t>
              </a:r>
              <a:r>
                <a:rPr lang="en-US" sz="1000" dirty="0">
                  <a:solidFill>
                    <a:srgbClr val="FF0000"/>
                  </a:solidFill>
                </a:rPr>
                <a:t>0.053</a:t>
              </a:r>
              <a:endParaRPr kumimoji="0" lang="en-US" sz="1000" b="0" i="0" u="none" strike="noStrike" cap="none" spc="0" normalizeH="0" baseline="0" dirty="0">
                <a:ln>
                  <a:noFill/>
                </a:ln>
                <a:solidFill>
                  <a:srgbClr val="FF0000"/>
                </a:solidFill>
                <a:effectLst/>
                <a:uFillTx/>
                <a:latin typeface="Arial"/>
                <a:ea typeface="Arial"/>
                <a:cs typeface="Arial"/>
                <a:sym typeface="Arial"/>
              </a:endParaRPr>
            </a:p>
          </p:txBody>
        </p:sp>
        <p:sp>
          <p:nvSpPr>
            <p:cNvPr id="8" name="TextBox 7">
              <a:extLst>
                <a:ext uri="{FF2B5EF4-FFF2-40B4-BE49-F238E27FC236}">
                  <a16:creationId xmlns:a16="http://schemas.microsoft.com/office/drawing/2014/main" id="{3B957948-39D7-4A36-8760-60CABAAD6119}"/>
                </a:ext>
              </a:extLst>
            </p:cNvPr>
            <p:cNvSpPr txBox="1"/>
            <p:nvPr/>
          </p:nvSpPr>
          <p:spPr>
            <a:xfrm>
              <a:off x="269451" y="6338949"/>
              <a:ext cx="946732"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200" b="1" dirty="0">
                  <a:solidFill>
                    <a:srgbClr val="FF0000"/>
                  </a:solidFill>
                </a:rPr>
                <a:t>*Dependent</a:t>
              </a:r>
            </a:p>
            <a:p>
              <a:pPr marL="0" marR="0" indent="0" algn="ctr" defTabSz="914400" rtl="0" fontAlgn="auto" latinLnBrk="0" hangingPunct="0">
                <a:lnSpc>
                  <a:spcPct val="100000"/>
                </a:lnSpc>
                <a:spcBef>
                  <a:spcPts val="0"/>
                </a:spcBef>
                <a:spcAft>
                  <a:spcPts val="0"/>
                </a:spcAft>
                <a:buClrTx/>
                <a:buSzTx/>
                <a:buFontTx/>
                <a:buNone/>
                <a:tabLst/>
              </a:pPr>
              <a:r>
                <a:rPr lang="en-US" sz="1200" b="1" dirty="0">
                  <a:solidFill>
                    <a:srgbClr val="FF0000"/>
                  </a:solidFill>
                </a:rPr>
                <a:t> data*</a:t>
              </a:r>
              <a:endParaRPr kumimoji="0" lang="en-US" sz="1200" b="1" i="0" u="none" strike="noStrike" cap="none" spc="0" normalizeH="0" baseline="0" dirty="0">
                <a:ln>
                  <a:noFill/>
                </a:ln>
                <a:solidFill>
                  <a:srgbClr val="FF0000"/>
                </a:solidFill>
                <a:effectLst/>
                <a:uFillTx/>
                <a:latin typeface="Arial"/>
                <a:ea typeface="Arial"/>
                <a:cs typeface="Arial"/>
                <a:sym typeface="Arial"/>
              </a:endParaRPr>
            </a:p>
          </p:txBody>
        </p:sp>
      </p:grpSp>
      <p:sp>
        <p:nvSpPr>
          <p:cNvPr id="9" name="Subtitle 2">
            <a:extLst>
              <a:ext uri="{FF2B5EF4-FFF2-40B4-BE49-F238E27FC236}">
                <a16:creationId xmlns:a16="http://schemas.microsoft.com/office/drawing/2014/main" id="{3E842F7C-9C46-4B43-820A-4DF5F4F463B4}"/>
              </a:ext>
            </a:extLst>
          </p:cNvPr>
          <p:cNvSpPr txBox="1">
            <a:spLocks/>
          </p:cNvSpPr>
          <p:nvPr/>
        </p:nvSpPr>
        <p:spPr>
          <a:xfrm>
            <a:off x="-6299" y="256768"/>
            <a:ext cx="9126585" cy="5791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4pPr>
            <a:lvl5pPr marL="21945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5pPr>
            <a:lvl6pPr marL="26517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6pPr>
            <a:lvl7pPr marL="31089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7pPr>
            <a:lvl8pPr marL="35661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8pPr>
            <a:lvl9pPr marL="40233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9pPr>
          </a:lstStyle>
          <a:p>
            <a:pPr marL="0" indent="0" algn="ctr" hangingPunct="1">
              <a:spcBef>
                <a:spcPts val="500"/>
              </a:spcBef>
              <a:buNone/>
              <a:defRPr sz="2200" b="1"/>
            </a:pPr>
            <a:r>
              <a:rPr lang="en-US" sz="2200" b="1" dirty="0"/>
              <a:t>Two-Sample Test for Binomial Proportions for Matched-Pair Data</a:t>
            </a:r>
          </a:p>
          <a:p>
            <a:pPr marL="0" indent="0" algn="ctr" hangingPunct="1">
              <a:spcBef>
                <a:spcPts val="500"/>
              </a:spcBef>
              <a:buNone/>
              <a:defRPr sz="2200" b="1"/>
            </a:pPr>
            <a:r>
              <a:rPr lang="en-US" sz="2200" b="1" dirty="0"/>
              <a:t> (</a:t>
            </a:r>
            <a:r>
              <a:rPr lang="en-US" sz="2200" b="1" dirty="0" err="1"/>
              <a:t>McNemar’s</a:t>
            </a:r>
            <a:r>
              <a:rPr lang="en-US" sz="2200" b="1" dirty="0"/>
              <a:t> Test)</a:t>
            </a:r>
          </a:p>
        </p:txBody>
      </p:sp>
      <p:pic>
        <p:nvPicPr>
          <p:cNvPr id="10" name="Picture 1" descr="Picture 1">
            <a:extLst>
              <a:ext uri="{FF2B5EF4-FFF2-40B4-BE49-F238E27FC236}">
                <a16:creationId xmlns:a16="http://schemas.microsoft.com/office/drawing/2014/main" id="{3B22568D-067D-45CC-803F-D1EAA9C498D2}"/>
              </a:ext>
            </a:extLst>
          </p:cNvPr>
          <p:cNvPicPr>
            <a:picLocks noChangeAspect="1"/>
          </p:cNvPicPr>
          <p:nvPr/>
        </p:nvPicPr>
        <p:blipFill>
          <a:blip r:embed="rId4"/>
          <a:stretch>
            <a:fillRect/>
          </a:stretch>
        </p:blipFill>
        <p:spPr>
          <a:xfrm>
            <a:off x="2445442" y="1622016"/>
            <a:ext cx="5486400" cy="2144714"/>
          </a:xfrm>
          <a:prstGeom prst="rect">
            <a:avLst/>
          </a:prstGeom>
          <a:ln w="12700">
            <a:miter lim="400000"/>
          </a:ln>
        </p:spPr>
      </p:pic>
      <p:sp>
        <p:nvSpPr>
          <p:cNvPr id="11" name="TextBox 10">
            <a:extLst>
              <a:ext uri="{FF2B5EF4-FFF2-40B4-BE49-F238E27FC236}">
                <a16:creationId xmlns:a16="http://schemas.microsoft.com/office/drawing/2014/main" id="{29213EA3-453A-4DCC-BECE-9076754E1F41}"/>
              </a:ext>
            </a:extLst>
          </p:cNvPr>
          <p:cNvSpPr txBox="1"/>
          <p:nvPr/>
        </p:nvSpPr>
        <p:spPr>
          <a:xfrm>
            <a:off x="2445442" y="1927727"/>
            <a:ext cx="1099017"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solidFill>
                  <a:srgbClr val="7030A0"/>
                </a:solidFill>
              </a:rPr>
              <a:t>A: 526/621=0.847</a:t>
            </a:r>
          </a:p>
          <a:p>
            <a:pPr marL="0" marR="0" indent="0" algn="l" defTabSz="914400" rtl="0" fontAlgn="auto" latinLnBrk="0" hangingPunct="0">
              <a:lnSpc>
                <a:spcPct val="100000"/>
              </a:lnSpc>
              <a:spcBef>
                <a:spcPts val="0"/>
              </a:spcBef>
              <a:spcAft>
                <a:spcPts val="0"/>
              </a:spcAft>
              <a:buClrTx/>
              <a:buSzTx/>
              <a:buFontTx/>
              <a:buNone/>
              <a:tabLst/>
            </a:pPr>
            <a:r>
              <a:rPr lang="en-US" sz="1000" dirty="0">
                <a:solidFill>
                  <a:srgbClr val="7030A0"/>
                </a:solidFill>
              </a:rPr>
              <a:t>B: </a:t>
            </a:r>
            <a:r>
              <a:rPr kumimoji="0" lang="en-US" sz="1000" b="0" i="0" u="none" strike="noStrike" cap="none" spc="0" normalizeH="0" baseline="0" dirty="0">
                <a:ln>
                  <a:noFill/>
                </a:ln>
                <a:solidFill>
                  <a:srgbClr val="7030A0"/>
                </a:solidFill>
                <a:effectLst/>
                <a:uFillTx/>
                <a:latin typeface="Arial"/>
                <a:ea typeface="Arial"/>
                <a:cs typeface="Arial"/>
                <a:sym typeface="Arial"/>
              </a:rPr>
              <a:t>515/621=0.829</a:t>
            </a:r>
          </a:p>
        </p:txBody>
      </p:sp>
    </p:spTree>
    <p:extLst>
      <p:ext uri="{BB962C8B-B14F-4D97-AF65-F5344CB8AC3E}">
        <p14:creationId xmlns:p14="http://schemas.microsoft.com/office/powerpoint/2010/main" val="369640514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Subtitle 2"/>
          <p:cNvSpPr txBox="1">
            <a:spLocks noGrp="1"/>
          </p:cNvSpPr>
          <p:nvPr>
            <p:ph type="subTitle" idx="1"/>
          </p:nvPr>
        </p:nvSpPr>
        <p:spPr>
          <a:xfrm>
            <a:off x="533400" y="762000"/>
            <a:ext cx="7854950" cy="5715000"/>
          </a:xfrm>
          <a:prstGeom prst="rect">
            <a:avLst/>
          </a:prstGeom>
        </p:spPr>
        <p:txBody>
          <a:bodyPr/>
          <a:lstStyle/>
          <a:p>
            <a:pPr marL="342900" indent="-342900" algn="l">
              <a:lnSpc>
                <a:spcPct val="90000"/>
              </a:lnSpc>
              <a:spcBef>
                <a:spcPts val="500"/>
              </a:spcBef>
              <a:buClr>
                <a:srgbClr val="000000"/>
              </a:buClr>
              <a:buSzPct val="100000"/>
              <a:buFont typeface="Arial"/>
              <a:buChar char="•"/>
              <a:defRPr sz="2200"/>
            </a:pPr>
            <a:r>
              <a:rPr lang="en-US" b="1" dirty="0"/>
              <a:t>C</a:t>
            </a:r>
            <a:r>
              <a:rPr b="1" dirty="0"/>
              <a:t>oncordant pair: </a:t>
            </a:r>
            <a:r>
              <a:rPr dirty="0"/>
              <a:t>matched pair, same outcome for each member of the pair </a:t>
            </a:r>
          </a:p>
          <a:p>
            <a:pPr marL="342900" indent="-342900" algn="l">
              <a:lnSpc>
                <a:spcPct val="90000"/>
              </a:lnSpc>
              <a:spcBef>
                <a:spcPts val="500"/>
              </a:spcBef>
              <a:buClr>
                <a:srgbClr val="000000"/>
              </a:buClr>
              <a:buSzPct val="100000"/>
              <a:buFont typeface="Arial"/>
              <a:buChar char="•"/>
              <a:defRPr sz="2200"/>
            </a:pPr>
            <a:r>
              <a:rPr lang="en-US" b="1" dirty="0"/>
              <a:t>D</a:t>
            </a:r>
            <a:r>
              <a:rPr b="1" dirty="0"/>
              <a:t>iscordant pair: </a:t>
            </a:r>
            <a:r>
              <a:rPr dirty="0"/>
              <a:t>matched pair, different outcomes for members of the pair</a:t>
            </a:r>
          </a:p>
          <a:p>
            <a:pPr marL="342900" indent="-342900" algn="l">
              <a:lnSpc>
                <a:spcPct val="90000"/>
              </a:lnSpc>
              <a:spcBef>
                <a:spcPts val="500"/>
              </a:spcBef>
              <a:buClr>
                <a:srgbClr val="000000"/>
              </a:buClr>
              <a:buSzPct val="100000"/>
              <a:buFont typeface="Arial"/>
              <a:buChar char="•"/>
              <a:defRPr sz="2200"/>
            </a:pPr>
            <a:r>
              <a:rPr lang="en-US" b="1" dirty="0"/>
              <a:t>T</a:t>
            </a:r>
            <a:r>
              <a:rPr b="1" dirty="0"/>
              <a:t>ype A discordant pair</a:t>
            </a:r>
            <a:r>
              <a:rPr dirty="0"/>
              <a:t>: discordant pair,  treatment A member of the pair has the event and treatment </a:t>
            </a:r>
            <a:r>
              <a:rPr lang="en-US" dirty="0"/>
              <a:t>B</a:t>
            </a:r>
            <a:r>
              <a:rPr dirty="0"/>
              <a:t> member does not</a:t>
            </a:r>
            <a:endParaRPr lang="en-US" dirty="0"/>
          </a:p>
          <a:p>
            <a:pPr marL="342900" indent="-342900" algn="l">
              <a:lnSpc>
                <a:spcPct val="90000"/>
              </a:lnSpc>
              <a:spcBef>
                <a:spcPts val="500"/>
              </a:spcBef>
              <a:buClr>
                <a:srgbClr val="000000"/>
              </a:buClr>
              <a:buSzPct val="100000"/>
              <a:buFont typeface="Arial"/>
              <a:buChar char="•"/>
              <a:defRPr sz="2200"/>
            </a:pPr>
            <a:r>
              <a:rPr b="1" dirty="0"/>
              <a:t>Type B discordant pair: </a:t>
            </a:r>
            <a:r>
              <a:rPr dirty="0"/>
              <a:t>discordant pair,  treatment B member of the pair has the event and the treatment A member does not</a:t>
            </a:r>
          </a:p>
          <a:p>
            <a:pPr algn="l">
              <a:lnSpc>
                <a:spcPct val="90000"/>
              </a:lnSpc>
              <a:spcBef>
                <a:spcPts val="500"/>
              </a:spcBef>
              <a:buClr>
                <a:srgbClr val="000000"/>
              </a:buClr>
              <a:buSzPct val="100000"/>
              <a:defRPr sz="2200"/>
            </a:pPr>
            <a:r>
              <a:rPr lang="en-US" dirty="0"/>
              <a:t>       </a:t>
            </a:r>
            <a:r>
              <a:rPr dirty="0"/>
              <a:t>p = probability that a discordant pair is of type A</a:t>
            </a:r>
            <a:endParaRPr lang="en-US" dirty="0"/>
          </a:p>
          <a:p>
            <a:pPr marL="514350" indent="-514350" algn="l">
              <a:lnSpc>
                <a:spcPct val="90000"/>
              </a:lnSpc>
              <a:spcBef>
                <a:spcPts val="500"/>
              </a:spcBef>
              <a:buClr>
                <a:srgbClr val="000000"/>
              </a:buClr>
              <a:buSzPct val="100000"/>
              <a:buAutoNum type="romanLcPeriod"/>
              <a:defRPr sz="2200"/>
            </a:pPr>
            <a:r>
              <a:rPr dirty="0"/>
              <a:t>If treatment is equally effective</a:t>
            </a:r>
            <a:r>
              <a:rPr lang="en-US" dirty="0"/>
              <a:t>: </a:t>
            </a:r>
            <a:r>
              <a:rPr dirty="0"/>
              <a:t>type A and type B </a:t>
            </a:r>
            <a:r>
              <a:rPr lang="en-US" dirty="0"/>
              <a:t>discordant pairs would be approx. equal, and p = ½</a:t>
            </a:r>
          </a:p>
          <a:p>
            <a:pPr marL="514350" indent="-514350" algn="l">
              <a:lnSpc>
                <a:spcPct val="90000"/>
              </a:lnSpc>
              <a:spcBef>
                <a:spcPts val="500"/>
              </a:spcBef>
              <a:buClr>
                <a:srgbClr val="000000"/>
              </a:buClr>
              <a:buSzPct val="100000"/>
              <a:buAutoNum type="romanLcPeriod"/>
              <a:defRPr sz="2200"/>
            </a:pPr>
            <a:r>
              <a:rPr dirty="0"/>
              <a:t>If treatment A is more effectiv</a:t>
            </a:r>
            <a:r>
              <a:rPr lang="en-US" dirty="0"/>
              <a:t>e: </a:t>
            </a:r>
            <a:r>
              <a:rPr dirty="0"/>
              <a:t>type A would be fewer than type B discordant pairs, and p &lt; ½</a:t>
            </a:r>
          </a:p>
          <a:p>
            <a:pPr marL="514350" indent="-514350" algn="l">
              <a:lnSpc>
                <a:spcPct val="90000"/>
              </a:lnSpc>
              <a:spcBef>
                <a:spcPts val="500"/>
              </a:spcBef>
              <a:buClr>
                <a:srgbClr val="000000"/>
              </a:buClr>
              <a:buSzPct val="100000"/>
              <a:buAutoNum type="romanLcPeriod"/>
              <a:defRPr sz="2200"/>
            </a:pPr>
            <a:r>
              <a:rPr dirty="0"/>
              <a:t>If treatment B is more effective</a:t>
            </a:r>
            <a:r>
              <a:rPr lang="en-US" dirty="0"/>
              <a:t>: </a:t>
            </a:r>
            <a:r>
              <a:rPr dirty="0"/>
              <a:t>type B would be fewer than type A discordant pairs, and p &gt; ½</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ubtitle 2"/>
          <p:cNvSpPr txBox="1">
            <a:spLocks noGrp="1"/>
          </p:cNvSpPr>
          <p:nvPr>
            <p:ph type="subTitle" idx="1"/>
          </p:nvPr>
        </p:nvSpPr>
        <p:spPr>
          <a:xfrm>
            <a:off x="304800" y="228600"/>
            <a:ext cx="8458200" cy="6400800"/>
          </a:xfrm>
          <a:prstGeom prst="rect">
            <a:avLst/>
          </a:prstGeom>
        </p:spPr>
        <p:txBody>
          <a:bodyPr/>
          <a:lstStyle/>
          <a:p>
            <a:pPr>
              <a:spcBef>
                <a:spcPts val="500"/>
              </a:spcBef>
              <a:defRPr sz="2300" b="1"/>
            </a:pPr>
            <a:r>
              <a:rPr dirty="0" err="1"/>
              <a:t>McNemar’s</a:t>
            </a:r>
            <a:r>
              <a:rPr dirty="0"/>
              <a:t> Test for Correlated Proportions</a:t>
            </a:r>
          </a:p>
          <a:p>
            <a:pPr>
              <a:spcBef>
                <a:spcPts val="500"/>
              </a:spcBef>
              <a:defRPr sz="2300" b="1"/>
            </a:pPr>
            <a:r>
              <a:rPr dirty="0"/>
              <a:t>Normal-Theory Test</a:t>
            </a:r>
          </a:p>
          <a:p>
            <a:pPr algn="just">
              <a:spcBef>
                <a:spcPts val="400"/>
              </a:spcBef>
              <a:defRPr sz="2000"/>
            </a:pPr>
            <a:r>
              <a:rPr dirty="0"/>
              <a:t>Form a 2×2 table of matched pairs:</a:t>
            </a:r>
          </a:p>
          <a:p>
            <a:pPr marL="342900" indent="-342900" algn="just">
              <a:spcBef>
                <a:spcPts val="400"/>
              </a:spcBef>
              <a:buSzPct val="100000"/>
              <a:buFont typeface="Arial"/>
              <a:buChar char="•"/>
              <a:defRPr sz="2000"/>
            </a:pPr>
            <a:r>
              <a:rPr dirty="0"/>
              <a:t>Rows:  outcomes for the treatment A members of the matched pairs</a:t>
            </a:r>
          </a:p>
          <a:p>
            <a:pPr marL="342900" indent="-342900" algn="just">
              <a:spcBef>
                <a:spcPts val="400"/>
              </a:spcBef>
              <a:buSzPct val="100000"/>
              <a:buFont typeface="Arial"/>
              <a:buChar char="•"/>
              <a:defRPr sz="2000"/>
            </a:pPr>
            <a:r>
              <a:rPr dirty="0"/>
              <a:t>Columns: outcomes for the treatment B members</a:t>
            </a:r>
          </a:p>
          <a:p>
            <a:pPr algn="just">
              <a:spcBef>
                <a:spcPts val="400"/>
              </a:spcBef>
              <a:defRPr sz="2000"/>
            </a:pPr>
            <a:r>
              <a:rPr dirty="0"/>
              <a:t>Count total number of discordant pairs (</a:t>
            </a:r>
            <a:r>
              <a:rPr i="1" dirty="0" err="1"/>
              <a:t>n</a:t>
            </a:r>
            <a:r>
              <a:rPr i="1" baseline="-25000" dirty="0" err="1"/>
              <a:t>D</a:t>
            </a:r>
            <a:r>
              <a:rPr dirty="0"/>
              <a:t>) and number of type A discordant pairs (</a:t>
            </a:r>
            <a:r>
              <a:rPr i="1" dirty="0" err="1"/>
              <a:t>n</a:t>
            </a:r>
            <a:r>
              <a:rPr i="1" baseline="-25000" dirty="0" err="1"/>
              <a:t>A</a:t>
            </a:r>
            <a:r>
              <a:rPr dirty="0"/>
              <a:t>)</a:t>
            </a:r>
          </a:p>
          <a:p>
            <a:pPr marL="457200" indent="-457200" algn="just">
              <a:spcBef>
                <a:spcPts val="400"/>
              </a:spcBef>
              <a:buClr>
                <a:srgbClr val="000000"/>
              </a:buClr>
              <a:buSzPct val="100000"/>
              <a:buAutoNum type="arabicPeriod"/>
              <a:defRPr sz="2000"/>
            </a:pPr>
            <a:r>
              <a:rPr dirty="0"/>
              <a:t>Compute the test statistic</a:t>
            </a:r>
          </a:p>
          <a:p>
            <a:pPr marL="457200" indent="-457200" algn="just">
              <a:buClr>
                <a:srgbClr val="000000"/>
              </a:buClr>
              <a:buSzPct val="100000"/>
              <a:buAutoNum type="arabicPeriod"/>
              <a:defRPr sz="2000"/>
            </a:pPr>
            <a:endParaRPr dirty="0"/>
          </a:p>
          <a:p>
            <a:pPr marL="457200" indent="-457200" algn="just">
              <a:spcBef>
                <a:spcPts val="400"/>
              </a:spcBef>
              <a:buClr>
                <a:srgbClr val="000000"/>
              </a:buClr>
              <a:buSzPct val="100000"/>
              <a:buAutoNum type="arabicPeriod" startAt="2"/>
              <a:defRPr sz="2000"/>
            </a:pPr>
            <a:r>
              <a:rPr dirty="0"/>
              <a:t>An equivalent version: </a:t>
            </a:r>
            <a:r>
              <a:rPr i="1" dirty="0"/>
              <a:t>X</a:t>
            </a:r>
            <a:r>
              <a:rPr i="1" baseline="30000" dirty="0"/>
              <a:t>2</a:t>
            </a:r>
            <a:r>
              <a:rPr dirty="0"/>
              <a:t> = (|</a:t>
            </a:r>
            <a:r>
              <a:rPr i="1" dirty="0" err="1"/>
              <a:t>n</a:t>
            </a:r>
            <a:r>
              <a:rPr i="1" baseline="-25000" dirty="0" err="1"/>
              <a:t>A</a:t>
            </a:r>
            <a:r>
              <a:rPr dirty="0"/>
              <a:t> – </a:t>
            </a:r>
            <a:r>
              <a:rPr i="1" dirty="0" err="1"/>
              <a:t>n</a:t>
            </a:r>
            <a:r>
              <a:rPr i="1" baseline="-25000" dirty="0" err="1"/>
              <a:t>B</a:t>
            </a:r>
            <a:r>
              <a:rPr dirty="0"/>
              <a:t>| -1)</a:t>
            </a:r>
            <a:r>
              <a:rPr baseline="30000" dirty="0"/>
              <a:t>2</a:t>
            </a:r>
            <a:r>
              <a:rPr dirty="0"/>
              <a:t>/(</a:t>
            </a:r>
            <a:r>
              <a:rPr i="1" dirty="0" err="1"/>
              <a:t>n</a:t>
            </a:r>
            <a:r>
              <a:rPr i="1" baseline="-25000" dirty="0" err="1"/>
              <a:t>A</a:t>
            </a:r>
            <a:r>
              <a:rPr dirty="0"/>
              <a:t> +</a:t>
            </a:r>
            <a:r>
              <a:rPr i="1" dirty="0" err="1"/>
              <a:t>n</a:t>
            </a:r>
            <a:r>
              <a:rPr i="1" baseline="-25000" dirty="0" err="1"/>
              <a:t>B</a:t>
            </a:r>
            <a:r>
              <a:rPr dirty="0"/>
              <a:t>)</a:t>
            </a:r>
          </a:p>
          <a:p>
            <a:pPr algn="just">
              <a:spcBef>
                <a:spcPts val="400"/>
              </a:spcBef>
              <a:defRPr sz="2000"/>
            </a:pPr>
            <a:r>
              <a:rPr dirty="0"/>
              <a:t>         where </a:t>
            </a:r>
            <a:r>
              <a:rPr i="1" dirty="0" err="1"/>
              <a:t>n</a:t>
            </a:r>
            <a:r>
              <a:rPr i="1" baseline="-25000" dirty="0" err="1"/>
              <a:t>B</a:t>
            </a:r>
            <a:r>
              <a:rPr dirty="0"/>
              <a:t>= number of type B discordant pairs</a:t>
            </a:r>
          </a:p>
          <a:p>
            <a:pPr algn="just">
              <a:spcBef>
                <a:spcPts val="400"/>
              </a:spcBef>
              <a:defRPr sz="2000"/>
            </a:pPr>
            <a:r>
              <a:rPr dirty="0"/>
              <a:t>3.     For a two-sided level </a:t>
            </a:r>
            <a:r>
              <a:rPr dirty="0">
                <a:latin typeface="Symbol"/>
                <a:ea typeface="Symbol"/>
                <a:cs typeface="Symbol"/>
                <a:sym typeface="Symbol"/>
              </a:rPr>
              <a:t>a </a:t>
            </a:r>
            <a:r>
              <a:rPr dirty="0"/>
              <a:t>test:</a:t>
            </a:r>
          </a:p>
          <a:p>
            <a:pPr algn="just">
              <a:spcBef>
                <a:spcPts val="400"/>
              </a:spcBef>
              <a:defRPr sz="2000"/>
            </a:pPr>
            <a:r>
              <a:rPr dirty="0"/>
              <a:t>         if </a:t>
            </a:r>
            <a:r>
              <a:rPr i="1" dirty="0"/>
              <a:t>X</a:t>
            </a:r>
            <a:r>
              <a:rPr i="1" baseline="30000" dirty="0"/>
              <a:t>2</a:t>
            </a:r>
            <a:r>
              <a:rPr dirty="0"/>
              <a:t> &gt; </a:t>
            </a:r>
            <a:r>
              <a:rPr dirty="0">
                <a:latin typeface="Symbol"/>
                <a:ea typeface="Symbol"/>
                <a:cs typeface="Symbol"/>
                <a:sym typeface="Symbol"/>
              </a:rPr>
              <a:t>c</a:t>
            </a:r>
            <a:r>
              <a:rPr baseline="-25000" dirty="0"/>
              <a:t>1,1-</a:t>
            </a:r>
            <a:r>
              <a:rPr baseline="-25000" dirty="0">
                <a:latin typeface="Symbol"/>
                <a:ea typeface="Symbol"/>
                <a:cs typeface="Symbol"/>
                <a:sym typeface="Symbol"/>
              </a:rPr>
              <a:t>a</a:t>
            </a:r>
            <a:r>
              <a:rPr baseline="30000" dirty="0"/>
              <a:t>2 </a:t>
            </a:r>
            <a:r>
              <a:rPr dirty="0">
                <a:latin typeface="Wingdings"/>
                <a:ea typeface="Wingdings"/>
                <a:cs typeface="Wingdings"/>
                <a:sym typeface="Wingdings"/>
              </a:rPr>
              <a:t> </a:t>
            </a:r>
            <a:r>
              <a:rPr dirty="0"/>
              <a:t>reject </a:t>
            </a:r>
            <a:r>
              <a:rPr lang="en-US" i="1" dirty="0"/>
              <a:t>H</a:t>
            </a:r>
            <a:r>
              <a:rPr lang="en-US" i="1" baseline="-25000" dirty="0"/>
              <a:t>0</a:t>
            </a:r>
            <a:endParaRPr dirty="0"/>
          </a:p>
          <a:p>
            <a:pPr algn="just">
              <a:spcBef>
                <a:spcPts val="400"/>
              </a:spcBef>
              <a:defRPr sz="2000"/>
            </a:pPr>
            <a:r>
              <a:rPr dirty="0"/>
              <a:t>         If </a:t>
            </a:r>
            <a:r>
              <a:rPr i="1" dirty="0"/>
              <a:t>X</a:t>
            </a:r>
            <a:r>
              <a:rPr i="1" baseline="30000" dirty="0"/>
              <a:t>2</a:t>
            </a:r>
            <a:r>
              <a:rPr dirty="0"/>
              <a:t> ≤ </a:t>
            </a:r>
            <a:r>
              <a:rPr dirty="0">
                <a:latin typeface="Symbol"/>
                <a:ea typeface="Symbol"/>
                <a:cs typeface="Symbol"/>
                <a:sym typeface="Symbol"/>
              </a:rPr>
              <a:t>c</a:t>
            </a:r>
            <a:r>
              <a:rPr baseline="-25000" dirty="0"/>
              <a:t>1,1-</a:t>
            </a:r>
            <a:r>
              <a:rPr baseline="-25000" dirty="0">
                <a:latin typeface="Symbol"/>
                <a:ea typeface="Symbol"/>
                <a:cs typeface="Symbol"/>
                <a:sym typeface="Symbol"/>
              </a:rPr>
              <a:t>a</a:t>
            </a:r>
            <a:r>
              <a:rPr baseline="30000" dirty="0"/>
              <a:t>2 </a:t>
            </a:r>
            <a:r>
              <a:rPr dirty="0">
                <a:latin typeface="Wingdings"/>
                <a:ea typeface="Wingdings"/>
                <a:cs typeface="Wingdings"/>
                <a:sym typeface="Wingdings"/>
              </a:rPr>
              <a:t></a:t>
            </a:r>
            <a:r>
              <a:rPr dirty="0"/>
              <a:t> </a:t>
            </a:r>
            <a:r>
              <a:rPr lang="en-US" dirty="0"/>
              <a:t>  </a:t>
            </a:r>
            <a:r>
              <a:rPr dirty="0"/>
              <a:t>accept </a:t>
            </a:r>
            <a:r>
              <a:rPr i="1" dirty="0"/>
              <a:t>H</a:t>
            </a:r>
            <a:r>
              <a:rPr i="1" baseline="-25000" dirty="0"/>
              <a:t>0</a:t>
            </a:r>
          </a:p>
          <a:p>
            <a:pPr algn="just">
              <a:spcBef>
                <a:spcPts val="400"/>
              </a:spcBef>
              <a:defRPr sz="2000"/>
            </a:pPr>
            <a:r>
              <a:rPr dirty="0"/>
              <a:t>4.     The exact </a:t>
            </a:r>
            <a:r>
              <a:rPr i="1" dirty="0"/>
              <a:t>p</a:t>
            </a:r>
            <a:r>
              <a:rPr dirty="0"/>
              <a:t>-value =</a:t>
            </a:r>
            <a:r>
              <a:rPr i="1" dirty="0" err="1"/>
              <a:t>Pr</a:t>
            </a:r>
            <a:r>
              <a:rPr dirty="0"/>
              <a:t>(</a:t>
            </a:r>
            <a:r>
              <a:rPr dirty="0">
                <a:latin typeface="Symbol"/>
                <a:ea typeface="Symbol"/>
                <a:cs typeface="Symbol"/>
                <a:sym typeface="Symbol"/>
              </a:rPr>
              <a:t>c</a:t>
            </a:r>
            <a:r>
              <a:rPr baseline="-25000" dirty="0"/>
              <a:t>1</a:t>
            </a:r>
            <a:r>
              <a:rPr baseline="30000" dirty="0"/>
              <a:t>2</a:t>
            </a:r>
            <a:r>
              <a:rPr dirty="0">
                <a:latin typeface="Symbol"/>
                <a:ea typeface="Symbol"/>
                <a:cs typeface="Symbol"/>
                <a:sym typeface="Symbol"/>
              </a:rPr>
              <a:t> ³ </a:t>
            </a:r>
            <a:r>
              <a:rPr i="1" dirty="0"/>
              <a:t>X</a:t>
            </a:r>
            <a:r>
              <a:rPr i="1" baseline="30000" dirty="0"/>
              <a:t>2</a:t>
            </a:r>
            <a:r>
              <a:rPr dirty="0"/>
              <a:t>)</a:t>
            </a:r>
          </a:p>
          <a:p>
            <a:pPr algn="just">
              <a:spcBef>
                <a:spcPts val="400"/>
              </a:spcBef>
              <a:defRPr sz="2000"/>
            </a:pPr>
            <a:r>
              <a:rPr dirty="0"/>
              <a:t>*Use this test only if </a:t>
            </a:r>
            <a:r>
              <a:rPr b="1" i="1" dirty="0" err="1"/>
              <a:t>n</a:t>
            </a:r>
            <a:r>
              <a:rPr b="1" i="1" baseline="-25000" dirty="0" err="1"/>
              <a:t>D</a:t>
            </a:r>
            <a:r>
              <a:rPr dirty="0">
                <a:latin typeface="Symbol"/>
                <a:ea typeface="Symbol"/>
                <a:cs typeface="Symbol"/>
                <a:sym typeface="Symbol"/>
              </a:rPr>
              <a:t> ³</a:t>
            </a:r>
            <a:r>
              <a:rPr b="1" dirty="0"/>
              <a:t>20</a:t>
            </a:r>
          </a:p>
        </p:txBody>
      </p:sp>
      <p:pic>
        <p:nvPicPr>
          <p:cNvPr id="213" name="Picture 4" descr="Picture 4"/>
          <p:cNvPicPr>
            <a:picLocks noChangeAspect="1"/>
          </p:cNvPicPr>
          <p:nvPr/>
        </p:nvPicPr>
        <p:blipFill>
          <a:blip r:embed="rId3"/>
          <a:stretch>
            <a:fillRect/>
          </a:stretch>
        </p:blipFill>
        <p:spPr>
          <a:xfrm>
            <a:off x="4038600" y="2786061"/>
            <a:ext cx="2513014" cy="642939"/>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F3738-46A4-46A4-ABFA-588D39627902}"/>
              </a:ext>
            </a:extLst>
          </p:cNvPr>
          <p:cNvSpPr>
            <a:spLocks noGrp="1"/>
          </p:cNvSpPr>
          <p:nvPr>
            <p:ph type="title"/>
          </p:nvPr>
        </p:nvSpPr>
        <p:spPr/>
        <p:txBody>
          <a:bodyPr>
            <a:normAutofit/>
          </a:bodyPr>
          <a:lstStyle/>
          <a:p>
            <a:r>
              <a:rPr lang="en-US" sz="3000" b="1" dirty="0"/>
              <a:t>Types of Data</a:t>
            </a:r>
          </a:p>
        </p:txBody>
      </p:sp>
      <p:sp>
        <p:nvSpPr>
          <p:cNvPr id="3" name="Text Placeholder 2">
            <a:extLst>
              <a:ext uri="{FF2B5EF4-FFF2-40B4-BE49-F238E27FC236}">
                <a16:creationId xmlns:a16="http://schemas.microsoft.com/office/drawing/2014/main" id="{0653A848-C615-4083-B388-6A6FEFBC6391}"/>
              </a:ext>
            </a:extLst>
          </p:cNvPr>
          <p:cNvSpPr>
            <a:spLocks noGrp="1"/>
          </p:cNvSpPr>
          <p:nvPr>
            <p:ph type="body" idx="1"/>
          </p:nvPr>
        </p:nvSpPr>
        <p:spPr>
          <a:xfrm>
            <a:off x="457200" y="1600200"/>
            <a:ext cx="8229600" cy="5100403"/>
          </a:xfrm>
        </p:spPr>
        <p:txBody>
          <a:bodyPr>
            <a:normAutofit/>
          </a:bodyPr>
          <a:lstStyle/>
          <a:p>
            <a:r>
              <a:rPr lang="en-US" sz="2400" b="1" dirty="0"/>
              <a:t>Categorical variables</a:t>
            </a:r>
            <a:r>
              <a:rPr lang="en-US" sz="2400" dirty="0"/>
              <a:t>: two or more categories that do not have any ordering</a:t>
            </a:r>
          </a:p>
          <a:p>
            <a:pPr marL="0" indent="0">
              <a:buNone/>
            </a:pPr>
            <a:r>
              <a:rPr lang="en-US" sz="2400" dirty="0"/>
              <a:t>     e.g. race and ethnicity</a:t>
            </a:r>
          </a:p>
          <a:p>
            <a:pPr marL="0" indent="0">
              <a:buNone/>
            </a:pPr>
            <a:endParaRPr lang="en-US" sz="2400" dirty="0"/>
          </a:p>
          <a:p>
            <a:r>
              <a:rPr lang="en-US" sz="2400" b="1" dirty="0"/>
              <a:t>Dichotomous variables</a:t>
            </a:r>
            <a:r>
              <a:rPr lang="en-US" sz="2400" dirty="0"/>
              <a:t>: two possible values </a:t>
            </a:r>
          </a:p>
          <a:p>
            <a:pPr marL="0" indent="0">
              <a:buNone/>
            </a:pPr>
            <a:r>
              <a:rPr lang="en-US" sz="2400" dirty="0"/>
              <a:t>    e.g. gender, death, disease status</a:t>
            </a:r>
          </a:p>
          <a:p>
            <a:pPr marL="0" indent="0">
              <a:buNone/>
            </a:pPr>
            <a:endParaRPr lang="en-US" sz="2400" dirty="0"/>
          </a:p>
          <a:p>
            <a:r>
              <a:rPr lang="en-US" sz="2400" b="1" dirty="0"/>
              <a:t>Ordinal variables</a:t>
            </a:r>
            <a:r>
              <a:rPr lang="en-US" sz="2400" dirty="0"/>
              <a:t>: more than two ranked or ordered values </a:t>
            </a:r>
          </a:p>
          <a:p>
            <a:pPr marL="0" indent="0">
              <a:buNone/>
            </a:pPr>
            <a:r>
              <a:rPr lang="en-US" sz="2400" dirty="0"/>
              <a:t>    e.g., amount of current smoking: none, &lt;10/day, 10- </a:t>
            </a:r>
          </a:p>
          <a:p>
            <a:pPr marL="0" indent="0">
              <a:buNone/>
            </a:pPr>
            <a:r>
              <a:rPr lang="en-US" sz="2400" dirty="0"/>
              <a:t>    20/day, 21-30/day, &gt;30/day</a:t>
            </a:r>
          </a:p>
          <a:p>
            <a:endParaRPr lang="en-US" dirty="0"/>
          </a:p>
        </p:txBody>
      </p:sp>
    </p:spTree>
    <p:extLst>
      <p:ext uri="{BB962C8B-B14F-4D97-AF65-F5344CB8AC3E}">
        <p14:creationId xmlns:p14="http://schemas.microsoft.com/office/powerpoint/2010/main" val="3945681660"/>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ubtitle 2"/>
          <p:cNvSpPr txBox="1">
            <a:spLocks noGrp="1"/>
          </p:cNvSpPr>
          <p:nvPr>
            <p:ph type="subTitle" sz="half" idx="1"/>
          </p:nvPr>
        </p:nvSpPr>
        <p:spPr>
          <a:xfrm>
            <a:off x="609600" y="3733800"/>
            <a:ext cx="7854950" cy="2819400"/>
          </a:xfrm>
          <a:prstGeom prst="rect">
            <a:avLst/>
          </a:prstGeom>
        </p:spPr>
        <p:txBody>
          <a:bodyPr/>
          <a:lstStyle/>
          <a:p>
            <a:pPr marL="342900" indent="-342900" algn="l">
              <a:spcBef>
                <a:spcPts val="500"/>
              </a:spcBef>
              <a:buClr>
                <a:srgbClr val="000000"/>
              </a:buClr>
              <a:buSzPct val="100000"/>
              <a:buFont typeface="Arial"/>
              <a:buChar char="•"/>
              <a:defRPr sz="2200"/>
            </a:pPr>
            <a:r>
              <a:rPr lang="en-US" dirty="0"/>
              <a:t>A</a:t>
            </a:r>
            <a:r>
              <a:rPr dirty="0"/>
              <a:t> two-sided test despite the one-sided nature of the critical region</a:t>
            </a:r>
            <a:endParaRPr lang="en-US" dirty="0"/>
          </a:p>
          <a:p>
            <a:pPr lvl="3" indent="0" algn="l">
              <a:spcBef>
                <a:spcPts val="500"/>
              </a:spcBef>
              <a:buClr>
                <a:srgbClr val="000000"/>
              </a:buClr>
              <a:buSzPct val="100000"/>
              <a:defRPr sz="2200"/>
            </a:pPr>
            <a:r>
              <a:rPr lang="en-US" dirty="0"/>
              <a:t>     p&lt;1/2 or p&gt;1/2 </a:t>
            </a:r>
            <a:r>
              <a:rPr lang="en-US" dirty="0">
                <a:sym typeface="Wingdings" panose="05000000000000000000" pitchFamily="2" charset="2"/>
              </a:rPr>
              <a:t> </a:t>
            </a:r>
            <a:r>
              <a:rPr lang="en-US" dirty="0"/>
              <a:t>|</a:t>
            </a:r>
            <a:r>
              <a:rPr lang="en-US" i="1" dirty="0"/>
              <a:t> </a:t>
            </a:r>
            <a:r>
              <a:rPr lang="en-US" i="1" dirty="0" err="1"/>
              <a:t>n</a:t>
            </a:r>
            <a:r>
              <a:rPr lang="en-US" i="1" baseline="-25000" dirty="0" err="1"/>
              <a:t>A</a:t>
            </a:r>
            <a:r>
              <a:rPr lang="en-US" i="1" baseline="-25000" dirty="0"/>
              <a:t> </a:t>
            </a:r>
            <a:r>
              <a:rPr lang="en-US" dirty="0"/>
              <a:t>-</a:t>
            </a:r>
            <a:r>
              <a:rPr lang="en-US" i="1" dirty="0"/>
              <a:t> </a:t>
            </a:r>
            <a:r>
              <a:rPr lang="en-US" i="1" dirty="0" err="1"/>
              <a:t>n</a:t>
            </a:r>
            <a:r>
              <a:rPr lang="en-US" i="1" baseline="-25000" dirty="0" err="1"/>
              <a:t>D</a:t>
            </a:r>
            <a:r>
              <a:rPr lang="en-US" i="1" baseline="-25000" dirty="0"/>
              <a:t> </a:t>
            </a:r>
            <a:r>
              <a:rPr lang="en-US" dirty="0"/>
              <a:t>/2| is large </a:t>
            </a:r>
            <a:r>
              <a:rPr lang="en-US" dirty="0">
                <a:sym typeface="Wingdings" panose="05000000000000000000" pitchFamily="2" charset="2"/>
              </a:rPr>
              <a:t> </a:t>
            </a:r>
            <a:r>
              <a:rPr lang="en-US" i="1" dirty="0"/>
              <a:t>X</a:t>
            </a:r>
            <a:r>
              <a:rPr lang="en-US" i="1" baseline="30000" dirty="0"/>
              <a:t>2 </a:t>
            </a:r>
            <a:r>
              <a:rPr lang="en-US" dirty="0"/>
              <a:t>is large</a:t>
            </a:r>
            <a:endParaRPr dirty="0"/>
          </a:p>
        </p:txBody>
      </p:sp>
      <p:pic>
        <p:nvPicPr>
          <p:cNvPr id="218" name="Picture 2" descr="Picture 2"/>
          <p:cNvPicPr>
            <a:picLocks noChangeAspect="1"/>
          </p:cNvPicPr>
          <p:nvPr/>
        </p:nvPicPr>
        <p:blipFill>
          <a:blip r:embed="rId3"/>
          <a:stretch>
            <a:fillRect/>
          </a:stretch>
        </p:blipFill>
        <p:spPr>
          <a:xfrm>
            <a:off x="609600" y="533400"/>
            <a:ext cx="7805739" cy="3124200"/>
          </a:xfrm>
          <a:prstGeom prst="rect">
            <a:avLst/>
          </a:prstGeom>
          <a:ln w="12700">
            <a:miter lim="400000"/>
          </a:ln>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ubtitle 2"/>
          <p:cNvSpPr txBox="1">
            <a:spLocks noGrp="1"/>
          </p:cNvSpPr>
          <p:nvPr>
            <p:ph type="subTitle" idx="1"/>
          </p:nvPr>
        </p:nvSpPr>
        <p:spPr>
          <a:xfrm>
            <a:off x="190500" y="228600"/>
            <a:ext cx="8763000" cy="5638800"/>
          </a:xfrm>
          <a:prstGeom prst="rect">
            <a:avLst/>
          </a:prstGeom>
        </p:spPr>
        <p:txBody>
          <a:bodyPr/>
          <a:lstStyle/>
          <a:p>
            <a:pPr>
              <a:spcBef>
                <a:spcPts val="600"/>
              </a:spcBef>
              <a:defRPr sz="2700" b="1"/>
            </a:pPr>
            <a:r>
              <a:rPr dirty="0" err="1"/>
              <a:t>McNemar’s</a:t>
            </a:r>
            <a:r>
              <a:rPr dirty="0"/>
              <a:t> Test for Correlated Proportions</a:t>
            </a:r>
          </a:p>
          <a:p>
            <a:pPr>
              <a:spcBef>
                <a:spcPts val="600"/>
              </a:spcBef>
              <a:defRPr sz="2700" b="1"/>
            </a:pPr>
            <a:r>
              <a:rPr dirty="0"/>
              <a:t>Exact Test</a:t>
            </a:r>
          </a:p>
          <a:p>
            <a:pPr marL="457200" indent="-457200" algn="l">
              <a:spcBef>
                <a:spcPts val="500"/>
              </a:spcBef>
              <a:buSzPct val="100000"/>
              <a:buFont typeface="Arial"/>
              <a:buChar char="•"/>
              <a:defRPr sz="2200" i="1"/>
            </a:pPr>
            <a:r>
              <a:rPr dirty="0" err="1"/>
              <a:t>n</a:t>
            </a:r>
            <a:r>
              <a:rPr baseline="-25000" dirty="0" err="1"/>
              <a:t>D</a:t>
            </a:r>
            <a:r>
              <a:rPr i="0" dirty="0"/>
              <a:t>/4 &lt; 5 </a:t>
            </a:r>
            <a:r>
              <a:rPr lang="en-US" i="0" dirty="0"/>
              <a:t>(</a:t>
            </a:r>
            <a:r>
              <a:rPr dirty="0" err="1"/>
              <a:t>n</a:t>
            </a:r>
            <a:r>
              <a:rPr baseline="-25000" dirty="0" err="1"/>
              <a:t>D</a:t>
            </a:r>
            <a:r>
              <a:rPr i="0" dirty="0"/>
              <a:t> &lt; 20</a:t>
            </a:r>
            <a:r>
              <a:rPr lang="en-US" i="0" dirty="0"/>
              <a:t>)</a:t>
            </a:r>
            <a:r>
              <a:rPr i="0" dirty="0"/>
              <a:t>: normal approximation to the binomial distribution cannot be used</a:t>
            </a:r>
            <a:endParaRPr lang="en-US" dirty="0"/>
          </a:p>
          <a:p>
            <a:pPr algn="l">
              <a:spcBef>
                <a:spcPts val="500"/>
              </a:spcBef>
              <a:buSzPct val="100000"/>
              <a:defRPr sz="2200" i="1"/>
            </a:pPr>
            <a:r>
              <a:rPr lang="en-US" i="0" dirty="0"/>
              <a:t>      </a:t>
            </a:r>
            <a:r>
              <a:rPr lang="en-US" i="0" dirty="0">
                <a:sym typeface="Wingdings" panose="05000000000000000000" pitchFamily="2" charset="2"/>
              </a:rPr>
              <a:t> </a:t>
            </a:r>
            <a:r>
              <a:rPr i="0" dirty="0"/>
              <a:t>test based on exact binomial probabilities is required </a:t>
            </a:r>
          </a:p>
          <a:p>
            <a:pPr marL="457200" indent="-457200" algn="l">
              <a:spcBef>
                <a:spcPts val="500"/>
              </a:spcBef>
              <a:buSzPct val="100000"/>
              <a:buFont typeface="Arial"/>
              <a:buChar char="•"/>
              <a:defRPr sz="2200"/>
            </a:pPr>
            <a:r>
              <a:rPr dirty="0"/>
              <a:t>The exact </a:t>
            </a:r>
            <a:r>
              <a:rPr i="1" dirty="0"/>
              <a:t>p</a:t>
            </a:r>
            <a:r>
              <a:rPr dirty="0"/>
              <a:t>-value:</a:t>
            </a:r>
          </a:p>
          <a:p>
            <a:pPr algn="l">
              <a:defRPr sz="2200"/>
            </a:pPr>
            <a:endParaRPr dirty="0"/>
          </a:p>
          <a:p>
            <a:pPr algn="l">
              <a:defRPr sz="2200"/>
            </a:pPr>
            <a:endParaRPr dirty="0"/>
          </a:p>
          <a:p>
            <a:pPr algn="l">
              <a:defRPr sz="2200"/>
            </a:pPr>
            <a:endParaRPr dirty="0"/>
          </a:p>
          <a:p>
            <a:pPr algn="l">
              <a:defRPr sz="2200"/>
            </a:pPr>
            <a:endParaRPr dirty="0"/>
          </a:p>
          <a:p>
            <a:pPr marL="342900" indent="-342900" algn="l">
              <a:spcBef>
                <a:spcPts val="500"/>
              </a:spcBef>
              <a:buSzPct val="100000"/>
              <a:buFont typeface="Arial"/>
              <a:buChar char="•"/>
              <a:defRPr sz="2200"/>
            </a:pPr>
            <a:r>
              <a:rPr dirty="0"/>
              <a:t>valid for any number of discordant pairs (</a:t>
            </a:r>
            <a:r>
              <a:rPr i="1" dirty="0" err="1"/>
              <a:t>n</a:t>
            </a:r>
            <a:r>
              <a:rPr i="1" baseline="-25000" dirty="0" err="1"/>
              <a:t>D</a:t>
            </a:r>
            <a:r>
              <a:rPr dirty="0"/>
              <a:t>) but is particularly useful for </a:t>
            </a:r>
            <a:r>
              <a:rPr i="1" u="sng" dirty="0" err="1"/>
              <a:t>n</a:t>
            </a:r>
            <a:r>
              <a:rPr i="1" u="sng" baseline="-25000" dirty="0" err="1"/>
              <a:t>D</a:t>
            </a:r>
            <a:r>
              <a:rPr u="sng" dirty="0"/>
              <a:t> &lt; 20 (</a:t>
            </a:r>
            <a:r>
              <a:rPr dirty="0"/>
              <a:t>normal-theory test cannot be used)</a:t>
            </a:r>
          </a:p>
        </p:txBody>
      </p:sp>
      <p:pic>
        <p:nvPicPr>
          <p:cNvPr id="223" name="Picture 2" descr="Picture 2"/>
          <p:cNvPicPr>
            <a:picLocks noChangeAspect="1"/>
          </p:cNvPicPr>
          <p:nvPr/>
        </p:nvPicPr>
        <p:blipFill>
          <a:blip r:embed="rId3"/>
          <a:stretch>
            <a:fillRect/>
          </a:stretch>
        </p:blipFill>
        <p:spPr>
          <a:xfrm>
            <a:off x="3252866" y="2671762"/>
            <a:ext cx="2965450" cy="1514476"/>
          </a:xfrm>
          <a:prstGeom prst="rect">
            <a:avLst/>
          </a:prstGeom>
          <a:ln w="12700">
            <a:miter lim="400000"/>
          </a:ln>
        </p:spPr>
      </p:pic>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7" name="Picture 2" descr="Picture 2"/>
          <p:cNvPicPr>
            <a:picLocks noChangeAspect="1"/>
          </p:cNvPicPr>
          <p:nvPr/>
        </p:nvPicPr>
        <p:blipFill>
          <a:blip r:embed="rId3"/>
          <a:stretch>
            <a:fillRect/>
          </a:stretch>
        </p:blipFill>
        <p:spPr>
          <a:xfrm>
            <a:off x="1881188" y="336550"/>
            <a:ext cx="5434013" cy="6126163"/>
          </a:xfrm>
          <a:prstGeom prst="rect">
            <a:avLst/>
          </a:prstGeom>
          <a:ln w="12700">
            <a:miter lim="400000"/>
          </a:ln>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itle 1"/>
          <p:cNvSpPr txBox="1">
            <a:spLocks noGrp="1"/>
          </p:cNvSpPr>
          <p:nvPr>
            <p:ph type="title"/>
          </p:nvPr>
        </p:nvSpPr>
        <p:spPr>
          <a:prstGeom prst="rect">
            <a:avLst/>
          </a:prstGeom>
        </p:spPr>
        <p:txBody>
          <a:bodyPr/>
          <a:lstStyle>
            <a:lvl1pPr>
              <a:defRPr sz="2500" b="1"/>
            </a:lvl1pPr>
          </a:lstStyle>
          <a:p>
            <a:r>
              <a:rPr dirty="0"/>
              <a:t>Example</a:t>
            </a:r>
            <a:r>
              <a:rPr lang="en-US" dirty="0"/>
              <a:t> on </a:t>
            </a:r>
            <a:r>
              <a:rPr lang="en-US" dirty="0" err="1"/>
              <a:t>McNemar’s</a:t>
            </a:r>
            <a:r>
              <a:rPr lang="en-US" dirty="0"/>
              <a:t> Test</a:t>
            </a:r>
            <a:r>
              <a:rPr dirty="0"/>
              <a:t>: </a:t>
            </a:r>
            <a:br>
              <a:rPr lang="en-US" dirty="0"/>
            </a:br>
            <a:r>
              <a:rPr dirty="0"/>
              <a:t>Hypertension</a:t>
            </a:r>
          </a:p>
        </p:txBody>
      </p:sp>
      <p:sp>
        <p:nvSpPr>
          <p:cNvPr id="232" name="Content Placeholder 2"/>
          <p:cNvSpPr txBox="1">
            <a:spLocks noGrp="1"/>
          </p:cNvSpPr>
          <p:nvPr>
            <p:ph type="body" idx="1"/>
          </p:nvPr>
        </p:nvSpPr>
        <p:spPr>
          <a:xfrm>
            <a:off x="457200" y="1600200"/>
            <a:ext cx="8229600" cy="4525963"/>
          </a:xfrm>
          <a:prstGeom prst="rect">
            <a:avLst/>
          </a:prstGeom>
        </p:spPr>
        <p:txBody>
          <a:bodyPr>
            <a:normAutofit/>
          </a:bodyPr>
          <a:lstStyle/>
          <a:p>
            <a:pPr>
              <a:lnSpc>
                <a:spcPct val="80000"/>
              </a:lnSpc>
              <a:spcBef>
                <a:spcPts val="500"/>
              </a:spcBef>
              <a:defRPr sz="2200"/>
            </a:pPr>
            <a:r>
              <a:rPr lang="en-US" dirty="0"/>
              <a:t>Blood pressure recording via automated blood-pressure machine in a computer device (with small fee)</a:t>
            </a:r>
          </a:p>
          <a:p>
            <a:pPr>
              <a:lnSpc>
                <a:spcPct val="80000"/>
              </a:lnSpc>
              <a:spcBef>
                <a:spcPts val="500"/>
              </a:spcBef>
              <a:defRPr sz="2200"/>
            </a:pPr>
            <a:endParaRPr dirty="0"/>
          </a:p>
          <a:p>
            <a:pPr>
              <a:lnSpc>
                <a:spcPct val="80000"/>
              </a:lnSpc>
              <a:spcBef>
                <a:spcPts val="500"/>
              </a:spcBef>
              <a:defRPr sz="2200"/>
            </a:pPr>
            <a:r>
              <a:rPr lang="en-US" dirty="0"/>
              <a:t>Study: </a:t>
            </a:r>
            <a:r>
              <a:rPr dirty="0"/>
              <a:t>compare the computer device with standard methods of blood pressure measurement</a:t>
            </a:r>
            <a:endParaRPr lang="en-US" dirty="0"/>
          </a:p>
          <a:p>
            <a:pPr>
              <a:lnSpc>
                <a:spcPct val="80000"/>
              </a:lnSpc>
              <a:spcBef>
                <a:spcPts val="500"/>
              </a:spcBef>
              <a:defRPr sz="2200"/>
            </a:pPr>
            <a:endParaRPr dirty="0"/>
          </a:p>
          <a:p>
            <a:pPr>
              <a:lnSpc>
                <a:spcPct val="80000"/>
              </a:lnSpc>
              <a:spcBef>
                <a:spcPts val="500"/>
              </a:spcBef>
              <a:defRPr sz="2200"/>
            </a:pPr>
            <a:r>
              <a:rPr lang="en-US" dirty="0"/>
              <a:t>20</a:t>
            </a:r>
            <a:r>
              <a:rPr dirty="0"/>
              <a:t> patients are recruited</a:t>
            </a:r>
            <a:r>
              <a:rPr lang="en-US" dirty="0"/>
              <a:t> with </a:t>
            </a:r>
            <a:r>
              <a:rPr dirty="0"/>
              <a:t>hypertensive status assessed by both computer device and a trained observer</a:t>
            </a:r>
            <a:endParaRPr lang="en-US" dirty="0"/>
          </a:p>
          <a:p>
            <a:pPr>
              <a:lnSpc>
                <a:spcPct val="80000"/>
              </a:lnSpc>
              <a:spcBef>
                <a:spcPts val="500"/>
              </a:spcBef>
              <a:defRPr sz="2200"/>
            </a:pPr>
            <a:endParaRPr dirty="0"/>
          </a:p>
          <a:p>
            <a:pPr>
              <a:lnSpc>
                <a:spcPct val="80000"/>
              </a:lnSpc>
              <a:spcBef>
                <a:spcPts val="500"/>
              </a:spcBef>
              <a:defRPr sz="2200"/>
            </a:pPr>
            <a:r>
              <a:rPr dirty="0"/>
              <a:t>Hypertensive status</a:t>
            </a:r>
            <a:r>
              <a:rPr lang="en-US" dirty="0"/>
              <a:t>: </a:t>
            </a:r>
            <a:r>
              <a:rPr dirty="0"/>
              <a:t>either hypertensive (+) </a:t>
            </a:r>
            <a:endParaRPr lang="en-US" dirty="0"/>
          </a:p>
          <a:p>
            <a:pPr marL="0" indent="0">
              <a:lnSpc>
                <a:spcPct val="80000"/>
              </a:lnSpc>
              <a:spcBef>
                <a:spcPts val="500"/>
              </a:spcBef>
              <a:buNone/>
              <a:defRPr sz="2200"/>
            </a:pPr>
            <a:r>
              <a:rPr lang="en-US" dirty="0"/>
              <a:t>     - </a:t>
            </a:r>
            <a:r>
              <a:rPr dirty="0"/>
              <a:t>systolic blood pressure is &gt;=160 mm Hg or higher or </a:t>
            </a:r>
            <a:endParaRPr lang="en-US" dirty="0"/>
          </a:p>
          <a:p>
            <a:pPr marL="0" indent="0">
              <a:lnSpc>
                <a:spcPct val="80000"/>
              </a:lnSpc>
              <a:spcBef>
                <a:spcPts val="500"/>
              </a:spcBef>
              <a:buNone/>
              <a:defRPr sz="2200"/>
            </a:pPr>
            <a:r>
              <a:rPr lang="en-US" dirty="0"/>
              <a:t>     - </a:t>
            </a:r>
            <a:r>
              <a:rPr dirty="0"/>
              <a:t>diastolic blood pressure is &gt;=95 mm Hg or higher</a:t>
            </a:r>
            <a:endParaRPr lang="en-US" dirty="0"/>
          </a:p>
          <a:p>
            <a:pPr marL="0" indent="0">
              <a:lnSpc>
                <a:spcPct val="80000"/>
              </a:lnSpc>
              <a:spcBef>
                <a:spcPts val="500"/>
              </a:spcBef>
              <a:buNone/>
              <a:defRPr sz="2200"/>
            </a:pPr>
            <a:endParaRPr lang="en-US" dirty="0"/>
          </a:p>
          <a:p>
            <a:pPr>
              <a:lnSpc>
                <a:spcPct val="80000"/>
              </a:lnSpc>
              <a:spcBef>
                <a:spcPts val="500"/>
              </a:spcBef>
              <a:defRPr sz="2200"/>
            </a:pPr>
            <a:r>
              <a:rPr lang="en-US" dirty="0"/>
              <a:t>Otherwise: patient is </a:t>
            </a:r>
            <a:r>
              <a:rPr dirty="0"/>
              <a:t>normotensive (-)</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4" name="Picture 2" descr="Picture 2"/>
          <p:cNvPicPr>
            <a:picLocks noChangeAspect="1"/>
          </p:cNvPicPr>
          <p:nvPr/>
        </p:nvPicPr>
        <p:blipFill>
          <a:blip r:embed="rId3"/>
          <a:stretch>
            <a:fillRect/>
          </a:stretch>
        </p:blipFill>
        <p:spPr>
          <a:xfrm>
            <a:off x="0" y="1221444"/>
            <a:ext cx="4572294" cy="2461556"/>
          </a:xfrm>
          <a:prstGeom prst="rect">
            <a:avLst/>
          </a:prstGeom>
          <a:ln w="12700">
            <a:miter lim="400000"/>
          </a:ln>
        </p:spPr>
      </p:pic>
      <p:pic>
        <p:nvPicPr>
          <p:cNvPr id="235" name="Picture 3" descr="Picture 3"/>
          <p:cNvPicPr>
            <a:picLocks noChangeAspect="1"/>
          </p:cNvPicPr>
          <p:nvPr/>
        </p:nvPicPr>
        <p:blipFill>
          <a:blip r:embed="rId4"/>
          <a:srcRect l="20274"/>
          <a:stretch>
            <a:fillRect/>
          </a:stretch>
        </p:blipFill>
        <p:spPr>
          <a:xfrm>
            <a:off x="0" y="3910667"/>
            <a:ext cx="3759200" cy="2310291"/>
          </a:xfrm>
          <a:prstGeom prst="rect">
            <a:avLst/>
          </a:prstGeom>
          <a:ln w="12700">
            <a:miter lim="400000"/>
          </a:ln>
        </p:spPr>
      </p:pic>
      <p:sp>
        <p:nvSpPr>
          <p:cNvPr id="236" name="TextBox 1"/>
          <p:cNvSpPr txBox="1"/>
          <p:nvPr/>
        </p:nvSpPr>
        <p:spPr>
          <a:xfrm>
            <a:off x="73416" y="0"/>
            <a:ext cx="7371568" cy="4308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buSzPct val="100000"/>
              <a:defRPr sz="2200"/>
            </a:pPr>
            <a:r>
              <a:rPr lang="en-US" b="1" dirty="0"/>
              <a:t>Q: </a:t>
            </a:r>
            <a:r>
              <a:rPr b="1" dirty="0"/>
              <a:t>assess the statistical significance of these findings</a:t>
            </a:r>
            <a:endParaRPr sz="1800" b="1"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199C66A-30E0-4D33-AC46-AA35246F3100}"/>
                  </a:ext>
                </a:extLst>
              </p:cNvPr>
              <p:cNvSpPr txBox="1"/>
              <p:nvPr/>
            </p:nvSpPr>
            <p:spPr>
              <a:xfrm>
                <a:off x="4572000" y="1910831"/>
                <a:ext cx="4750018" cy="3813352"/>
              </a:xfrm>
              <a:prstGeom prst="rect">
                <a:avLst/>
              </a:prstGeom>
              <a:noFill/>
            </p:spPr>
            <p:txBody>
              <a:bodyPr wrap="none" rtlCol="0">
                <a:spAutoFit/>
              </a:bodyPr>
              <a:lstStyle/>
              <a:p>
                <a14:m>
                  <m:oMath xmlns:m="http://schemas.openxmlformats.org/officeDocument/2006/math">
                    <m:sSub>
                      <m:sSubPr>
                        <m:ctrlPr>
                          <a:rPr lang="en-US" sz="1600" i="1" smtClean="0">
                            <a:solidFill>
                              <a:srgbClr val="002060"/>
                            </a:solidFill>
                            <a:latin typeface="Cambria Math" panose="02040503050406030204" pitchFamily="18" charset="0"/>
                          </a:rPr>
                        </m:ctrlPr>
                      </m:sSubPr>
                      <m:e>
                        <m:r>
                          <a:rPr lang="en-US" sz="1600" b="0" i="1" smtClean="0">
                            <a:solidFill>
                              <a:srgbClr val="002060"/>
                            </a:solidFill>
                            <a:latin typeface="Cambria Math" panose="02040503050406030204" pitchFamily="18" charset="0"/>
                          </a:rPr>
                          <m:t>𝑛</m:t>
                        </m:r>
                      </m:e>
                      <m:sub>
                        <m:r>
                          <a:rPr lang="en-US" sz="1600" b="0" i="1" smtClean="0">
                            <a:solidFill>
                              <a:srgbClr val="002060"/>
                            </a:solidFill>
                            <a:latin typeface="Cambria Math" panose="02040503050406030204" pitchFamily="18" charset="0"/>
                          </a:rPr>
                          <m:t>𝐴</m:t>
                        </m:r>
                      </m:sub>
                    </m:sSub>
                    <m:r>
                      <a:rPr lang="en-US" sz="1600" b="0" i="1" smtClean="0">
                        <a:solidFill>
                          <a:srgbClr val="002060"/>
                        </a:solidFill>
                        <a:latin typeface="Cambria Math" panose="02040503050406030204" pitchFamily="18" charset="0"/>
                      </a:rPr>
                      <m:t>=7, </m:t>
                    </m:r>
                    <m:sSub>
                      <m:sSubPr>
                        <m:ctrlPr>
                          <a:rPr lang="en-US" sz="1600" i="1">
                            <a:solidFill>
                              <a:srgbClr val="002060"/>
                            </a:solidFill>
                            <a:latin typeface="Cambria Math" panose="02040503050406030204" pitchFamily="18" charset="0"/>
                          </a:rPr>
                        </m:ctrlPr>
                      </m:sSubPr>
                      <m:e>
                        <m:r>
                          <a:rPr lang="en-US" sz="1600" i="1">
                            <a:solidFill>
                              <a:srgbClr val="002060"/>
                            </a:solidFill>
                            <a:latin typeface="Cambria Math" panose="02040503050406030204" pitchFamily="18" charset="0"/>
                          </a:rPr>
                          <m:t>𝑛</m:t>
                        </m:r>
                      </m:e>
                      <m:sub>
                        <m:r>
                          <a:rPr lang="en-US" sz="1600" b="0" i="1" smtClean="0">
                            <a:solidFill>
                              <a:srgbClr val="002060"/>
                            </a:solidFill>
                            <a:latin typeface="Cambria Math" panose="02040503050406030204" pitchFamily="18" charset="0"/>
                          </a:rPr>
                          <m:t>𝐷</m:t>
                        </m:r>
                      </m:sub>
                    </m:sSub>
                  </m:oMath>
                </a14:m>
                <a:r>
                  <a:rPr lang="en-US" sz="1600" dirty="0">
                    <a:solidFill>
                      <a:srgbClr val="002060"/>
                    </a:solidFill>
                  </a:rPr>
                  <a:t>=8 </a:t>
                </a:r>
              </a:p>
              <a:p>
                <a14:m>
                  <m:oMath xmlns:m="http://schemas.openxmlformats.org/officeDocument/2006/math">
                    <m:sSub>
                      <m:sSubPr>
                        <m:ctrlPr>
                          <a:rPr lang="en-US" sz="1600" i="1">
                            <a:solidFill>
                              <a:srgbClr val="002060"/>
                            </a:solidFill>
                            <a:latin typeface="Cambria Math" panose="02040503050406030204" pitchFamily="18" charset="0"/>
                          </a:rPr>
                        </m:ctrlPr>
                      </m:sSubPr>
                      <m:e>
                        <m:r>
                          <a:rPr lang="en-US" sz="1600" i="1">
                            <a:solidFill>
                              <a:srgbClr val="002060"/>
                            </a:solidFill>
                            <a:latin typeface="Cambria Math" panose="02040503050406030204" pitchFamily="18" charset="0"/>
                          </a:rPr>
                          <m:t>𝑛</m:t>
                        </m:r>
                      </m:e>
                      <m:sub>
                        <m:r>
                          <a:rPr lang="en-US" sz="1600" i="1">
                            <a:solidFill>
                              <a:srgbClr val="002060"/>
                            </a:solidFill>
                            <a:latin typeface="Cambria Math" panose="02040503050406030204" pitchFamily="18" charset="0"/>
                          </a:rPr>
                          <m:t>𝐷</m:t>
                        </m:r>
                      </m:sub>
                    </m:sSub>
                  </m:oMath>
                </a14:m>
                <a:r>
                  <a:rPr lang="en-US" sz="1600" dirty="0">
                    <a:solidFill>
                      <a:srgbClr val="002060"/>
                    </a:solidFill>
                  </a:rPr>
                  <a:t>&lt;20, </a:t>
                </a:r>
                <a14:m>
                  <m:oMath xmlns:m="http://schemas.openxmlformats.org/officeDocument/2006/math">
                    <m:sSub>
                      <m:sSubPr>
                        <m:ctrlPr>
                          <a:rPr lang="en-US" sz="1600" i="1">
                            <a:solidFill>
                              <a:srgbClr val="002060"/>
                            </a:solidFill>
                            <a:latin typeface="Cambria Math" panose="02040503050406030204" pitchFamily="18" charset="0"/>
                          </a:rPr>
                        </m:ctrlPr>
                      </m:sSubPr>
                      <m:e>
                        <m:r>
                          <a:rPr lang="en-US" sz="1600" i="1">
                            <a:solidFill>
                              <a:srgbClr val="002060"/>
                            </a:solidFill>
                            <a:latin typeface="Cambria Math" panose="02040503050406030204" pitchFamily="18" charset="0"/>
                          </a:rPr>
                          <m:t>𝑛</m:t>
                        </m:r>
                      </m:e>
                      <m:sub>
                        <m:r>
                          <a:rPr lang="en-US" sz="1600" i="1">
                            <a:solidFill>
                              <a:srgbClr val="002060"/>
                            </a:solidFill>
                            <a:latin typeface="Cambria Math" panose="02040503050406030204" pitchFamily="18" charset="0"/>
                          </a:rPr>
                          <m:t>𝐴</m:t>
                        </m:r>
                      </m:sub>
                    </m:sSub>
                    <m:r>
                      <a:rPr lang="en-US" sz="1600" b="0" i="1" smtClean="0">
                        <a:solidFill>
                          <a:srgbClr val="002060"/>
                        </a:solidFill>
                        <a:latin typeface="Cambria Math" panose="02040503050406030204" pitchFamily="18" charset="0"/>
                      </a:rPr>
                      <m:t>&gt;</m:t>
                    </m:r>
                    <m:f>
                      <m:fPr>
                        <m:ctrlPr>
                          <a:rPr lang="en-US" sz="1600" b="0" i="1" smtClean="0">
                            <a:solidFill>
                              <a:srgbClr val="002060"/>
                            </a:solidFill>
                            <a:latin typeface="Cambria Math" panose="02040503050406030204" pitchFamily="18" charset="0"/>
                          </a:rPr>
                        </m:ctrlPr>
                      </m:fPr>
                      <m:num>
                        <m:sSub>
                          <m:sSubPr>
                            <m:ctrlPr>
                              <a:rPr lang="en-US" sz="1600" b="0" i="1" smtClean="0">
                                <a:solidFill>
                                  <a:srgbClr val="002060"/>
                                </a:solidFill>
                                <a:latin typeface="Cambria Math" panose="02040503050406030204" pitchFamily="18" charset="0"/>
                              </a:rPr>
                            </m:ctrlPr>
                          </m:sSubPr>
                          <m:e>
                            <m:r>
                              <a:rPr lang="en-US" sz="1600" b="0" i="1" smtClean="0">
                                <a:solidFill>
                                  <a:srgbClr val="002060"/>
                                </a:solidFill>
                                <a:latin typeface="Cambria Math" panose="02040503050406030204" pitchFamily="18" charset="0"/>
                              </a:rPr>
                              <m:t>𝑛</m:t>
                            </m:r>
                          </m:e>
                          <m:sub>
                            <m:r>
                              <a:rPr lang="en-US" sz="1600" b="0" i="1" smtClean="0">
                                <a:solidFill>
                                  <a:srgbClr val="002060"/>
                                </a:solidFill>
                                <a:latin typeface="Cambria Math" panose="02040503050406030204" pitchFamily="18" charset="0"/>
                              </a:rPr>
                              <m:t>𝐷</m:t>
                            </m:r>
                          </m:sub>
                        </m:sSub>
                      </m:num>
                      <m:den>
                        <m:r>
                          <a:rPr lang="en-US" sz="1600" b="0" i="1" smtClean="0">
                            <a:solidFill>
                              <a:srgbClr val="002060"/>
                            </a:solidFill>
                            <a:latin typeface="Cambria Math" panose="02040503050406030204" pitchFamily="18" charset="0"/>
                          </a:rPr>
                          <m:t>2</m:t>
                        </m:r>
                      </m:den>
                    </m:f>
                  </m:oMath>
                </a14:m>
                <a:r>
                  <a:rPr lang="en-US" sz="1600" dirty="0">
                    <a:solidFill>
                      <a:srgbClr val="002060"/>
                    </a:solidFill>
                  </a:rPr>
                  <a:t>=4</a:t>
                </a:r>
              </a:p>
              <a:p>
                <a:r>
                  <a:rPr lang="en-US" sz="1600" dirty="0">
                    <a:solidFill>
                      <a:srgbClr val="002060"/>
                    </a:solidFill>
                  </a:rPr>
                  <a:t>P=2*</a:t>
                </a:r>
                <a14:m>
                  <m:oMath xmlns:m="http://schemas.openxmlformats.org/officeDocument/2006/math">
                    <m:nary>
                      <m:naryPr>
                        <m:chr m:val="∑"/>
                        <m:ctrlPr>
                          <a:rPr lang="en-US" sz="1600" i="1" smtClean="0">
                            <a:solidFill>
                              <a:srgbClr val="002060"/>
                            </a:solidFill>
                            <a:latin typeface="Cambria Math" panose="02040503050406030204" pitchFamily="18" charset="0"/>
                          </a:rPr>
                        </m:ctrlPr>
                      </m:naryPr>
                      <m:sub>
                        <m:r>
                          <m:rPr>
                            <m:brk m:alnAt="23"/>
                          </m:rPr>
                          <a:rPr lang="en-US" sz="1600" b="0" i="1" smtClean="0">
                            <a:solidFill>
                              <a:srgbClr val="002060"/>
                            </a:solidFill>
                            <a:latin typeface="Cambria Math" panose="02040503050406030204" pitchFamily="18" charset="0"/>
                          </a:rPr>
                          <m:t>𝑘</m:t>
                        </m:r>
                        <m:r>
                          <a:rPr lang="en-US" sz="1600" b="0" i="1" smtClean="0">
                            <a:solidFill>
                              <a:srgbClr val="002060"/>
                            </a:solidFill>
                            <a:latin typeface="Cambria Math" panose="02040503050406030204" pitchFamily="18" charset="0"/>
                          </a:rPr>
                          <m:t>=</m:t>
                        </m:r>
                        <m:sSub>
                          <m:sSubPr>
                            <m:ctrlPr>
                              <a:rPr lang="en-US" sz="1600" b="0" i="1" smtClean="0">
                                <a:solidFill>
                                  <a:srgbClr val="002060"/>
                                </a:solidFill>
                                <a:latin typeface="Cambria Math" panose="02040503050406030204" pitchFamily="18" charset="0"/>
                              </a:rPr>
                            </m:ctrlPr>
                          </m:sSubPr>
                          <m:e>
                            <m:r>
                              <a:rPr lang="en-US" sz="1600" b="0" i="1" smtClean="0">
                                <a:solidFill>
                                  <a:srgbClr val="002060"/>
                                </a:solidFill>
                                <a:latin typeface="Cambria Math" panose="02040503050406030204" pitchFamily="18" charset="0"/>
                              </a:rPr>
                              <m:t>𝑛</m:t>
                            </m:r>
                          </m:e>
                          <m:sub>
                            <m:r>
                              <a:rPr lang="en-US" sz="1600" b="0" i="1" smtClean="0">
                                <a:solidFill>
                                  <a:srgbClr val="002060"/>
                                </a:solidFill>
                                <a:latin typeface="Cambria Math" panose="02040503050406030204" pitchFamily="18" charset="0"/>
                              </a:rPr>
                              <m:t>𝐴</m:t>
                            </m:r>
                          </m:sub>
                        </m:sSub>
                      </m:sub>
                      <m:sup>
                        <m:sSub>
                          <m:sSubPr>
                            <m:ctrlPr>
                              <a:rPr lang="en-US" sz="1600" i="1" smtClean="0">
                                <a:solidFill>
                                  <a:srgbClr val="002060"/>
                                </a:solidFill>
                                <a:latin typeface="Cambria Math" panose="02040503050406030204" pitchFamily="18" charset="0"/>
                              </a:rPr>
                            </m:ctrlPr>
                          </m:sSubPr>
                          <m:e>
                            <m:r>
                              <a:rPr lang="en-US" sz="1600" b="0" i="1" smtClean="0">
                                <a:solidFill>
                                  <a:srgbClr val="002060"/>
                                </a:solidFill>
                                <a:latin typeface="Cambria Math" panose="02040503050406030204" pitchFamily="18" charset="0"/>
                              </a:rPr>
                              <m:t>𝑛</m:t>
                            </m:r>
                          </m:e>
                          <m:sub>
                            <m:r>
                              <a:rPr lang="en-US" sz="1600" b="0" i="1" smtClean="0">
                                <a:solidFill>
                                  <a:srgbClr val="002060"/>
                                </a:solidFill>
                                <a:latin typeface="Cambria Math" panose="02040503050406030204" pitchFamily="18" charset="0"/>
                              </a:rPr>
                              <m:t>𝐷</m:t>
                            </m:r>
                          </m:sub>
                        </m:sSub>
                      </m:sup>
                      <m:e>
                        <m:d>
                          <m:dPr>
                            <m:ctrlPr>
                              <a:rPr lang="en-US" sz="1600" i="1" smtClean="0">
                                <a:solidFill>
                                  <a:srgbClr val="002060"/>
                                </a:solidFill>
                                <a:latin typeface="Cambria Math" panose="02040503050406030204" pitchFamily="18" charset="0"/>
                              </a:rPr>
                            </m:ctrlPr>
                          </m:dPr>
                          <m:e>
                            <m:m>
                              <m:mPr>
                                <m:mcs>
                                  <m:mc>
                                    <m:mcPr>
                                      <m:count m:val="1"/>
                                      <m:mcJc m:val="center"/>
                                    </m:mcPr>
                                  </m:mc>
                                </m:mcs>
                                <m:ctrlPr>
                                  <a:rPr lang="en-US" sz="1600" i="1" smtClean="0">
                                    <a:solidFill>
                                      <a:srgbClr val="002060"/>
                                    </a:solidFill>
                                    <a:latin typeface="Cambria Math" panose="02040503050406030204" pitchFamily="18" charset="0"/>
                                  </a:rPr>
                                </m:ctrlPr>
                              </m:mPr>
                              <m:mr>
                                <m:e>
                                  <m:sSub>
                                    <m:sSubPr>
                                      <m:ctrlPr>
                                        <a:rPr lang="en-US" sz="1600" i="1" smtClean="0">
                                          <a:solidFill>
                                            <a:srgbClr val="002060"/>
                                          </a:solidFill>
                                          <a:latin typeface="Cambria Math" panose="02040503050406030204" pitchFamily="18" charset="0"/>
                                        </a:rPr>
                                      </m:ctrlPr>
                                    </m:sSubPr>
                                    <m:e>
                                      <m:r>
                                        <a:rPr lang="en-US" sz="1600" b="0" i="1" smtClean="0">
                                          <a:solidFill>
                                            <a:srgbClr val="002060"/>
                                          </a:solidFill>
                                          <a:latin typeface="Cambria Math" panose="02040503050406030204" pitchFamily="18" charset="0"/>
                                        </a:rPr>
                                        <m:t>𝑛</m:t>
                                      </m:r>
                                    </m:e>
                                    <m:sub>
                                      <m:r>
                                        <a:rPr lang="en-US" sz="1600" b="0" i="1" smtClean="0">
                                          <a:solidFill>
                                            <a:srgbClr val="002060"/>
                                          </a:solidFill>
                                          <a:latin typeface="Cambria Math" panose="02040503050406030204" pitchFamily="18" charset="0"/>
                                        </a:rPr>
                                        <m:t>𝐷</m:t>
                                      </m:r>
                                    </m:sub>
                                  </m:sSub>
                                </m:e>
                              </m:mr>
                              <m:mr>
                                <m:e>
                                  <m:r>
                                    <a:rPr lang="en-US" sz="1600" b="0" i="1" smtClean="0">
                                      <a:solidFill>
                                        <a:srgbClr val="002060"/>
                                      </a:solidFill>
                                      <a:latin typeface="Cambria Math" panose="02040503050406030204" pitchFamily="18" charset="0"/>
                                    </a:rPr>
                                    <m:t>𝑘</m:t>
                                  </m:r>
                                </m:e>
                              </m:mr>
                            </m:m>
                          </m:e>
                        </m:d>
                        <m:sSup>
                          <m:sSupPr>
                            <m:ctrlPr>
                              <a:rPr lang="en-US" sz="1600" i="1" smtClean="0">
                                <a:solidFill>
                                  <a:srgbClr val="002060"/>
                                </a:solidFill>
                                <a:latin typeface="Cambria Math" panose="02040503050406030204" pitchFamily="18" charset="0"/>
                              </a:rPr>
                            </m:ctrlPr>
                          </m:sSupPr>
                          <m:e>
                            <m:d>
                              <m:dPr>
                                <m:ctrlPr>
                                  <a:rPr lang="en-US" sz="1600" i="1">
                                    <a:solidFill>
                                      <a:srgbClr val="002060"/>
                                    </a:solidFill>
                                    <a:latin typeface="Cambria Math" panose="02040503050406030204" pitchFamily="18" charset="0"/>
                                  </a:rPr>
                                </m:ctrlPr>
                              </m:dPr>
                              <m:e>
                                <m:f>
                                  <m:fPr>
                                    <m:ctrlPr>
                                      <a:rPr lang="en-US" sz="1600" i="1">
                                        <a:solidFill>
                                          <a:srgbClr val="002060"/>
                                        </a:solidFill>
                                        <a:latin typeface="Cambria Math" panose="02040503050406030204" pitchFamily="18" charset="0"/>
                                      </a:rPr>
                                    </m:ctrlPr>
                                  </m:fPr>
                                  <m:num>
                                    <m:r>
                                      <a:rPr lang="en-US" sz="1600" i="1">
                                        <a:solidFill>
                                          <a:srgbClr val="002060"/>
                                        </a:solidFill>
                                        <a:latin typeface="Cambria Math" panose="02040503050406030204" pitchFamily="18" charset="0"/>
                                      </a:rPr>
                                      <m:t>1</m:t>
                                    </m:r>
                                  </m:num>
                                  <m:den>
                                    <m:r>
                                      <a:rPr lang="en-US" sz="1600" i="1">
                                        <a:solidFill>
                                          <a:srgbClr val="002060"/>
                                        </a:solidFill>
                                        <a:latin typeface="Cambria Math" panose="02040503050406030204" pitchFamily="18" charset="0"/>
                                      </a:rPr>
                                      <m:t>2</m:t>
                                    </m:r>
                                  </m:den>
                                </m:f>
                              </m:e>
                            </m:d>
                          </m:e>
                          <m:sup>
                            <m:sSub>
                              <m:sSubPr>
                                <m:ctrlPr>
                                  <a:rPr lang="en-US" sz="1600" i="1" smtClean="0">
                                    <a:solidFill>
                                      <a:srgbClr val="002060"/>
                                    </a:solidFill>
                                    <a:latin typeface="Cambria Math" panose="02040503050406030204" pitchFamily="18" charset="0"/>
                                  </a:rPr>
                                </m:ctrlPr>
                              </m:sSubPr>
                              <m:e>
                                <m:r>
                                  <a:rPr lang="en-US" sz="1600" b="0" i="1" smtClean="0">
                                    <a:solidFill>
                                      <a:srgbClr val="002060"/>
                                    </a:solidFill>
                                    <a:latin typeface="Cambria Math" panose="02040503050406030204" pitchFamily="18" charset="0"/>
                                  </a:rPr>
                                  <m:t>𝑛</m:t>
                                </m:r>
                              </m:e>
                              <m:sub>
                                <m:r>
                                  <a:rPr lang="en-US" sz="1600" b="0" i="1" smtClean="0">
                                    <a:solidFill>
                                      <a:srgbClr val="002060"/>
                                    </a:solidFill>
                                    <a:latin typeface="Cambria Math" panose="02040503050406030204" pitchFamily="18" charset="0"/>
                                  </a:rPr>
                                  <m:t>𝐷</m:t>
                                </m:r>
                              </m:sub>
                            </m:sSub>
                          </m:sup>
                        </m:sSup>
                        <m:r>
                          <a:rPr lang="en-US" sz="1600" b="0" i="1" smtClean="0">
                            <a:solidFill>
                              <a:srgbClr val="002060"/>
                            </a:solidFill>
                            <a:latin typeface="Cambria Math" panose="02040503050406030204" pitchFamily="18" charset="0"/>
                          </a:rPr>
                          <m:t>=</m:t>
                        </m:r>
                        <m:r>
                          <m:rPr>
                            <m:nor/>
                          </m:rPr>
                          <a:rPr lang="en-US" sz="1600" dirty="0">
                            <a:solidFill>
                              <a:srgbClr val="002060"/>
                            </a:solidFill>
                          </a:rPr>
                          <m:t>2∗</m:t>
                        </m:r>
                        <m:nary>
                          <m:naryPr>
                            <m:chr m:val="∑"/>
                            <m:ctrlPr>
                              <a:rPr lang="en-US" sz="1600" i="1">
                                <a:solidFill>
                                  <a:srgbClr val="002060"/>
                                </a:solidFill>
                                <a:latin typeface="Cambria Math" panose="02040503050406030204" pitchFamily="18" charset="0"/>
                              </a:rPr>
                            </m:ctrlPr>
                          </m:naryPr>
                          <m:sub>
                            <m:r>
                              <m:rPr>
                                <m:brk m:alnAt="23"/>
                              </m:rPr>
                              <a:rPr lang="en-US" sz="1600" i="1">
                                <a:solidFill>
                                  <a:srgbClr val="002060"/>
                                </a:solidFill>
                                <a:latin typeface="Cambria Math" panose="02040503050406030204" pitchFamily="18" charset="0"/>
                              </a:rPr>
                              <m:t>𝑘</m:t>
                            </m:r>
                            <m:r>
                              <a:rPr lang="en-US" sz="1600" i="1">
                                <a:solidFill>
                                  <a:srgbClr val="002060"/>
                                </a:solidFill>
                                <a:latin typeface="Cambria Math" panose="02040503050406030204" pitchFamily="18" charset="0"/>
                              </a:rPr>
                              <m:t>=</m:t>
                            </m:r>
                            <m:r>
                              <a:rPr lang="en-US" sz="1600" b="0" i="1" smtClean="0">
                                <a:solidFill>
                                  <a:srgbClr val="002060"/>
                                </a:solidFill>
                                <a:latin typeface="Cambria Math" panose="02040503050406030204" pitchFamily="18" charset="0"/>
                              </a:rPr>
                              <m:t>7</m:t>
                            </m:r>
                          </m:sub>
                          <m:sup>
                            <m:r>
                              <a:rPr lang="en-US" sz="1600" b="0" i="1" smtClean="0">
                                <a:solidFill>
                                  <a:srgbClr val="002060"/>
                                </a:solidFill>
                                <a:latin typeface="Cambria Math" panose="02040503050406030204" pitchFamily="18" charset="0"/>
                              </a:rPr>
                              <m:t>8</m:t>
                            </m:r>
                          </m:sup>
                          <m:e>
                            <m:d>
                              <m:dPr>
                                <m:ctrlPr>
                                  <a:rPr lang="en-US" sz="1600" i="1">
                                    <a:solidFill>
                                      <a:srgbClr val="002060"/>
                                    </a:solidFill>
                                    <a:latin typeface="Cambria Math" panose="02040503050406030204" pitchFamily="18" charset="0"/>
                                  </a:rPr>
                                </m:ctrlPr>
                              </m:dPr>
                              <m:e>
                                <m:m>
                                  <m:mPr>
                                    <m:mcs>
                                      <m:mc>
                                        <m:mcPr>
                                          <m:count m:val="1"/>
                                          <m:mcJc m:val="center"/>
                                        </m:mcPr>
                                      </m:mc>
                                    </m:mcs>
                                    <m:ctrlPr>
                                      <a:rPr lang="en-US" sz="1600" i="1">
                                        <a:solidFill>
                                          <a:srgbClr val="002060"/>
                                        </a:solidFill>
                                        <a:latin typeface="Cambria Math" panose="02040503050406030204" pitchFamily="18" charset="0"/>
                                      </a:rPr>
                                    </m:ctrlPr>
                                  </m:mPr>
                                  <m:mr>
                                    <m:e>
                                      <m:r>
                                        <a:rPr lang="en-US" sz="1600" b="0" i="1" smtClean="0">
                                          <a:solidFill>
                                            <a:srgbClr val="002060"/>
                                          </a:solidFill>
                                          <a:latin typeface="Cambria Math" panose="02040503050406030204" pitchFamily="18" charset="0"/>
                                        </a:rPr>
                                        <m:t>8</m:t>
                                      </m:r>
                                    </m:e>
                                  </m:mr>
                                  <m:mr>
                                    <m:e>
                                      <m:r>
                                        <a:rPr lang="en-US" sz="1600" i="1">
                                          <a:solidFill>
                                            <a:srgbClr val="002060"/>
                                          </a:solidFill>
                                          <a:latin typeface="Cambria Math" panose="02040503050406030204" pitchFamily="18" charset="0"/>
                                        </a:rPr>
                                        <m:t>𝑘</m:t>
                                      </m:r>
                                    </m:e>
                                  </m:mr>
                                </m:m>
                              </m:e>
                            </m:d>
                            <m:sSup>
                              <m:sSupPr>
                                <m:ctrlPr>
                                  <a:rPr lang="en-US" sz="1600" i="1">
                                    <a:solidFill>
                                      <a:srgbClr val="002060"/>
                                    </a:solidFill>
                                    <a:latin typeface="Cambria Math" panose="02040503050406030204" pitchFamily="18" charset="0"/>
                                  </a:rPr>
                                </m:ctrlPr>
                              </m:sSupPr>
                              <m:e>
                                <m:d>
                                  <m:dPr>
                                    <m:ctrlPr>
                                      <a:rPr lang="en-US" sz="1600" i="1">
                                        <a:solidFill>
                                          <a:srgbClr val="002060"/>
                                        </a:solidFill>
                                        <a:latin typeface="Cambria Math" panose="02040503050406030204" pitchFamily="18" charset="0"/>
                                      </a:rPr>
                                    </m:ctrlPr>
                                  </m:dPr>
                                  <m:e>
                                    <m:f>
                                      <m:fPr>
                                        <m:ctrlPr>
                                          <a:rPr lang="en-US" sz="1600" i="1">
                                            <a:solidFill>
                                              <a:srgbClr val="002060"/>
                                            </a:solidFill>
                                            <a:latin typeface="Cambria Math" panose="02040503050406030204" pitchFamily="18" charset="0"/>
                                          </a:rPr>
                                        </m:ctrlPr>
                                      </m:fPr>
                                      <m:num>
                                        <m:r>
                                          <a:rPr lang="en-US" sz="1600" i="1">
                                            <a:solidFill>
                                              <a:srgbClr val="002060"/>
                                            </a:solidFill>
                                            <a:latin typeface="Cambria Math" panose="02040503050406030204" pitchFamily="18" charset="0"/>
                                          </a:rPr>
                                          <m:t>1</m:t>
                                        </m:r>
                                      </m:num>
                                      <m:den>
                                        <m:r>
                                          <a:rPr lang="en-US" sz="1600" i="1">
                                            <a:solidFill>
                                              <a:srgbClr val="002060"/>
                                            </a:solidFill>
                                            <a:latin typeface="Cambria Math" panose="02040503050406030204" pitchFamily="18" charset="0"/>
                                          </a:rPr>
                                          <m:t>2</m:t>
                                        </m:r>
                                      </m:den>
                                    </m:f>
                                  </m:e>
                                </m:d>
                              </m:e>
                              <m:sup>
                                <m:r>
                                  <a:rPr lang="en-US" sz="1600" b="0" i="1" smtClean="0">
                                    <a:solidFill>
                                      <a:srgbClr val="002060"/>
                                    </a:solidFill>
                                    <a:latin typeface="Cambria Math" panose="02040503050406030204" pitchFamily="18" charset="0"/>
                                  </a:rPr>
                                  <m:t>8</m:t>
                                </m:r>
                              </m:sup>
                            </m:sSup>
                          </m:e>
                        </m:nary>
                      </m:e>
                    </m:nary>
                  </m:oMath>
                </a14:m>
                <a:endParaRPr lang="en-US" sz="1600" dirty="0">
                  <a:solidFill>
                    <a:srgbClr val="002060"/>
                  </a:solidFill>
                </a:endParaRPr>
              </a:p>
              <a:p>
                <a:r>
                  <a:rPr lang="en-US" sz="1600" dirty="0">
                    <a:solidFill>
                      <a:srgbClr val="002060"/>
                    </a:solidFill>
                  </a:rPr>
                  <a:t> Table for Binomial probabilities:</a:t>
                </a:r>
              </a:p>
              <a:p>
                <a:r>
                  <a:rPr lang="en-US" sz="1600" dirty="0">
                    <a:solidFill>
                      <a:srgbClr val="002060"/>
                    </a:solidFill>
                  </a:rPr>
                  <a:t>N=8, p=0.5, </a:t>
                </a:r>
                <a:r>
                  <a:rPr lang="en-US" sz="1600" dirty="0" err="1">
                    <a:solidFill>
                      <a:srgbClr val="002060"/>
                    </a:solidFill>
                  </a:rPr>
                  <a:t>Pr</a:t>
                </a:r>
                <a:r>
                  <a:rPr lang="en-US" sz="1600" dirty="0">
                    <a:solidFill>
                      <a:srgbClr val="002060"/>
                    </a:solidFill>
                  </a:rPr>
                  <a:t>(X≥7|p=0.5)=0.313+0.0039</a:t>
                </a:r>
              </a:p>
              <a:p>
                <a:r>
                  <a:rPr lang="en-US" sz="1600" dirty="0">
                    <a:solidFill>
                      <a:srgbClr val="002060"/>
                    </a:solidFill>
                  </a:rPr>
                  <a:t>                                               =0.0352</a:t>
                </a:r>
              </a:p>
              <a:p>
                <a:r>
                  <a:rPr lang="en-US" sz="1600" dirty="0">
                    <a:solidFill>
                      <a:srgbClr val="002060"/>
                    </a:solidFill>
                  </a:rPr>
                  <a:t>Two tailed p-value: 2(0.0352)=0.07</a:t>
                </a:r>
              </a:p>
              <a:p>
                <a:endParaRPr lang="en-US" sz="1600" dirty="0">
                  <a:solidFill>
                    <a:srgbClr val="002060"/>
                  </a:solidFill>
                </a:endParaRPr>
              </a:p>
              <a:p>
                <a:pPr marL="285750" indent="-285750">
                  <a:buFont typeface="Arial" panose="020B0604020202020204" pitchFamily="34" charset="0"/>
                  <a:buChar char="•"/>
                </a:pPr>
                <a:r>
                  <a:rPr lang="en-US" sz="1600" dirty="0">
                    <a:solidFill>
                      <a:srgbClr val="002060"/>
                    </a:solidFill>
                  </a:rPr>
                  <a:t>results are not statistically significant (p&gt;0.05) </a:t>
                </a:r>
              </a:p>
              <a:p>
                <a:pPr marL="285750" indent="-285750">
                  <a:buFont typeface="Arial" panose="020B0604020202020204" pitchFamily="34" charset="0"/>
                  <a:buChar char="•"/>
                </a:pPr>
                <a:r>
                  <a:rPr lang="en-US" sz="1600" dirty="0">
                    <a:solidFill>
                      <a:srgbClr val="002060"/>
                    </a:solidFill>
                  </a:rPr>
                  <a:t>cannot conclude that there is a significant </a:t>
                </a:r>
              </a:p>
              <a:p>
                <a:r>
                  <a:rPr lang="en-US" sz="1600" dirty="0">
                    <a:solidFill>
                      <a:srgbClr val="002060"/>
                    </a:solidFill>
                  </a:rPr>
                  <a:t>     difference between the 2 methods</a:t>
                </a:r>
              </a:p>
              <a:p>
                <a:pPr marL="285750" indent="-285750">
                  <a:buFont typeface="Arial" panose="020B0604020202020204" pitchFamily="34" charset="0"/>
                  <a:buChar char="•"/>
                </a:pPr>
                <a:r>
                  <a:rPr lang="en-US" sz="1600" dirty="0">
                    <a:solidFill>
                      <a:srgbClr val="002060"/>
                    </a:solidFill>
                  </a:rPr>
                  <a:t>a trend can be detected toward the computer</a:t>
                </a:r>
              </a:p>
              <a:p>
                <a:r>
                  <a:rPr lang="en-US" sz="1600" dirty="0">
                    <a:solidFill>
                      <a:srgbClr val="002060"/>
                    </a:solidFill>
                  </a:rPr>
                  <a:t>     device identifying more hypertensives than the </a:t>
                </a:r>
              </a:p>
              <a:p>
                <a:r>
                  <a:rPr lang="en-US" sz="1600" dirty="0">
                    <a:solidFill>
                      <a:srgbClr val="002060"/>
                    </a:solidFill>
                  </a:rPr>
                  <a:t>     trained observer</a:t>
                </a:r>
              </a:p>
            </p:txBody>
          </p:sp>
        </mc:Choice>
        <mc:Fallback xmlns="">
          <p:sp>
            <p:nvSpPr>
              <p:cNvPr id="2" name="TextBox 1">
                <a:extLst>
                  <a:ext uri="{FF2B5EF4-FFF2-40B4-BE49-F238E27FC236}">
                    <a16:creationId xmlns:a16="http://schemas.microsoft.com/office/drawing/2014/main" id="{6199C66A-30E0-4D33-AC46-AA35246F3100}"/>
                  </a:ext>
                </a:extLst>
              </p:cNvPr>
              <p:cNvSpPr txBox="1">
                <a:spLocks noRot="1" noChangeAspect="1" noMove="1" noResize="1" noEditPoints="1" noAdjustHandles="1" noChangeArrowheads="1" noChangeShapeType="1" noTextEdit="1"/>
              </p:cNvSpPr>
              <p:nvPr/>
            </p:nvSpPr>
            <p:spPr>
              <a:xfrm>
                <a:off x="4572000" y="1910831"/>
                <a:ext cx="4750018" cy="3813352"/>
              </a:xfrm>
              <a:prstGeom prst="rect">
                <a:avLst/>
              </a:prstGeom>
              <a:blipFill>
                <a:blip r:embed="rId5"/>
                <a:stretch>
                  <a:fillRect l="-642" t="-479" b="-1118"/>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B864C4A9-9B9A-4309-953B-A5CA16C50DAA}"/>
              </a:ext>
            </a:extLst>
          </p:cNvPr>
          <p:cNvSpPr txBox="1"/>
          <p:nvPr/>
        </p:nvSpPr>
        <p:spPr>
          <a:xfrm>
            <a:off x="147154" y="440608"/>
            <a:ext cx="7224091"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Each person used himself/herself as control </a:t>
            </a:r>
            <a:r>
              <a:rPr lang="en-US" dirty="0">
                <a:sym typeface="Wingdings" panose="05000000000000000000" pitchFamily="2" charset="2"/>
              </a:rPr>
              <a:t> dependent samples</a:t>
            </a:r>
          </a:p>
          <a:p>
            <a:pPr marR="0" algn="l" defTabSz="914400" rtl="0" fontAlgn="auto" latinLnBrk="0" hangingPunct="0">
              <a:lnSpc>
                <a:spcPct val="100000"/>
              </a:lnSpc>
              <a:spcBef>
                <a:spcPts val="0"/>
              </a:spcBef>
              <a:spcAft>
                <a:spcPts val="0"/>
              </a:spcAft>
              <a:buClrTx/>
              <a:buSzTx/>
              <a:tabLst/>
            </a:pPr>
            <a:r>
              <a:rPr kumimoji="0" lang="en-US" sz="1800" b="0" i="0" u="none" strike="noStrike" cap="none" spc="0" normalizeH="0" baseline="0" dirty="0">
                <a:ln>
                  <a:noFill/>
                </a:ln>
                <a:solidFill>
                  <a:srgbClr val="000000"/>
                </a:solidFill>
                <a:effectLst/>
                <a:uFillTx/>
                <a:latin typeface="Arial"/>
                <a:ea typeface="Arial"/>
                <a:cs typeface="Arial"/>
                <a:sym typeface="Wingdings" panose="05000000000000000000" pitchFamily="2" charset="2"/>
              </a:rPr>
              <a:t>      c</a:t>
            </a:r>
            <a:r>
              <a:rPr kumimoji="0" lang="en-US" sz="1800" b="0" i="0" u="none" strike="noStrike" cap="none" spc="0" normalizeH="0" baseline="0" dirty="0">
                <a:ln>
                  <a:noFill/>
                </a:ln>
                <a:solidFill>
                  <a:srgbClr val="000000"/>
                </a:solidFill>
                <a:effectLst/>
                <a:uFillTx/>
                <a:latin typeface="Arial"/>
                <a:ea typeface="Arial"/>
                <a:cs typeface="Arial"/>
                <a:sym typeface="Arial"/>
              </a:rPr>
              <a:t>an’t use Yates-corrected ꭓ</a:t>
            </a:r>
            <a:r>
              <a:rPr kumimoji="0" lang="en-US" sz="1800" b="0" i="0" u="none" strike="noStrike" cap="none" spc="0" normalizeH="0" baseline="30000" dirty="0">
                <a:ln>
                  <a:noFill/>
                </a:ln>
                <a:solidFill>
                  <a:srgbClr val="000000"/>
                </a:solidFill>
                <a:effectLst/>
                <a:uFillTx/>
                <a:latin typeface="Arial"/>
                <a:ea typeface="Arial"/>
                <a:cs typeface="Arial"/>
                <a:sym typeface="Arial"/>
              </a:rPr>
              <a:t>2</a:t>
            </a:r>
            <a:r>
              <a:rPr kumimoji="0" lang="en-US" sz="1800" b="0" i="0" u="none" strike="noStrike" cap="none" spc="0" normalizeH="0" baseline="0" dirty="0">
                <a:ln>
                  <a:noFill/>
                </a:ln>
                <a:solidFill>
                  <a:srgbClr val="000000"/>
                </a:solidFill>
                <a:effectLst/>
                <a:uFillTx/>
                <a:latin typeface="Arial"/>
                <a:ea typeface="Arial"/>
                <a:cs typeface="Arial"/>
                <a:sym typeface="Arial"/>
              </a:rPr>
              <a:t> test</a:t>
            </a:r>
          </a:p>
        </p:txBody>
      </p:sp>
      <p:sp>
        <p:nvSpPr>
          <p:cNvPr id="4" name="TextBox 3">
            <a:extLst>
              <a:ext uri="{FF2B5EF4-FFF2-40B4-BE49-F238E27FC236}">
                <a16:creationId xmlns:a16="http://schemas.microsoft.com/office/drawing/2014/main" id="{C468777E-5A86-4618-BBB2-785C32F5CCCE}"/>
              </a:ext>
            </a:extLst>
          </p:cNvPr>
          <p:cNvSpPr txBox="1"/>
          <p:nvPr/>
        </p:nvSpPr>
        <p:spPr>
          <a:xfrm>
            <a:off x="4611517" y="1264502"/>
            <a:ext cx="2759728"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Arial"/>
                <a:ea typeface="Arial"/>
                <a:cs typeface="Arial"/>
                <a:sym typeface="Arial"/>
              </a:rPr>
              <a:t>Concordant pairs: 9+3=12</a:t>
            </a:r>
          </a:p>
          <a:p>
            <a:pPr marL="0" marR="0" indent="0" algn="l" defTabSz="914400" rtl="0" fontAlgn="auto" latinLnBrk="0" hangingPunct="0">
              <a:lnSpc>
                <a:spcPct val="100000"/>
              </a:lnSpc>
              <a:spcBef>
                <a:spcPts val="0"/>
              </a:spcBef>
              <a:spcAft>
                <a:spcPts val="0"/>
              </a:spcAft>
              <a:buClrTx/>
              <a:buSzTx/>
              <a:buFontTx/>
              <a:buNone/>
              <a:tabLst/>
            </a:pPr>
            <a:r>
              <a:rPr lang="en-US" dirty="0"/>
              <a:t>Discordant pairs: 7+1=8</a:t>
            </a: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pic>
        <p:nvPicPr>
          <p:cNvPr id="8" name="Picture 2" descr="Picture 2">
            <a:extLst>
              <a:ext uri="{FF2B5EF4-FFF2-40B4-BE49-F238E27FC236}">
                <a16:creationId xmlns:a16="http://schemas.microsoft.com/office/drawing/2014/main" id="{81369341-DCB1-4E01-AFE9-4B7EA15C49F7}"/>
              </a:ext>
            </a:extLst>
          </p:cNvPr>
          <p:cNvPicPr>
            <a:picLocks noChangeAspect="1"/>
          </p:cNvPicPr>
          <p:nvPr/>
        </p:nvPicPr>
        <p:blipFill>
          <a:blip r:embed="rId6"/>
          <a:stretch>
            <a:fillRect/>
          </a:stretch>
        </p:blipFill>
        <p:spPr>
          <a:xfrm>
            <a:off x="7273895" y="1522582"/>
            <a:ext cx="1820300" cy="929640"/>
          </a:xfrm>
          <a:prstGeom prst="rect">
            <a:avLst/>
          </a:prstGeom>
          <a:ln w="12700">
            <a:miter lim="400000"/>
          </a:ln>
        </p:spPr>
      </p:pic>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D45AF96-4116-41CD-A177-3A3DB56EA96D}"/>
              </a:ext>
            </a:extLst>
          </p:cNvPr>
          <p:cNvPicPr>
            <a:picLocks noChangeAspect="1"/>
          </p:cNvPicPr>
          <p:nvPr/>
        </p:nvPicPr>
        <p:blipFill>
          <a:blip r:embed="rId2"/>
          <a:stretch>
            <a:fillRect/>
          </a:stretch>
        </p:blipFill>
        <p:spPr>
          <a:xfrm>
            <a:off x="2143125" y="274638"/>
            <a:ext cx="4400550" cy="6457950"/>
          </a:xfrm>
          <a:prstGeom prst="rect">
            <a:avLst/>
          </a:prstGeom>
        </p:spPr>
      </p:pic>
      <p:sp>
        <p:nvSpPr>
          <p:cNvPr id="2" name="Title 1">
            <a:extLst>
              <a:ext uri="{FF2B5EF4-FFF2-40B4-BE49-F238E27FC236}">
                <a16:creationId xmlns:a16="http://schemas.microsoft.com/office/drawing/2014/main" id="{402975EB-7B50-4F54-A731-491E76A623C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92AA308-6268-4907-8EAC-9C1C50BAD200}"/>
              </a:ext>
            </a:extLst>
          </p:cNvPr>
          <p:cNvSpPr>
            <a:spLocks noGrp="1"/>
          </p:cNvSpPr>
          <p:nvPr>
            <p:ph idx="1"/>
          </p:nvPr>
        </p:nvSpPr>
        <p:spPr/>
        <p:txBody>
          <a:bodyPr/>
          <a:lstStyle/>
          <a:p>
            <a:endParaRPr lang="en-US" dirty="0"/>
          </a:p>
        </p:txBody>
      </p:sp>
      <p:sp>
        <p:nvSpPr>
          <p:cNvPr id="5" name="Rectangle 4">
            <a:extLst>
              <a:ext uri="{FF2B5EF4-FFF2-40B4-BE49-F238E27FC236}">
                <a16:creationId xmlns:a16="http://schemas.microsoft.com/office/drawing/2014/main" id="{2A692E24-7F22-4191-B5D8-B9CA00E6789F}"/>
              </a:ext>
            </a:extLst>
          </p:cNvPr>
          <p:cNvSpPr/>
          <p:nvPr/>
        </p:nvSpPr>
        <p:spPr>
          <a:xfrm>
            <a:off x="6049003" y="1098705"/>
            <a:ext cx="381000" cy="228600"/>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2987590"/>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Box 1"/>
          <p:cNvSpPr txBox="1"/>
          <p:nvPr/>
        </p:nvSpPr>
        <p:spPr>
          <a:xfrm>
            <a:off x="655319" y="914400"/>
            <a:ext cx="7365540" cy="19508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b="1"/>
            </a:pPr>
            <a:r>
              <a:t>R command to perform McNemar’s Test for correlated proportions</a:t>
            </a:r>
          </a:p>
          <a:p>
            <a:endParaRPr/>
          </a:p>
          <a:p>
            <a:r>
              <a:t>#use matrix command to form the 2x2 table :</a:t>
            </a:r>
          </a:p>
          <a:p>
            <a:r>
              <a:t>&gt;table=matrix(c(a, c, b, d), nrow=2)</a:t>
            </a:r>
          </a:p>
          <a:p>
            <a:endParaRPr/>
          </a:p>
          <a:p>
            <a:r>
              <a:t>#x and y variables (vectors) consisting of outcomes for matched pairs</a:t>
            </a:r>
          </a:p>
          <a:p>
            <a:r>
              <a:t>&gt;mcnemar.test(x, y)</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Title 1"/>
          <p:cNvSpPr txBox="1">
            <a:spLocks noGrp="1"/>
          </p:cNvSpPr>
          <p:nvPr>
            <p:ph type="title"/>
          </p:nvPr>
        </p:nvSpPr>
        <p:spPr>
          <a:prstGeom prst="rect">
            <a:avLst/>
          </a:prstGeom>
        </p:spPr>
        <p:txBody>
          <a:bodyPr/>
          <a:lstStyle/>
          <a:p>
            <a:pPr>
              <a:defRPr sz="2500" b="1"/>
            </a:pPr>
            <a:r>
              <a:rPr lang="en-US" dirty="0"/>
              <a:t>Scenario</a:t>
            </a:r>
            <a:r>
              <a:rPr dirty="0"/>
              <a:t>: Age at first birth </a:t>
            </a:r>
            <a:br>
              <a:rPr dirty="0"/>
            </a:br>
            <a:r>
              <a:rPr dirty="0"/>
              <a:t>and Development of breast Cancer</a:t>
            </a:r>
          </a:p>
        </p:txBody>
      </p:sp>
      <p:sp>
        <p:nvSpPr>
          <p:cNvPr id="243" name="Content Placeholder 2"/>
          <p:cNvSpPr txBox="1">
            <a:spLocks noGrp="1"/>
          </p:cNvSpPr>
          <p:nvPr>
            <p:ph type="body" idx="1"/>
          </p:nvPr>
        </p:nvSpPr>
        <p:spPr>
          <a:xfrm>
            <a:off x="457200" y="1600200"/>
            <a:ext cx="8229600" cy="4525963"/>
          </a:xfrm>
          <a:prstGeom prst="rect">
            <a:avLst/>
          </a:prstGeom>
        </p:spPr>
        <p:txBody>
          <a:bodyPr/>
          <a:lstStyle/>
          <a:p>
            <a:pPr>
              <a:spcBef>
                <a:spcPts val="500"/>
              </a:spcBef>
              <a:defRPr sz="2400"/>
            </a:pPr>
            <a:r>
              <a:rPr dirty="0"/>
              <a:t>Study link between age at first birth and development of breast cancer</a:t>
            </a:r>
          </a:p>
          <a:p>
            <a:pPr>
              <a:spcBef>
                <a:spcPts val="500"/>
              </a:spcBef>
              <a:defRPr sz="2400"/>
            </a:pPr>
            <a:r>
              <a:rPr dirty="0"/>
              <a:t>Investigate whether effect of age at first birth follows a consistent trend: </a:t>
            </a:r>
          </a:p>
          <a:p>
            <a:pPr marL="742950" lvl="1" indent="-285750">
              <a:spcBef>
                <a:spcPts val="400"/>
              </a:spcBef>
              <a:buFont typeface="Courier New"/>
              <a:buChar char="o"/>
              <a:defRPr sz="2000"/>
            </a:pPr>
            <a:r>
              <a:rPr dirty="0"/>
              <a:t>More protection for women whose age at first birth is &lt;20 than for women whose age at first birth is 25-29 </a:t>
            </a:r>
            <a:endParaRPr sz="2800" dirty="0"/>
          </a:p>
          <a:p>
            <a:pPr marL="742950" lvl="1" indent="-285750">
              <a:spcBef>
                <a:spcPts val="400"/>
              </a:spcBef>
              <a:buFont typeface="Courier New"/>
              <a:buChar char="o"/>
              <a:defRPr sz="2000"/>
            </a:pPr>
            <a:r>
              <a:rPr dirty="0"/>
              <a:t>Higher risk for women whose age at first birth is &gt;=35 than for women whose age at first birth is 30-34</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Subtitle 2"/>
          <p:cNvSpPr txBox="1">
            <a:spLocks noGrp="1"/>
          </p:cNvSpPr>
          <p:nvPr>
            <p:ph type="subTitle" idx="1"/>
          </p:nvPr>
        </p:nvSpPr>
        <p:spPr>
          <a:xfrm>
            <a:off x="533400" y="838200"/>
            <a:ext cx="8534400" cy="5562600"/>
          </a:xfrm>
          <a:prstGeom prst="rect">
            <a:avLst/>
          </a:prstGeom>
        </p:spPr>
        <p:txBody>
          <a:bodyPr/>
          <a:lstStyle/>
          <a:p>
            <a:pPr>
              <a:lnSpc>
                <a:spcPct val="90000"/>
              </a:lnSpc>
              <a:spcBef>
                <a:spcPts val="600"/>
              </a:spcBef>
              <a:defRPr sz="2500" b="1"/>
            </a:pPr>
            <a:r>
              <a:rPr dirty="0"/>
              <a:t>R × C Contingency Tables</a:t>
            </a:r>
          </a:p>
          <a:p>
            <a:pPr marL="342900" indent="-342900" algn="l">
              <a:lnSpc>
                <a:spcPct val="90000"/>
              </a:lnSpc>
              <a:spcBef>
                <a:spcPts val="500"/>
              </a:spcBef>
              <a:buSzPct val="100000"/>
              <a:buFont typeface="Arial"/>
              <a:buChar char="•"/>
              <a:defRPr sz="2200" b="1"/>
            </a:pPr>
            <a:r>
              <a:rPr dirty="0"/>
              <a:t>R × C contingency table: </a:t>
            </a:r>
            <a:r>
              <a:rPr b="0" dirty="0"/>
              <a:t>R rows and C columns; variable in the rows has R categories,  variable in the columns has C categories</a:t>
            </a:r>
          </a:p>
          <a:p>
            <a:pPr algn="l">
              <a:lnSpc>
                <a:spcPct val="90000"/>
              </a:lnSpc>
              <a:defRPr sz="2200"/>
            </a:pPr>
            <a:endParaRPr b="0" dirty="0"/>
          </a:p>
          <a:p>
            <a:pPr algn="l">
              <a:lnSpc>
                <a:spcPct val="90000"/>
              </a:lnSpc>
              <a:defRPr sz="2200"/>
            </a:pPr>
            <a:endParaRPr b="0" dirty="0"/>
          </a:p>
          <a:p>
            <a:pPr algn="l">
              <a:lnSpc>
                <a:spcPct val="90000"/>
              </a:lnSpc>
              <a:defRPr sz="2200"/>
            </a:pPr>
            <a:endParaRPr b="0" dirty="0"/>
          </a:p>
          <a:p>
            <a:pPr algn="l">
              <a:lnSpc>
                <a:spcPct val="90000"/>
              </a:lnSpc>
              <a:defRPr sz="2200"/>
            </a:pPr>
            <a:endParaRPr b="0" dirty="0"/>
          </a:p>
          <a:p>
            <a:pPr algn="l">
              <a:lnSpc>
                <a:spcPct val="90000"/>
              </a:lnSpc>
              <a:defRPr sz="2200"/>
            </a:pPr>
            <a:endParaRPr b="0" dirty="0"/>
          </a:p>
          <a:p>
            <a:pPr algn="l">
              <a:lnSpc>
                <a:spcPct val="90000"/>
              </a:lnSpc>
              <a:defRPr sz="2200"/>
            </a:pPr>
            <a:endParaRPr b="0" dirty="0"/>
          </a:p>
          <a:p>
            <a:pPr algn="l">
              <a:lnSpc>
                <a:spcPct val="90000"/>
              </a:lnSpc>
              <a:defRPr sz="2200"/>
            </a:pPr>
            <a:endParaRPr b="0" dirty="0"/>
          </a:p>
          <a:p>
            <a:pPr marL="342900" indent="-342900" algn="l">
              <a:lnSpc>
                <a:spcPct val="90000"/>
              </a:lnSpc>
              <a:spcBef>
                <a:spcPts val="500"/>
              </a:spcBef>
              <a:buSzPct val="100000"/>
              <a:buFont typeface="Arial"/>
              <a:buChar char="•"/>
              <a:defRPr sz="2200"/>
            </a:pPr>
            <a:r>
              <a:rPr dirty="0"/>
              <a:t>Expected number of units in the (</a:t>
            </a:r>
            <a:r>
              <a:rPr i="1" dirty="0" err="1"/>
              <a:t>i,j</a:t>
            </a:r>
            <a:r>
              <a:rPr dirty="0"/>
              <a:t>) cell</a:t>
            </a:r>
          </a:p>
          <a:p>
            <a:pPr algn="l">
              <a:lnSpc>
                <a:spcPct val="90000"/>
              </a:lnSpc>
              <a:spcBef>
                <a:spcPts val="500"/>
              </a:spcBef>
              <a:defRPr sz="2200"/>
            </a:pPr>
            <a:r>
              <a:rPr dirty="0"/>
              <a:t> = </a:t>
            </a:r>
            <a:r>
              <a:rPr i="1" dirty="0" err="1"/>
              <a:t>E</a:t>
            </a:r>
            <a:r>
              <a:rPr i="1" baseline="-25000" dirty="0" err="1"/>
              <a:t>ij</a:t>
            </a:r>
            <a:r>
              <a:rPr dirty="0"/>
              <a:t> =</a:t>
            </a:r>
            <a:r>
              <a:rPr u="sng" dirty="0"/>
              <a:t>no. of units in the </a:t>
            </a:r>
            <a:r>
              <a:rPr i="1" u="sng" dirty="0" err="1"/>
              <a:t>i</a:t>
            </a:r>
            <a:r>
              <a:rPr u="sng" dirty="0" err="1"/>
              <a:t>th</a:t>
            </a:r>
            <a:r>
              <a:rPr u="sng" dirty="0"/>
              <a:t> row  X no. of units in the </a:t>
            </a:r>
            <a:r>
              <a:rPr lang="en-US" i="1" u="sng" dirty="0" err="1"/>
              <a:t>j</a:t>
            </a:r>
            <a:r>
              <a:rPr u="sng" dirty="0" err="1"/>
              <a:t>th</a:t>
            </a:r>
            <a:r>
              <a:rPr u="sng" dirty="0"/>
              <a:t> column</a:t>
            </a:r>
          </a:p>
          <a:p>
            <a:pPr algn="l">
              <a:lnSpc>
                <a:spcPct val="90000"/>
              </a:lnSpc>
              <a:spcBef>
                <a:spcPts val="500"/>
              </a:spcBef>
              <a:defRPr sz="2200"/>
            </a:pPr>
            <a:r>
              <a:rPr dirty="0"/>
              <a:t>                                             total no. of units</a:t>
            </a:r>
          </a:p>
        </p:txBody>
      </p:sp>
      <p:pic>
        <p:nvPicPr>
          <p:cNvPr id="248" name="Picture 2" descr="Picture 2"/>
          <p:cNvPicPr>
            <a:picLocks noChangeAspect="1"/>
          </p:cNvPicPr>
          <p:nvPr/>
        </p:nvPicPr>
        <p:blipFill>
          <a:blip r:embed="rId3"/>
          <a:srcRect l="13635"/>
          <a:stretch>
            <a:fillRect/>
          </a:stretch>
        </p:blipFill>
        <p:spPr>
          <a:xfrm>
            <a:off x="1904999" y="1968500"/>
            <a:ext cx="5791202" cy="2438400"/>
          </a:xfrm>
          <a:prstGeom prst="rect">
            <a:avLst/>
          </a:prstGeom>
          <a:ln w="12700">
            <a:miter lim="400000"/>
          </a:ln>
        </p:spPr>
      </p:pic>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Subtitle 2"/>
          <p:cNvSpPr txBox="1">
            <a:spLocks noGrp="1"/>
          </p:cNvSpPr>
          <p:nvPr>
            <p:ph type="subTitle" idx="1"/>
          </p:nvPr>
        </p:nvSpPr>
        <p:spPr>
          <a:xfrm>
            <a:off x="448340" y="2824163"/>
            <a:ext cx="7854950" cy="4343400"/>
          </a:xfrm>
          <a:prstGeom prst="rect">
            <a:avLst/>
          </a:prstGeom>
        </p:spPr>
        <p:txBody>
          <a:bodyPr/>
          <a:lstStyle/>
          <a:p>
            <a:pPr marL="342900" indent="-342900" algn="l">
              <a:spcBef>
                <a:spcPts val="500"/>
              </a:spcBef>
              <a:buSzPct val="100000"/>
              <a:buFont typeface="Arial"/>
              <a:buChar char="•"/>
              <a:defRPr sz="2200"/>
            </a:pPr>
            <a:r>
              <a:rPr sz="1800" dirty="0"/>
              <a:t>To test relationship between two discrete variables (one variable has R categories and the other has C categories), use the following procedure:</a:t>
            </a:r>
          </a:p>
          <a:p>
            <a:pPr algn="l">
              <a:spcBef>
                <a:spcPts val="500"/>
              </a:spcBef>
              <a:buClr>
                <a:srgbClr val="000000"/>
              </a:buClr>
              <a:buSzPct val="100000"/>
              <a:buAutoNum type="arabicPeriod"/>
              <a:defRPr sz="2200"/>
            </a:pPr>
            <a:r>
              <a:rPr sz="1800" dirty="0"/>
              <a:t>R × C contingency table: </a:t>
            </a:r>
            <a:r>
              <a:rPr sz="1800" dirty="0" err="1"/>
              <a:t>O</a:t>
            </a:r>
            <a:r>
              <a:rPr sz="1800" baseline="-25000" dirty="0" err="1"/>
              <a:t>ij</a:t>
            </a:r>
            <a:r>
              <a:rPr sz="1800" baseline="-25000" dirty="0"/>
              <a:t> </a:t>
            </a:r>
            <a:r>
              <a:rPr sz="1800" dirty="0"/>
              <a:t>represents the observed number of units in the (</a:t>
            </a:r>
            <a:r>
              <a:rPr sz="1800" i="1" dirty="0" err="1"/>
              <a:t>i,j</a:t>
            </a:r>
            <a:r>
              <a:rPr sz="1800" dirty="0"/>
              <a:t>) cell</a:t>
            </a:r>
          </a:p>
          <a:p>
            <a:pPr algn="l">
              <a:spcBef>
                <a:spcPts val="500"/>
              </a:spcBef>
              <a:defRPr sz="2200"/>
            </a:pPr>
            <a:r>
              <a:rPr sz="1800" dirty="0"/>
              <a:t>2. Expected table: </a:t>
            </a:r>
            <a:r>
              <a:rPr sz="1800" i="1" dirty="0" err="1"/>
              <a:t>E</a:t>
            </a:r>
            <a:r>
              <a:rPr sz="1800" i="1" baseline="-25000" dirty="0" err="1"/>
              <a:t>ij</a:t>
            </a:r>
            <a:r>
              <a:rPr sz="1800" dirty="0"/>
              <a:t> represents the expected number of units in the (</a:t>
            </a:r>
            <a:r>
              <a:rPr sz="1800" i="1" dirty="0" err="1"/>
              <a:t>i,j</a:t>
            </a:r>
            <a:r>
              <a:rPr sz="1800" dirty="0"/>
              <a:t>) cell</a:t>
            </a:r>
          </a:p>
          <a:p>
            <a:pPr algn="l">
              <a:spcBef>
                <a:spcPts val="500"/>
              </a:spcBef>
              <a:defRPr sz="2200"/>
            </a:pPr>
            <a:r>
              <a:rPr sz="1800" dirty="0"/>
              <a:t>3. Test statistic:</a:t>
            </a:r>
          </a:p>
          <a:p>
            <a:pPr algn="l">
              <a:spcBef>
                <a:spcPts val="500"/>
              </a:spcBef>
              <a:defRPr sz="2200"/>
            </a:pPr>
            <a:r>
              <a:rPr sz="1800" dirty="0"/>
              <a:t>   </a:t>
            </a:r>
            <a:r>
              <a:rPr sz="1800" i="1" dirty="0"/>
              <a:t>H</a:t>
            </a:r>
            <a:r>
              <a:rPr sz="1800" i="1" baseline="-25000" dirty="0"/>
              <a:t>0</a:t>
            </a:r>
            <a:r>
              <a:rPr sz="1800" dirty="0"/>
              <a:t> ~ </a:t>
            </a:r>
            <a:r>
              <a:rPr sz="1800" dirty="0">
                <a:latin typeface="+mj-lt"/>
                <a:ea typeface="+mj-ea"/>
                <a:cs typeface="+mj-cs"/>
                <a:sym typeface="Helvetica"/>
              </a:rPr>
              <a:t>ꭓ</a:t>
            </a:r>
            <a:r>
              <a:rPr sz="1800" baseline="30000" dirty="0"/>
              <a:t>2</a:t>
            </a:r>
            <a:r>
              <a:rPr sz="1800" dirty="0"/>
              <a:t> distribution with (</a:t>
            </a:r>
            <a:r>
              <a:rPr sz="1800" i="1" dirty="0"/>
              <a:t>R</a:t>
            </a:r>
            <a:r>
              <a:rPr sz="1800" dirty="0"/>
              <a:t> - 1) × (</a:t>
            </a:r>
            <a:r>
              <a:rPr sz="1800" i="1" dirty="0"/>
              <a:t>C </a:t>
            </a:r>
            <a:r>
              <a:rPr sz="1800" dirty="0"/>
              <a:t>- 1) </a:t>
            </a:r>
            <a:r>
              <a:rPr sz="1800" i="1" dirty="0"/>
              <a:t>df</a:t>
            </a:r>
          </a:p>
          <a:p>
            <a:pPr algn="l">
              <a:spcBef>
                <a:spcPts val="500"/>
              </a:spcBef>
              <a:defRPr sz="2200"/>
            </a:pPr>
            <a:r>
              <a:rPr dirty="0"/>
              <a:t> </a:t>
            </a:r>
          </a:p>
        </p:txBody>
      </p:sp>
      <p:pic>
        <p:nvPicPr>
          <p:cNvPr id="253" name="Picture 2" descr="Picture 2"/>
          <p:cNvPicPr>
            <a:picLocks noChangeAspect="1"/>
          </p:cNvPicPr>
          <p:nvPr/>
        </p:nvPicPr>
        <p:blipFill>
          <a:blip r:embed="rId3"/>
          <a:srcRect l="14461"/>
          <a:stretch>
            <a:fillRect/>
          </a:stretch>
        </p:blipFill>
        <p:spPr>
          <a:xfrm>
            <a:off x="533400" y="42863"/>
            <a:ext cx="5418138" cy="1819275"/>
          </a:xfrm>
          <a:prstGeom prst="rect">
            <a:avLst/>
          </a:prstGeom>
          <a:ln w="12700">
            <a:miter lim="400000"/>
          </a:ln>
        </p:spPr>
      </p:pic>
      <p:pic>
        <p:nvPicPr>
          <p:cNvPr id="254" name="Picture 3" descr="Picture 3"/>
          <p:cNvPicPr>
            <a:picLocks noChangeAspect="1"/>
          </p:cNvPicPr>
          <p:nvPr/>
        </p:nvPicPr>
        <p:blipFill>
          <a:blip r:embed="rId4"/>
          <a:stretch>
            <a:fillRect/>
          </a:stretch>
        </p:blipFill>
        <p:spPr>
          <a:xfrm>
            <a:off x="2171700" y="4376737"/>
            <a:ext cx="4800600" cy="398464"/>
          </a:xfrm>
          <a:prstGeom prst="rect">
            <a:avLst/>
          </a:prstGeom>
          <a:ln w="12700">
            <a:miter lim="400000"/>
          </a:ln>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A3CFD71-8CD0-4DA0-BB19-B25FA2DD10F0}"/>
                  </a:ext>
                </a:extLst>
              </p:cNvPr>
              <p:cNvSpPr txBox="1"/>
              <p:nvPr/>
            </p:nvSpPr>
            <p:spPr>
              <a:xfrm>
                <a:off x="6197600" y="159206"/>
                <a:ext cx="2621230" cy="1586588"/>
              </a:xfrm>
              <a:prstGeom prst="rect">
                <a:avLst/>
              </a:prstGeom>
              <a:noFill/>
            </p:spPr>
            <p:txBody>
              <a:bodyPr wrap="none" rtlCol="0">
                <a:spAutoFit/>
              </a:bodyPr>
              <a:lstStyle/>
              <a:p>
                <a:r>
                  <a:rPr lang="en-US" dirty="0">
                    <a:solidFill>
                      <a:srgbClr val="002060"/>
                    </a:solidFill>
                    <a:latin typeface="Arial" panose="020B0604020202020204" pitchFamily="34" charset="0"/>
                    <a:cs typeface="Arial" panose="020B0604020202020204" pitchFamily="34" charset="0"/>
                  </a:rPr>
                  <a:t>(1,1)=</a:t>
                </a:r>
                <a14:m>
                  <m:oMath xmlns:m="http://schemas.openxmlformats.org/officeDocument/2006/math">
                    <m:f>
                      <m:fPr>
                        <m:ctrlPr>
                          <a:rPr lang="en-US" i="1" smtClean="0">
                            <a:solidFill>
                              <a:srgbClr val="002060"/>
                            </a:solidFill>
                            <a:latin typeface="Cambria Math" panose="02040503050406030204" pitchFamily="18" charset="0"/>
                          </a:rPr>
                        </m:ctrlPr>
                      </m:fPr>
                      <m:num>
                        <m:r>
                          <a:rPr lang="en-US" b="0" i="1" smtClean="0">
                            <a:solidFill>
                              <a:srgbClr val="002060"/>
                            </a:solidFill>
                            <a:latin typeface="Cambria Math" panose="02040503050406030204" pitchFamily="18" charset="0"/>
                          </a:rPr>
                          <m:t>3220(1742)</m:t>
                        </m:r>
                      </m:num>
                      <m:den>
                        <m:r>
                          <a:rPr lang="en-US" b="0" i="1" smtClean="0">
                            <a:solidFill>
                              <a:srgbClr val="002060"/>
                            </a:solidFill>
                            <a:latin typeface="Cambria Math" panose="02040503050406030204" pitchFamily="18" charset="0"/>
                          </a:rPr>
                          <m:t>13465</m:t>
                        </m:r>
                      </m:den>
                    </m:f>
                    <m:r>
                      <a:rPr lang="en-US" b="0" i="1" smtClean="0">
                        <a:solidFill>
                          <a:srgbClr val="002060"/>
                        </a:solidFill>
                        <a:latin typeface="Cambria Math" panose="02040503050406030204" pitchFamily="18" charset="0"/>
                      </a:rPr>
                      <m:t>=416.6</m:t>
                    </m:r>
                  </m:oMath>
                </a14:m>
                <a:endParaRPr lang="en-US" b="0" dirty="0">
                  <a:solidFill>
                    <a:srgbClr val="002060"/>
                  </a:solidFill>
                  <a:latin typeface="Arial" panose="020B0604020202020204" pitchFamily="34" charset="0"/>
                  <a:cs typeface="Arial" panose="020B0604020202020204" pitchFamily="34" charset="0"/>
                </a:endParaRPr>
              </a:p>
              <a:p>
                <a:r>
                  <a:rPr lang="en-US" dirty="0">
                    <a:solidFill>
                      <a:srgbClr val="002060"/>
                    </a:solidFill>
                    <a:latin typeface="Arial" panose="020B0604020202020204" pitchFamily="34" charset="0"/>
                    <a:cs typeface="Arial" panose="020B0604020202020204" pitchFamily="34" charset="0"/>
                  </a:rPr>
                  <a:t>(1,2)= </a:t>
                </a:r>
                <a14:m>
                  <m:oMath xmlns:m="http://schemas.openxmlformats.org/officeDocument/2006/math">
                    <m:f>
                      <m:fPr>
                        <m:ctrlPr>
                          <a:rPr lang="en-US" i="1">
                            <a:solidFill>
                              <a:srgbClr val="002060"/>
                            </a:solidFill>
                            <a:latin typeface="Cambria Math" panose="02040503050406030204" pitchFamily="18" charset="0"/>
                          </a:rPr>
                        </m:ctrlPr>
                      </m:fPr>
                      <m:num>
                        <m:r>
                          <a:rPr lang="en-US" i="1">
                            <a:solidFill>
                              <a:srgbClr val="002060"/>
                            </a:solidFill>
                            <a:latin typeface="Cambria Math" panose="02040503050406030204" pitchFamily="18" charset="0"/>
                          </a:rPr>
                          <m:t>3220(</m:t>
                        </m:r>
                        <m:r>
                          <a:rPr lang="en-US" b="0" i="1" smtClean="0">
                            <a:solidFill>
                              <a:srgbClr val="002060"/>
                            </a:solidFill>
                            <a:latin typeface="Cambria Math" panose="02040503050406030204" pitchFamily="18" charset="0"/>
                          </a:rPr>
                          <m:t>5638</m:t>
                        </m:r>
                        <m:r>
                          <a:rPr lang="en-US" i="1">
                            <a:solidFill>
                              <a:srgbClr val="002060"/>
                            </a:solidFill>
                            <a:latin typeface="Cambria Math" panose="02040503050406030204" pitchFamily="18" charset="0"/>
                          </a:rPr>
                          <m:t>)</m:t>
                        </m:r>
                      </m:num>
                      <m:den>
                        <m:r>
                          <a:rPr lang="en-US" i="1">
                            <a:solidFill>
                              <a:srgbClr val="002060"/>
                            </a:solidFill>
                            <a:latin typeface="Cambria Math" panose="02040503050406030204" pitchFamily="18" charset="0"/>
                          </a:rPr>
                          <m:t>13465</m:t>
                        </m:r>
                      </m:den>
                    </m:f>
                  </m:oMath>
                </a14:m>
                <a:r>
                  <a:rPr lang="en-US" dirty="0">
                    <a:solidFill>
                      <a:srgbClr val="002060"/>
                    </a:solidFill>
                    <a:latin typeface="Arial" panose="020B0604020202020204" pitchFamily="34" charset="0"/>
                    <a:cs typeface="Arial" panose="020B0604020202020204" pitchFamily="34" charset="0"/>
                  </a:rPr>
                  <a:t>=1348.3</a:t>
                </a:r>
              </a:p>
              <a:p>
                <a:r>
                  <a:rPr lang="en-US" dirty="0">
                    <a:solidFill>
                      <a:srgbClr val="002060"/>
                    </a:solidFill>
                    <a:latin typeface="Arial" panose="020B0604020202020204" pitchFamily="34" charset="0"/>
                    <a:cs typeface="Arial" panose="020B0604020202020204" pitchFamily="34" charset="0"/>
                  </a:rPr>
                  <a:t>…</a:t>
                </a:r>
              </a:p>
              <a:p>
                <a:r>
                  <a:rPr lang="en-US" dirty="0">
                    <a:solidFill>
                      <a:srgbClr val="002060"/>
                    </a:solidFill>
                    <a:latin typeface="Arial" panose="020B0604020202020204" pitchFamily="34" charset="0"/>
                    <a:cs typeface="Arial" panose="020B0604020202020204" pitchFamily="34" charset="0"/>
                  </a:rPr>
                  <a:t>(2,5)= </a:t>
                </a:r>
                <a14:m>
                  <m:oMath xmlns:m="http://schemas.openxmlformats.org/officeDocument/2006/math">
                    <m:f>
                      <m:fPr>
                        <m:ctrlPr>
                          <a:rPr lang="en-US" i="1">
                            <a:solidFill>
                              <a:srgbClr val="002060"/>
                            </a:solidFill>
                            <a:latin typeface="Cambria Math" panose="02040503050406030204" pitchFamily="18" charset="0"/>
                          </a:rPr>
                        </m:ctrlPr>
                      </m:fPr>
                      <m:num>
                        <m:r>
                          <a:rPr lang="en-US" b="0" i="1" smtClean="0">
                            <a:solidFill>
                              <a:srgbClr val="002060"/>
                            </a:solidFill>
                            <a:latin typeface="Cambria Math" panose="02040503050406030204" pitchFamily="18" charset="0"/>
                          </a:rPr>
                          <m:t>10245</m:t>
                        </m:r>
                        <m:r>
                          <a:rPr lang="en-US" i="1">
                            <a:solidFill>
                              <a:srgbClr val="002060"/>
                            </a:solidFill>
                            <a:latin typeface="Cambria Math" panose="02040503050406030204" pitchFamily="18" charset="0"/>
                          </a:rPr>
                          <m:t>(</m:t>
                        </m:r>
                        <m:r>
                          <a:rPr lang="en-US" b="0" i="1" smtClean="0">
                            <a:solidFill>
                              <a:srgbClr val="002060"/>
                            </a:solidFill>
                            <a:latin typeface="Cambria Math" panose="02040503050406030204" pitchFamily="18" charset="0"/>
                          </a:rPr>
                          <m:t>626</m:t>
                        </m:r>
                        <m:r>
                          <a:rPr lang="en-US" i="1">
                            <a:solidFill>
                              <a:srgbClr val="002060"/>
                            </a:solidFill>
                            <a:latin typeface="Cambria Math" panose="02040503050406030204" pitchFamily="18" charset="0"/>
                          </a:rPr>
                          <m:t>)</m:t>
                        </m:r>
                      </m:num>
                      <m:den>
                        <m:r>
                          <a:rPr lang="en-US" i="1">
                            <a:solidFill>
                              <a:srgbClr val="002060"/>
                            </a:solidFill>
                            <a:latin typeface="Cambria Math" panose="02040503050406030204" pitchFamily="18" charset="0"/>
                          </a:rPr>
                          <m:t>13465</m:t>
                        </m:r>
                      </m:den>
                    </m:f>
                  </m:oMath>
                </a14:m>
                <a:r>
                  <a:rPr lang="en-US" dirty="0">
                    <a:solidFill>
                      <a:srgbClr val="002060"/>
                    </a:solidFill>
                    <a:latin typeface="Arial" panose="020B0604020202020204" pitchFamily="34" charset="0"/>
                    <a:cs typeface="Arial" panose="020B0604020202020204" pitchFamily="34" charset="0"/>
                  </a:rPr>
                  <a:t>=476.3</a:t>
                </a:r>
              </a:p>
            </p:txBody>
          </p:sp>
        </mc:Choice>
        <mc:Fallback xmlns="">
          <p:sp>
            <p:nvSpPr>
              <p:cNvPr id="2" name="TextBox 1">
                <a:extLst>
                  <a:ext uri="{FF2B5EF4-FFF2-40B4-BE49-F238E27FC236}">
                    <a16:creationId xmlns:a16="http://schemas.microsoft.com/office/drawing/2014/main" id="{5A3CFD71-8CD0-4DA0-BB19-B25FA2DD10F0}"/>
                  </a:ext>
                </a:extLst>
              </p:cNvPr>
              <p:cNvSpPr txBox="1">
                <a:spLocks noRot="1" noChangeAspect="1" noMove="1" noResize="1" noEditPoints="1" noAdjustHandles="1" noChangeArrowheads="1" noChangeShapeType="1" noTextEdit="1"/>
              </p:cNvSpPr>
              <p:nvPr/>
            </p:nvSpPr>
            <p:spPr>
              <a:xfrm>
                <a:off x="6197600" y="159206"/>
                <a:ext cx="2621230" cy="1586588"/>
              </a:xfrm>
              <a:prstGeom prst="rect">
                <a:avLst/>
              </a:prstGeom>
              <a:blipFill>
                <a:blip r:embed="rId5"/>
                <a:stretch>
                  <a:fillRect l="-2093" r="-1163" b="-1538"/>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331E22ED-62D9-4CFC-A0BC-4BB9166D6CAB}"/>
              </a:ext>
            </a:extLst>
          </p:cNvPr>
          <p:cNvSpPr txBox="1"/>
          <p:nvPr/>
        </p:nvSpPr>
        <p:spPr>
          <a:xfrm>
            <a:off x="7142125" y="4395699"/>
            <a:ext cx="1553535"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chemeClr val="accent1">
                    <a:lumMod val="75000"/>
                  </a:schemeClr>
                </a:solidFill>
                <a:effectLst/>
                <a:uFillTx/>
                <a:latin typeface="Arial"/>
                <a:ea typeface="Arial"/>
                <a:cs typeface="Arial"/>
                <a:sym typeface="Arial"/>
              </a:rPr>
              <a:t>*do not need correction for contingency tables &gt; 2x2*</a:t>
            </a:r>
          </a:p>
        </p:txBody>
      </p:sp>
      <p:sp>
        <p:nvSpPr>
          <p:cNvPr id="4" name="TextBox 3">
            <a:extLst>
              <a:ext uri="{FF2B5EF4-FFF2-40B4-BE49-F238E27FC236}">
                <a16:creationId xmlns:a16="http://schemas.microsoft.com/office/drawing/2014/main" id="{04C288B8-1885-43C8-A633-0C0BC9BF1FB6}"/>
              </a:ext>
            </a:extLst>
          </p:cNvPr>
          <p:cNvSpPr txBox="1"/>
          <p:nvPr/>
        </p:nvSpPr>
        <p:spPr>
          <a:xfrm>
            <a:off x="448340" y="2000707"/>
            <a:ext cx="8030401"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solidFill>
                  <a:schemeClr val="accent1">
                    <a:lumMod val="75000"/>
                  </a:schemeClr>
                </a:solidFill>
              </a:rPr>
              <a:t>*Checking: sum of the expected values across any row or column must equal </a:t>
            </a:r>
          </a:p>
          <a:p>
            <a:pPr marL="0" marR="0" indent="0" algn="l" defTabSz="914400" rtl="0" fontAlgn="auto" latinLnBrk="0" hangingPunct="0">
              <a:lnSpc>
                <a:spcPct val="100000"/>
              </a:lnSpc>
              <a:spcBef>
                <a:spcPts val="0"/>
              </a:spcBef>
              <a:spcAft>
                <a:spcPts val="0"/>
              </a:spcAft>
              <a:buClrTx/>
              <a:buSzTx/>
              <a:buFontTx/>
              <a:buNone/>
              <a:tabLst/>
            </a:pPr>
            <a:r>
              <a:rPr lang="en-US" dirty="0">
                <a:solidFill>
                  <a:schemeClr val="accent1">
                    <a:lumMod val="75000"/>
                  </a:schemeClr>
                </a:solidFill>
              </a:rPr>
              <a:t>  corresponding row of column total*</a:t>
            </a:r>
            <a:endParaRPr kumimoji="0" lang="en-US" sz="1800" b="0" i="0" u="none" strike="noStrike" cap="none" spc="0" normalizeH="0" baseline="0" dirty="0">
              <a:ln>
                <a:noFill/>
              </a:ln>
              <a:solidFill>
                <a:schemeClr val="accent1">
                  <a:lumMod val="75000"/>
                </a:schemeClr>
              </a:solidFill>
              <a:effectLst/>
              <a:uFillTx/>
              <a:latin typeface="Arial"/>
              <a:ea typeface="Arial"/>
              <a:cs typeface="Arial"/>
              <a:sym typeface="Aria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itle 1"/>
          <p:cNvSpPr txBox="1">
            <a:spLocks noGrp="1"/>
          </p:cNvSpPr>
          <p:nvPr>
            <p:ph type="title"/>
          </p:nvPr>
        </p:nvSpPr>
        <p:spPr>
          <a:xfrm>
            <a:off x="448936" y="0"/>
            <a:ext cx="8229600" cy="563563"/>
          </a:xfrm>
          <a:prstGeom prst="rect">
            <a:avLst/>
          </a:prstGeom>
        </p:spPr>
        <p:txBody>
          <a:bodyPr>
            <a:normAutofit fontScale="90000"/>
          </a:bodyPr>
          <a:lstStyle>
            <a:lvl1pPr defTabSz="905255">
              <a:defRPr sz="3366" b="1"/>
            </a:lvl1pPr>
          </a:lstStyle>
          <a:p>
            <a:r>
              <a:rPr dirty="0"/>
              <a:t>A</a:t>
            </a:r>
            <a:r>
              <a:rPr lang="en-US" dirty="0"/>
              <a:t> </a:t>
            </a:r>
            <a:r>
              <a:rPr dirty="0"/>
              <a:t>Scenario</a:t>
            </a:r>
          </a:p>
        </p:txBody>
      </p:sp>
      <p:sp>
        <p:nvSpPr>
          <p:cNvPr id="100" name="Content Placeholder 2"/>
          <p:cNvSpPr txBox="1">
            <a:spLocks noGrp="1"/>
          </p:cNvSpPr>
          <p:nvPr>
            <p:ph type="body" idx="1"/>
          </p:nvPr>
        </p:nvSpPr>
        <p:spPr>
          <a:xfrm>
            <a:off x="457199" y="563563"/>
            <a:ext cx="8229601" cy="5943600"/>
          </a:xfrm>
          <a:prstGeom prst="rect">
            <a:avLst/>
          </a:prstGeom>
        </p:spPr>
        <p:txBody>
          <a:bodyPr>
            <a:normAutofit lnSpcReduction="10000"/>
          </a:bodyPr>
          <a:lstStyle/>
          <a:p>
            <a:pPr>
              <a:lnSpc>
                <a:spcPct val="90000"/>
              </a:lnSpc>
              <a:spcBef>
                <a:spcPts val="0"/>
              </a:spcBef>
              <a:defRPr sz="2000"/>
            </a:pPr>
            <a:r>
              <a:rPr sz="2000" dirty="0"/>
              <a:t>Breast cancer in women</a:t>
            </a:r>
            <a:r>
              <a:rPr lang="en-US" sz="2000" dirty="0"/>
              <a:t>: </a:t>
            </a:r>
            <a:r>
              <a:rPr sz="2000" dirty="0"/>
              <a:t>caused </a:t>
            </a:r>
            <a:r>
              <a:rPr lang="en-US" sz="2000" dirty="0"/>
              <a:t>partially </a:t>
            </a:r>
            <a:r>
              <a:rPr sz="2000" dirty="0"/>
              <a:t>by </a:t>
            </a:r>
            <a:r>
              <a:rPr lang="en-US" sz="2000" dirty="0"/>
              <a:t>happenings</a:t>
            </a:r>
            <a:r>
              <a:rPr sz="2000" dirty="0"/>
              <a:t> that occur between age at menarche and age at first childbirth</a:t>
            </a:r>
            <a:endParaRPr lang="en-US" sz="2000" dirty="0"/>
          </a:p>
          <a:p>
            <a:pPr marL="0" indent="0">
              <a:lnSpc>
                <a:spcPct val="90000"/>
              </a:lnSpc>
              <a:spcBef>
                <a:spcPts val="0"/>
              </a:spcBef>
              <a:buNone/>
              <a:defRPr sz="2000"/>
            </a:pPr>
            <a:r>
              <a:rPr lang="en-US" sz="2000" dirty="0"/>
              <a:t>    -  Risk of breast cancer      as time between age at menarche and </a:t>
            </a:r>
          </a:p>
          <a:p>
            <a:pPr marL="0" indent="0">
              <a:lnSpc>
                <a:spcPct val="90000"/>
              </a:lnSpc>
              <a:spcBef>
                <a:spcPts val="0"/>
              </a:spcBef>
              <a:buNone/>
              <a:defRPr sz="2000"/>
            </a:pPr>
            <a:r>
              <a:rPr lang="en-US" sz="2000" dirty="0"/>
              <a:t>       </a:t>
            </a:r>
            <a:r>
              <a:rPr lang="en-US" sz="2000" u="sng" dirty="0"/>
              <a:t>age at first childbirth</a:t>
            </a:r>
            <a:endParaRPr sz="2000" u="sng" dirty="0"/>
          </a:p>
          <a:p>
            <a:pPr marL="0" indent="0">
              <a:lnSpc>
                <a:spcPct val="90000"/>
              </a:lnSpc>
              <a:spcBef>
                <a:spcPts val="0"/>
              </a:spcBef>
              <a:buSzTx/>
              <a:buNone/>
              <a:defRPr sz="2200"/>
            </a:pPr>
            <a:endParaRPr sz="2000" dirty="0"/>
          </a:p>
          <a:p>
            <a:pPr>
              <a:lnSpc>
                <a:spcPct val="90000"/>
              </a:lnSpc>
              <a:spcBef>
                <a:spcPts val="0"/>
              </a:spcBef>
              <a:defRPr sz="2000"/>
            </a:pPr>
            <a:r>
              <a:rPr lang="en-US" sz="2000" dirty="0"/>
              <a:t>Breast </a:t>
            </a:r>
            <a:r>
              <a:rPr sz="2000" dirty="0"/>
              <a:t>cancer cases</a:t>
            </a:r>
            <a:r>
              <a:rPr lang="en-US" sz="2000" dirty="0"/>
              <a:t>:</a:t>
            </a:r>
            <a:r>
              <a:rPr sz="2000" dirty="0"/>
              <a:t>  selected hospitals in the US, Greece, Yugoslavia, Brazil, Taiwan and Japan</a:t>
            </a:r>
            <a:endParaRPr lang="en-US" sz="2000" dirty="0"/>
          </a:p>
          <a:p>
            <a:pPr>
              <a:lnSpc>
                <a:spcPct val="90000"/>
              </a:lnSpc>
              <a:spcBef>
                <a:spcPts val="0"/>
              </a:spcBef>
              <a:defRPr sz="2000"/>
            </a:pPr>
            <a:endParaRPr lang="en-US" sz="2000" dirty="0"/>
          </a:p>
          <a:p>
            <a:pPr>
              <a:lnSpc>
                <a:spcPct val="90000"/>
              </a:lnSpc>
              <a:spcBef>
                <a:spcPts val="0"/>
              </a:spcBef>
              <a:defRPr sz="2000"/>
            </a:pPr>
            <a:r>
              <a:rPr lang="en-US" sz="2000" dirty="0"/>
              <a:t>C</a:t>
            </a:r>
            <a:r>
              <a:rPr sz="2000" dirty="0"/>
              <a:t>ontrols</a:t>
            </a:r>
            <a:r>
              <a:rPr lang="en-US" sz="2000" dirty="0"/>
              <a:t>:</a:t>
            </a:r>
            <a:r>
              <a:rPr sz="2000" dirty="0"/>
              <a:t> women of comparable age in the hospital at the same time as the cases but who did not have breast cancer</a:t>
            </a:r>
            <a:endParaRPr lang="en-US" sz="2000" dirty="0"/>
          </a:p>
          <a:p>
            <a:pPr marL="0" indent="0">
              <a:lnSpc>
                <a:spcPct val="90000"/>
              </a:lnSpc>
              <a:spcBef>
                <a:spcPts val="0"/>
              </a:spcBef>
              <a:buNone/>
              <a:defRPr sz="2000"/>
            </a:pPr>
            <a:r>
              <a:rPr lang="en-US" sz="2000" b="1" dirty="0"/>
              <a:t>      </a:t>
            </a:r>
            <a:r>
              <a:rPr sz="2000" b="1" dirty="0"/>
              <a:t>*asked all women about their age at first birth*</a:t>
            </a:r>
            <a:endParaRPr lang="en-US" sz="2000" b="1" dirty="0"/>
          </a:p>
          <a:p>
            <a:pPr marL="0" indent="0">
              <a:lnSpc>
                <a:spcPct val="90000"/>
              </a:lnSpc>
              <a:spcBef>
                <a:spcPts val="0"/>
              </a:spcBef>
              <a:buNone/>
              <a:defRPr sz="2000"/>
            </a:pPr>
            <a:endParaRPr sz="2000" dirty="0"/>
          </a:p>
          <a:p>
            <a:pPr>
              <a:lnSpc>
                <a:spcPct val="90000"/>
              </a:lnSpc>
              <a:spcBef>
                <a:spcPts val="0"/>
              </a:spcBef>
              <a:defRPr sz="2000"/>
            </a:pPr>
            <a:r>
              <a:rPr sz="2000" dirty="0"/>
              <a:t>Divide women with at least one birth into two categories:</a:t>
            </a:r>
          </a:p>
          <a:p>
            <a:pPr marL="742950" lvl="1" indent="-285750">
              <a:lnSpc>
                <a:spcPct val="90000"/>
              </a:lnSpc>
              <a:spcBef>
                <a:spcPts val="0"/>
              </a:spcBef>
              <a:defRPr sz="1600"/>
            </a:pPr>
            <a:r>
              <a:rPr sz="2000" dirty="0"/>
              <a:t>Women whose age at first birth was ≤ 29 years</a:t>
            </a:r>
          </a:p>
          <a:p>
            <a:pPr marL="742950" lvl="1" indent="-285750">
              <a:lnSpc>
                <a:spcPct val="90000"/>
              </a:lnSpc>
              <a:spcBef>
                <a:spcPts val="0"/>
              </a:spcBef>
              <a:defRPr sz="1600"/>
            </a:pPr>
            <a:r>
              <a:rPr sz="2000" dirty="0"/>
              <a:t>Women whose age at first birth was ≥ 30 years</a:t>
            </a:r>
          </a:p>
          <a:p>
            <a:pPr marL="0" lvl="1" indent="457200">
              <a:lnSpc>
                <a:spcPct val="90000"/>
              </a:lnSpc>
              <a:spcBef>
                <a:spcPts val="0"/>
              </a:spcBef>
              <a:buSzTx/>
              <a:buNone/>
              <a:defRPr sz="1800"/>
            </a:pPr>
            <a:endParaRPr sz="2000" dirty="0"/>
          </a:p>
          <a:p>
            <a:pPr>
              <a:lnSpc>
                <a:spcPct val="90000"/>
              </a:lnSpc>
              <a:spcBef>
                <a:spcPts val="0"/>
              </a:spcBef>
              <a:defRPr sz="2000"/>
            </a:pPr>
            <a:r>
              <a:rPr sz="2000" dirty="0"/>
              <a:t>Results: 683 of 3220 (21.2%) women with breast cancer (case women) and 1498 of 10,245 (14.6%) women without breast cancer (control women) had an age at first birth&gt;=30</a:t>
            </a:r>
          </a:p>
          <a:p>
            <a:pPr marL="0" indent="0">
              <a:lnSpc>
                <a:spcPct val="90000"/>
              </a:lnSpc>
              <a:spcBef>
                <a:spcPts val="0"/>
              </a:spcBef>
              <a:buSzTx/>
              <a:buNone/>
              <a:defRPr sz="2400"/>
            </a:pPr>
            <a:endParaRPr sz="2000" dirty="0"/>
          </a:p>
          <a:p>
            <a:pPr marL="0" indent="0">
              <a:lnSpc>
                <a:spcPct val="90000"/>
              </a:lnSpc>
              <a:spcBef>
                <a:spcPts val="0"/>
              </a:spcBef>
              <a:buSzTx/>
              <a:buNone/>
              <a:defRPr sz="2200" b="1"/>
            </a:pPr>
            <a:r>
              <a:rPr sz="2000" dirty="0"/>
              <a:t>*How can we </a:t>
            </a:r>
            <a:r>
              <a:rPr lang="en-US" sz="2000" dirty="0"/>
              <a:t>evaluate</a:t>
            </a:r>
            <a:r>
              <a:rPr sz="2000" dirty="0"/>
              <a:t> whether this difference is significant or simply due to chance?</a:t>
            </a:r>
          </a:p>
        </p:txBody>
      </p:sp>
      <p:sp>
        <p:nvSpPr>
          <p:cNvPr id="2" name="Arrow: Up 1">
            <a:extLst>
              <a:ext uri="{FF2B5EF4-FFF2-40B4-BE49-F238E27FC236}">
                <a16:creationId xmlns:a16="http://schemas.microsoft.com/office/drawing/2014/main" id="{425C9D70-FA24-4E55-AEDE-5642765940A6}"/>
              </a:ext>
            </a:extLst>
          </p:cNvPr>
          <p:cNvSpPr/>
          <p:nvPr/>
        </p:nvSpPr>
        <p:spPr>
          <a:xfrm>
            <a:off x="3472693" y="1067113"/>
            <a:ext cx="251460" cy="207262"/>
          </a:xfrm>
          <a:prstGeom prst="upArrow">
            <a:avLst/>
          </a:prstGeom>
          <a:solidFill>
            <a:schemeClr val="tx1"/>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
        <p:nvSpPr>
          <p:cNvPr id="10" name="Arrow: Up 9">
            <a:extLst>
              <a:ext uri="{FF2B5EF4-FFF2-40B4-BE49-F238E27FC236}">
                <a16:creationId xmlns:a16="http://schemas.microsoft.com/office/drawing/2014/main" id="{BD42573D-31CE-4A75-B87D-3487A69E8525}"/>
              </a:ext>
            </a:extLst>
          </p:cNvPr>
          <p:cNvSpPr/>
          <p:nvPr/>
        </p:nvSpPr>
        <p:spPr>
          <a:xfrm>
            <a:off x="3346963" y="1320708"/>
            <a:ext cx="251460" cy="207262"/>
          </a:xfrm>
          <a:prstGeom prst="upArrow">
            <a:avLst/>
          </a:prstGeom>
          <a:solidFill>
            <a:schemeClr val="tx1"/>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Subtitle 2"/>
          <p:cNvSpPr txBox="1">
            <a:spLocks noGrp="1"/>
          </p:cNvSpPr>
          <p:nvPr>
            <p:ph type="subTitle" idx="1"/>
          </p:nvPr>
        </p:nvSpPr>
        <p:spPr>
          <a:xfrm>
            <a:off x="533400" y="685800"/>
            <a:ext cx="8763000" cy="4295775"/>
          </a:xfrm>
          <a:prstGeom prst="rect">
            <a:avLst/>
          </a:prstGeom>
        </p:spPr>
        <p:txBody>
          <a:bodyPr/>
          <a:lstStyle/>
          <a:p>
            <a:pPr marL="514350" indent="-514350" algn="l">
              <a:spcBef>
                <a:spcPts val="500"/>
              </a:spcBef>
              <a:buClr>
                <a:srgbClr val="000000"/>
              </a:buClr>
              <a:buSzPct val="100000"/>
              <a:buAutoNum type="arabicPeriod" startAt="4"/>
              <a:defRPr sz="2200"/>
            </a:pPr>
            <a:r>
              <a:t>For a level </a:t>
            </a:r>
            <a:r>
              <a:rPr>
                <a:latin typeface="Symbol"/>
                <a:ea typeface="Symbol"/>
                <a:cs typeface="Symbol"/>
                <a:sym typeface="Symbol"/>
              </a:rPr>
              <a:t>a </a:t>
            </a:r>
            <a:r>
              <a:t>test:</a:t>
            </a:r>
          </a:p>
          <a:p>
            <a:pPr algn="l">
              <a:spcBef>
                <a:spcPts val="500"/>
              </a:spcBef>
              <a:defRPr sz="2200"/>
            </a:pPr>
            <a:r>
              <a:t>        if X</a:t>
            </a:r>
            <a:r>
              <a:rPr baseline="30000"/>
              <a:t>2 </a:t>
            </a:r>
            <a:r>
              <a:t>&gt;</a:t>
            </a:r>
            <a:r>
              <a:rPr baseline="30000"/>
              <a:t> </a:t>
            </a:r>
            <a:r>
              <a:rPr>
                <a:latin typeface="Symbol"/>
                <a:ea typeface="Symbol"/>
                <a:cs typeface="Symbol"/>
                <a:sym typeface="Symbol"/>
              </a:rPr>
              <a:t>c</a:t>
            </a:r>
            <a:r>
              <a:rPr baseline="30000"/>
              <a:t>2</a:t>
            </a:r>
            <a:r>
              <a:rPr baseline="-25000"/>
              <a:t>(R-1)×(C-1),1-</a:t>
            </a:r>
            <a:r>
              <a:rPr baseline="-25000">
                <a:latin typeface="Symbol"/>
                <a:ea typeface="Symbol"/>
                <a:cs typeface="Symbol"/>
                <a:sym typeface="Symbol"/>
              </a:rPr>
              <a:t>a </a:t>
            </a:r>
            <a:r>
              <a:rPr>
                <a:latin typeface="Wingdings"/>
                <a:ea typeface="Wingdings"/>
                <a:cs typeface="Wingdings"/>
                <a:sym typeface="Wingdings"/>
              </a:rPr>
              <a:t></a:t>
            </a:r>
            <a:r>
              <a:t>reject </a:t>
            </a:r>
            <a:r>
              <a:rPr i="1"/>
              <a:t>H</a:t>
            </a:r>
            <a:r>
              <a:rPr i="1" baseline="-25000"/>
              <a:t>0</a:t>
            </a:r>
          </a:p>
          <a:p>
            <a:pPr marL="514350" lvl="1" indent="-57150" algn="l">
              <a:spcBef>
                <a:spcPts val="500"/>
              </a:spcBef>
              <a:defRPr sz="2200"/>
            </a:pPr>
            <a:r>
              <a:t>  if X</a:t>
            </a:r>
            <a:r>
              <a:rPr baseline="30000"/>
              <a:t>2 </a:t>
            </a:r>
            <a:r>
              <a:t>≤</a:t>
            </a:r>
            <a:r>
              <a:rPr baseline="30000"/>
              <a:t> </a:t>
            </a:r>
            <a:r>
              <a:rPr>
                <a:latin typeface="Symbol"/>
                <a:ea typeface="Symbol"/>
                <a:cs typeface="Symbol"/>
                <a:sym typeface="Symbol"/>
              </a:rPr>
              <a:t>c</a:t>
            </a:r>
            <a:r>
              <a:rPr baseline="30000"/>
              <a:t>2</a:t>
            </a:r>
            <a:r>
              <a:rPr baseline="-25000"/>
              <a:t>(R-1)×(C-1),1-</a:t>
            </a:r>
            <a:r>
              <a:rPr baseline="-25000">
                <a:latin typeface="Symbol"/>
                <a:ea typeface="Symbol"/>
                <a:cs typeface="Symbol"/>
                <a:sym typeface="Symbol"/>
              </a:rPr>
              <a:t>a </a:t>
            </a:r>
            <a:r>
              <a:rPr>
                <a:latin typeface="Wingdings"/>
                <a:ea typeface="Wingdings"/>
                <a:cs typeface="Wingdings"/>
                <a:sym typeface="Wingdings"/>
              </a:rPr>
              <a:t></a:t>
            </a:r>
            <a:r>
              <a:t> accept </a:t>
            </a:r>
            <a:r>
              <a:rPr i="1"/>
              <a:t>H</a:t>
            </a:r>
            <a:r>
              <a:rPr i="1" baseline="-25000"/>
              <a:t>0</a:t>
            </a:r>
          </a:p>
          <a:p>
            <a:pPr marL="514350" lvl="1" indent="-57150" algn="l">
              <a:spcBef>
                <a:spcPts val="600"/>
              </a:spcBef>
              <a:defRPr sz="2200">
                <a:solidFill>
                  <a:srgbClr val="888888"/>
                </a:solidFill>
              </a:defRPr>
            </a:pPr>
            <a:endParaRPr i="1" baseline="-25000"/>
          </a:p>
          <a:p>
            <a:pPr algn="l">
              <a:spcBef>
                <a:spcPts val="500"/>
              </a:spcBef>
              <a:defRPr sz="2200"/>
            </a:pPr>
            <a:r>
              <a:t>5.    P-value=area to the right of X</a:t>
            </a:r>
            <a:r>
              <a:rPr baseline="30000"/>
              <a:t>2 under a</a:t>
            </a:r>
            <a:r>
              <a:rPr>
                <a:latin typeface="Symbol"/>
                <a:ea typeface="Symbol"/>
                <a:cs typeface="Symbol"/>
                <a:sym typeface="Symbol"/>
              </a:rPr>
              <a:t> c</a:t>
            </a:r>
            <a:r>
              <a:rPr baseline="30000"/>
              <a:t>2</a:t>
            </a:r>
            <a:r>
              <a:t>(R-1)×(C-1) distribution</a:t>
            </a:r>
          </a:p>
          <a:p>
            <a:pPr algn="l">
              <a:defRPr sz="2200"/>
            </a:pPr>
            <a:endParaRPr/>
          </a:p>
          <a:p>
            <a:pPr algn="l">
              <a:spcBef>
                <a:spcPts val="500"/>
              </a:spcBef>
              <a:defRPr sz="2200"/>
            </a:pPr>
            <a:r>
              <a:t>*Use this test only if both of the following conditions are satisfied:</a:t>
            </a:r>
          </a:p>
          <a:p>
            <a:pPr marL="971550" lvl="1" indent="-514350" algn="l">
              <a:spcBef>
                <a:spcPts val="600"/>
              </a:spcBef>
              <a:buClr>
                <a:srgbClr val="000000"/>
              </a:buClr>
              <a:buSzPct val="100000"/>
              <a:buFont typeface="Courier New"/>
              <a:buChar char="o"/>
              <a:defRPr sz="2000"/>
            </a:pPr>
            <a:endParaRPr/>
          </a:p>
          <a:p>
            <a:pPr marL="971550" lvl="1" indent="-514350" algn="l">
              <a:spcBef>
                <a:spcPts val="400"/>
              </a:spcBef>
              <a:buClr>
                <a:srgbClr val="000000"/>
              </a:buClr>
              <a:buSzPct val="100000"/>
              <a:buFont typeface="Courier New"/>
              <a:buChar char="o"/>
              <a:defRPr sz="2000" b="1"/>
            </a:pPr>
            <a:r>
              <a:t>No more than 1/5 of the cells have expected values &lt;5</a:t>
            </a:r>
            <a:endParaRPr sz="2800">
              <a:solidFill>
                <a:srgbClr val="888888"/>
              </a:solidFill>
            </a:endParaRPr>
          </a:p>
          <a:p>
            <a:pPr marL="971550" lvl="1" indent="-514350" algn="l">
              <a:spcBef>
                <a:spcPts val="400"/>
              </a:spcBef>
              <a:buClr>
                <a:srgbClr val="000000"/>
              </a:buClr>
              <a:buSzPct val="100000"/>
              <a:buFont typeface="Courier New"/>
              <a:buChar char="o"/>
              <a:defRPr sz="2000" b="1"/>
            </a:pPr>
            <a:r>
              <a:t>No cell has an expected value &lt;1</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2" name="Picture 2" descr="Picture 2"/>
          <p:cNvPicPr>
            <a:picLocks noChangeAspect="1"/>
          </p:cNvPicPr>
          <p:nvPr/>
        </p:nvPicPr>
        <p:blipFill>
          <a:blip r:embed="rId3"/>
          <a:stretch>
            <a:fillRect/>
          </a:stretch>
        </p:blipFill>
        <p:spPr>
          <a:xfrm>
            <a:off x="381000" y="533400"/>
            <a:ext cx="8267700" cy="3362325"/>
          </a:xfrm>
          <a:prstGeom prst="rect">
            <a:avLst/>
          </a:prstGeom>
          <a:ln w="12700">
            <a:miter lim="400000"/>
          </a:ln>
        </p:spPr>
      </p:pic>
      <p:sp>
        <p:nvSpPr>
          <p:cNvPr id="263" name="TextBox 1"/>
          <p:cNvSpPr txBox="1"/>
          <p:nvPr/>
        </p:nvSpPr>
        <p:spPr>
          <a:xfrm>
            <a:off x="655320" y="4114800"/>
            <a:ext cx="6603279" cy="14174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b="1"/>
            </a:pPr>
            <a:r>
              <a:t>R command to perform the Chi-square test for R x C Tables</a:t>
            </a:r>
          </a:p>
          <a:p>
            <a:r>
              <a:t>#we first create the matrix form of R x C table</a:t>
            </a:r>
          </a:p>
          <a:p>
            <a:r>
              <a:t>&gt;table=matrix(c(….))</a:t>
            </a:r>
          </a:p>
          <a:p>
            <a:r>
              <a:t>#then, using the chisq.test to analyze the ata</a:t>
            </a:r>
          </a:p>
          <a:p>
            <a:r>
              <a:t>&gt;chisq.test(table)</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CD92161-8048-4EDA-A878-792907ECF22A}"/>
              </a:ext>
            </a:extLst>
          </p:cNvPr>
          <p:cNvSpPr txBox="1"/>
          <p:nvPr/>
        </p:nvSpPr>
        <p:spPr>
          <a:xfrm>
            <a:off x="2243945" y="49336"/>
            <a:ext cx="4656110" cy="923330"/>
          </a:xfrm>
          <a:prstGeom prst="rect">
            <a:avLst/>
          </a:prstGeom>
          <a:noFill/>
        </p:spPr>
        <p:txBody>
          <a:bodyPr wrap="square" rtlCol="0">
            <a:spAutoFit/>
          </a:bodyPr>
          <a:lstStyle/>
          <a:p>
            <a:pPr algn="ctr"/>
            <a:r>
              <a:rPr lang="en-US" sz="2700" b="1" dirty="0"/>
              <a:t>Example on R x C Table:</a:t>
            </a:r>
          </a:p>
          <a:p>
            <a:pPr algn="ctr"/>
            <a:r>
              <a:rPr lang="en-US" sz="2700" b="1" dirty="0"/>
              <a:t>Cancer</a:t>
            </a:r>
          </a:p>
        </p:txBody>
      </p:sp>
      <p:sp>
        <p:nvSpPr>
          <p:cNvPr id="3" name="矩形 2">
            <a:extLst>
              <a:ext uri="{FF2B5EF4-FFF2-40B4-BE49-F238E27FC236}">
                <a16:creationId xmlns:a16="http://schemas.microsoft.com/office/drawing/2014/main" id="{1CFA576D-F9C9-47EC-A244-EA22A5A2B48B}"/>
              </a:ext>
            </a:extLst>
          </p:cNvPr>
          <p:cNvSpPr/>
          <p:nvPr/>
        </p:nvSpPr>
        <p:spPr>
          <a:xfrm>
            <a:off x="106326" y="972666"/>
            <a:ext cx="9037673" cy="2862322"/>
          </a:xfrm>
          <a:prstGeom prst="rect">
            <a:avLst/>
          </a:prstGeom>
        </p:spPr>
        <p:txBody>
          <a:bodyPr wrap="square">
            <a:spAutoFit/>
          </a:bodyPr>
          <a:lstStyle/>
          <a:p>
            <a:pPr algn="just"/>
            <a:r>
              <a:rPr lang="en-US" dirty="0">
                <a:latin typeface="Arial" panose="020B0604020202020204" pitchFamily="34" charset="0"/>
                <a:ea typeface="等线" panose="02010600030101010101" pitchFamily="2" charset="-122"/>
                <a:cs typeface="Arial" panose="020B0604020202020204" pitchFamily="34" charset="0"/>
              </a:rPr>
              <a:t>Suppose we want to study further the relationship between age at first birth and development of breast cancer. In particular, we would like to know whether the effect of age at first birth follows a consistent trend, that is, (1) more protection for women whose age at first birth is &lt;20 than for women whose age at first birth is 25−29 and (2) higher risk for women whose age at first birth is ≥35 than for women whose age at first birth is 30−34. The data are presented in Table 10.16, where case−control status is indicated along the rows and age at first birth categories are indicated along the columns. The data are arranged in the form of a 2 × 5 contingency table because case−control status has two categories and age at first birth has five categories. We want to test for a relationship between age at first birth and case−control status.</a:t>
            </a:r>
          </a:p>
        </p:txBody>
      </p:sp>
      <p:sp>
        <p:nvSpPr>
          <p:cNvPr id="5" name="矩形 4">
            <a:extLst>
              <a:ext uri="{FF2B5EF4-FFF2-40B4-BE49-F238E27FC236}">
                <a16:creationId xmlns:a16="http://schemas.microsoft.com/office/drawing/2014/main" id="{CB3F7847-AF66-4CB9-AF2F-F812BDB00F10}"/>
              </a:ext>
            </a:extLst>
          </p:cNvPr>
          <p:cNvSpPr/>
          <p:nvPr/>
        </p:nvSpPr>
        <p:spPr>
          <a:xfrm>
            <a:off x="106326" y="6343639"/>
            <a:ext cx="5538696" cy="369332"/>
          </a:xfrm>
          <a:prstGeom prst="rect">
            <a:avLst/>
          </a:prstGeom>
        </p:spPr>
        <p:txBody>
          <a:bodyPr wrap="none">
            <a:spAutoFit/>
          </a:bodyPr>
          <a:lstStyle/>
          <a:p>
            <a:r>
              <a:rPr lang="en-US" b="1" dirty="0"/>
              <a:t>Q: Assess the statistical significance of the data</a:t>
            </a:r>
          </a:p>
        </p:txBody>
      </p:sp>
      <p:pic>
        <p:nvPicPr>
          <p:cNvPr id="4" name="图片 3">
            <a:extLst>
              <a:ext uri="{FF2B5EF4-FFF2-40B4-BE49-F238E27FC236}">
                <a16:creationId xmlns:a16="http://schemas.microsoft.com/office/drawing/2014/main" id="{A5C9DFDF-CBC2-4E3A-BEF3-D8DB81C73C7A}"/>
              </a:ext>
            </a:extLst>
          </p:cNvPr>
          <p:cNvPicPr>
            <a:picLocks noChangeAspect="1"/>
          </p:cNvPicPr>
          <p:nvPr/>
        </p:nvPicPr>
        <p:blipFill>
          <a:blip r:embed="rId2"/>
          <a:stretch>
            <a:fillRect/>
          </a:stretch>
        </p:blipFill>
        <p:spPr>
          <a:xfrm>
            <a:off x="1503524" y="4087666"/>
            <a:ext cx="6136952" cy="2098988"/>
          </a:xfrm>
          <a:prstGeom prst="rect">
            <a:avLst/>
          </a:prstGeom>
        </p:spPr>
      </p:pic>
    </p:spTree>
    <p:extLst>
      <p:ext uri="{BB962C8B-B14F-4D97-AF65-F5344CB8AC3E}">
        <p14:creationId xmlns:p14="http://schemas.microsoft.com/office/powerpoint/2010/main" val="9858605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59A8734-02AE-4D6B-ABFE-158CA7632440}"/>
              </a:ext>
            </a:extLst>
          </p:cNvPr>
          <p:cNvSpPr txBox="1"/>
          <p:nvPr/>
        </p:nvSpPr>
        <p:spPr>
          <a:xfrm>
            <a:off x="0" y="1363126"/>
            <a:ext cx="3378245" cy="369332"/>
          </a:xfrm>
          <a:prstGeom prst="rect">
            <a:avLst/>
          </a:prstGeom>
          <a:noFill/>
        </p:spPr>
        <p:txBody>
          <a:bodyPr wrap="square" rtlCol="0">
            <a:spAutoFit/>
          </a:bodyPr>
          <a:lstStyle/>
          <a:p>
            <a:r>
              <a:rPr lang="en-US" b="1" dirty="0"/>
              <a:t>Solution:</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35E9A23-06E7-4014-BA0C-520F6593D80A}"/>
                  </a:ext>
                </a:extLst>
              </p:cNvPr>
              <p:cNvSpPr txBox="1"/>
              <p:nvPr/>
            </p:nvSpPr>
            <p:spPr>
              <a:xfrm>
                <a:off x="0" y="1905403"/>
                <a:ext cx="8684044" cy="5122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𝐸𝑥𝑝𝑒𝑐𝑡𝑒𝑑</m:t>
                      </m:r>
                      <m:r>
                        <a:rPr lang="en-US" sz="1600" i="1">
                          <a:latin typeface="Cambria Math" panose="02040503050406030204" pitchFamily="18" charset="0"/>
                        </a:rPr>
                        <m:t> </m:t>
                      </m:r>
                      <m:r>
                        <a:rPr lang="en-US" sz="1600" i="1">
                          <a:latin typeface="Cambria Math" panose="02040503050406030204" pitchFamily="18" charset="0"/>
                        </a:rPr>
                        <m:t>𝑉𝑎𝑙𝑢𝑒</m:t>
                      </m:r>
                      <m:r>
                        <a:rPr lang="en-US" sz="1600" i="1">
                          <a:latin typeface="Cambria Math" panose="02040503050406030204" pitchFamily="18" charset="0"/>
                        </a:rPr>
                        <m:t> </m:t>
                      </m:r>
                      <m:r>
                        <a:rPr lang="en-US" sz="1600" i="1">
                          <a:latin typeface="Cambria Math" panose="02040503050406030204" pitchFamily="18" charset="0"/>
                        </a:rPr>
                        <m:t>𝑜𝑓</m:t>
                      </m:r>
                      <m:r>
                        <a:rPr lang="en-US" sz="1600" i="1">
                          <a:latin typeface="Cambria Math" panose="02040503050406030204" pitchFamily="18" charset="0"/>
                        </a:rPr>
                        <m:t> </m:t>
                      </m:r>
                      <m:r>
                        <a:rPr lang="en-US" sz="1600" i="1">
                          <a:latin typeface="Cambria Math" panose="02040503050406030204" pitchFamily="18" charset="0"/>
                        </a:rPr>
                        <m:t>𝑡h𝑒</m:t>
                      </m:r>
                      <m:r>
                        <a:rPr lang="en-US" sz="1600" i="1">
                          <a:latin typeface="Cambria Math" panose="02040503050406030204" pitchFamily="18" charset="0"/>
                        </a:rPr>
                        <m:t> </m:t>
                      </m:r>
                      <m:d>
                        <m:dPr>
                          <m:ctrlPr>
                            <a:rPr lang="en-US" sz="1600" i="1">
                              <a:latin typeface="Cambria Math" panose="02040503050406030204" pitchFamily="18" charset="0"/>
                            </a:rPr>
                          </m:ctrlPr>
                        </m:dPr>
                        <m:e>
                          <m:r>
                            <a:rPr lang="en-US" sz="1600" i="1">
                              <a:latin typeface="Cambria Math" panose="02040503050406030204" pitchFamily="18" charset="0"/>
                            </a:rPr>
                            <m:t>1,1</m:t>
                          </m:r>
                        </m:e>
                      </m:d>
                      <m:r>
                        <a:rPr lang="en-US" sz="1600" i="1">
                          <a:latin typeface="Cambria Math" panose="02040503050406030204" pitchFamily="18" charset="0"/>
                        </a:rPr>
                        <m:t> </m:t>
                      </m:r>
                      <m:r>
                        <a:rPr lang="en-US" sz="1600" i="1">
                          <a:latin typeface="Cambria Math" panose="02040503050406030204" pitchFamily="18" charset="0"/>
                        </a:rPr>
                        <m:t>𝑐𝑒𝑙𝑙</m:t>
                      </m:r>
                      <m:r>
                        <a:rPr lang="en-US" sz="1600" i="1">
                          <a:latin typeface="Cambria Math" panose="02040503050406030204" pitchFamily="18" charset="0"/>
                        </a:rPr>
                        <m:t>= </m:t>
                      </m:r>
                      <m:f>
                        <m:fPr>
                          <m:ctrlPr>
                            <a:rPr lang="en-US" sz="1600" i="1">
                              <a:latin typeface="Cambria Math" panose="02040503050406030204" pitchFamily="18" charset="0"/>
                            </a:rPr>
                          </m:ctrlPr>
                        </m:fPr>
                        <m:num>
                          <m:r>
                            <a:rPr lang="en-US" sz="1600" i="1">
                              <a:latin typeface="Cambria Math" panose="02040503050406030204" pitchFamily="18" charset="0"/>
                            </a:rPr>
                            <m:t>𝑓𝑖𝑟𝑠𝑡</m:t>
                          </m:r>
                          <m:r>
                            <a:rPr lang="en-US" sz="1600" i="1">
                              <a:latin typeface="Cambria Math" panose="02040503050406030204" pitchFamily="18" charset="0"/>
                            </a:rPr>
                            <m:t> </m:t>
                          </m:r>
                          <m:r>
                            <a:rPr lang="en-US" sz="1600" i="1">
                              <a:latin typeface="Cambria Math" panose="02040503050406030204" pitchFamily="18" charset="0"/>
                            </a:rPr>
                            <m:t>𝑟𝑜𝑤</m:t>
                          </m:r>
                          <m:r>
                            <a:rPr lang="en-US" sz="1600" i="1">
                              <a:latin typeface="Cambria Math" panose="02040503050406030204" pitchFamily="18" charset="0"/>
                            </a:rPr>
                            <m:t> </m:t>
                          </m:r>
                          <m:r>
                            <a:rPr lang="en-US" sz="1600" i="1">
                              <a:latin typeface="Cambria Math" panose="02040503050406030204" pitchFamily="18" charset="0"/>
                            </a:rPr>
                            <m:t>𝑡𝑜𝑡𝑎𝑙</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𝑓𝑖𝑟𝑠𝑡</m:t>
                          </m:r>
                          <m:r>
                            <a:rPr lang="en-US" sz="1600" i="1">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𝑐𝑜𝑙𝑢𝑚𝑛</m:t>
                          </m:r>
                          <m:r>
                            <a:rPr lang="en-US" sz="1600" i="1">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𝑡𝑜𝑡𝑎𝑙</m:t>
                          </m:r>
                        </m:num>
                        <m:den>
                          <m:r>
                            <a:rPr lang="en-US" sz="1600" i="1">
                              <a:latin typeface="Cambria Math" panose="02040503050406030204" pitchFamily="18" charset="0"/>
                            </a:rPr>
                            <m:t>𝑔𝑟𝑎𝑛𝑑</m:t>
                          </m:r>
                          <m:r>
                            <a:rPr lang="en-US" sz="1600" i="1">
                              <a:latin typeface="Cambria Math" panose="02040503050406030204" pitchFamily="18" charset="0"/>
                            </a:rPr>
                            <m:t> </m:t>
                          </m:r>
                          <m:r>
                            <a:rPr lang="en-US" sz="1600" i="1">
                              <a:latin typeface="Cambria Math" panose="02040503050406030204" pitchFamily="18" charset="0"/>
                            </a:rPr>
                            <m:t>𝑡𝑜𝑡𝑎𝑙</m:t>
                          </m:r>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3220(1742)</m:t>
                          </m:r>
                        </m:num>
                        <m:den>
                          <m:r>
                            <a:rPr lang="en-US" sz="1600" i="1">
                              <a:latin typeface="Cambria Math" panose="02040503050406030204" pitchFamily="18" charset="0"/>
                            </a:rPr>
                            <m:t>13465</m:t>
                          </m:r>
                        </m:den>
                      </m:f>
                      <m:r>
                        <a:rPr lang="en-US" sz="1600" i="1">
                          <a:latin typeface="Cambria Math" panose="02040503050406030204" pitchFamily="18" charset="0"/>
                        </a:rPr>
                        <m:t>=416.6</m:t>
                      </m:r>
                    </m:oMath>
                  </m:oMathPara>
                </a14:m>
                <a:endParaRPr lang="en-US" sz="1600" dirty="0"/>
              </a:p>
            </p:txBody>
          </p:sp>
        </mc:Choice>
        <mc:Fallback xmlns="">
          <p:sp>
            <p:nvSpPr>
              <p:cNvPr id="3" name="文本框 2">
                <a:extLst>
                  <a:ext uri="{FF2B5EF4-FFF2-40B4-BE49-F238E27FC236}">
                    <a16:creationId xmlns:a16="http://schemas.microsoft.com/office/drawing/2014/main" id="{C35E9A23-06E7-4014-BA0C-520F6593D80A}"/>
                  </a:ext>
                </a:extLst>
              </p:cNvPr>
              <p:cNvSpPr txBox="1">
                <a:spLocks noRot="1" noChangeAspect="1" noMove="1" noResize="1" noEditPoints="1" noAdjustHandles="1" noChangeArrowheads="1" noChangeShapeType="1" noTextEdit="1"/>
              </p:cNvSpPr>
              <p:nvPr/>
            </p:nvSpPr>
            <p:spPr>
              <a:xfrm>
                <a:off x="0" y="1905403"/>
                <a:ext cx="8684044" cy="51225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2371214-3497-4C5C-8DF7-54786D9DBC29}"/>
                  </a:ext>
                </a:extLst>
              </p:cNvPr>
              <p:cNvSpPr txBox="1"/>
              <p:nvPr/>
            </p:nvSpPr>
            <p:spPr>
              <a:xfrm>
                <a:off x="0" y="2643844"/>
                <a:ext cx="8983741" cy="5122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𝐸𝑥𝑝𝑒𝑐𝑡𝑒𝑑</m:t>
                      </m:r>
                      <m:r>
                        <a:rPr lang="en-US" sz="1600" i="1">
                          <a:latin typeface="Cambria Math" panose="02040503050406030204" pitchFamily="18" charset="0"/>
                        </a:rPr>
                        <m:t> </m:t>
                      </m:r>
                      <m:r>
                        <a:rPr lang="en-US" sz="1600" i="1">
                          <a:latin typeface="Cambria Math" panose="02040503050406030204" pitchFamily="18" charset="0"/>
                        </a:rPr>
                        <m:t>𝑉𝑎𝑙𝑢𝑒</m:t>
                      </m:r>
                      <m:r>
                        <a:rPr lang="en-US" sz="1600" i="1">
                          <a:latin typeface="Cambria Math" panose="02040503050406030204" pitchFamily="18" charset="0"/>
                        </a:rPr>
                        <m:t> </m:t>
                      </m:r>
                      <m:r>
                        <a:rPr lang="en-US" sz="1600" i="1">
                          <a:latin typeface="Cambria Math" panose="02040503050406030204" pitchFamily="18" charset="0"/>
                        </a:rPr>
                        <m:t>𝑜𝑓</m:t>
                      </m:r>
                      <m:r>
                        <a:rPr lang="en-US" sz="1600" i="1">
                          <a:latin typeface="Cambria Math" panose="02040503050406030204" pitchFamily="18" charset="0"/>
                        </a:rPr>
                        <m:t> </m:t>
                      </m:r>
                      <m:r>
                        <a:rPr lang="en-US" sz="1600" i="1">
                          <a:latin typeface="Cambria Math" panose="02040503050406030204" pitchFamily="18" charset="0"/>
                        </a:rPr>
                        <m:t>𝑡h𝑒</m:t>
                      </m:r>
                      <m:r>
                        <a:rPr lang="en-US" sz="1600" i="1">
                          <a:latin typeface="Cambria Math" panose="02040503050406030204" pitchFamily="18" charset="0"/>
                        </a:rPr>
                        <m:t> </m:t>
                      </m:r>
                      <m:d>
                        <m:dPr>
                          <m:ctrlPr>
                            <a:rPr lang="en-US" sz="1600" i="1">
                              <a:latin typeface="Cambria Math" panose="02040503050406030204" pitchFamily="18" charset="0"/>
                            </a:rPr>
                          </m:ctrlPr>
                        </m:dPr>
                        <m:e>
                          <m:r>
                            <a:rPr lang="en-US" sz="1600" i="1">
                              <a:latin typeface="Cambria Math" panose="02040503050406030204" pitchFamily="18" charset="0"/>
                            </a:rPr>
                            <m:t>1,2</m:t>
                          </m:r>
                        </m:e>
                      </m:d>
                      <m:r>
                        <a:rPr lang="en-US" sz="1600" i="1">
                          <a:latin typeface="Cambria Math" panose="02040503050406030204" pitchFamily="18" charset="0"/>
                        </a:rPr>
                        <m:t> </m:t>
                      </m:r>
                      <m:r>
                        <a:rPr lang="en-US" sz="1600" i="1">
                          <a:latin typeface="Cambria Math" panose="02040503050406030204" pitchFamily="18" charset="0"/>
                        </a:rPr>
                        <m:t>𝑐𝑒𝑙𝑙</m:t>
                      </m:r>
                      <m:r>
                        <a:rPr lang="en-US" sz="1600" i="1">
                          <a:latin typeface="Cambria Math" panose="02040503050406030204" pitchFamily="18" charset="0"/>
                        </a:rPr>
                        <m:t>= </m:t>
                      </m:r>
                      <m:f>
                        <m:fPr>
                          <m:ctrlPr>
                            <a:rPr lang="en-US" sz="1600" i="1">
                              <a:latin typeface="Cambria Math" panose="02040503050406030204" pitchFamily="18" charset="0"/>
                            </a:rPr>
                          </m:ctrlPr>
                        </m:fPr>
                        <m:num>
                          <m:r>
                            <a:rPr lang="en-US" sz="1600" i="1">
                              <a:latin typeface="Cambria Math" panose="02040503050406030204" pitchFamily="18" charset="0"/>
                            </a:rPr>
                            <m:t>𝑓𝑖𝑟𝑠𝑡</m:t>
                          </m:r>
                          <m:r>
                            <a:rPr lang="en-US" sz="1600" i="1">
                              <a:latin typeface="Cambria Math" panose="02040503050406030204" pitchFamily="18" charset="0"/>
                            </a:rPr>
                            <m:t> </m:t>
                          </m:r>
                          <m:r>
                            <a:rPr lang="en-US" sz="1600" i="1">
                              <a:latin typeface="Cambria Math" panose="02040503050406030204" pitchFamily="18" charset="0"/>
                            </a:rPr>
                            <m:t>𝑟𝑜𝑤</m:t>
                          </m:r>
                          <m:r>
                            <a:rPr lang="en-US" sz="1600" i="1">
                              <a:latin typeface="Cambria Math" panose="02040503050406030204" pitchFamily="18" charset="0"/>
                            </a:rPr>
                            <m:t> </m:t>
                          </m:r>
                          <m:r>
                            <a:rPr lang="en-US" sz="1600" i="1">
                              <a:latin typeface="Cambria Math" panose="02040503050406030204" pitchFamily="18" charset="0"/>
                            </a:rPr>
                            <m:t>𝑡𝑜𝑡𝑎𝑙</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𝑠𝑒𝑐𝑜𝑛𝑑</m:t>
                          </m:r>
                          <m:r>
                            <a:rPr lang="en-US" sz="1600" i="1">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𝑐𝑜𝑙𝑢𝑚𝑛</m:t>
                          </m:r>
                          <m:r>
                            <a:rPr lang="en-US" sz="1600" i="1">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𝑡𝑜𝑡𝑎𝑙</m:t>
                          </m:r>
                        </m:num>
                        <m:den>
                          <m:r>
                            <a:rPr lang="en-US" sz="1600" i="1">
                              <a:latin typeface="Cambria Math" panose="02040503050406030204" pitchFamily="18" charset="0"/>
                            </a:rPr>
                            <m:t>𝑔𝑟𝑎𝑛𝑑</m:t>
                          </m:r>
                          <m:r>
                            <a:rPr lang="en-US" sz="1600" i="1">
                              <a:latin typeface="Cambria Math" panose="02040503050406030204" pitchFamily="18" charset="0"/>
                            </a:rPr>
                            <m:t> </m:t>
                          </m:r>
                          <m:r>
                            <a:rPr lang="en-US" sz="1600" i="1">
                              <a:latin typeface="Cambria Math" panose="02040503050406030204" pitchFamily="18" charset="0"/>
                            </a:rPr>
                            <m:t>𝑡𝑜𝑡𝑎𝑙</m:t>
                          </m:r>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3220(5638)</m:t>
                          </m:r>
                        </m:num>
                        <m:den>
                          <m:r>
                            <a:rPr lang="en-US" sz="1600" i="1">
                              <a:latin typeface="Cambria Math" panose="02040503050406030204" pitchFamily="18" charset="0"/>
                            </a:rPr>
                            <m:t>13465</m:t>
                          </m:r>
                        </m:den>
                      </m:f>
                      <m:r>
                        <a:rPr lang="en-US" sz="1600" i="1">
                          <a:latin typeface="Cambria Math" panose="02040503050406030204" pitchFamily="18" charset="0"/>
                        </a:rPr>
                        <m:t>=1348.3</m:t>
                      </m:r>
                    </m:oMath>
                  </m:oMathPara>
                </a14:m>
                <a:endParaRPr lang="en-US" sz="1600" dirty="0">
                  <a:latin typeface="Arial" panose="020B0604020202020204" pitchFamily="34" charset="0"/>
                  <a:cs typeface="Arial" panose="020B0604020202020204" pitchFamily="34" charset="0"/>
                </a:endParaRPr>
              </a:p>
            </p:txBody>
          </p:sp>
        </mc:Choice>
        <mc:Fallback xmlns="">
          <p:sp>
            <p:nvSpPr>
              <p:cNvPr id="4" name="文本框 3">
                <a:extLst>
                  <a:ext uri="{FF2B5EF4-FFF2-40B4-BE49-F238E27FC236}">
                    <a16:creationId xmlns:a16="http://schemas.microsoft.com/office/drawing/2014/main" id="{42371214-3497-4C5C-8DF7-54786D9DBC29}"/>
                  </a:ext>
                </a:extLst>
              </p:cNvPr>
              <p:cNvSpPr txBox="1">
                <a:spLocks noRot="1" noChangeAspect="1" noMove="1" noResize="1" noEditPoints="1" noAdjustHandles="1" noChangeArrowheads="1" noChangeShapeType="1" noTextEdit="1"/>
              </p:cNvSpPr>
              <p:nvPr/>
            </p:nvSpPr>
            <p:spPr>
              <a:xfrm>
                <a:off x="0" y="2643844"/>
                <a:ext cx="8983741" cy="5122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C54A386D-2705-412E-B509-4DF7A9822D23}"/>
                  </a:ext>
                </a:extLst>
              </p:cNvPr>
              <p:cNvSpPr txBox="1"/>
              <p:nvPr/>
            </p:nvSpPr>
            <p:spPr>
              <a:xfrm>
                <a:off x="0" y="3329045"/>
                <a:ext cx="8902117" cy="5122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𝐸𝑥𝑝𝑒𝑐𝑡𝑒𝑑</m:t>
                      </m:r>
                      <m:r>
                        <a:rPr lang="en-US" sz="1600" i="1">
                          <a:latin typeface="Cambria Math" panose="02040503050406030204" pitchFamily="18" charset="0"/>
                        </a:rPr>
                        <m:t> </m:t>
                      </m:r>
                      <m:r>
                        <a:rPr lang="en-US" sz="1600" i="1">
                          <a:latin typeface="Cambria Math" panose="02040503050406030204" pitchFamily="18" charset="0"/>
                        </a:rPr>
                        <m:t>𝑉𝑎𝑙𝑢𝑒</m:t>
                      </m:r>
                      <m:r>
                        <a:rPr lang="en-US" sz="1600" i="1">
                          <a:latin typeface="Cambria Math" panose="02040503050406030204" pitchFamily="18" charset="0"/>
                        </a:rPr>
                        <m:t> </m:t>
                      </m:r>
                      <m:r>
                        <a:rPr lang="en-US" sz="1600" i="1">
                          <a:latin typeface="Cambria Math" panose="02040503050406030204" pitchFamily="18" charset="0"/>
                        </a:rPr>
                        <m:t>𝑜𝑓</m:t>
                      </m:r>
                      <m:r>
                        <a:rPr lang="en-US" sz="1600" i="1">
                          <a:latin typeface="Cambria Math" panose="02040503050406030204" pitchFamily="18" charset="0"/>
                        </a:rPr>
                        <m:t> </m:t>
                      </m:r>
                      <m:r>
                        <a:rPr lang="en-US" sz="1600" i="1">
                          <a:latin typeface="Cambria Math" panose="02040503050406030204" pitchFamily="18" charset="0"/>
                        </a:rPr>
                        <m:t>𝑡h𝑒</m:t>
                      </m:r>
                      <m:r>
                        <a:rPr lang="en-US" sz="1600" i="1">
                          <a:latin typeface="Cambria Math" panose="02040503050406030204" pitchFamily="18" charset="0"/>
                        </a:rPr>
                        <m:t> </m:t>
                      </m:r>
                      <m:d>
                        <m:dPr>
                          <m:ctrlPr>
                            <a:rPr lang="en-US" sz="1600" i="1">
                              <a:latin typeface="Cambria Math" panose="02040503050406030204" pitchFamily="18" charset="0"/>
                            </a:rPr>
                          </m:ctrlPr>
                        </m:dPr>
                        <m:e>
                          <m:r>
                            <a:rPr lang="en-US" sz="1600" i="1">
                              <a:latin typeface="Cambria Math" panose="02040503050406030204" pitchFamily="18" charset="0"/>
                            </a:rPr>
                            <m:t>2,5</m:t>
                          </m:r>
                        </m:e>
                      </m:d>
                      <m:r>
                        <a:rPr lang="en-US" sz="1600" i="1">
                          <a:latin typeface="Cambria Math" panose="02040503050406030204" pitchFamily="18" charset="0"/>
                        </a:rPr>
                        <m:t> </m:t>
                      </m:r>
                      <m:r>
                        <a:rPr lang="en-US" sz="1600" i="1">
                          <a:latin typeface="Cambria Math" panose="02040503050406030204" pitchFamily="18" charset="0"/>
                        </a:rPr>
                        <m:t>𝑐𝑒𝑙𝑙</m:t>
                      </m:r>
                      <m:r>
                        <a:rPr lang="en-US" sz="1600" i="1">
                          <a:latin typeface="Cambria Math" panose="02040503050406030204" pitchFamily="18" charset="0"/>
                        </a:rPr>
                        <m:t>= </m:t>
                      </m:r>
                      <m:f>
                        <m:fPr>
                          <m:ctrlPr>
                            <a:rPr lang="en-US" sz="1600" i="1">
                              <a:latin typeface="Cambria Math" panose="02040503050406030204" pitchFamily="18" charset="0"/>
                            </a:rPr>
                          </m:ctrlPr>
                        </m:fPr>
                        <m:num>
                          <m:r>
                            <a:rPr lang="en-US" sz="1600" i="1">
                              <a:latin typeface="Cambria Math" panose="02040503050406030204" pitchFamily="18" charset="0"/>
                            </a:rPr>
                            <m:t>𝑠𝑒𝑐𝑜𝑛𝑑</m:t>
                          </m:r>
                          <m:r>
                            <a:rPr lang="en-US" sz="1600" i="1">
                              <a:latin typeface="Cambria Math" panose="02040503050406030204" pitchFamily="18" charset="0"/>
                            </a:rPr>
                            <m:t> </m:t>
                          </m:r>
                          <m:r>
                            <a:rPr lang="en-US" sz="1600" i="1">
                              <a:latin typeface="Cambria Math" panose="02040503050406030204" pitchFamily="18" charset="0"/>
                            </a:rPr>
                            <m:t>𝑟𝑜𝑤</m:t>
                          </m:r>
                          <m:r>
                            <a:rPr lang="en-US" sz="1600" i="1">
                              <a:latin typeface="Cambria Math" panose="02040503050406030204" pitchFamily="18" charset="0"/>
                            </a:rPr>
                            <m:t> </m:t>
                          </m:r>
                          <m:r>
                            <a:rPr lang="en-US" sz="1600" i="1">
                              <a:latin typeface="Cambria Math" panose="02040503050406030204" pitchFamily="18" charset="0"/>
                            </a:rPr>
                            <m:t>𝑡𝑜𝑡𝑎𝑙</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𝑓𝑖𝑓𝑡h</m:t>
                          </m:r>
                          <m:r>
                            <a:rPr lang="en-US" sz="1600" i="1">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𝑐𝑜𝑙𝑢𝑚𝑛</m:t>
                          </m:r>
                          <m:r>
                            <a:rPr lang="en-US" sz="1600" i="1">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𝑡𝑜𝑡𝑎𝑙</m:t>
                          </m:r>
                        </m:num>
                        <m:den>
                          <m:r>
                            <a:rPr lang="en-US" sz="1600" i="1">
                              <a:latin typeface="Cambria Math" panose="02040503050406030204" pitchFamily="18" charset="0"/>
                            </a:rPr>
                            <m:t>𝑔𝑟𝑎𝑛𝑑</m:t>
                          </m:r>
                          <m:r>
                            <a:rPr lang="en-US" sz="1600" i="1">
                              <a:latin typeface="Cambria Math" panose="02040503050406030204" pitchFamily="18" charset="0"/>
                            </a:rPr>
                            <m:t> </m:t>
                          </m:r>
                          <m:r>
                            <a:rPr lang="en-US" sz="1600" i="1">
                              <a:latin typeface="Cambria Math" panose="02040503050406030204" pitchFamily="18" charset="0"/>
                            </a:rPr>
                            <m:t>𝑡𝑜𝑡𝑎𝑙</m:t>
                          </m:r>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10245(626)</m:t>
                          </m:r>
                        </m:num>
                        <m:den>
                          <m:r>
                            <a:rPr lang="en-US" sz="1600" i="1">
                              <a:latin typeface="Cambria Math" panose="02040503050406030204" pitchFamily="18" charset="0"/>
                            </a:rPr>
                            <m:t>13465</m:t>
                          </m:r>
                        </m:den>
                      </m:f>
                      <m:r>
                        <a:rPr lang="en-US" sz="1600" i="1">
                          <a:latin typeface="Cambria Math" panose="02040503050406030204" pitchFamily="18" charset="0"/>
                        </a:rPr>
                        <m:t>=476.3</m:t>
                      </m:r>
                    </m:oMath>
                  </m:oMathPara>
                </a14:m>
                <a:endParaRPr lang="en-US" sz="1600" dirty="0"/>
              </a:p>
            </p:txBody>
          </p:sp>
        </mc:Choice>
        <mc:Fallback xmlns="">
          <p:sp>
            <p:nvSpPr>
              <p:cNvPr id="5" name="文本框 4">
                <a:extLst>
                  <a:ext uri="{FF2B5EF4-FFF2-40B4-BE49-F238E27FC236}">
                    <a16:creationId xmlns:a16="http://schemas.microsoft.com/office/drawing/2014/main" id="{C54A386D-2705-412E-B509-4DF7A9822D23}"/>
                  </a:ext>
                </a:extLst>
              </p:cNvPr>
              <p:cNvSpPr txBox="1">
                <a:spLocks noRot="1" noChangeAspect="1" noMove="1" noResize="1" noEditPoints="1" noAdjustHandles="1" noChangeArrowheads="1" noChangeShapeType="1" noTextEdit="1"/>
              </p:cNvSpPr>
              <p:nvPr/>
            </p:nvSpPr>
            <p:spPr>
              <a:xfrm>
                <a:off x="0" y="3329045"/>
                <a:ext cx="8902117" cy="512256"/>
              </a:xfrm>
              <a:prstGeom prst="rect">
                <a:avLst/>
              </a:prstGeom>
              <a:blipFill>
                <a:blip r:embed="rId4"/>
                <a:stretch>
                  <a:fillRect/>
                </a:stretch>
              </a:blipFill>
            </p:spPr>
            <p:txBody>
              <a:bodyPr/>
              <a:lstStyle/>
              <a:p>
                <a:r>
                  <a:rPr lang="en-US">
                    <a:noFill/>
                  </a:rPr>
                  <a:t> </a:t>
                </a:r>
              </a:p>
            </p:txBody>
          </p:sp>
        </mc:Fallback>
      </mc:AlternateContent>
      <p:sp>
        <p:nvSpPr>
          <p:cNvPr id="6" name="矩形 5">
            <a:extLst>
              <a:ext uri="{FF2B5EF4-FFF2-40B4-BE49-F238E27FC236}">
                <a16:creationId xmlns:a16="http://schemas.microsoft.com/office/drawing/2014/main" id="{DD3CB0CF-4530-4F88-B947-892C9FC97687}"/>
              </a:ext>
            </a:extLst>
          </p:cNvPr>
          <p:cNvSpPr/>
          <p:nvPr/>
        </p:nvSpPr>
        <p:spPr>
          <a:xfrm>
            <a:off x="0" y="3983694"/>
            <a:ext cx="3215945" cy="323165"/>
          </a:xfrm>
          <a:prstGeom prst="rect">
            <a:avLst/>
          </a:prstGeom>
        </p:spPr>
        <p:txBody>
          <a:bodyPr wrap="none">
            <a:spAutoFit/>
          </a:bodyPr>
          <a:lstStyle/>
          <a:p>
            <a:r>
              <a:rPr lang="en-US" sz="1500" dirty="0">
                <a:latin typeface="Arial" panose="020B0604020202020204" pitchFamily="34" charset="0"/>
                <a:cs typeface="Arial" panose="020B0604020202020204" pitchFamily="34" charset="0"/>
              </a:rPr>
              <a:t>Here shows all 10 expected values:</a:t>
            </a:r>
          </a:p>
        </p:txBody>
      </p:sp>
      <p:pic>
        <p:nvPicPr>
          <p:cNvPr id="8" name="图片 7">
            <a:extLst>
              <a:ext uri="{FF2B5EF4-FFF2-40B4-BE49-F238E27FC236}">
                <a16:creationId xmlns:a16="http://schemas.microsoft.com/office/drawing/2014/main" id="{922E7B6E-1078-4C36-A477-DFFC64334E3D}"/>
              </a:ext>
            </a:extLst>
          </p:cNvPr>
          <p:cNvPicPr>
            <a:picLocks noChangeAspect="1"/>
          </p:cNvPicPr>
          <p:nvPr/>
        </p:nvPicPr>
        <p:blipFill>
          <a:blip r:embed="rId5"/>
          <a:stretch>
            <a:fillRect/>
          </a:stretch>
        </p:blipFill>
        <p:spPr>
          <a:xfrm>
            <a:off x="993229" y="4579742"/>
            <a:ext cx="6697586" cy="1809072"/>
          </a:xfrm>
          <a:prstGeom prst="rect">
            <a:avLst/>
          </a:prstGeom>
        </p:spPr>
      </p:pic>
      <p:sp>
        <p:nvSpPr>
          <p:cNvPr id="9" name="文本框 1">
            <a:extLst>
              <a:ext uri="{FF2B5EF4-FFF2-40B4-BE49-F238E27FC236}">
                <a16:creationId xmlns:a16="http://schemas.microsoft.com/office/drawing/2014/main" id="{F381E727-3F40-4543-974A-61E22DF0D53F}"/>
              </a:ext>
            </a:extLst>
          </p:cNvPr>
          <p:cNvSpPr txBox="1"/>
          <p:nvPr/>
        </p:nvSpPr>
        <p:spPr>
          <a:xfrm>
            <a:off x="2243945" y="49336"/>
            <a:ext cx="4656110" cy="923330"/>
          </a:xfrm>
          <a:prstGeom prst="rect">
            <a:avLst/>
          </a:prstGeom>
          <a:noFill/>
        </p:spPr>
        <p:txBody>
          <a:bodyPr wrap="square" rtlCol="0">
            <a:spAutoFit/>
          </a:bodyPr>
          <a:lstStyle/>
          <a:p>
            <a:pPr algn="ctr"/>
            <a:r>
              <a:rPr lang="en-US" sz="2700" b="1" dirty="0"/>
              <a:t>Example on R x C Table:</a:t>
            </a:r>
          </a:p>
          <a:p>
            <a:pPr algn="ctr"/>
            <a:r>
              <a:rPr lang="en-US" sz="2700" b="1" dirty="0"/>
              <a:t>Cancer</a:t>
            </a:r>
          </a:p>
        </p:txBody>
      </p:sp>
    </p:spTree>
    <p:extLst>
      <p:ext uri="{BB962C8B-B14F-4D97-AF65-F5344CB8AC3E}">
        <p14:creationId xmlns:p14="http://schemas.microsoft.com/office/powerpoint/2010/main" val="38417449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EB92512-3276-4B81-B90C-4FEABE123E3E}"/>
              </a:ext>
            </a:extLst>
          </p:cNvPr>
          <p:cNvSpPr/>
          <p:nvPr/>
        </p:nvSpPr>
        <p:spPr>
          <a:xfrm>
            <a:off x="468119" y="1110333"/>
            <a:ext cx="6773779" cy="369332"/>
          </a:xfrm>
          <a:prstGeom prst="rect">
            <a:avLst/>
          </a:prstGeom>
        </p:spPr>
        <p:txBody>
          <a:bodyPr wrap="square">
            <a:spAutoFit/>
          </a:bodyPr>
          <a:lstStyle/>
          <a:p>
            <a:pPr marL="285750" indent="-285750" algn="just">
              <a:buFont typeface="Arial" panose="020B0604020202020204" pitchFamily="34" charset="0"/>
              <a:buChar char="•"/>
            </a:pPr>
            <a:r>
              <a:rPr lang="en-US" dirty="0">
                <a:latin typeface="Arial" panose="020B0604020202020204" pitchFamily="34" charset="0"/>
                <a:ea typeface="等线" panose="02010600030101010101" pitchFamily="2" charset="-122"/>
                <a:cs typeface="Arial" panose="020B0604020202020204" pitchFamily="34" charset="0"/>
              </a:rPr>
              <a:t>all expected values are </a:t>
            </a:r>
            <a:r>
              <a:rPr lang="zh-CN" altLang="en-US" dirty="0">
                <a:latin typeface="Arial" panose="020B0604020202020204" pitchFamily="34" charset="0"/>
                <a:ea typeface="等线" panose="02010600030101010101" pitchFamily="2" charset="-122"/>
                <a:cs typeface="Arial" panose="020B0604020202020204" pitchFamily="34" charset="0"/>
              </a:rPr>
              <a:t>≥</a:t>
            </a:r>
            <a:r>
              <a:rPr lang="en-US" dirty="0">
                <a:latin typeface="Arial" panose="020B0604020202020204" pitchFamily="34" charset="0"/>
                <a:ea typeface="等线" panose="02010600030101010101" pitchFamily="2" charset="-122"/>
                <a:cs typeface="Arial" panose="020B0604020202020204" pitchFamily="34" charset="0"/>
              </a:rPr>
              <a:t>5</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ED282657-C006-44A4-A6C6-A7580A92EC9B}"/>
                  </a:ext>
                </a:extLst>
              </p:cNvPr>
              <p:cNvSpPr txBox="1"/>
              <p:nvPr/>
            </p:nvSpPr>
            <p:spPr>
              <a:xfrm>
                <a:off x="988945" y="1850632"/>
                <a:ext cx="6501845" cy="4941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𝑋</m:t>
                          </m:r>
                        </m:e>
                        <m:sup>
                          <m:r>
                            <a:rPr lang="en-US" sz="1600" i="1">
                              <a:latin typeface="Cambria Math" panose="02040503050406030204" pitchFamily="18" charset="0"/>
                            </a:rPr>
                            <m:t>2</m:t>
                          </m:r>
                        </m:sup>
                      </m:sSup>
                      <m:r>
                        <a:rPr lang="en-US" sz="1600" i="1">
                          <a:latin typeface="Cambria Math" panose="02040503050406030204" pitchFamily="18" charset="0"/>
                        </a:rPr>
                        <m:t>=</m:t>
                      </m:r>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(320−416.6)</m:t>
                              </m:r>
                            </m:e>
                            <m:sup>
                              <m:r>
                                <a:rPr lang="en-US" sz="1600" i="1">
                                  <a:latin typeface="Cambria Math" panose="02040503050406030204" pitchFamily="18" charset="0"/>
                                </a:rPr>
                                <m:t>2</m:t>
                              </m:r>
                            </m:sup>
                          </m:sSup>
                        </m:num>
                        <m:den>
                          <m:r>
                            <a:rPr lang="en-US" sz="1600" i="1">
                              <a:latin typeface="Cambria Math" panose="02040503050406030204" pitchFamily="18" charset="0"/>
                            </a:rPr>
                            <m:t>416</m:t>
                          </m:r>
                        </m:den>
                      </m:f>
                      <m:r>
                        <a:rPr lang="en-US" sz="1600" i="1">
                          <a:latin typeface="Cambria Math" panose="02040503050406030204" pitchFamily="18" charset="0"/>
                        </a:rPr>
                        <m:t>+</m:t>
                      </m:r>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(1206−1348.3)</m:t>
                              </m:r>
                            </m:e>
                            <m:sup>
                              <m:r>
                                <a:rPr lang="en-US" sz="1600" i="1">
                                  <a:latin typeface="Cambria Math" panose="02040503050406030204" pitchFamily="18" charset="0"/>
                                </a:rPr>
                                <m:t>2</m:t>
                              </m:r>
                            </m:sup>
                          </m:sSup>
                        </m:num>
                        <m:den>
                          <m:r>
                            <a:rPr lang="en-US" sz="1600" i="1">
                              <a:latin typeface="Cambria Math" panose="02040503050406030204" pitchFamily="18" charset="0"/>
                            </a:rPr>
                            <m:t>1348.3</m:t>
                          </m:r>
                        </m:den>
                      </m:f>
                      <m:r>
                        <a:rPr lang="en-US" sz="1600" i="1">
                          <a:latin typeface="Cambria Math" panose="02040503050406030204" pitchFamily="18" charset="0"/>
                        </a:rPr>
                        <m:t>+…+</m:t>
                      </m:r>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r>
                                    <a:rPr lang="en-US" sz="1600" i="1">
                                      <a:latin typeface="Cambria Math" panose="02040503050406030204" pitchFamily="18" charset="0"/>
                                    </a:rPr>
                                    <m:t>406−476.3</m:t>
                                  </m:r>
                                </m:e>
                              </m:d>
                            </m:e>
                            <m:sup>
                              <m:r>
                                <a:rPr lang="en-US" sz="1600" i="1">
                                  <a:latin typeface="Cambria Math" panose="02040503050406030204" pitchFamily="18" charset="0"/>
                                </a:rPr>
                                <m:t>2</m:t>
                              </m:r>
                            </m:sup>
                          </m:sSup>
                        </m:num>
                        <m:den>
                          <m:r>
                            <a:rPr lang="en-US" sz="1600" i="1">
                              <a:latin typeface="Cambria Math" panose="02040503050406030204" pitchFamily="18" charset="0"/>
                            </a:rPr>
                            <m:t>476.3</m:t>
                          </m:r>
                        </m:den>
                      </m:f>
                      <m:r>
                        <a:rPr lang="en-US" sz="1600" i="1">
                          <a:latin typeface="Cambria Math" panose="02040503050406030204" pitchFamily="18" charset="0"/>
                        </a:rPr>
                        <m:t>=130.3</m:t>
                      </m:r>
                    </m:oMath>
                  </m:oMathPara>
                </a14:m>
                <a:endParaRPr lang="en-US" sz="1600" dirty="0"/>
              </a:p>
            </p:txBody>
          </p:sp>
        </mc:Choice>
        <mc:Fallback xmlns="">
          <p:sp>
            <p:nvSpPr>
              <p:cNvPr id="4" name="文本框 3">
                <a:extLst>
                  <a:ext uri="{FF2B5EF4-FFF2-40B4-BE49-F238E27FC236}">
                    <a16:creationId xmlns:a16="http://schemas.microsoft.com/office/drawing/2014/main" id="{ED282657-C006-44A4-A6C6-A7580A92EC9B}"/>
                  </a:ext>
                </a:extLst>
              </p:cNvPr>
              <p:cNvSpPr txBox="1">
                <a:spLocks noRot="1" noChangeAspect="1" noMove="1" noResize="1" noEditPoints="1" noAdjustHandles="1" noChangeArrowheads="1" noChangeShapeType="1" noTextEdit="1"/>
              </p:cNvSpPr>
              <p:nvPr/>
            </p:nvSpPr>
            <p:spPr>
              <a:xfrm>
                <a:off x="988945" y="1850632"/>
                <a:ext cx="6501845" cy="494110"/>
              </a:xfrm>
              <a:prstGeom prst="rect">
                <a:avLst/>
              </a:prstGeom>
              <a:blipFill>
                <a:blip r:embed="rId2"/>
                <a:stretch>
                  <a:fillRect/>
                </a:stretch>
              </a:blipFill>
            </p:spPr>
            <p:txBody>
              <a:bodyPr/>
              <a:lstStyle/>
              <a:p>
                <a:r>
                  <a:rPr lang="en-US">
                    <a:noFill/>
                  </a:rPr>
                  <a:t> </a:t>
                </a:r>
              </a:p>
            </p:txBody>
          </p:sp>
        </mc:Fallback>
      </mc:AlternateContent>
      <p:sp>
        <p:nvSpPr>
          <p:cNvPr id="5" name="矩形 4">
            <a:extLst>
              <a:ext uri="{FF2B5EF4-FFF2-40B4-BE49-F238E27FC236}">
                <a16:creationId xmlns:a16="http://schemas.microsoft.com/office/drawing/2014/main" id="{E4A3691C-6A2E-4541-8396-B1E6F3FEBB6B}"/>
              </a:ext>
            </a:extLst>
          </p:cNvPr>
          <p:cNvSpPr/>
          <p:nvPr/>
        </p:nvSpPr>
        <p:spPr>
          <a:xfrm>
            <a:off x="544779" y="2837232"/>
            <a:ext cx="8290877"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Under </a:t>
            </a:r>
            <a:r>
              <a:rPr lang="en-US" i="1" dirty="0">
                <a:latin typeface="Arial" panose="020B0604020202020204" pitchFamily="34" charset="0"/>
                <a:cs typeface="Arial" panose="020B0604020202020204" pitchFamily="34" charset="0"/>
              </a:rPr>
              <a:t>H</a:t>
            </a:r>
            <a:r>
              <a:rPr lang="en-US" dirty="0">
                <a:latin typeface="Arial" panose="020B0604020202020204" pitchFamily="34" charset="0"/>
                <a:cs typeface="Arial" panose="020B0604020202020204" pitchFamily="34" charset="0"/>
              </a:rPr>
              <a:t>0, </a:t>
            </a:r>
            <a:r>
              <a:rPr lang="en-US" i="1" dirty="0">
                <a:latin typeface="Arial" panose="020B0604020202020204" pitchFamily="34" charset="0"/>
                <a:cs typeface="Arial" panose="020B0604020202020204" pitchFamily="34" charset="0"/>
              </a:rPr>
              <a:t>X</a:t>
            </a:r>
            <a:r>
              <a:rPr lang="en-US" dirty="0">
                <a:latin typeface="Arial" panose="020B0604020202020204" pitchFamily="34" charset="0"/>
                <a:cs typeface="Arial" panose="020B0604020202020204" pitchFamily="34" charset="0"/>
              </a:rPr>
              <a:t>2 follows a chi-square distribution with (2 − 1) × (5 − 1), or 4, </a:t>
            </a:r>
            <a:r>
              <a:rPr lang="en-US" i="1" dirty="0">
                <a:latin typeface="Arial" panose="020B0604020202020204" pitchFamily="34" charset="0"/>
                <a:cs typeface="Arial" panose="020B0604020202020204" pitchFamily="34" charset="0"/>
              </a:rPr>
              <a:t>df</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Because</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83DF5B9-49A7-4908-AE02-42CFA94AE31C}"/>
                  </a:ext>
                </a:extLst>
              </p:cNvPr>
              <p:cNvSpPr txBox="1"/>
              <p:nvPr/>
            </p:nvSpPr>
            <p:spPr>
              <a:xfrm>
                <a:off x="1384620" y="3547787"/>
                <a:ext cx="2613921" cy="2696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ea typeface="Cambria Math" panose="02040503050406030204" pitchFamily="18" charset="0"/>
                            </a:rPr>
                            <m:t>𝜒</m:t>
                          </m:r>
                        </m:e>
                        <m:sub>
                          <m:r>
                            <a:rPr lang="en-US" sz="1600" i="1">
                              <a:latin typeface="Cambria Math" panose="02040503050406030204" pitchFamily="18" charset="0"/>
                            </a:rPr>
                            <m:t>4, .999</m:t>
                          </m:r>
                        </m:sub>
                        <m:sup>
                          <m:r>
                            <a:rPr lang="en-US" sz="1600" i="1">
                              <a:latin typeface="Cambria Math" panose="02040503050406030204" pitchFamily="18" charset="0"/>
                            </a:rPr>
                            <m:t>2</m:t>
                          </m:r>
                        </m:sup>
                      </m:sSubSup>
                      <m:r>
                        <a:rPr lang="en-US" sz="1600" i="1">
                          <a:latin typeface="Cambria Math" panose="02040503050406030204" pitchFamily="18" charset="0"/>
                        </a:rPr>
                        <m:t>=18.47&lt;130.3=</m:t>
                      </m:r>
                      <m:sSup>
                        <m:sSupPr>
                          <m:ctrlPr>
                            <a:rPr lang="en-US" sz="1600" i="1">
                              <a:latin typeface="Cambria Math" panose="02040503050406030204" pitchFamily="18" charset="0"/>
                            </a:rPr>
                          </m:ctrlPr>
                        </m:sSupPr>
                        <m:e>
                          <m:r>
                            <a:rPr lang="en-US" sz="1600" i="1">
                              <a:latin typeface="Cambria Math" panose="02040503050406030204" pitchFamily="18" charset="0"/>
                            </a:rPr>
                            <m:t>𝑋</m:t>
                          </m:r>
                        </m:e>
                        <m:sup>
                          <m:r>
                            <a:rPr lang="en-US" sz="1600" i="1">
                              <a:latin typeface="Cambria Math" panose="02040503050406030204" pitchFamily="18" charset="0"/>
                            </a:rPr>
                            <m:t>2</m:t>
                          </m:r>
                        </m:sup>
                      </m:sSup>
                    </m:oMath>
                  </m:oMathPara>
                </a14:m>
                <a:endParaRPr lang="en-US" sz="1600" dirty="0"/>
              </a:p>
            </p:txBody>
          </p:sp>
        </mc:Choice>
        <mc:Fallback xmlns="">
          <p:sp>
            <p:nvSpPr>
              <p:cNvPr id="6" name="文本框 5">
                <a:extLst>
                  <a:ext uri="{FF2B5EF4-FFF2-40B4-BE49-F238E27FC236}">
                    <a16:creationId xmlns:a16="http://schemas.microsoft.com/office/drawing/2014/main" id="{783DF5B9-49A7-4908-AE02-42CFA94AE31C}"/>
                  </a:ext>
                </a:extLst>
              </p:cNvPr>
              <p:cNvSpPr txBox="1">
                <a:spLocks noRot="1" noChangeAspect="1" noMove="1" noResize="1" noEditPoints="1" noAdjustHandles="1" noChangeArrowheads="1" noChangeShapeType="1" noTextEdit="1"/>
              </p:cNvSpPr>
              <p:nvPr/>
            </p:nvSpPr>
            <p:spPr>
              <a:xfrm>
                <a:off x="1384620" y="3547787"/>
                <a:ext cx="2613921" cy="269689"/>
              </a:xfrm>
              <a:prstGeom prst="rect">
                <a:avLst/>
              </a:prstGeom>
              <a:blipFill>
                <a:blip r:embed="rId3"/>
                <a:stretch>
                  <a:fillRect l="-932" b="-13636"/>
                </a:stretch>
              </a:blipFill>
            </p:spPr>
            <p:txBody>
              <a:bodyPr/>
              <a:lstStyle/>
              <a:p>
                <a:r>
                  <a:rPr lang="en-US">
                    <a:noFill/>
                  </a:rPr>
                  <a:t> </a:t>
                </a:r>
              </a:p>
            </p:txBody>
          </p:sp>
        </mc:Fallback>
      </mc:AlternateContent>
      <p:sp>
        <p:nvSpPr>
          <p:cNvPr id="7" name="矩形 6">
            <a:extLst>
              <a:ext uri="{FF2B5EF4-FFF2-40B4-BE49-F238E27FC236}">
                <a16:creationId xmlns:a16="http://schemas.microsoft.com/office/drawing/2014/main" id="{813574C9-B0F8-4942-AA89-F1EB75B0FF82}"/>
              </a:ext>
            </a:extLst>
          </p:cNvPr>
          <p:cNvSpPr/>
          <p:nvPr/>
        </p:nvSpPr>
        <p:spPr>
          <a:xfrm>
            <a:off x="544779" y="4060849"/>
            <a:ext cx="3538148"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It follows that </a:t>
            </a:r>
            <a:r>
              <a:rPr lang="en-US" i="1" dirty="0">
                <a:latin typeface="Arial" panose="020B0604020202020204" pitchFamily="34" charset="0"/>
                <a:cs typeface="Arial" panose="020B0604020202020204" pitchFamily="34" charset="0"/>
              </a:rPr>
              <a:t>p </a:t>
            </a:r>
            <a:r>
              <a:rPr lang="en-US" dirty="0">
                <a:latin typeface="Arial" panose="020B0604020202020204" pitchFamily="34" charset="0"/>
                <a:cs typeface="Arial" panose="020B0604020202020204" pitchFamily="34" charset="0"/>
              </a:rPr>
              <a:t>&lt; 1 − .999 = .001</a:t>
            </a:r>
          </a:p>
        </p:txBody>
      </p:sp>
      <p:sp>
        <p:nvSpPr>
          <p:cNvPr id="8" name="矩形 7">
            <a:extLst>
              <a:ext uri="{FF2B5EF4-FFF2-40B4-BE49-F238E27FC236}">
                <a16:creationId xmlns:a16="http://schemas.microsoft.com/office/drawing/2014/main" id="{DA4C41E5-E046-4F65-8843-428EC9CEDFBC}"/>
              </a:ext>
            </a:extLst>
          </p:cNvPr>
          <p:cNvSpPr/>
          <p:nvPr/>
        </p:nvSpPr>
        <p:spPr>
          <a:xfrm>
            <a:off x="413622" y="4841130"/>
            <a:ext cx="6774354" cy="923330"/>
          </a:xfrm>
          <a:prstGeom prst="rect">
            <a:avLst/>
          </a:prstGeom>
        </p:spPr>
        <p:txBody>
          <a:bodyPr wrap="square">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Results are very highly significant</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Conclusion: there is a significant relationship between age at first birth and prevalence of breast cancer</a:t>
            </a:r>
          </a:p>
        </p:txBody>
      </p:sp>
      <p:sp>
        <p:nvSpPr>
          <p:cNvPr id="9" name="文本框 1">
            <a:extLst>
              <a:ext uri="{FF2B5EF4-FFF2-40B4-BE49-F238E27FC236}">
                <a16:creationId xmlns:a16="http://schemas.microsoft.com/office/drawing/2014/main" id="{19697E1D-D007-4F4F-A192-F614B00256B9}"/>
              </a:ext>
            </a:extLst>
          </p:cNvPr>
          <p:cNvSpPr txBox="1"/>
          <p:nvPr/>
        </p:nvSpPr>
        <p:spPr>
          <a:xfrm>
            <a:off x="2243945" y="49336"/>
            <a:ext cx="4656110" cy="923330"/>
          </a:xfrm>
          <a:prstGeom prst="rect">
            <a:avLst/>
          </a:prstGeom>
          <a:noFill/>
        </p:spPr>
        <p:txBody>
          <a:bodyPr wrap="square" rtlCol="0">
            <a:spAutoFit/>
          </a:bodyPr>
          <a:lstStyle/>
          <a:p>
            <a:pPr algn="ctr"/>
            <a:r>
              <a:rPr lang="en-US" sz="2700" b="1" dirty="0"/>
              <a:t>Example on R x C Table:</a:t>
            </a:r>
          </a:p>
          <a:p>
            <a:pPr algn="ctr"/>
            <a:r>
              <a:rPr lang="en-US" sz="2700" b="1" dirty="0"/>
              <a:t>Cancer</a:t>
            </a:r>
          </a:p>
        </p:txBody>
      </p:sp>
    </p:spTree>
    <p:extLst>
      <p:ext uri="{BB962C8B-B14F-4D97-AF65-F5344CB8AC3E}">
        <p14:creationId xmlns:p14="http://schemas.microsoft.com/office/powerpoint/2010/main" val="17526588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A46978E-F70B-4D50-8766-C6C930F74853}"/>
              </a:ext>
            </a:extLst>
          </p:cNvPr>
          <p:cNvPicPr>
            <a:picLocks noChangeAspect="1"/>
          </p:cNvPicPr>
          <p:nvPr/>
        </p:nvPicPr>
        <p:blipFill>
          <a:blip r:embed="rId2"/>
          <a:stretch>
            <a:fillRect/>
          </a:stretch>
        </p:blipFill>
        <p:spPr>
          <a:xfrm>
            <a:off x="1584251" y="84500"/>
            <a:ext cx="6177516" cy="6689000"/>
          </a:xfrm>
          <a:prstGeom prst="rect">
            <a:avLst/>
          </a:prstGeom>
        </p:spPr>
      </p:pic>
      <p:sp>
        <p:nvSpPr>
          <p:cNvPr id="3" name="Rectangle 2">
            <a:extLst>
              <a:ext uri="{FF2B5EF4-FFF2-40B4-BE49-F238E27FC236}">
                <a16:creationId xmlns:a16="http://schemas.microsoft.com/office/drawing/2014/main" id="{20DFB33E-7565-45B7-BAF7-0FACFBE08115}"/>
              </a:ext>
            </a:extLst>
          </p:cNvPr>
          <p:cNvSpPr/>
          <p:nvPr/>
        </p:nvSpPr>
        <p:spPr>
          <a:xfrm>
            <a:off x="7219507" y="1252895"/>
            <a:ext cx="414670" cy="212651"/>
          </a:xfrm>
          <a:prstGeom prst="rect">
            <a:avLst/>
          </a:prstGeom>
          <a:noFill/>
          <a:ln w="41275"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9735804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Title 1"/>
          <p:cNvSpPr txBox="1">
            <a:spLocks noGrp="1"/>
          </p:cNvSpPr>
          <p:nvPr>
            <p:ph type="title"/>
          </p:nvPr>
        </p:nvSpPr>
        <p:spPr>
          <a:prstGeom prst="rect">
            <a:avLst/>
          </a:prstGeom>
        </p:spPr>
        <p:txBody>
          <a:bodyPr/>
          <a:lstStyle/>
          <a:p>
            <a:endParaRPr/>
          </a:p>
        </p:txBody>
      </p:sp>
      <p:sp>
        <p:nvSpPr>
          <p:cNvPr id="284" name="Content Placeholder 2"/>
          <p:cNvSpPr txBox="1">
            <a:spLocks noGrp="1"/>
          </p:cNvSpPr>
          <p:nvPr>
            <p:ph type="body" idx="1"/>
          </p:nvPr>
        </p:nvSpPr>
        <p:spPr>
          <a:xfrm>
            <a:off x="457200" y="1600200"/>
            <a:ext cx="8229600" cy="4525963"/>
          </a:xfrm>
          <a:prstGeom prst="rect">
            <a:avLst/>
          </a:prstGeom>
        </p:spPr>
        <p:txBody>
          <a:bodyPr/>
          <a:lstStyle/>
          <a:p>
            <a:endParaRPr dirty="0"/>
          </a:p>
        </p:txBody>
      </p:sp>
      <p:pic>
        <p:nvPicPr>
          <p:cNvPr id="285" name="Picture 3" descr="Picture 3"/>
          <p:cNvPicPr>
            <a:picLocks noChangeAspect="1"/>
          </p:cNvPicPr>
          <p:nvPr/>
        </p:nvPicPr>
        <p:blipFill>
          <a:blip r:embed="rId2"/>
          <a:stretch>
            <a:fillRect/>
          </a:stretch>
        </p:blipFill>
        <p:spPr>
          <a:xfrm>
            <a:off x="1396498" y="323198"/>
            <a:ext cx="6351003" cy="6211603"/>
          </a:xfrm>
          <a:prstGeom prst="rect">
            <a:avLst/>
          </a:prstGeom>
          <a:ln w="12700">
            <a:miter lim="400000"/>
          </a:ln>
        </p:spPr>
      </p:pic>
      <p:cxnSp>
        <p:nvCxnSpPr>
          <p:cNvPr id="3" name="Straight Connector 2">
            <a:extLst>
              <a:ext uri="{FF2B5EF4-FFF2-40B4-BE49-F238E27FC236}">
                <a16:creationId xmlns:a16="http://schemas.microsoft.com/office/drawing/2014/main" id="{CB8A1A93-7177-4E8B-A584-68FD35CED6F8}"/>
              </a:ext>
            </a:extLst>
          </p:cNvPr>
          <p:cNvCxnSpPr/>
          <p:nvPr/>
        </p:nvCxnSpPr>
        <p:spPr>
          <a:xfrm>
            <a:off x="5364480" y="3246120"/>
            <a:ext cx="1280160" cy="0"/>
          </a:xfrm>
          <a:prstGeom prst="line">
            <a:avLst/>
          </a:prstGeom>
          <a:noFill/>
          <a:ln w="25400" cap="flat">
            <a:solidFill>
              <a:schemeClr val="accent6"/>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7" name="Straight Connector 6">
            <a:extLst>
              <a:ext uri="{FF2B5EF4-FFF2-40B4-BE49-F238E27FC236}">
                <a16:creationId xmlns:a16="http://schemas.microsoft.com/office/drawing/2014/main" id="{23262D92-828D-45A7-94D5-EB75004E1220}"/>
              </a:ext>
            </a:extLst>
          </p:cNvPr>
          <p:cNvCxnSpPr>
            <a:cxnSpLocks/>
          </p:cNvCxnSpPr>
          <p:nvPr/>
        </p:nvCxnSpPr>
        <p:spPr>
          <a:xfrm>
            <a:off x="5044440" y="3352800"/>
            <a:ext cx="563880" cy="0"/>
          </a:xfrm>
          <a:prstGeom prst="line">
            <a:avLst/>
          </a:prstGeom>
          <a:noFill/>
          <a:ln w="25400" cap="flat">
            <a:solidFill>
              <a:schemeClr val="accent6"/>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8" name="Straight Connector 7">
            <a:extLst>
              <a:ext uri="{FF2B5EF4-FFF2-40B4-BE49-F238E27FC236}">
                <a16:creationId xmlns:a16="http://schemas.microsoft.com/office/drawing/2014/main" id="{8FC337B7-2AD6-4438-892D-4E29AD39FFF0}"/>
              </a:ext>
            </a:extLst>
          </p:cNvPr>
          <p:cNvCxnSpPr/>
          <p:nvPr/>
        </p:nvCxnSpPr>
        <p:spPr>
          <a:xfrm flipV="1">
            <a:off x="4114800" y="4754880"/>
            <a:ext cx="2819400" cy="1630680"/>
          </a:xfrm>
          <a:prstGeom prst="line">
            <a:avLst/>
          </a:prstGeom>
          <a:noFill/>
          <a:ln w="25400" cap="flat">
            <a:solidFill>
              <a:schemeClr val="accent6"/>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Subtitle 2"/>
          <p:cNvSpPr txBox="1">
            <a:spLocks noGrp="1"/>
          </p:cNvSpPr>
          <p:nvPr>
            <p:ph type="subTitle" idx="1"/>
          </p:nvPr>
        </p:nvSpPr>
        <p:spPr>
          <a:xfrm>
            <a:off x="533400" y="838200"/>
            <a:ext cx="7854950" cy="5562600"/>
          </a:xfrm>
          <a:prstGeom prst="rect">
            <a:avLst/>
          </a:prstGeom>
        </p:spPr>
        <p:txBody>
          <a:bodyPr/>
          <a:lstStyle/>
          <a:p>
            <a:pPr>
              <a:spcBef>
                <a:spcPts val="600"/>
              </a:spcBef>
              <a:defRPr sz="2500" b="1"/>
            </a:pPr>
            <a:r>
              <a:rPr dirty="0"/>
              <a:t>Summary</a:t>
            </a:r>
          </a:p>
          <a:p>
            <a:pPr>
              <a:defRPr sz="2500" b="1"/>
            </a:pPr>
            <a:endParaRPr dirty="0"/>
          </a:p>
          <a:p>
            <a:pPr marL="342900" indent="-342900" algn="l">
              <a:spcBef>
                <a:spcPts val="500"/>
              </a:spcBef>
              <a:buClr>
                <a:srgbClr val="000000"/>
              </a:buClr>
              <a:buSzPct val="100000"/>
              <a:buFont typeface="Arial"/>
              <a:buChar char="•"/>
              <a:defRPr sz="2200"/>
            </a:pPr>
            <a:r>
              <a:rPr dirty="0"/>
              <a:t>Techniques for analyzing qualitative or categorical data</a:t>
            </a:r>
          </a:p>
          <a:p>
            <a:pPr marL="342900" indent="-342900" algn="l">
              <a:spcBef>
                <a:spcPts val="500"/>
              </a:spcBef>
              <a:buClr>
                <a:srgbClr val="000000"/>
              </a:buClr>
              <a:buSzPct val="100000"/>
              <a:buFont typeface="Arial"/>
              <a:buChar char="•"/>
              <a:defRPr sz="2200"/>
            </a:pPr>
            <a:r>
              <a:rPr dirty="0"/>
              <a:t>Comparison of proportions from two independent samples using </a:t>
            </a:r>
          </a:p>
          <a:p>
            <a:pPr marL="971550" lvl="1" indent="-514350" algn="l">
              <a:spcBef>
                <a:spcPts val="400"/>
              </a:spcBef>
              <a:buClr>
                <a:srgbClr val="000000"/>
              </a:buClr>
              <a:buSzPct val="100000"/>
              <a:buAutoNum type="romanLcPeriod"/>
              <a:defRPr sz="2000"/>
            </a:pPr>
            <a:r>
              <a:rPr dirty="0"/>
              <a:t>chi-square test</a:t>
            </a:r>
            <a:endParaRPr sz="2800" dirty="0">
              <a:solidFill>
                <a:srgbClr val="888888"/>
              </a:solidFill>
            </a:endParaRPr>
          </a:p>
          <a:p>
            <a:pPr marL="971550" lvl="1" indent="-514350" algn="l">
              <a:spcBef>
                <a:spcPts val="400"/>
              </a:spcBef>
              <a:buClr>
                <a:srgbClr val="000000"/>
              </a:buClr>
              <a:buSzPct val="100000"/>
              <a:buAutoNum type="romanLcPeriod"/>
              <a:defRPr sz="2000"/>
            </a:pPr>
            <a:r>
              <a:rPr dirty="0"/>
              <a:t>Fisher’s exact test </a:t>
            </a:r>
            <a:endParaRPr sz="2800" dirty="0">
              <a:solidFill>
                <a:srgbClr val="888888"/>
              </a:solidFill>
            </a:endParaRPr>
          </a:p>
          <a:p>
            <a:pPr marL="971550" lvl="1" indent="-514350" algn="l">
              <a:spcBef>
                <a:spcPts val="400"/>
              </a:spcBef>
              <a:buClr>
                <a:srgbClr val="000000"/>
              </a:buClr>
              <a:buSzPct val="100000"/>
              <a:buAutoNum type="romanLcPeriod"/>
              <a:defRPr sz="2000"/>
            </a:pPr>
            <a:r>
              <a:rPr dirty="0" err="1"/>
              <a:t>McNemar’s</a:t>
            </a:r>
            <a:r>
              <a:rPr dirty="0"/>
              <a:t> test for correlated proportions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ubtitle 2"/>
          <p:cNvSpPr txBox="1">
            <a:spLocks noGrp="1"/>
          </p:cNvSpPr>
          <p:nvPr>
            <p:ph type="subTitle" idx="1"/>
          </p:nvPr>
        </p:nvSpPr>
        <p:spPr>
          <a:xfrm>
            <a:off x="533400" y="533400"/>
            <a:ext cx="7854950" cy="5791200"/>
          </a:xfrm>
          <a:prstGeom prst="rect">
            <a:avLst/>
          </a:prstGeom>
        </p:spPr>
        <p:txBody>
          <a:bodyPr/>
          <a:lstStyle/>
          <a:p>
            <a:pPr>
              <a:spcBef>
                <a:spcPts val="600"/>
              </a:spcBef>
              <a:defRPr sz="2800" b="1"/>
            </a:pPr>
            <a:r>
              <a:rPr dirty="0"/>
              <a:t>Contingency-Table Method</a:t>
            </a:r>
          </a:p>
          <a:p>
            <a:pPr marL="342900" indent="-342900" algn="just">
              <a:spcBef>
                <a:spcPts val="400"/>
              </a:spcBef>
              <a:buClr>
                <a:srgbClr val="000000"/>
              </a:buClr>
              <a:buSzPct val="100000"/>
              <a:buFont typeface="Arial"/>
              <a:buChar char="•"/>
              <a:defRPr sz="2000"/>
            </a:pPr>
            <a:r>
              <a:rPr dirty="0"/>
              <a:t>2 × 2 contingency table: a table </a:t>
            </a:r>
            <a:r>
              <a:rPr lang="en-US" dirty="0"/>
              <a:t>with t</a:t>
            </a:r>
            <a:r>
              <a:rPr dirty="0"/>
              <a:t>wo rows </a:t>
            </a:r>
            <a:r>
              <a:rPr lang="en-US" dirty="0"/>
              <a:t>and </a:t>
            </a:r>
            <a:r>
              <a:rPr dirty="0"/>
              <a:t>two columns</a:t>
            </a:r>
          </a:p>
          <a:p>
            <a:pPr marL="342900" indent="-342900" algn="just">
              <a:buClr>
                <a:srgbClr val="000000"/>
              </a:buClr>
              <a:buSzPct val="100000"/>
              <a:buFont typeface="Arial"/>
              <a:buChar char="•"/>
              <a:defRPr sz="2000"/>
            </a:pPr>
            <a:endParaRPr dirty="0"/>
          </a:p>
          <a:p>
            <a:pPr marL="342900" indent="-342900" algn="just">
              <a:spcBef>
                <a:spcPts val="400"/>
              </a:spcBef>
              <a:buClr>
                <a:srgbClr val="000000"/>
              </a:buClr>
              <a:buSzPct val="100000"/>
              <a:buFont typeface="Arial"/>
              <a:buChar char="•"/>
              <a:defRPr sz="2000"/>
            </a:pPr>
            <a:r>
              <a:rPr dirty="0"/>
              <a:t>Display data that can be classified by two different variables</a:t>
            </a:r>
            <a:endParaRPr lang="en-US" dirty="0"/>
          </a:p>
          <a:p>
            <a:pPr algn="just">
              <a:spcBef>
                <a:spcPts val="400"/>
              </a:spcBef>
              <a:buClr>
                <a:srgbClr val="000000"/>
              </a:buClr>
              <a:buSzPct val="100000"/>
              <a:defRPr sz="2000"/>
            </a:pPr>
            <a:r>
              <a:rPr lang="en-US" dirty="0"/>
              <a:t>     -</a:t>
            </a:r>
            <a:r>
              <a:rPr dirty="0"/>
              <a:t>each</a:t>
            </a:r>
            <a:r>
              <a:rPr lang="en-US" dirty="0"/>
              <a:t> </a:t>
            </a:r>
            <a:r>
              <a:rPr dirty="0"/>
              <a:t>has only two possible outcomes</a:t>
            </a:r>
            <a:endParaRPr lang="en-US" dirty="0"/>
          </a:p>
          <a:p>
            <a:pPr algn="just">
              <a:spcBef>
                <a:spcPts val="400"/>
              </a:spcBef>
              <a:buClr>
                <a:srgbClr val="000000"/>
              </a:buClr>
              <a:buSzPct val="100000"/>
              <a:defRPr sz="2000"/>
            </a:pPr>
            <a:r>
              <a:rPr lang="en-US" dirty="0"/>
              <a:t>     -o</a:t>
            </a:r>
            <a:r>
              <a:rPr dirty="0"/>
              <a:t>ne variable is arbitrarily assigned to rows and </a:t>
            </a:r>
            <a:r>
              <a:rPr lang="en-US" dirty="0"/>
              <a:t>another variable</a:t>
            </a:r>
            <a:r>
              <a:rPr dirty="0"/>
              <a:t> </a:t>
            </a:r>
            <a:endParaRPr lang="en-US" dirty="0"/>
          </a:p>
          <a:p>
            <a:pPr algn="just">
              <a:spcBef>
                <a:spcPts val="400"/>
              </a:spcBef>
              <a:buClr>
                <a:srgbClr val="000000"/>
              </a:buClr>
              <a:buSzPct val="100000"/>
              <a:defRPr sz="2000"/>
            </a:pPr>
            <a:r>
              <a:rPr lang="en-US" dirty="0"/>
              <a:t>      </a:t>
            </a:r>
            <a:r>
              <a:rPr dirty="0"/>
              <a:t>to</a:t>
            </a:r>
            <a:r>
              <a:rPr lang="en-US" dirty="0"/>
              <a:t> </a:t>
            </a:r>
            <a:r>
              <a:rPr dirty="0"/>
              <a:t>columns</a:t>
            </a:r>
          </a:p>
          <a:p>
            <a:pPr marL="342900" indent="-342900" algn="just">
              <a:buClr>
                <a:srgbClr val="000000"/>
              </a:buClr>
              <a:buSzPct val="100000"/>
              <a:buFont typeface="Arial"/>
              <a:buChar char="•"/>
              <a:defRPr sz="2000"/>
            </a:pPr>
            <a:endParaRPr dirty="0"/>
          </a:p>
          <a:p>
            <a:pPr marL="342900" indent="-342900" algn="just">
              <a:spcBef>
                <a:spcPts val="400"/>
              </a:spcBef>
              <a:buClr>
                <a:srgbClr val="000000"/>
              </a:buClr>
              <a:buSzPct val="100000"/>
              <a:buFont typeface="Arial"/>
              <a:buChar char="•"/>
              <a:defRPr sz="2000"/>
            </a:pPr>
            <a:r>
              <a:rPr dirty="0"/>
              <a:t>Each cell: represents number of units for </a:t>
            </a:r>
            <a:r>
              <a:rPr lang="en-US" dirty="0"/>
              <a:t>each variable</a:t>
            </a:r>
            <a:endParaRPr dirty="0"/>
          </a:p>
          <a:p>
            <a:pPr algn="just">
              <a:spcBef>
                <a:spcPts val="400"/>
              </a:spcBef>
              <a:defRPr sz="2000"/>
            </a:pPr>
            <a:r>
              <a:rPr dirty="0"/>
              <a:t>     (1,1) cell: cell in the first row and first column</a:t>
            </a:r>
          </a:p>
          <a:p>
            <a:pPr algn="just">
              <a:spcBef>
                <a:spcPts val="400"/>
              </a:spcBef>
              <a:defRPr sz="2000"/>
            </a:pPr>
            <a:r>
              <a:rPr dirty="0"/>
              <a:t>     (1,2) cell: cell in the first row and second column …..</a:t>
            </a:r>
          </a:p>
          <a:p>
            <a:pPr algn="just">
              <a:spcBef>
                <a:spcPts val="400"/>
              </a:spcBef>
              <a:defRPr sz="2000"/>
            </a:pPr>
            <a:r>
              <a:rPr dirty="0"/>
              <a:t>     (2,2) cell: cell in the second row and second column</a:t>
            </a:r>
          </a:p>
          <a:p>
            <a:pPr marL="342900" indent="-342900" algn="just">
              <a:buClr>
                <a:srgbClr val="000000"/>
              </a:buClr>
              <a:buSzPct val="100000"/>
              <a:buFont typeface="Arial"/>
              <a:buChar char="•"/>
              <a:defRPr sz="2000"/>
            </a:pPr>
            <a:endParaRPr dirty="0"/>
          </a:p>
          <a:p>
            <a:pPr marL="342900" indent="-342900" algn="just">
              <a:spcBef>
                <a:spcPts val="400"/>
              </a:spcBef>
              <a:buClr>
                <a:srgbClr val="000000"/>
              </a:buClr>
              <a:buSzPct val="100000"/>
              <a:buFont typeface="Arial"/>
              <a:buChar char="•"/>
              <a:defRPr sz="2000"/>
            </a:pPr>
            <a:r>
              <a:rPr dirty="0"/>
              <a:t>The observed number of units: O</a:t>
            </a:r>
            <a:r>
              <a:rPr baseline="-25000" dirty="0"/>
              <a:t>11</a:t>
            </a:r>
            <a:r>
              <a:rPr dirty="0"/>
              <a:t>, O</a:t>
            </a:r>
            <a:r>
              <a:rPr baseline="-25000" dirty="0"/>
              <a:t>12</a:t>
            </a:r>
            <a:r>
              <a:rPr dirty="0"/>
              <a:t>, O</a:t>
            </a:r>
            <a:r>
              <a:rPr baseline="-25000" dirty="0"/>
              <a:t>21</a:t>
            </a:r>
            <a:r>
              <a:rPr dirty="0"/>
              <a:t>, and O</a:t>
            </a:r>
            <a:r>
              <a:rPr baseline="-25000" dirty="0"/>
              <a:t>22</a:t>
            </a:r>
            <a:r>
              <a:rPr dirty="0"/>
              <a:t>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Subtitle 2"/>
          <p:cNvSpPr txBox="1">
            <a:spLocks noGrp="1"/>
          </p:cNvSpPr>
          <p:nvPr>
            <p:ph type="subTitle" idx="1"/>
          </p:nvPr>
        </p:nvSpPr>
        <p:spPr>
          <a:xfrm>
            <a:off x="533400" y="228600"/>
            <a:ext cx="7854950" cy="6096000"/>
          </a:xfrm>
          <a:prstGeom prst="rect">
            <a:avLst/>
          </a:prstGeom>
        </p:spPr>
        <p:txBody>
          <a:bodyPr/>
          <a:lstStyle/>
          <a:p>
            <a:pPr algn="just">
              <a:spcBef>
                <a:spcPts val="400"/>
              </a:spcBef>
              <a:buClr>
                <a:srgbClr val="000000"/>
              </a:buClr>
              <a:buSzPct val="100000"/>
              <a:buAutoNum type="arabicPeriod"/>
              <a:defRPr sz="2000"/>
            </a:pPr>
            <a:r>
              <a:rPr lang="en-US" dirty="0"/>
              <a:t> </a:t>
            </a:r>
            <a:r>
              <a:rPr lang="en-US" b="1" dirty="0"/>
              <a:t>Row marginal totals</a:t>
            </a:r>
            <a:r>
              <a:rPr lang="en-US" dirty="0"/>
              <a:t> or </a:t>
            </a:r>
            <a:r>
              <a:rPr lang="en-US" b="1" dirty="0"/>
              <a:t>row margins: </a:t>
            </a:r>
            <a:r>
              <a:rPr lang="en-US" dirty="0"/>
              <a:t>the number of units in each row and show them in the right margins.</a:t>
            </a:r>
          </a:p>
          <a:p>
            <a:pPr algn="just">
              <a:spcBef>
                <a:spcPts val="400"/>
              </a:spcBef>
              <a:buClr>
                <a:srgbClr val="000000"/>
              </a:buClr>
              <a:buSzPct val="100000"/>
              <a:buAutoNum type="arabicPeriod"/>
              <a:defRPr sz="2000"/>
            </a:pPr>
            <a:r>
              <a:rPr dirty="0"/>
              <a:t> </a:t>
            </a:r>
            <a:r>
              <a:rPr b="1" dirty="0"/>
              <a:t>Column marginal totals </a:t>
            </a:r>
            <a:r>
              <a:rPr dirty="0"/>
              <a:t>or </a:t>
            </a:r>
            <a:r>
              <a:rPr b="1" dirty="0"/>
              <a:t>column margins : </a:t>
            </a:r>
            <a:r>
              <a:rPr dirty="0"/>
              <a:t>the number of units in each column and show them in the bottom margins.</a:t>
            </a:r>
          </a:p>
          <a:p>
            <a:pPr algn="just">
              <a:spcBef>
                <a:spcPts val="400"/>
              </a:spcBef>
              <a:buClr>
                <a:srgbClr val="000000"/>
              </a:buClr>
              <a:buSzPct val="100000"/>
              <a:buAutoNum type="arabicPeriod"/>
              <a:defRPr sz="2000"/>
            </a:pPr>
            <a:r>
              <a:rPr dirty="0"/>
              <a:t> </a:t>
            </a:r>
            <a:r>
              <a:rPr b="1" dirty="0"/>
              <a:t>Grand total</a:t>
            </a:r>
            <a:r>
              <a:rPr dirty="0"/>
              <a:t>: the total number of units in the four cells, which is displayed in the lower right-hand corner of the table</a:t>
            </a:r>
          </a:p>
        </p:txBody>
      </p:sp>
      <p:pic>
        <p:nvPicPr>
          <p:cNvPr id="134" name="Picture 3" descr="Picture 3"/>
          <p:cNvPicPr>
            <a:picLocks noChangeAspect="1"/>
          </p:cNvPicPr>
          <p:nvPr/>
        </p:nvPicPr>
        <p:blipFill>
          <a:blip r:embed="rId3"/>
          <a:stretch>
            <a:fillRect/>
          </a:stretch>
        </p:blipFill>
        <p:spPr>
          <a:xfrm>
            <a:off x="1066800" y="4357568"/>
            <a:ext cx="6096000" cy="2406953"/>
          </a:xfrm>
          <a:prstGeom prst="rect">
            <a:avLst/>
          </a:prstGeom>
          <a:ln w="12700">
            <a:miter lim="400000"/>
          </a:ln>
        </p:spPr>
      </p:pic>
      <p:sp>
        <p:nvSpPr>
          <p:cNvPr id="135" name="TextBox 1"/>
          <p:cNvSpPr txBox="1"/>
          <p:nvPr/>
        </p:nvSpPr>
        <p:spPr>
          <a:xfrm>
            <a:off x="221157" y="2669469"/>
            <a:ext cx="10592535" cy="15190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000" b="1"/>
            </a:pPr>
            <a:r>
              <a:rPr dirty="0"/>
              <a:t>Example</a:t>
            </a:r>
            <a:r>
              <a:rPr b="0" dirty="0"/>
              <a:t>: Suppose all women with at least one birth in the breast cancer </a:t>
            </a:r>
          </a:p>
          <a:p>
            <a:pPr>
              <a:defRPr sz="2000"/>
            </a:pPr>
            <a:r>
              <a:rPr dirty="0"/>
              <a:t>study described previously are classified as either cases or controls and with</a:t>
            </a:r>
          </a:p>
          <a:p>
            <a:pPr>
              <a:defRPr sz="2000"/>
            </a:pPr>
            <a:r>
              <a:rPr dirty="0"/>
              <a:t> age at first birth as either &lt;=29 or &gt;=30. The our possible combinations are</a:t>
            </a:r>
          </a:p>
          <a:p>
            <a:pPr>
              <a:defRPr sz="2000"/>
            </a:pPr>
            <a:r>
              <a:rPr dirty="0"/>
              <a:t> shown in the first table here:</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ubtitle 2"/>
          <p:cNvSpPr txBox="1">
            <a:spLocks noGrp="1"/>
          </p:cNvSpPr>
          <p:nvPr>
            <p:ph type="subTitle" idx="1"/>
          </p:nvPr>
        </p:nvSpPr>
        <p:spPr>
          <a:xfrm>
            <a:off x="76750" y="233917"/>
            <a:ext cx="8950292" cy="5735340"/>
          </a:xfrm>
          <a:prstGeom prst="rect">
            <a:avLst/>
          </a:prstGeom>
        </p:spPr>
        <p:txBody>
          <a:bodyPr/>
          <a:lstStyle/>
          <a:p>
            <a:pPr marL="342900" indent="-342900" algn="l">
              <a:spcBef>
                <a:spcPts val="500"/>
              </a:spcBef>
              <a:buClr>
                <a:srgbClr val="000000"/>
              </a:buClr>
              <a:buSzPct val="100000"/>
              <a:buFont typeface="Arial"/>
              <a:buChar char="•"/>
              <a:defRPr sz="2200"/>
            </a:pPr>
            <a:r>
              <a:rPr sz="1800" b="1" dirty="0"/>
              <a:t>Test for homogeneity of binomial proportions</a:t>
            </a:r>
            <a:r>
              <a:rPr sz="1800" dirty="0"/>
              <a:t>: tests whether the proportions are the same in two independent samples</a:t>
            </a:r>
            <a:endParaRPr lang="en-US" sz="1800" dirty="0"/>
          </a:p>
          <a:p>
            <a:pPr algn="l">
              <a:spcBef>
                <a:spcPts val="500"/>
              </a:spcBef>
              <a:buClr>
                <a:srgbClr val="000000"/>
              </a:buClr>
              <a:buSzPct val="100000"/>
              <a:defRPr sz="2200"/>
            </a:pPr>
            <a:r>
              <a:rPr lang="en-US" sz="1500" dirty="0"/>
              <a:t>    - one set of margins is fixed ( e.g. rows)</a:t>
            </a:r>
          </a:p>
          <a:p>
            <a:pPr algn="l">
              <a:spcBef>
                <a:spcPts val="500"/>
              </a:spcBef>
              <a:buClr>
                <a:srgbClr val="000000"/>
              </a:buClr>
              <a:buSzPct val="100000"/>
              <a:defRPr sz="2200"/>
            </a:pPr>
            <a:r>
              <a:rPr lang="en-US" sz="1500" dirty="0"/>
              <a:t>    - no. of successes in each row: random variable</a:t>
            </a:r>
          </a:p>
          <a:p>
            <a:pPr algn="l">
              <a:spcBef>
                <a:spcPts val="500"/>
              </a:spcBef>
              <a:buClr>
                <a:srgbClr val="000000"/>
              </a:buClr>
              <a:buSzPct val="100000"/>
              <a:defRPr sz="2200"/>
            </a:pPr>
            <a:endParaRPr dirty="0"/>
          </a:p>
          <a:p>
            <a:pPr marL="342900" indent="-342900" algn="l">
              <a:spcBef>
                <a:spcPts val="500"/>
              </a:spcBef>
              <a:buClr>
                <a:srgbClr val="000000"/>
              </a:buClr>
              <a:buSzPct val="100000"/>
              <a:buFont typeface="Arial"/>
              <a:buChar char="•"/>
              <a:defRPr sz="2200"/>
            </a:pPr>
            <a:r>
              <a:rPr sz="1800" dirty="0"/>
              <a:t>Test of independence or a test of association: tests whether there is some association between two reported measures of a characteristic</a:t>
            </a:r>
          </a:p>
        </p:txBody>
      </p:sp>
      <p:pic>
        <p:nvPicPr>
          <p:cNvPr id="140" name="Picture 3" descr="Picture 3"/>
          <p:cNvPicPr>
            <a:picLocks noChangeAspect="1"/>
          </p:cNvPicPr>
          <p:nvPr/>
        </p:nvPicPr>
        <p:blipFill>
          <a:blip r:embed="rId3"/>
          <a:stretch>
            <a:fillRect/>
          </a:stretch>
        </p:blipFill>
        <p:spPr>
          <a:xfrm>
            <a:off x="1849382" y="4565803"/>
            <a:ext cx="5445236" cy="2185822"/>
          </a:xfrm>
          <a:prstGeom prst="rect">
            <a:avLst/>
          </a:prstGeom>
          <a:ln w="12700">
            <a:miter lim="400000"/>
          </a:ln>
        </p:spPr>
      </p:pic>
      <p:sp>
        <p:nvSpPr>
          <p:cNvPr id="141" name="TextBox 1"/>
          <p:cNvSpPr txBox="1"/>
          <p:nvPr/>
        </p:nvSpPr>
        <p:spPr>
          <a:xfrm>
            <a:off x="76750" y="2886740"/>
            <a:ext cx="9038163" cy="4308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2200" b="1"/>
            </a:pPr>
            <a:endParaRPr dirty="0"/>
          </a:p>
        </p:txBody>
      </p:sp>
      <p:sp>
        <p:nvSpPr>
          <p:cNvPr id="2" name="TextBox 1">
            <a:extLst>
              <a:ext uri="{FF2B5EF4-FFF2-40B4-BE49-F238E27FC236}">
                <a16:creationId xmlns:a16="http://schemas.microsoft.com/office/drawing/2014/main" id="{27F1EDF8-BD7A-4F09-91FC-3978D6AAA9A7}"/>
              </a:ext>
            </a:extLst>
          </p:cNvPr>
          <p:cNvSpPr txBox="1"/>
          <p:nvPr/>
        </p:nvSpPr>
        <p:spPr>
          <a:xfrm>
            <a:off x="76750" y="2615609"/>
            <a:ext cx="8902435"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000000"/>
                </a:solidFill>
                <a:effectLst/>
                <a:uFillTx/>
                <a:latin typeface="Arial"/>
                <a:ea typeface="Arial"/>
                <a:cs typeface="Arial"/>
                <a:sym typeface="Arial"/>
              </a:rPr>
              <a:t>Example: </a:t>
            </a:r>
          </a:p>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Arial"/>
                <a:ea typeface="Arial"/>
                <a:cs typeface="Arial"/>
                <a:sym typeface="Arial"/>
              </a:rPr>
              <a:t>- Association between two reported measures of dietary cholesterol for same person?</a:t>
            </a:r>
          </a:p>
          <a:p>
            <a:pPr marL="0" marR="0" indent="0" algn="l" defTabSz="914400" rtl="0" fontAlgn="auto" latinLnBrk="0" hangingPunct="0">
              <a:lnSpc>
                <a:spcPct val="100000"/>
              </a:lnSpc>
              <a:spcBef>
                <a:spcPts val="0"/>
              </a:spcBef>
              <a:spcAft>
                <a:spcPts val="0"/>
              </a:spcAft>
              <a:buClrTx/>
              <a:buSzTx/>
              <a:buFontTx/>
              <a:buNone/>
              <a:tabLst/>
            </a:pPr>
            <a:r>
              <a:rPr lang="en-US" dirty="0"/>
              <a:t> (reproducibility)</a:t>
            </a:r>
            <a:br>
              <a:rPr kumimoji="0" lang="en-US" sz="1800" b="0" i="0" u="none" strike="noStrike" cap="none" spc="0" normalizeH="0" baseline="0" dirty="0">
                <a:ln>
                  <a:noFill/>
                </a:ln>
                <a:solidFill>
                  <a:srgbClr val="000000"/>
                </a:solidFill>
                <a:effectLst/>
                <a:uFillTx/>
                <a:latin typeface="Arial"/>
                <a:ea typeface="Arial"/>
                <a:cs typeface="Arial"/>
                <a:sym typeface="Arial"/>
              </a:rPr>
            </a:br>
            <a:r>
              <a:rPr lang="en-US" dirty="0"/>
              <a:t>- F</a:t>
            </a:r>
            <a:r>
              <a:rPr kumimoji="0" lang="en-US" sz="1800" b="0" i="0" u="none" strike="noStrike" cap="none" spc="0" normalizeH="0" baseline="0" dirty="0">
                <a:ln>
                  <a:noFill/>
                </a:ln>
                <a:solidFill>
                  <a:srgbClr val="000000"/>
                </a:solidFill>
                <a:effectLst/>
                <a:uFillTx/>
                <a:latin typeface="Arial"/>
                <a:ea typeface="Arial"/>
                <a:cs typeface="Arial"/>
                <a:sym typeface="Arial"/>
              </a:rPr>
              <a:t>ood-frequency questionnaire (FFQ): measure dietary intake</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800" b="0" i="0" u="none" strike="noStrike" cap="none" spc="0" normalizeH="0" baseline="0" dirty="0">
                <a:ln>
                  <a:noFill/>
                </a:ln>
                <a:solidFill>
                  <a:srgbClr val="000000"/>
                </a:solidFill>
                <a:effectLst/>
                <a:uFillTx/>
                <a:latin typeface="Arial"/>
                <a:ea typeface="Arial"/>
                <a:cs typeface="Arial"/>
                <a:sym typeface="Arial"/>
              </a:rPr>
              <a:t> person specifies number of servings consumed per day of different food items</a:t>
            </a:r>
          </a:p>
          <a:p>
            <a:pPr marR="0" algn="l" defTabSz="914400" rtl="0" fontAlgn="auto" latinLnBrk="0" hangingPunct="0">
              <a:lnSpc>
                <a:spcPct val="100000"/>
              </a:lnSpc>
              <a:spcBef>
                <a:spcPts val="0"/>
              </a:spcBef>
              <a:spcAft>
                <a:spcPts val="0"/>
              </a:spcAft>
              <a:buClrTx/>
              <a:buSzTx/>
              <a:tabLst/>
            </a:pPr>
            <a:r>
              <a:rPr lang="en-US" dirty="0"/>
              <a:t>- </a:t>
            </a:r>
            <a:r>
              <a:rPr kumimoji="0" lang="en-US" sz="1800" b="0" i="0" u="none" strike="noStrike" cap="none" spc="0" normalizeH="0" baseline="0" dirty="0">
                <a:ln>
                  <a:noFill/>
                </a:ln>
                <a:solidFill>
                  <a:srgbClr val="000000"/>
                </a:solidFill>
                <a:effectLst/>
                <a:uFillTx/>
                <a:latin typeface="Arial"/>
                <a:ea typeface="Arial"/>
                <a:cs typeface="Arial"/>
                <a:sym typeface="Arial"/>
              </a:rPr>
              <a:t>total nutrient composition is calculated from specific dietary components of food item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ubtitle 2"/>
          <p:cNvSpPr txBox="1">
            <a:spLocks noGrp="1"/>
          </p:cNvSpPr>
          <p:nvPr>
            <p:ph type="subTitle" idx="1"/>
          </p:nvPr>
        </p:nvSpPr>
        <p:spPr>
          <a:xfrm>
            <a:off x="152400" y="-1"/>
            <a:ext cx="8915400" cy="6719777"/>
          </a:xfrm>
          <a:prstGeom prst="rect">
            <a:avLst/>
          </a:prstGeom>
        </p:spPr>
        <p:txBody>
          <a:bodyPr>
            <a:normAutofit lnSpcReduction="10000"/>
          </a:bodyPr>
          <a:lstStyle/>
          <a:p>
            <a:pPr>
              <a:spcBef>
                <a:spcPts val="600"/>
              </a:spcBef>
              <a:defRPr sz="2800" b="1"/>
            </a:pPr>
            <a:r>
              <a:rPr dirty="0"/>
              <a:t>Significance Testing</a:t>
            </a:r>
            <a:r>
              <a:rPr lang="en-US" dirty="0"/>
              <a:t>:</a:t>
            </a:r>
            <a:r>
              <a:rPr dirty="0"/>
              <a:t> </a:t>
            </a:r>
            <a:endParaRPr lang="en-US" dirty="0"/>
          </a:p>
          <a:p>
            <a:pPr>
              <a:spcBef>
                <a:spcPts val="600"/>
              </a:spcBef>
              <a:defRPr sz="2800" b="1"/>
            </a:pPr>
            <a:r>
              <a:rPr dirty="0"/>
              <a:t>Using</a:t>
            </a:r>
            <a:r>
              <a:rPr lang="en-US" dirty="0"/>
              <a:t> </a:t>
            </a:r>
            <a:r>
              <a:rPr dirty="0"/>
              <a:t>Contingency-Table Approach</a:t>
            </a:r>
          </a:p>
          <a:p>
            <a:pPr algn="l">
              <a:defRPr sz="2200" b="1"/>
            </a:pPr>
            <a:endParaRPr dirty="0"/>
          </a:p>
          <a:p>
            <a:pPr algn="l">
              <a:defRPr sz="2200" b="1"/>
            </a:pPr>
            <a:endParaRPr dirty="0"/>
          </a:p>
          <a:p>
            <a:pPr algn="l">
              <a:defRPr sz="2200" b="1"/>
            </a:pPr>
            <a:endParaRPr dirty="0"/>
          </a:p>
          <a:p>
            <a:pPr algn="l">
              <a:defRPr sz="2200" b="1"/>
            </a:pPr>
            <a:endParaRPr dirty="0"/>
          </a:p>
          <a:p>
            <a:pPr algn="l">
              <a:defRPr sz="2200" b="1"/>
            </a:pPr>
            <a:endParaRPr dirty="0"/>
          </a:p>
          <a:p>
            <a:pPr algn="l">
              <a:defRPr sz="2200" b="1"/>
            </a:pPr>
            <a:endParaRPr dirty="0"/>
          </a:p>
          <a:p>
            <a:pPr algn="l">
              <a:defRPr sz="2200" b="1"/>
            </a:pPr>
            <a:endParaRPr lang="en-US" dirty="0"/>
          </a:p>
          <a:p>
            <a:pPr algn="l">
              <a:spcBef>
                <a:spcPts val="500"/>
              </a:spcBef>
              <a:defRPr sz="2200" b="1"/>
            </a:pPr>
            <a:endParaRPr lang="en-US" dirty="0"/>
          </a:p>
          <a:p>
            <a:pPr algn="l">
              <a:spcBef>
                <a:spcPts val="500"/>
              </a:spcBef>
              <a:defRPr sz="2200" b="1"/>
            </a:pPr>
            <a:endParaRPr lang="en-US" dirty="0"/>
          </a:p>
          <a:p>
            <a:pPr algn="l">
              <a:spcBef>
                <a:spcPts val="500"/>
              </a:spcBef>
              <a:defRPr sz="2200" b="1"/>
            </a:pPr>
            <a:endParaRPr lang="en-US" dirty="0"/>
          </a:p>
          <a:p>
            <a:pPr algn="l">
              <a:spcBef>
                <a:spcPts val="500"/>
              </a:spcBef>
              <a:defRPr sz="2200" b="1"/>
            </a:pPr>
            <a:endParaRPr lang="en-US" dirty="0"/>
          </a:p>
          <a:p>
            <a:pPr algn="l">
              <a:spcBef>
                <a:spcPts val="500"/>
              </a:spcBef>
              <a:defRPr sz="2200" b="1"/>
            </a:pPr>
            <a:r>
              <a:rPr u="sng" dirty="0"/>
              <a:t>Computation of expected values for 2 × 2 contingency tables</a:t>
            </a:r>
          </a:p>
          <a:p>
            <a:pPr algn="l">
              <a:spcBef>
                <a:spcPts val="500"/>
              </a:spcBef>
              <a:defRPr sz="2200" b="1"/>
            </a:pPr>
            <a:r>
              <a:rPr dirty="0"/>
              <a:t>Expected number of units </a:t>
            </a:r>
            <a:r>
              <a:rPr b="0" dirty="0"/>
              <a:t>in the (</a:t>
            </a:r>
            <a:r>
              <a:rPr i="1" dirty="0" err="1"/>
              <a:t>i,j</a:t>
            </a:r>
            <a:r>
              <a:rPr b="0" dirty="0"/>
              <a:t>) cell (</a:t>
            </a:r>
            <a:r>
              <a:rPr i="1" dirty="0" err="1"/>
              <a:t>E</a:t>
            </a:r>
            <a:r>
              <a:rPr i="1" baseline="-25000" dirty="0" err="1"/>
              <a:t>ij</a:t>
            </a:r>
            <a:r>
              <a:rPr i="1" dirty="0"/>
              <a:t>): </a:t>
            </a:r>
            <a:endParaRPr lang="en-US" i="1" dirty="0"/>
          </a:p>
          <a:p>
            <a:pPr algn="l">
              <a:spcBef>
                <a:spcPts val="500"/>
              </a:spcBef>
              <a:defRPr sz="2200" b="1"/>
            </a:pPr>
            <a:r>
              <a:rPr lang="en-US" i="1" dirty="0"/>
              <a:t>                       </a:t>
            </a:r>
            <a:r>
              <a:rPr i="1" u="sng" dirty="0" err="1"/>
              <a:t>ith</a:t>
            </a:r>
            <a:r>
              <a:rPr b="0" u="sng" dirty="0"/>
              <a:t> row margin </a:t>
            </a:r>
            <a:r>
              <a:rPr lang="en-US" b="0" u="sng" dirty="0"/>
              <a:t> X </a:t>
            </a:r>
            <a:r>
              <a:rPr i="1" u="sng" dirty="0" err="1"/>
              <a:t>jth</a:t>
            </a:r>
            <a:r>
              <a:rPr b="0" u="sng" dirty="0"/>
              <a:t> column margin</a:t>
            </a:r>
            <a:endParaRPr lang="en-US" b="0" u="sng" dirty="0"/>
          </a:p>
          <a:p>
            <a:pPr algn="l">
              <a:spcBef>
                <a:spcPts val="500"/>
              </a:spcBef>
              <a:defRPr sz="2200" b="1"/>
            </a:pPr>
            <a:r>
              <a:rPr lang="en-US" dirty="0"/>
              <a:t>	                              </a:t>
            </a:r>
            <a:r>
              <a:rPr lang="en-US" b="0" dirty="0"/>
              <a:t>grand total</a:t>
            </a:r>
            <a:endParaRPr b="0" dirty="0"/>
          </a:p>
        </p:txBody>
      </p:sp>
      <p:pic>
        <p:nvPicPr>
          <p:cNvPr id="146" name="Picture 2" descr="Picture 2"/>
          <p:cNvPicPr>
            <a:picLocks noChangeAspect="1"/>
          </p:cNvPicPr>
          <p:nvPr/>
        </p:nvPicPr>
        <p:blipFill>
          <a:blip r:embed="rId3"/>
          <a:stretch>
            <a:fillRect/>
          </a:stretch>
        </p:blipFill>
        <p:spPr>
          <a:xfrm>
            <a:off x="1678061" y="1065210"/>
            <a:ext cx="7191376" cy="2300289"/>
          </a:xfrm>
          <a:prstGeom prst="rect">
            <a:avLst/>
          </a:prstGeom>
          <a:ln w="12700">
            <a:miter lim="400000"/>
          </a:ln>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A26EECC-D4C4-4E23-92E8-37C6C36461CA}"/>
                  </a:ext>
                </a:extLst>
              </p:cNvPr>
              <p:cNvSpPr txBox="1"/>
              <p:nvPr/>
            </p:nvSpPr>
            <p:spPr>
              <a:xfrm>
                <a:off x="1877146" y="3492502"/>
                <a:ext cx="2819233" cy="12885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2</m:t>
                              </m:r>
                            </m:sub>
                          </m:sSub>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2</m:t>
                                  </m:r>
                                </m:sub>
                              </m:sSub>
                            </m:e>
                          </m:acc>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2</m:t>
                              </m:r>
                            </m:sub>
                          </m:sSub>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den>
                      </m:f>
                    </m:oMath>
                  </m:oMathPara>
                </a14:m>
                <a:endParaRPr lang="en-US" dirty="0"/>
              </a:p>
              <a:p>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acc>
                      <m:accPr>
                        <m:chr m:val="̂"/>
                        <m:ctrlPr>
                          <a:rPr lang="en-US" i="1">
                            <a:latin typeface="Cambria Math" panose="02040503050406030204" pitchFamily="18" charset="0"/>
                          </a:rPr>
                        </m:ctrlPr>
                      </m:accPr>
                      <m:e>
                        <m:r>
                          <a:rPr lang="en-US" i="1">
                            <a:latin typeface="Cambria Math" panose="02040503050406030204" pitchFamily="18" charset="0"/>
                          </a:rPr>
                          <m:t>𝑝</m:t>
                        </m:r>
                      </m:e>
                    </m:acc>
                  </m:oMath>
                </a14:m>
                <a:r>
                  <a:rPr lang="en-US" dirty="0"/>
                  <a:t>= </a:t>
                </a:r>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b="0" i="1" smtClean="0">
                            <a:latin typeface="Cambria Math" panose="02040503050406030204" pitchFamily="18" charset="0"/>
                          </a:rPr>
                          <m:t>)</m:t>
                        </m:r>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den>
                    </m:f>
                  </m:oMath>
                </a14:m>
                <a:endParaRPr lang="en-US" dirty="0"/>
              </a:p>
            </p:txBody>
          </p:sp>
        </mc:Choice>
        <mc:Fallback xmlns="">
          <p:sp>
            <p:nvSpPr>
              <p:cNvPr id="2" name="TextBox 1">
                <a:extLst>
                  <a:ext uri="{FF2B5EF4-FFF2-40B4-BE49-F238E27FC236}">
                    <a16:creationId xmlns:a16="http://schemas.microsoft.com/office/drawing/2014/main" id="{EA26EECC-D4C4-4E23-92E8-37C6C36461CA}"/>
                  </a:ext>
                </a:extLst>
              </p:cNvPr>
              <p:cNvSpPr txBox="1">
                <a:spLocks noRot="1" noChangeAspect="1" noMove="1" noResize="1" noEditPoints="1" noAdjustHandles="1" noChangeArrowheads="1" noChangeShapeType="1" noTextEdit="1"/>
              </p:cNvSpPr>
              <p:nvPr/>
            </p:nvSpPr>
            <p:spPr>
              <a:xfrm>
                <a:off x="1877146" y="3492502"/>
                <a:ext cx="2819233" cy="1288558"/>
              </a:xfrm>
              <a:prstGeom prst="rect">
                <a:avLst/>
              </a:prstGeom>
              <a:blipFill>
                <a:blip r:embed="rId4"/>
                <a:stretch>
                  <a:fillRect l="-2165" b="-2844"/>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69A1122C-BF09-4936-AD52-28714437DA0B}"/>
              </a:ext>
            </a:extLst>
          </p:cNvPr>
          <p:cNvSpPr txBox="1"/>
          <p:nvPr/>
        </p:nvSpPr>
        <p:spPr>
          <a:xfrm>
            <a:off x="274563" y="1201480"/>
            <a:ext cx="116313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H</a:t>
            </a:r>
            <a:r>
              <a:rPr lang="en-US" baseline="-25000" dirty="0"/>
              <a:t>0</a:t>
            </a:r>
            <a:r>
              <a:rPr lang="en-US" dirty="0"/>
              <a:t>: p1=p2</a:t>
            </a: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sp>
        <p:nvSpPr>
          <p:cNvPr id="6" name="TextBox 5">
            <a:extLst>
              <a:ext uri="{FF2B5EF4-FFF2-40B4-BE49-F238E27FC236}">
                <a16:creationId xmlns:a16="http://schemas.microsoft.com/office/drawing/2014/main" id="{584EAE42-E7C2-4306-A56A-37B8AA512056}"/>
              </a:ext>
            </a:extLst>
          </p:cNvPr>
          <p:cNvSpPr txBox="1"/>
          <p:nvPr/>
        </p:nvSpPr>
        <p:spPr>
          <a:xfrm>
            <a:off x="274563" y="1570810"/>
            <a:ext cx="121603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H</a:t>
            </a:r>
            <a:r>
              <a:rPr lang="en-US" baseline="-25000" dirty="0"/>
              <a:t>1</a:t>
            </a:r>
            <a:r>
              <a:rPr lang="en-US" dirty="0"/>
              <a:t>: p1</a:t>
            </a:r>
            <a:r>
              <a:rPr lang="en-US" dirty="0">
                <a:latin typeface="DengXian" panose="02010600030101010101" pitchFamily="2" charset="-122"/>
                <a:ea typeface="DengXian" panose="02010600030101010101" pitchFamily="2" charset="-122"/>
              </a:rPr>
              <a:t>≠</a:t>
            </a:r>
            <a:r>
              <a:rPr lang="en-US" dirty="0"/>
              <a:t>p2</a:t>
            </a: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DD8F1FF-4A9A-4DA8-BA2C-5684921856BE}"/>
                  </a:ext>
                </a:extLst>
              </p:cNvPr>
              <p:cNvSpPr txBox="1"/>
              <p:nvPr/>
            </p:nvSpPr>
            <p:spPr>
              <a:xfrm>
                <a:off x="5022110" y="3497525"/>
                <a:ext cx="3441406" cy="1015661"/>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14:m>
                  <m:oMath xmlns:m="http://schemas.openxmlformats.org/officeDocument/2006/math">
                    <m:sSub>
                      <m:sSubPr>
                        <m:ctrlPr>
                          <a:rPr lang="en-US" sz="1500" i="1" smtClean="0">
                            <a:solidFill>
                              <a:schemeClr val="accent1">
                                <a:lumMod val="75000"/>
                              </a:schemeClr>
                            </a:solidFill>
                            <a:latin typeface="Cambria Math" panose="02040503050406030204" pitchFamily="18" charset="0"/>
                          </a:rPr>
                        </m:ctrlPr>
                      </m:sSubPr>
                      <m:e>
                        <m:r>
                          <a:rPr lang="en-US" sz="1500" b="0" i="1" smtClean="0">
                            <a:solidFill>
                              <a:schemeClr val="accent1">
                                <a:lumMod val="75000"/>
                              </a:schemeClr>
                            </a:solidFill>
                            <a:latin typeface="Cambria Math" panose="02040503050406030204" pitchFamily="18" charset="0"/>
                          </a:rPr>
                          <m:t>𝑥</m:t>
                        </m:r>
                      </m:e>
                      <m:sub>
                        <m:r>
                          <a:rPr lang="en-US" sz="1500" i="1">
                            <a:solidFill>
                              <a:schemeClr val="accent1">
                                <a:lumMod val="75000"/>
                              </a:schemeClr>
                            </a:solidFill>
                            <a:latin typeface="Cambria Math" panose="02040503050406030204" pitchFamily="18" charset="0"/>
                          </a:rPr>
                          <m:t>1</m:t>
                        </m:r>
                      </m:sub>
                    </m:sSub>
                  </m:oMath>
                </a14:m>
                <a:r>
                  <a:rPr kumimoji="0" lang="en-US" sz="1500" b="0" i="0" u="none" strike="noStrike" cap="none" spc="0" normalizeH="0" baseline="0" dirty="0">
                    <a:ln>
                      <a:noFill/>
                    </a:ln>
                    <a:solidFill>
                      <a:schemeClr val="accent1">
                        <a:lumMod val="75000"/>
                      </a:schemeClr>
                    </a:solidFill>
                    <a:effectLst/>
                    <a:uFillTx/>
                    <a:sym typeface="Arial"/>
                  </a:rPr>
                  <a:t> = no. of exposed women in group 1   </a:t>
                </a:r>
              </a:p>
              <a:p>
                <a:pPr marL="0" marR="0" indent="0" algn="l" defTabSz="914400" rtl="0" fontAlgn="auto" latinLnBrk="0" hangingPunct="0">
                  <a:lnSpc>
                    <a:spcPct val="100000"/>
                  </a:lnSpc>
                  <a:spcBef>
                    <a:spcPts val="0"/>
                  </a:spcBef>
                  <a:spcAft>
                    <a:spcPts val="0"/>
                  </a:spcAft>
                  <a:buClrTx/>
                  <a:buSzTx/>
                  <a:buFontTx/>
                  <a:buNone/>
                  <a:tabLst/>
                </a:pPr>
                <a:r>
                  <a:rPr lang="en-US" sz="1500" dirty="0">
                    <a:solidFill>
                      <a:schemeClr val="accent1">
                        <a:lumMod val="75000"/>
                      </a:schemeClr>
                    </a:solidFill>
                  </a:rPr>
                  <a:t>       (age at first birth </a:t>
                </a:r>
                <a:r>
                  <a:rPr lang="en-US" sz="1500" dirty="0">
                    <a:solidFill>
                      <a:schemeClr val="accent1">
                        <a:lumMod val="75000"/>
                      </a:schemeClr>
                    </a:solidFill>
                    <a:latin typeface="DengXian" panose="02010600030101010101" pitchFamily="2" charset="-122"/>
                    <a:ea typeface="DengXian" panose="02010600030101010101" pitchFamily="2" charset="-122"/>
                  </a:rPr>
                  <a:t>≥30)</a:t>
                </a:r>
                <a:endParaRPr kumimoji="0" lang="en-US" sz="1500" b="0" i="0" u="none" strike="noStrike" cap="none" spc="0" normalizeH="0" baseline="0" dirty="0">
                  <a:ln>
                    <a:noFill/>
                  </a:ln>
                  <a:solidFill>
                    <a:schemeClr val="accent1">
                      <a:lumMod val="75000"/>
                    </a:schemeClr>
                  </a:solidFill>
                  <a:effectLst/>
                  <a:uFillTx/>
                  <a:sym typeface="Arial"/>
                </a:endParaRPr>
              </a:p>
              <a:p>
                <a:pPr marL="0" marR="0" indent="0" algn="l" defTabSz="914400" rtl="0" fontAlgn="auto" latinLnBrk="0" hangingPunct="0">
                  <a:lnSpc>
                    <a:spcPct val="100000"/>
                  </a:lnSpc>
                  <a:spcBef>
                    <a:spcPts val="0"/>
                  </a:spcBef>
                  <a:spcAft>
                    <a:spcPts val="0"/>
                  </a:spcAft>
                  <a:buClrTx/>
                  <a:buSzTx/>
                  <a:buFontTx/>
                  <a:buNone/>
                  <a:tabLst/>
                </a:pPr>
                <a14:m>
                  <m:oMath xmlns:m="http://schemas.openxmlformats.org/officeDocument/2006/math">
                    <m:sSub>
                      <m:sSubPr>
                        <m:ctrlPr>
                          <a:rPr lang="en-US" sz="1500" i="1" smtClean="0">
                            <a:solidFill>
                              <a:schemeClr val="accent1">
                                <a:lumMod val="75000"/>
                              </a:schemeClr>
                            </a:solidFill>
                            <a:latin typeface="Cambria Math" panose="02040503050406030204" pitchFamily="18" charset="0"/>
                          </a:rPr>
                        </m:ctrlPr>
                      </m:sSubPr>
                      <m:e>
                        <m:r>
                          <a:rPr lang="en-US" sz="1500" b="0" i="1" smtClean="0">
                            <a:solidFill>
                              <a:schemeClr val="accent1">
                                <a:lumMod val="75000"/>
                              </a:schemeClr>
                            </a:solidFill>
                            <a:latin typeface="Cambria Math" panose="02040503050406030204" pitchFamily="18" charset="0"/>
                          </a:rPr>
                          <m:t>𝑥</m:t>
                        </m:r>
                      </m:e>
                      <m:sub>
                        <m:r>
                          <a:rPr lang="en-US" sz="1500" i="1">
                            <a:solidFill>
                              <a:schemeClr val="accent1">
                                <a:lumMod val="75000"/>
                              </a:schemeClr>
                            </a:solidFill>
                            <a:latin typeface="Cambria Math" panose="02040503050406030204" pitchFamily="18" charset="0"/>
                          </a:rPr>
                          <m:t>2</m:t>
                        </m:r>
                      </m:sub>
                    </m:sSub>
                  </m:oMath>
                </a14:m>
                <a:r>
                  <a:rPr kumimoji="0" lang="en-US" sz="1500" b="0" i="0" u="none" strike="noStrike" cap="none" spc="0" normalizeH="0" baseline="0" dirty="0">
                    <a:ln>
                      <a:noFill/>
                    </a:ln>
                    <a:solidFill>
                      <a:schemeClr val="accent1">
                        <a:lumMod val="75000"/>
                      </a:schemeClr>
                    </a:solidFill>
                    <a:effectLst/>
                    <a:uFillTx/>
                    <a:sym typeface="Arial"/>
                  </a:rPr>
                  <a:t> </a:t>
                </a:r>
                <a:r>
                  <a:rPr lang="en-US" sz="1500" dirty="0">
                    <a:solidFill>
                      <a:schemeClr val="accent1">
                        <a:lumMod val="75000"/>
                      </a:schemeClr>
                    </a:solidFill>
                  </a:rPr>
                  <a:t>= no. of exposed women in group 2</a:t>
                </a:r>
              </a:p>
              <a:p>
                <a:pPr marL="0" marR="0" indent="0" algn="l" defTabSz="91440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chemeClr val="accent1">
                        <a:lumMod val="75000"/>
                      </a:schemeClr>
                    </a:solidFill>
                    <a:effectLst/>
                    <a:uFillTx/>
                    <a:sym typeface="Arial"/>
                  </a:rPr>
                  <a:t>        (age at first birth </a:t>
                </a:r>
                <a:r>
                  <a:rPr kumimoji="0" lang="en-US" sz="1500" b="0" i="0" u="none" strike="noStrike" cap="none" spc="0" normalizeH="0" baseline="0" dirty="0">
                    <a:ln>
                      <a:noFill/>
                    </a:ln>
                    <a:solidFill>
                      <a:schemeClr val="accent1">
                        <a:lumMod val="75000"/>
                      </a:schemeClr>
                    </a:solidFill>
                    <a:effectLst/>
                    <a:uFillTx/>
                    <a:latin typeface="DengXian" panose="02010600030101010101" pitchFamily="2" charset="-122"/>
                    <a:ea typeface="DengXian" panose="02010600030101010101" pitchFamily="2" charset="-122"/>
                    <a:sym typeface="Arial"/>
                  </a:rPr>
                  <a:t>≤29)</a:t>
                </a:r>
                <a:endParaRPr kumimoji="0" lang="en-US" sz="1500" b="0" i="0" u="none" strike="noStrike" cap="none" spc="0" normalizeH="0" baseline="0" dirty="0">
                  <a:ln>
                    <a:noFill/>
                  </a:ln>
                  <a:solidFill>
                    <a:schemeClr val="accent1">
                      <a:lumMod val="75000"/>
                    </a:schemeClr>
                  </a:solidFill>
                  <a:effectLst/>
                  <a:uFillTx/>
                  <a:sym typeface="Arial"/>
                </a:endParaRPr>
              </a:p>
            </p:txBody>
          </p:sp>
        </mc:Choice>
        <mc:Fallback xmlns="">
          <p:sp>
            <p:nvSpPr>
              <p:cNvPr id="5" name="TextBox 4">
                <a:extLst>
                  <a:ext uri="{FF2B5EF4-FFF2-40B4-BE49-F238E27FC236}">
                    <a16:creationId xmlns:a16="http://schemas.microsoft.com/office/drawing/2014/main" id="{FDD8F1FF-4A9A-4DA8-BA2C-5684921856BE}"/>
                  </a:ext>
                </a:extLst>
              </p:cNvPr>
              <p:cNvSpPr txBox="1">
                <a:spLocks noRot="1" noChangeAspect="1" noMove="1" noResize="1" noEditPoints="1" noAdjustHandles="1" noChangeArrowheads="1" noChangeShapeType="1" noTextEdit="1"/>
              </p:cNvSpPr>
              <p:nvPr/>
            </p:nvSpPr>
            <p:spPr>
              <a:xfrm>
                <a:off x="5022110" y="3497525"/>
                <a:ext cx="3441406" cy="1015661"/>
              </a:xfrm>
              <a:prstGeom prst="rect">
                <a:avLst/>
              </a:prstGeom>
              <a:blipFill>
                <a:blip r:embed="rId5"/>
                <a:stretch>
                  <a:fillRect t="-1190" r="-2650" b="-5357"/>
                </a:stretch>
              </a:blipFill>
              <a:ln w="12700" cap="flat">
                <a:solidFill>
                  <a:schemeClr val="accent1"/>
                </a:solidFill>
                <a:miter lim="400000"/>
              </a:ln>
              <a:effectLst/>
            </p:spPr>
            <p:txBody>
              <a:bodyPr/>
              <a:lstStyle/>
              <a:p>
                <a:r>
                  <a:rPr lang="en-US">
                    <a:noFill/>
                  </a:rPr>
                  <a:t> </a:t>
                </a:r>
              </a:p>
            </p:txBody>
          </p:sp>
        </mc:Fallback>
      </mc:AlternateContent>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ubtitle 2"/>
          <p:cNvSpPr txBox="1">
            <a:spLocks noGrp="1"/>
          </p:cNvSpPr>
          <p:nvPr>
            <p:ph type="subTitle" idx="1"/>
          </p:nvPr>
        </p:nvSpPr>
        <p:spPr>
          <a:xfrm>
            <a:off x="533400" y="762000"/>
            <a:ext cx="7854950" cy="5715000"/>
          </a:xfrm>
          <a:prstGeom prst="rect">
            <a:avLst/>
          </a:prstGeom>
        </p:spPr>
        <p:txBody>
          <a:bodyPr/>
          <a:lstStyle/>
          <a:p>
            <a:pPr algn="l">
              <a:defRPr sz="2200"/>
            </a:pPr>
            <a:endParaRPr/>
          </a:p>
          <a:p>
            <a:pPr algn="l">
              <a:defRPr sz="2200"/>
            </a:pPr>
            <a:endParaRPr/>
          </a:p>
          <a:p>
            <a:pPr algn="l">
              <a:defRPr sz="2200"/>
            </a:pPr>
            <a:endParaRPr/>
          </a:p>
          <a:p>
            <a:pPr algn="l">
              <a:defRPr sz="2200"/>
            </a:pPr>
            <a:endParaRPr/>
          </a:p>
          <a:p>
            <a:pPr algn="l">
              <a:defRPr sz="2200"/>
            </a:pPr>
            <a:endParaRPr/>
          </a:p>
          <a:p>
            <a:pPr algn="l">
              <a:spcBef>
                <a:spcPts val="500"/>
              </a:spcBef>
              <a:defRPr sz="2200" b="1"/>
            </a:pPr>
            <a:r>
              <a:t>Expected</a:t>
            </a:r>
            <a:r>
              <a:rPr b="0"/>
              <a:t> </a:t>
            </a:r>
            <a:r>
              <a:t>table</a:t>
            </a:r>
            <a:r>
              <a:rPr b="0"/>
              <a:t>: contingency table that would be expected if there were no relationship between parameters, i.e.</a:t>
            </a:r>
          </a:p>
          <a:p>
            <a:pPr algn="l">
              <a:spcBef>
                <a:spcPts val="500"/>
              </a:spcBef>
              <a:defRPr sz="2200" i="1"/>
            </a:pPr>
            <a:r>
              <a:t>H</a:t>
            </a:r>
            <a:r>
              <a:rPr baseline="-25000"/>
              <a:t>0</a:t>
            </a:r>
            <a:r>
              <a:t>: p</a:t>
            </a:r>
            <a:r>
              <a:rPr baseline="-25000"/>
              <a:t>1</a:t>
            </a:r>
            <a:r>
              <a:t> = p</a:t>
            </a:r>
            <a:r>
              <a:rPr baseline="-25000"/>
              <a:t>2</a:t>
            </a:r>
            <a:r>
              <a:t> = p</a:t>
            </a:r>
            <a:r>
              <a:rPr i="0"/>
              <a:t> were true</a:t>
            </a:r>
          </a:p>
        </p:txBody>
      </p:sp>
      <p:pic>
        <p:nvPicPr>
          <p:cNvPr id="151" name="Picture 4" descr="Picture 4"/>
          <p:cNvPicPr>
            <a:picLocks noChangeAspect="1"/>
          </p:cNvPicPr>
          <p:nvPr/>
        </p:nvPicPr>
        <p:blipFill>
          <a:blip r:embed="rId3"/>
          <a:stretch>
            <a:fillRect/>
          </a:stretch>
        </p:blipFill>
        <p:spPr>
          <a:xfrm>
            <a:off x="1154333" y="4376085"/>
            <a:ext cx="5486401" cy="1914525"/>
          </a:xfrm>
          <a:prstGeom prst="rect">
            <a:avLst/>
          </a:prstGeom>
          <a:ln w="12700">
            <a:miter lim="400000"/>
          </a:ln>
        </p:spPr>
      </p:pic>
      <p:pic>
        <p:nvPicPr>
          <p:cNvPr id="152" name="Picture 3" descr="Picture 3"/>
          <p:cNvPicPr>
            <a:picLocks noChangeAspect="1"/>
          </p:cNvPicPr>
          <p:nvPr/>
        </p:nvPicPr>
        <p:blipFill>
          <a:blip r:embed="rId4"/>
          <a:stretch>
            <a:fillRect/>
          </a:stretch>
        </p:blipFill>
        <p:spPr>
          <a:xfrm>
            <a:off x="2430463" y="542925"/>
            <a:ext cx="4800601" cy="1895475"/>
          </a:xfrm>
          <a:prstGeom prst="rect">
            <a:avLst/>
          </a:prstGeom>
          <a:ln w="12700">
            <a:miter lim="400000"/>
          </a:ln>
        </p:spPr>
      </p:pic>
      <p:sp>
        <p:nvSpPr>
          <p:cNvPr id="153" name="TextBox 1"/>
          <p:cNvSpPr txBox="1"/>
          <p:nvPr/>
        </p:nvSpPr>
        <p:spPr>
          <a:xfrm>
            <a:off x="835882" y="1166812"/>
            <a:ext cx="1222249" cy="6173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gn="ctr"/>
            <a:r>
              <a:t>Observed </a:t>
            </a:r>
          </a:p>
          <a:p>
            <a:pPr algn="ctr"/>
            <a:r>
              <a:t>Data</a:t>
            </a:r>
          </a:p>
        </p:txBody>
      </p:sp>
      <p:sp>
        <p:nvSpPr>
          <p:cNvPr id="154" name="TextBox 5"/>
          <p:cNvSpPr txBox="1"/>
          <p:nvPr/>
        </p:nvSpPr>
        <p:spPr>
          <a:xfrm>
            <a:off x="88878" y="4765144"/>
            <a:ext cx="1184299" cy="6173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gn="ctr"/>
            <a:r>
              <a:rPr dirty="0"/>
              <a:t>Expected </a:t>
            </a:r>
          </a:p>
          <a:p>
            <a:pPr algn="ctr"/>
            <a:r>
              <a:rPr dirty="0"/>
              <a:t>Data</a:t>
            </a:r>
          </a:p>
        </p:txBody>
      </p:sp>
      <p:sp>
        <p:nvSpPr>
          <p:cNvPr id="2" name="TextBox 1">
            <a:extLst>
              <a:ext uri="{FF2B5EF4-FFF2-40B4-BE49-F238E27FC236}">
                <a16:creationId xmlns:a16="http://schemas.microsoft.com/office/drawing/2014/main" id="{01895639-8F21-4674-9E3E-87EAC7B3A679}"/>
              </a:ext>
            </a:extLst>
          </p:cNvPr>
          <p:cNvSpPr txBox="1"/>
          <p:nvPr/>
        </p:nvSpPr>
        <p:spPr>
          <a:xfrm>
            <a:off x="6640734" y="4383370"/>
            <a:ext cx="2520881" cy="1938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chemeClr val="accent1">
                    <a:lumMod val="75000"/>
                  </a:schemeClr>
                </a:solidFill>
                <a:effectLst/>
                <a:uFillTx/>
                <a:latin typeface="Arial"/>
                <a:ea typeface="Arial"/>
                <a:cs typeface="Arial"/>
                <a:sym typeface="Arial"/>
              </a:rPr>
              <a:t>E(1,1)=3220(2181)/13465</a:t>
            </a:r>
          </a:p>
          <a:p>
            <a:pPr marL="0" marR="0" indent="0" algn="l" defTabSz="914400" rtl="0" fontAlgn="auto" latinLnBrk="0" hangingPunct="0">
              <a:lnSpc>
                <a:spcPct val="100000"/>
              </a:lnSpc>
              <a:spcBef>
                <a:spcPts val="0"/>
              </a:spcBef>
              <a:spcAft>
                <a:spcPts val="0"/>
              </a:spcAft>
              <a:buClrTx/>
              <a:buSzTx/>
              <a:buFontTx/>
              <a:buNone/>
              <a:tabLst/>
            </a:pPr>
            <a:r>
              <a:rPr lang="en-US" sz="1500" dirty="0">
                <a:solidFill>
                  <a:schemeClr val="accent1">
                    <a:lumMod val="75000"/>
                  </a:schemeClr>
                </a:solidFill>
              </a:rPr>
              <a:t>       =521.6</a:t>
            </a:r>
          </a:p>
          <a:p>
            <a:pPr marL="0" marR="0" indent="0" algn="l" defTabSz="91440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chemeClr val="accent1">
                    <a:lumMod val="75000"/>
                  </a:schemeClr>
                </a:solidFill>
                <a:effectLst/>
                <a:uFillTx/>
                <a:latin typeface="Arial"/>
                <a:ea typeface="Arial"/>
                <a:cs typeface="Arial"/>
                <a:sym typeface="Arial"/>
              </a:rPr>
              <a:t>E(1,2)=3220(11284)/13465</a:t>
            </a:r>
          </a:p>
          <a:p>
            <a:pPr marL="0" marR="0" indent="0" algn="l" defTabSz="914400" rtl="0" fontAlgn="auto" latinLnBrk="0" hangingPunct="0">
              <a:lnSpc>
                <a:spcPct val="100000"/>
              </a:lnSpc>
              <a:spcBef>
                <a:spcPts val="0"/>
              </a:spcBef>
              <a:spcAft>
                <a:spcPts val="0"/>
              </a:spcAft>
              <a:buClrTx/>
              <a:buSzTx/>
              <a:buFontTx/>
              <a:buNone/>
              <a:tabLst/>
            </a:pPr>
            <a:r>
              <a:rPr lang="en-US" sz="1500" dirty="0">
                <a:solidFill>
                  <a:schemeClr val="accent1">
                    <a:lumMod val="75000"/>
                  </a:schemeClr>
                </a:solidFill>
              </a:rPr>
              <a:t>      =2698.4</a:t>
            </a:r>
          </a:p>
          <a:p>
            <a:pPr marL="0" marR="0" indent="0" algn="l" defTabSz="914400" rtl="0" fontAlgn="auto" latinLnBrk="0" hangingPunct="0">
              <a:lnSpc>
                <a:spcPct val="100000"/>
              </a:lnSpc>
              <a:spcBef>
                <a:spcPts val="0"/>
              </a:spcBef>
              <a:spcAft>
                <a:spcPts val="0"/>
              </a:spcAft>
              <a:buClrTx/>
              <a:buSzTx/>
              <a:buFontTx/>
              <a:buNone/>
              <a:tabLst/>
            </a:pPr>
            <a:r>
              <a:rPr lang="en-US" sz="1500" dirty="0">
                <a:solidFill>
                  <a:schemeClr val="accent1">
                    <a:lumMod val="75000"/>
                  </a:schemeClr>
                </a:solidFill>
              </a:rPr>
              <a:t>E(2,1)=10245(2181)/13465</a:t>
            </a:r>
          </a:p>
          <a:p>
            <a:pPr marL="0" marR="0" indent="0" algn="l" defTabSz="91440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chemeClr val="accent1">
                    <a:lumMod val="75000"/>
                  </a:schemeClr>
                </a:solidFill>
                <a:effectLst/>
                <a:uFillTx/>
                <a:latin typeface="Arial"/>
                <a:ea typeface="Arial"/>
                <a:cs typeface="Arial"/>
                <a:sym typeface="Arial"/>
              </a:rPr>
              <a:t>      =1659.4</a:t>
            </a:r>
          </a:p>
          <a:p>
            <a:pPr marL="0" marR="0" indent="0" algn="l" defTabSz="914400" rtl="0" fontAlgn="auto" latinLnBrk="0" hangingPunct="0">
              <a:lnSpc>
                <a:spcPct val="100000"/>
              </a:lnSpc>
              <a:spcBef>
                <a:spcPts val="0"/>
              </a:spcBef>
              <a:spcAft>
                <a:spcPts val="0"/>
              </a:spcAft>
              <a:buClrTx/>
              <a:buSzTx/>
              <a:buFontTx/>
              <a:buNone/>
              <a:tabLst/>
            </a:pPr>
            <a:r>
              <a:rPr lang="en-US" sz="1500" dirty="0">
                <a:solidFill>
                  <a:schemeClr val="accent1">
                    <a:lumMod val="75000"/>
                  </a:schemeClr>
                </a:solidFill>
              </a:rPr>
              <a:t>E(2,2)=10245(11284)/13465</a:t>
            </a:r>
          </a:p>
          <a:p>
            <a:pPr marL="0" marR="0" indent="0" algn="l" defTabSz="91440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chemeClr val="accent1">
                    <a:lumMod val="75000"/>
                  </a:schemeClr>
                </a:solidFill>
                <a:effectLst/>
                <a:uFillTx/>
                <a:latin typeface="Arial"/>
                <a:ea typeface="Arial"/>
                <a:cs typeface="Arial"/>
                <a:sym typeface="Arial"/>
              </a:rPr>
              <a:t>       =8585.6</a:t>
            </a:r>
          </a:p>
        </p:txBody>
      </p:sp>
    </p:spTree>
  </p:cSld>
  <p:clrMapOvr>
    <a:masterClrMapping/>
  </p:clrMapOvr>
  <p:transition spd="med"/>
</p:sld>
</file>

<file path=ppt/theme/theme1.xml><?xml version="1.0" encoding="utf-8"?>
<a:theme xmlns:a="http://schemas.openxmlformats.org/drawingml/2006/main" name="Modeling_Theme">
  <a:themeElements>
    <a:clrScheme name="Modeling_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Modeling_Theme">
      <a:majorFont>
        <a:latin typeface="Helvetica"/>
        <a:ea typeface="Helvetica"/>
        <a:cs typeface="Helvetica"/>
      </a:majorFont>
      <a:minorFont>
        <a:latin typeface="Calibri"/>
        <a:ea typeface="Calibri"/>
        <a:cs typeface="Calibri"/>
      </a:minorFont>
    </a:fontScheme>
    <a:fmtScheme name="Modeling_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Modeling_Theme">
  <a:themeElements>
    <a:clrScheme name="Modeling_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Modeling_Theme">
      <a:majorFont>
        <a:latin typeface="Helvetica"/>
        <a:ea typeface="Helvetica"/>
        <a:cs typeface="Helvetica"/>
      </a:majorFont>
      <a:minorFont>
        <a:latin typeface="Calibri"/>
        <a:ea typeface="Calibri"/>
        <a:cs typeface="Calibri"/>
      </a:minorFont>
    </a:fontScheme>
    <a:fmtScheme name="Modeling_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9543</TotalTime>
  <Words>3911</Words>
  <PresentationFormat>On-screen Show (4:3)</PresentationFormat>
  <Paragraphs>433</Paragraphs>
  <Slides>47</Slides>
  <Notes>37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47</vt:i4>
      </vt:variant>
    </vt:vector>
  </HeadingPairs>
  <TitlesOfParts>
    <vt:vector size="58" baseType="lpstr">
      <vt:lpstr>AkzidenzGroteskBQ-Medium</vt:lpstr>
      <vt:lpstr>Arial, Helvetica, sans-serif</vt:lpstr>
      <vt:lpstr>Arial</vt:lpstr>
      <vt:lpstr>Calibri</vt:lpstr>
      <vt:lpstr>Cambria Math</vt:lpstr>
      <vt:lpstr>Courier New</vt:lpstr>
      <vt:lpstr>DengXian</vt:lpstr>
      <vt:lpstr>Helvetica</vt:lpstr>
      <vt:lpstr>Symbol</vt:lpstr>
      <vt:lpstr>Wingdings</vt:lpstr>
      <vt:lpstr>Modeling_Theme</vt:lpstr>
      <vt:lpstr>EE3211 Modelling Techniques </vt:lpstr>
      <vt:lpstr>PowerPoint Presentation</vt:lpstr>
      <vt:lpstr>Types of Data</vt:lpstr>
      <vt:lpstr>A Scenario</vt:lpstr>
      <vt:lpstr>PowerPoint Presentation</vt:lpstr>
      <vt:lpstr>PowerPoint Presentation</vt:lpstr>
      <vt:lpstr>PowerPoint Presentation</vt:lpstr>
      <vt:lpstr>PowerPoint Presentation</vt:lpstr>
      <vt:lpstr>PowerPoint Presentation</vt:lpstr>
      <vt:lpstr>Observed table vs. Expected 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on McNemar’s Test:  Hypertension</vt:lpstr>
      <vt:lpstr>PowerPoint Presentation</vt:lpstr>
      <vt:lpstr>PowerPoint Presentation</vt:lpstr>
      <vt:lpstr>PowerPoint Presentation</vt:lpstr>
      <vt:lpstr>Scenario: Age at first birth  and Development of breast Cancer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modified xsi:type="dcterms:W3CDTF">2021-02-02T05:45:08Z</dcterms:modified>
</cp:coreProperties>
</file>