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33" r:id="rId3"/>
    <p:sldId id="334" r:id="rId4"/>
    <p:sldId id="336" r:id="rId5"/>
    <p:sldId id="337" r:id="rId6"/>
    <p:sldId id="338" r:id="rId7"/>
    <p:sldId id="294" r:id="rId8"/>
    <p:sldId id="339" r:id="rId9"/>
    <p:sldId id="257" r:id="rId10"/>
    <p:sldId id="340" r:id="rId11"/>
    <p:sldId id="341" r:id="rId12"/>
    <p:sldId id="258" r:id="rId13"/>
    <p:sldId id="259" r:id="rId14"/>
    <p:sldId id="260" r:id="rId15"/>
    <p:sldId id="368" r:id="rId16"/>
    <p:sldId id="369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tyukatiechan@gmail.com" initials="c" lastIdx="1" clrIdx="0">
    <p:extLst>
      <p:ext uri="{19B8F6BF-5375-455C-9EA6-DF929625EA0E}">
        <p15:presenceInfo xmlns:p15="http://schemas.microsoft.com/office/powerpoint/2012/main" userId="dfdd720d7c7da1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2D15EE63-BA71-4A2C-B8C8-CEFAE5C8CE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4E7ED78-2B63-4535-AECD-81112F8C7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48ACC6D-A5C3-43E1-B905-FD5E02BD8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989256-BAE1-460D-A4D4-8CD6BC33229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8928-3168-4D80-A1AB-C2C2CE5C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ABD4-9714-4AA1-9708-A7950A28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00B0-93B2-4FEB-9E07-B32240E9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4FD84-549B-4359-B56C-0EBF24A32138}" type="datetimeFigureOut">
              <a:rPr lang="en-US" smtClean="0"/>
              <a:pPr>
                <a:defRPr/>
              </a:pPr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0441-7220-456C-A05B-7A738840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2759-4542-4B52-9C0A-1DE595FC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B777-33F0-42B0-A47B-1DB997DEC6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74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00792-B489-44BC-9622-527E1D9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EE92-8E1B-4D01-AEEC-6B065310A3E9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B1B33-A348-4332-BFBF-67584D9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F830B-1E34-4E32-95B4-03F1455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918" y="6400413"/>
            <a:ext cx="279883" cy="276999"/>
          </a:xfrm>
        </p:spPr>
        <p:txBody>
          <a:bodyPr/>
          <a:lstStyle/>
          <a:p>
            <a:fld id="{2DE4A600-82B6-4DC5-B900-6C6D0AF7BE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 b="1"/>
            </a:pPr>
            <a:r>
              <a:t>EE3211 Modelling Techniques</a:t>
            </a:r>
            <a:br/>
            <a:endParaRPr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lang="en-US" dirty="0"/>
              <a:t>Final Review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23824"/>
            <a:ext cx="8229600" cy="1143001"/>
          </a:xfrm>
        </p:spPr>
        <p:txBody>
          <a:bodyPr>
            <a:normAutofit/>
          </a:bodyPr>
          <a:lstStyle/>
          <a:p>
            <a:r>
              <a:rPr lang="en-US" sz="3000" b="1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Discrete vs. continuous</a:t>
            </a:r>
          </a:p>
          <a:p>
            <a:r>
              <a:rPr lang="en-US" sz="2200" dirty="0"/>
              <a:t>Measure of location</a:t>
            </a:r>
          </a:p>
          <a:p>
            <a:r>
              <a:rPr lang="en-US" sz="2200" dirty="0"/>
              <a:t>Measure of spread</a:t>
            </a:r>
          </a:p>
          <a:p>
            <a:r>
              <a:rPr lang="en-US" sz="2200" dirty="0"/>
              <a:t>Standardization of a normal variable</a:t>
            </a:r>
          </a:p>
          <a:p>
            <a:r>
              <a:rPr lang="en-US" sz="2200" dirty="0"/>
              <a:t>Z-table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3766C0BD-9478-4693-B17C-B01959DE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44" y="3883758"/>
            <a:ext cx="3914567" cy="170741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322D2F-C64F-419B-8747-BC627EE54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36" y="946340"/>
            <a:ext cx="1959802" cy="49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5776-7845-4902-A6FA-F4B99135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67" y="-28575"/>
            <a:ext cx="8639175" cy="994172"/>
          </a:xfrm>
        </p:spPr>
        <p:txBody>
          <a:bodyPr>
            <a:normAutofit/>
          </a:bodyPr>
          <a:lstStyle/>
          <a:p>
            <a:r>
              <a:rPr lang="en-US" sz="2250" b="1" dirty="0"/>
              <a:t>Hypothesis testing: one and two sample inference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976E1-F826-4765-B774-E677FF0A5A99}"/>
              </a:ext>
            </a:extLst>
          </p:cNvPr>
          <p:cNvGrpSpPr/>
          <p:nvPr/>
        </p:nvGrpSpPr>
        <p:grpSpPr>
          <a:xfrm>
            <a:off x="4686300" y="914400"/>
            <a:ext cx="4067768" cy="4914900"/>
            <a:chOff x="3219450" y="0"/>
            <a:chExt cx="5423690" cy="6553200"/>
          </a:xfrm>
        </p:grpSpPr>
        <p:pic>
          <p:nvPicPr>
            <p:cNvPr id="4" name="Picture 1" descr="Picture 1">
              <a:extLst>
                <a:ext uri="{FF2B5EF4-FFF2-40B4-BE49-F238E27FC236}">
                  <a16:creationId xmlns:a16="http://schemas.microsoft.com/office/drawing/2014/main" id="{9C9F9945-CE0D-41F8-9CF0-72C6570EB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450" y="0"/>
              <a:ext cx="5423690" cy="6553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traight Connector 2">
              <a:extLst>
                <a:ext uri="{FF2B5EF4-FFF2-40B4-BE49-F238E27FC236}">
                  <a16:creationId xmlns:a16="http://schemas.microsoft.com/office/drawing/2014/main" id="{F34F81D8-CE00-405C-902B-BAF8E399D704}"/>
                </a:ext>
              </a:extLst>
            </p:cNvPr>
            <p:cNvSpPr/>
            <p:nvPr/>
          </p:nvSpPr>
          <p:spPr>
            <a:xfrm flipV="1">
              <a:off x="5734050" y="2819399"/>
              <a:ext cx="2133601" cy="3352802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4289" rIns="34289"/>
            <a:lstStyle/>
            <a:p>
              <a:endParaRPr sz="1350"/>
            </a:p>
          </p:txBody>
        </p:sp>
        <p:sp>
          <p:nvSpPr>
            <p:cNvPr id="6" name="Straight Connector 2">
              <a:extLst>
                <a:ext uri="{FF2B5EF4-FFF2-40B4-BE49-F238E27FC236}">
                  <a16:creationId xmlns:a16="http://schemas.microsoft.com/office/drawing/2014/main" id="{A7070B62-A87F-4597-8BA1-D4542AB7CE1E}"/>
                </a:ext>
              </a:extLst>
            </p:cNvPr>
            <p:cNvSpPr/>
            <p:nvPr/>
          </p:nvSpPr>
          <p:spPr>
            <a:xfrm flipV="1">
              <a:off x="4339020" y="3796748"/>
              <a:ext cx="848377" cy="1272209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4289" rIns="34289"/>
            <a:lstStyle/>
            <a:p>
              <a:endParaRPr sz="135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94F3FB-0D75-4BFB-9E47-95D3BD4A06C4}"/>
              </a:ext>
            </a:extLst>
          </p:cNvPr>
          <p:cNvSpPr txBox="1"/>
          <p:nvPr/>
        </p:nvSpPr>
        <p:spPr>
          <a:xfrm>
            <a:off x="356599" y="1626766"/>
            <a:ext cx="417089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Type 1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Type 2 error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Two-sided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One-sided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1928813" lvl="5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P-value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Z-test (Normal distribution table) *when population variance is known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T-test (t distribution table) *when population variance is unknown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Power and sample size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745A1-D0BB-493B-86AF-92AA3CF1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2" y="1626766"/>
            <a:ext cx="1897448" cy="81733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7241B3-2324-4F73-A037-93BA7F513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3" t="61568" r="32823" b="-3139"/>
          <a:stretch/>
        </p:blipFill>
        <p:spPr>
          <a:xfrm>
            <a:off x="1739395" y="2562111"/>
            <a:ext cx="1827941" cy="104533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2D2186B-CB13-4B3E-A50A-8AC7E9FB6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7" r="66580" b="-7389"/>
          <a:stretch/>
        </p:blipFill>
        <p:spPr>
          <a:xfrm>
            <a:off x="745468" y="3839460"/>
            <a:ext cx="1696577" cy="1045340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6AC9A23-259C-434F-A3EA-944F7D5B81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4" t="62363" b="-4034"/>
          <a:stretch/>
        </p:blipFill>
        <p:spPr>
          <a:xfrm>
            <a:off x="2600854" y="3843495"/>
            <a:ext cx="1699967" cy="927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B2C395-A738-4A33-99D3-505690826E29}"/>
                  </a:ext>
                </a:extLst>
              </p:cNvPr>
              <p:cNvSpPr txBox="1"/>
              <p:nvPr/>
            </p:nvSpPr>
            <p:spPr>
              <a:xfrm>
                <a:off x="3624288" y="2527551"/>
                <a:ext cx="4572000" cy="416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5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B2C395-A738-4A33-99D3-50569082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288" y="2527551"/>
                <a:ext cx="4572000" cy="416011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6EF42E-D795-48A5-B1BB-CCCD4B93F6C6}"/>
                  </a:ext>
                </a:extLst>
              </p:cNvPr>
              <p:cNvSpPr txBox="1"/>
              <p:nvPr/>
            </p:nvSpPr>
            <p:spPr>
              <a:xfrm>
                <a:off x="3624288" y="3046488"/>
                <a:ext cx="4572000" cy="416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5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sz="1350" dirty="0"/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6EF42E-D795-48A5-B1BB-CCCD4B93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288" y="3046488"/>
                <a:ext cx="4572000" cy="416011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2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64" y="80635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/>
              <a:t>Hypothesis testing: 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699"/>
            <a:ext cx="7886700" cy="5460018"/>
          </a:xfrm>
        </p:spPr>
        <p:txBody>
          <a:bodyPr>
            <a:normAutofit/>
          </a:bodyPr>
          <a:lstStyle/>
          <a:p>
            <a:r>
              <a:rPr lang="en-US" sz="1600" b="1" dirty="0"/>
              <a:t>Contingency Table Approach</a:t>
            </a:r>
          </a:p>
          <a:p>
            <a:pPr lvl="1">
              <a:defRPr sz="2200" b="1"/>
            </a:pPr>
            <a:r>
              <a:rPr lang="en-US" sz="1600" dirty="0"/>
              <a:t>Expected number of units in the (</a:t>
            </a:r>
            <a:r>
              <a:rPr lang="en-US" sz="1600" i="1" dirty="0" err="1"/>
              <a:t>i,j</a:t>
            </a:r>
            <a:r>
              <a:rPr lang="en-US" sz="1600" dirty="0"/>
              <a:t>) </a:t>
            </a:r>
          </a:p>
          <a:p>
            <a:pPr marL="457200" lvl="1" indent="0">
              <a:buNone/>
              <a:defRPr sz="2200" b="1"/>
            </a:pPr>
            <a:r>
              <a:rPr lang="en-US" sz="1600" dirty="0"/>
              <a:t>      cell (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ij</a:t>
            </a:r>
            <a:r>
              <a:rPr lang="en-US" sz="1600" i="1" dirty="0"/>
              <a:t>): </a:t>
            </a:r>
          </a:p>
          <a:p>
            <a:pPr marL="0" indent="0">
              <a:spcBef>
                <a:spcPts val="375"/>
              </a:spcBef>
              <a:buNone/>
              <a:defRPr sz="2200" b="1"/>
            </a:pPr>
            <a:r>
              <a:rPr lang="en-US" sz="1600" i="1" dirty="0"/>
              <a:t>           </a:t>
            </a:r>
            <a:r>
              <a:rPr lang="en-US" sz="1600" i="1" u="sng" dirty="0" err="1"/>
              <a:t>ith</a:t>
            </a:r>
            <a:r>
              <a:rPr lang="en-US" sz="1600" u="sng" dirty="0"/>
              <a:t> row margin  X </a:t>
            </a:r>
            <a:r>
              <a:rPr lang="en-US" sz="1600" i="1" u="sng" dirty="0" err="1"/>
              <a:t>jth</a:t>
            </a:r>
            <a:r>
              <a:rPr lang="en-US" sz="1600" u="sng" dirty="0"/>
              <a:t> column margin</a:t>
            </a:r>
          </a:p>
          <a:p>
            <a:pPr marL="0" indent="0">
              <a:spcBef>
                <a:spcPts val="375"/>
              </a:spcBef>
              <a:buNone/>
              <a:defRPr sz="2200" b="1"/>
            </a:pPr>
            <a:r>
              <a:rPr lang="en-US" sz="1600" dirty="0"/>
              <a:t>	           	grand total</a:t>
            </a:r>
          </a:p>
          <a:p>
            <a:pPr lvl="1">
              <a:defRPr sz="2200" b="1"/>
            </a:pPr>
            <a:r>
              <a:rPr lang="en-US" sz="1600" dirty="0"/>
              <a:t>none of the four expected values &lt; 5</a:t>
            </a:r>
          </a:p>
          <a:p>
            <a:r>
              <a:rPr lang="en-US" sz="1600" b="1" dirty="0"/>
              <a:t>Fisher’s exact test</a:t>
            </a:r>
          </a:p>
          <a:p>
            <a:pPr lvl="1"/>
            <a:r>
              <a:rPr lang="en-US" sz="1600" b="1" dirty="0"/>
              <a:t>1 of the cells with expected values &lt;=5</a:t>
            </a:r>
          </a:p>
          <a:p>
            <a:r>
              <a:rPr lang="en-US" sz="1600" b="1" dirty="0" err="1"/>
              <a:t>McNemar’s</a:t>
            </a:r>
            <a:r>
              <a:rPr lang="en-US" sz="1600" b="1" dirty="0"/>
              <a:t> Test</a:t>
            </a:r>
          </a:p>
          <a:p>
            <a:pPr marL="385763" indent="-385763">
              <a:buAutoNum type="romanLcParenR"/>
            </a:pPr>
            <a:r>
              <a:rPr lang="en-US" sz="1600" b="1" dirty="0"/>
              <a:t>Normal Theory test (</a:t>
            </a:r>
            <a:r>
              <a:rPr lang="en-US" sz="1600" b="1" i="1" dirty="0" err="1"/>
              <a:t>n</a:t>
            </a:r>
            <a:r>
              <a:rPr lang="en-US" sz="1600" b="1" i="1" baseline="-25000" dirty="0" err="1"/>
              <a:t>D</a:t>
            </a:r>
            <a:r>
              <a:rPr lang="en-US" sz="1600" dirty="0">
                <a:latin typeface="Symbol"/>
                <a:ea typeface="Symbol"/>
                <a:cs typeface="Symbol"/>
                <a:sym typeface="Symbol"/>
              </a:rPr>
              <a:t> ³</a:t>
            </a:r>
            <a:r>
              <a:rPr lang="en-US" sz="1600" b="1" dirty="0"/>
              <a:t>20)</a:t>
            </a:r>
          </a:p>
          <a:p>
            <a:pPr marL="385763" indent="-385763">
              <a:buAutoNum type="romanLcParenR"/>
            </a:pPr>
            <a:r>
              <a:rPr lang="en-US" sz="1600" b="1" dirty="0"/>
              <a:t>Exact Method (</a:t>
            </a:r>
            <a:r>
              <a:rPr lang="en-US" sz="1600" b="1" i="1" dirty="0" err="1"/>
              <a:t>n</a:t>
            </a:r>
            <a:r>
              <a:rPr lang="en-US" sz="1600" b="1" i="1" baseline="-25000" dirty="0" err="1"/>
              <a:t>D</a:t>
            </a:r>
            <a:r>
              <a:rPr lang="en-US" sz="1600" b="1" i="1" baseline="-25000" dirty="0">
                <a:latin typeface="Symbol"/>
                <a:sym typeface="Symbol"/>
              </a:rPr>
              <a:t> </a:t>
            </a:r>
            <a:r>
              <a:rPr lang="en-US" sz="1600" b="1" i="1" dirty="0">
                <a:latin typeface="Symbol"/>
                <a:sym typeface="Symbol"/>
              </a:rPr>
              <a:t>&lt; </a:t>
            </a:r>
            <a:r>
              <a:rPr lang="en-US" sz="1600" b="1" dirty="0"/>
              <a:t>20)</a:t>
            </a:r>
          </a:p>
          <a:p>
            <a:r>
              <a:rPr lang="en-US" sz="1600" b="1" dirty="0" err="1"/>
              <a:t>RxC</a:t>
            </a:r>
            <a:r>
              <a:rPr lang="en-US" sz="1600" b="1" dirty="0"/>
              <a:t> Contingency Table</a:t>
            </a:r>
          </a:p>
          <a:p>
            <a:pPr lvl="1"/>
            <a:r>
              <a:rPr lang="en-US" sz="1600" b="1" dirty="0"/>
              <a:t>Test statistic:</a:t>
            </a:r>
          </a:p>
          <a:p>
            <a:pPr marL="342900" lvl="1" indent="0">
              <a:buNone/>
            </a:pPr>
            <a:endParaRPr lang="en-US" sz="1600" b="1" dirty="0"/>
          </a:p>
          <a:p>
            <a:pPr marL="342900" lvl="1" indent="0">
              <a:buNone/>
            </a:pPr>
            <a:endParaRPr lang="en-US" sz="1600" b="1" dirty="0"/>
          </a:p>
          <a:p>
            <a:pPr lvl="1"/>
            <a:r>
              <a:rPr lang="en-US" sz="1600" i="1" dirty="0"/>
              <a:t>H</a:t>
            </a:r>
            <a:r>
              <a:rPr lang="en-US" sz="1600" i="1" baseline="-25000" dirty="0"/>
              <a:t>0</a:t>
            </a:r>
            <a:r>
              <a:rPr lang="en-US" sz="1600" dirty="0"/>
              <a:t> ~ </a:t>
            </a:r>
            <a:r>
              <a:rPr lang="en-US" sz="1600" dirty="0">
                <a:latin typeface="+mj-lt"/>
                <a:ea typeface="+mj-ea"/>
                <a:cs typeface="+mj-cs"/>
                <a:sym typeface="Helvetica"/>
              </a:rPr>
              <a:t>ꭓ</a:t>
            </a:r>
            <a:r>
              <a:rPr lang="en-US" sz="1600" baseline="30000" dirty="0"/>
              <a:t>2</a:t>
            </a:r>
            <a:r>
              <a:rPr lang="en-US" sz="1600" dirty="0"/>
              <a:t> distribution with (</a:t>
            </a:r>
            <a:r>
              <a:rPr lang="en-US" sz="1600" i="1" dirty="0"/>
              <a:t>R</a:t>
            </a:r>
            <a:r>
              <a:rPr lang="en-US" sz="1600" dirty="0"/>
              <a:t> - 1) × (</a:t>
            </a:r>
            <a:r>
              <a:rPr lang="en-US" sz="1600" i="1" dirty="0"/>
              <a:t>C </a:t>
            </a:r>
            <a:r>
              <a:rPr lang="en-US" sz="1600" dirty="0"/>
              <a:t>- 1) </a:t>
            </a:r>
            <a:r>
              <a:rPr lang="en-US" sz="1600" i="1" dirty="0"/>
              <a:t>df</a:t>
            </a:r>
            <a:endParaRPr lang="en-US" sz="1600" b="1" dirty="0"/>
          </a:p>
          <a:p>
            <a:pPr marL="385763" indent="-385763">
              <a:buAutoNum type="romanLcParenR"/>
            </a:pPr>
            <a:endParaRPr lang="en-US" sz="15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FE951B-0B3A-4599-B0FA-08AE1913056A}"/>
              </a:ext>
            </a:extLst>
          </p:cNvPr>
          <p:cNvGrpSpPr/>
          <p:nvPr/>
        </p:nvGrpSpPr>
        <p:grpSpPr>
          <a:xfrm>
            <a:off x="4655318" y="802696"/>
            <a:ext cx="4763252" cy="4658702"/>
            <a:chOff x="4122765" y="1099649"/>
            <a:chExt cx="4763252" cy="4658702"/>
          </a:xfrm>
        </p:grpSpPr>
        <p:pic>
          <p:nvPicPr>
            <p:cNvPr id="6" name="Picture 3" descr="Picture 3">
              <a:extLst>
                <a:ext uri="{FF2B5EF4-FFF2-40B4-BE49-F238E27FC236}">
                  <a16:creationId xmlns:a16="http://schemas.microsoft.com/office/drawing/2014/main" id="{3AB4A1C9-98A2-4ABB-9902-A10414F8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2765" y="1099649"/>
              <a:ext cx="4763252" cy="4658702"/>
            </a:xfrm>
            <a:prstGeom prst="rect">
              <a:avLst/>
            </a:prstGeom>
            <a:ln w="12700">
              <a:miter lim="400000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A021F65-8649-4D1A-B7C2-EB529A43F14D}"/>
                </a:ext>
              </a:extLst>
            </p:cNvPr>
            <p:cNvCxnSpPr/>
            <p:nvPr/>
          </p:nvCxnSpPr>
          <p:spPr>
            <a:xfrm>
              <a:off x="7098751" y="3291840"/>
              <a:ext cx="960120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CA810E-4267-400E-8858-DFAB041E190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721" y="3371850"/>
              <a:ext cx="422910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0AB2E7-65AD-47BD-924D-2504C01DBF94}"/>
                </a:ext>
              </a:extLst>
            </p:cNvPr>
            <p:cNvCxnSpPr/>
            <p:nvPr/>
          </p:nvCxnSpPr>
          <p:spPr>
            <a:xfrm flipV="1">
              <a:off x="6161491" y="4423410"/>
              <a:ext cx="2114550" cy="122301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C7B371DE-85D6-4DF3-A17F-482F6B25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" y="5461398"/>
            <a:ext cx="3600450" cy="2988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682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4" y="277605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/>
              <a:t>Regression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61096"/>
            <a:ext cx="7886700" cy="4096711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Interpretation of regression line</a:t>
            </a:r>
          </a:p>
          <a:p>
            <a:r>
              <a:rPr lang="en-US" sz="1500" b="1" dirty="0"/>
              <a:t>Correlation (Pearson’s vs. Spearman ranks)</a:t>
            </a:r>
          </a:p>
          <a:p>
            <a:r>
              <a:rPr lang="en-US" sz="1500" b="1" dirty="0"/>
              <a:t>Hypothesis testing for multiple regression</a:t>
            </a:r>
          </a:p>
          <a:p>
            <a:pPr lvl="1"/>
            <a:r>
              <a:rPr lang="en-US" sz="1500" b="1" dirty="0"/>
              <a:t>F test: </a:t>
            </a:r>
          </a:p>
          <a:p>
            <a:pPr marL="0" indent="0">
              <a:spcBef>
                <a:spcPts val="300"/>
              </a:spcBef>
              <a:buNone/>
              <a:defRPr sz="1800" i="1"/>
            </a:pPr>
            <a:r>
              <a:rPr lang="en-US" sz="1500" b="1" dirty="0"/>
              <a:t>              </a:t>
            </a:r>
            <a:r>
              <a:rPr lang="en-US" sz="1500" dirty="0"/>
              <a:t>H</a:t>
            </a:r>
            <a:r>
              <a:rPr lang="en-US" sz="1500" baseline="-25000" dirty="0"/>
              <a:t>0</a:t>
            </a:r>
            <a:r>
              <a:rPr lang="en-US" sz="1500" dirty="0"/>
              <a:t>: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1</a:t>
            </a:r>
            <a:r>
              <a:rPr lang="en-US" sz="1500" dirty="0"/>
              <a:t> =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2</a:t>
            </a:r>
            <a:r>
              <a:rPr lang="en-US" sz="1500" dirty="0"/>
              <a:t> = …=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k</a:t>
            </a:r>
            <a:r>
              <a:rPr lang="en-US" sz="1500" dirty="0"/>
              <a:t> = 0 </a:t>
            </a:r>
          </a:p>
          <a:p>
            <a:pPr marL="0" indent="0">
              <a:spcBef>
                <a:spcPts val="300"/>
              </a:spcBef>
              <a:buNone/>
              <a:defRPr sz="1800"/>
            </a:pPr>
            <a:r>
              <a:rPr lang="en-US" sz="1500" dirty="0"/>
              <a:t>              vs. </a:t>
            </a:r>
            <a:r>
              <a:rPr lang="en-US" sz="1500" i="1" dirty="0"/>
              <a:t>H</a:t>
            </a:r>
            <a:r>
              <a:rPr lang="en-US" sz="1500" i="1" baseline="-25000" dirty="0"/>
              <a:t>1</a:t>
            </a:r>
            <a:r>
              <a:rPr lang="en-US" sz="1500" dirty="0"/>
              <a:t>: at least one of the </a:t>
            </a:r>
            <a:r>
              <a:rPr lang="en-US" sz="15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 err="1"/>
              <a:t>j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in multiple linear regression</a:t>
            </a:r>
          </a:p>
          <a:p>
            <a:pPr marL="0" indent="0">
              <a:spcBef>
                <a:spcPts val="300"/>
              </a:spcBef>
              <a:buNone/>
              <a:defRPr sz="1800"/>
            </a:pPr>
            <a:r>
              <a:rPr lang="en-US" sz="1500" dirty="0"/>
              <a:t>             </a:t>
            </a:r>
          </a:p>
          <a:p>
            <a:pPr marL="0" indent="0">
              <a:spcBef>
                <a:spcPts val="300"/>
              </a:spcBef>
              <a:buNone/>
              <a:defRPr sz="1800"/>
            </a:pPr>
            <a:endParaRPr lang="en-US" sz="1500" dirty="0"/>
          </a:p>
          <a:p>
            <a:pPr marL="0" indent="0">
              <a:spcBef>
                <a:spcPts val="300"/>
              </a:spcBef>
              <a:buNone/>
              <a:defRPr sz="1800"/>
            </a:pPr>
            <a:endParaRPr lang="en-US" sz="1500" dirty="0"/>
          </a:p>
          <a:p>
            <a:pPr marL="342900" lvl="1" indent="0">
              <a:spcBef>
                <a:spcPts val="300"/>
              </a:spcBef>
              <a:buNone/>
              <a:defRPr sz="1800"/>
            </a:pPr>
            <a:r>
              <a:rPr lang="en-US" sz="1500" b="1" dirty="0"/>
              <a:t>   Test statistic: </a:t>
            </a:r>
          </a:p>
          <a:p>
            <a:pPr marL="342900" lvl="1" indent="0">
              <a:spcBef>
                <a:spcPts val="300"/>
              </a:spcBef>
              <a:buNone/>
              <a:defRPr sz="1800"/>
            </a:pPr>
            <a:r>
              <a:rPr lang="en-US" sz="1500" b="1" dirty="0"/>
              <a:t>   </a:t>
            </a:r>
            <a:r>
              <a:rPr lang="en-US" sz="1500" i="1" dirty="0"/>
              <a:t>F</a:t>
            </a:r>
            <a:r>
              <a:rPr lang="en-US" sz="1500" dirty="0"/>
              <a:t> = Reg MS/Res MS, df = n-k-1 where n=sample size, k =no of independent</a:t>
            </a:r>
            <a:endParaRPr lang="en-US" sz="1500" b="1" dirty="0"/>
          </a:p>
          <a:p>
            <a:pPr marL="342900" lvl="1" indent="0">
              <a:spcBef>
                <a:spcPts val="300"/>
              </a:spcBef>
              <a:buNone/>
              <a:defRPr sz="1800"/>
            </a:pPr>
            <a:endParaRPr lang="en-US" sz="1500" b="1" dirty="0"/>
          </a:p>
          <a:p>
            <a:pPr lvl="1">
              <a:spcBef>
                <a:spcPts val="300"/>
              </a:spcBef>
              <a:defRPr sz="1800"/>
            </a:pPr>
            <a:r>
              <a:rPr lang="en-US" sz="1500" b="1" dirty="0"/>
              <a:t>T test:</a:t>
            </a:r>
          </a:p>
          <a:p>
            <a:pPr marL="342900" lvl="1" indent="0">
              <a:buNone/>
              <a:defRPr sz="2200" i="1"/>
            </a:pPr>
            <a:r>
              <a:rPr lang="en-US" sz="1500" dirty="0"/>
              <a:t>    H</a:t>
            </a:r>
            <a:r>
              <a:rPr lang="en-US" sz="1500" baseline="-25000" dirty="0"/>
              <a:t>0</a:t>
            </a:r>
            <a:r>
              <a:rPr lang="en-US" sz="1500" dirty="0"/>
              <a:t>: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l</a:t>
            </a:r>
            <a:r>
              <a:rPr lang="en-US" sz="1500" dirty="0"/>
              <a:t> = 0, All other </a:t>
            </a:r>
            <a:r>
              <a:rPr lang="en-US" sz="15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 err="1"/>
              <a:t>j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vs. H</a:t>
            </a:r>
            <a:r>
              <a:rPr lang="en-US" sz="1500" baseline="-25000" dirty="0"/>
              <a:t>1</a:t>
            </a:r>
            <a:r>
              <a:rPr lang="en-US" sz="1500" dirty="0"/>
              <a:t>: 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/>
              <a:t>l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, all other </a:t>
            </a:r>
            <a:r>
              <a:rPr lang="en-US" sz="15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500" baseline="-25000" dirty="0" err="1"/>
              <a:t>j</a:t>
            </a:r>
            <a:r>
              <a:rPr lang="en-US" sz="15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dirty="0"/>
              <a:t>0 in multiple linear regression</a:t>
            </a:r>
          </a:p>
          <a:p>
            <a:pPr marL="342900" lvl="1" indent="0">
              <a:buNone/>
              <a:defRPr sz="2200" i="1"/>
            </a:pPr>
            <a:endParaRPr lang="en-US" sz="1500" dirty="0"/>
          </a:p>
          <a:p>
            <a:pPr>
              <a:defRPr sz="2200" i="1"/>
            </a:pPr>
            <a:r>
              <a:rPr lang="en-US" sz="1500" dirty="0"/>
              <a:t>Statistical output for multiple regression model</a:t>
            </a:r>
          </a:p>
          <a:p>
            <a:pPr algn="l">
              <a:defRPr sz="2200"/>
            </a:pPr>
            <a:endParaRPr lang="en-US" sz="1500" dirty="0"/>
          </a:p>
          <a:p>
            <a:pPr marL="342900" lvl="1" indent="0">
              <a:spcBef>
                <a:spcPts val="300"/>
              </a:spcBef>
              <a:buNone/>
              <a:defRPr sz="1800"/>
            </a:pPr>
            <a:endParaRPr lang="en-US" sz="1500" dirty="0"/>
          </a:p>
          <a:p>
            <a:pPr marL="342900" lvl="1" indent="0">
              <a:buNone/>
            </a:pPr>
            <a:endParaRPr lang="en-US" sz="1200" b="1" dirty="0"/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2ED65DA0-BA50-4C0E-B602-4AE5617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5" y="2933212"/>
            <a:ext cx="1478757" cy="55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3" descr="Picture 3">
            <a:extLst>
              <a:ext uri="{FF2B5EF4-FFF2-40B4-BE49-F238E27FC236}">
                <a16:creationId xmlns:a16="http://schemas.microsoft.com/office/drawing/2014/main" id="{433EBF32-1E09-43E4-AA72-FC6BA81C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941546"/>
            <a:ext cx="1278732" cy="7358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2" descr="Picture 2">
            <a:extLst>
              <a:ext uri="{FF2B5EF4-FFF2-40B4-BE49-F238E27FC236}">
                <a16:creationId xmlns:a16="http://schemas.microsoft.com/office/drawing/2014/main" id="{0E0712A7-04E0-40F2-8C7C-536B2417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24" r="33149" b="51145"/>
          <a:stretch/>
        </p:blipFill>
        <p:spPr>
          <a:xfrm>
            <a:off x="7371790" y="2817679"/>
            <a:ext cx="1696010" cy="1259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" descr="Picture 1">
            <a:extLst>
              <a:ext uri="{FF2B5EF4-FFF2-40B4-BE49-F238E27FC236}">
                <a16:creationId xmlns:a16="http://schemas.microsoft.com/office/drawing/2014/main" id="{0A714CD6-5F72-4E1C-8060-42756931B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13" t="4922" r="19754" b="48675"/>
          <a:stretch/>
        </p:blipFill>
        <p:spPr>
          <a:xfrm>
            <a:off x="7279682" y="4135619"/>
            <a:ext cx="1744583" cy="11640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160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79382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/>
              <a:t>Nonparametric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7886700" cy="4096711"/>
          </a:xfrm>
        </p:spPr>
        <p:txBody>
          <a:bodyPr>
            <a:normAutofit/>
          </a:bodyPr>
          <a:lstStyle/>
          <a:p>
            <a:r>
              <a:rPr lang="en-US" sz="1350" dirty="0"/>
              <a:t>Parametric Methods: data of known distribution</a:t>
            </a:r>
          </a:p>
          <a:p>
            <a:r>
              <a:rPr lang="en-US" sz="1350" dirty="0"/>
              <a:t>Non-parametric methods: data of unknown distribution, skewed / not normally distributed, ordinal</a:t>
            </a:r>
          </a:p>
          <a:p>
            <a:pPr marL="0" indent="0">
              <a:buNone/>
            </a:pPr>
            <a:endParaRPr lang="en-US" sz="1350" dirty="0"/>
          </a:p>
          <a:p>
            <a:pPr lvl="1"/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32786-359D-45CA-9492-443B52B1DF3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743200"/>
          <a:ext cx="8153400" cy="311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10184228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43748762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317256564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31552328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907912533"/>
                    </a:ext>
                  </a:extLst>
                </a:gridCol>
              </a:tblGrid>
              <a:tr h="1066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Analysis</a:t>
                      </a:r>
                      <a:r>
                        <a:rPr lang="en-US" sz="1100" baseline="0" dirty="0"/>
                        <a:t> Type</a:t>
                      </a:r>
                      <a:endParaRPr 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Example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Parametric Procedure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Nonparametric Procedure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Note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176039568"/>
                  </a:ext>
                </a:extLst>
              </a:tr>
              <a:tr h="87439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Compare means between two distinct/independent groups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 the mean systolic</a:t>
                      </a:r>
                      <a:r>
                        <a:rPr lang="en-US" sz="900" baseline="0" dirty="0"/>
                        <a:t> blood pressure (at baseline) for patients assigned to placebo different from the mean for patients assigned to the treatment group?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Two-sample t-test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Wilcoxon rank-sum test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arenR"/>
                      </a:pPr>
                      <a:r>
                        <a:rPr lang="en-US" sz="900" dirty="0"/>
                        <a:t>Both n1 and n2</a:t>
                      </a: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≥10: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normal approximation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method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2)     n1 or n2 &lt;10: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small-sample Wilcoxon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rank-sum test table (two-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        tailed critical values)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75822644"/>
                  </a:ext>
                </a:extLst>
              </a:tr>
              <a:tr h="87439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Compare two quantitative measurements taken from the same individual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Was there a significant change in systolic</a:t>
                      </a:r>
                      <a:r>
                        <a:rPr lang="en-US" sz="900" baseline="0" dirty="0"/>
                        <a:t> blood pressure between baseline and the six-month follow-up measurement in the treatment group?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Paired</a:t>
                      </a:r>
                      <a:r>
                        <a:rPr lang="en-US" sz="900" baseline="0" dirty="0"/>
                        <a:t> t-test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Wilcoxon signed-rank test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No. of non-zero </a:t>
                      </a:r>
                      <a:r>
                        <a:rPr lang="en-US" sz="900" dirty="0" err="1"/>
                        <a:t>di’s</a:t>
                      </a:r>
                      <a:r>
                        <a:rPr lang="en-US" sz="900" dirty="0"/>
                        <a:t> (differences of magnitudes)</a:t>
                      </a:r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≥16 </a:t>
                      </a:r>
                    </a:p>
                    <a:p>
                      <a:pPr algn="l"/>
                      <a:r>
                        <a:rPr lang="en-US" sz="900" dirty="0">
                          <a:latin typeface="DengXian" panose="02010600030101010101" pitchFamily="2" charset="-122"/>
                          <a:ea typeface="DengXian" panose="02010600030101010101" pitchFamily="2" charset="-122"/>
                          <a:sym typeface="Wingdings" panose="05000000000000000000" pitchFamily="2" charset="2"/>
                        </a:rPr>
                        <a:t> normal approximation method</a:t>
                      </a:r>
                      <a:endParaRPr lang="en-US" sz="900" dirty="0"/>
                    </a:p>
                    <a:p>
                      <a:pPr algn="l"/>
                      <a:endParaRPr lang="en-US" sz="9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746196872"/>
                  </a:ext>
                </a:extLst>
              </a:tr>
              <a:tr h="101155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Estimate the degree</a:t>
                      </a:r>
                      <a:r>
                        <a:rPr lang="en-US" sz="900" baseline="0" dirty="0"/>
                        <a:t> of association between two quantitative variables</a:t>
                      </a:r>
                      <a:endParaRPr lang="en-US" sz="9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Is systolic blood pressure associated with the patient’s age?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Pearson coefficient of correlation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Spearman’s rank correlation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Pearson: actual values</a:t>
                      </a:r>
                    </a:p>
                    <a:p>
                      <a:pPr algn="l"/>
                      <a:r>
                        <a:rPr lang="en-US" sz="900" dirty="0"/>
                        <a:t>Spearman: rank scores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6504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6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79382"/>
            <a:ext cx="7886700" cy="665373"/>
          </a:xfrm>
        </p:spPr>
        <p:txBody>
          <a:bodyPr>
            <a:noAutofit/>
          </a:bodyPr>
          <a:lstStyle/>
          <a:p>
            <a:r>
              <a:rPr lang="en-US" sz="2625" b="1" dirty="0" err="1"/>
              <a:t>Multisample</a:t>
            </a:r>
            <a:r>
              <a:rPr lang="en-US" sz="2625" b="1" dirty="0"/>
              <a:t>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7886700" cy="5486400"/>
          </a:xfrm>
        </p:spPr>
        <p:txBody>
          <a:bodyPr>
            <a:normAutofit lnSpcReduction="10000"/>
          </a:bodyPr>
          <a:lstStyle/>
          <a:p>
            <a:r>
              <a:rPr lang="en-US" sz="1500" b="1" dirty="0"/>
              <a:t>ANOVA tes</a:t>
            </a:r>
            <a:r>
              <a:rPr lang="en-US" sz="1500" dirty="0"/>
              <a:t>t: compare means of &gt;2 groups</a:t>
            </a:r>
          </a:p>
          <a:p>
            <a:pPr marL="0" indent="0">
              <a:buNone/>
            </a:pPr>
            <a:r>
              <a:rPr lang="en-US" sz="1500" dirty="0"/>
              <a:t>     Assumption: each group follows a normal distribution with the same variance</a:t>
            </a:r>
          </a:p>
          <a:p>
            <a:pPr lvl="1"/>
            <a:r>
              <a:rPr lang="en-US" sz="1500" b="1" dirty="0"/>
              <a:t>F test: </a:t>
            </a:r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 i="1"/>
            </a:pPr>
            <a:r>
              <a:rPr lang="en-US" sz="1500" b="1" dirty="0"/>
              <a:t>           </a:t>
            </a:r>
            <a:r>
              <a:rPr lang="en-US" sz="1500" dirty="0"/>
              <a:t>H</a:t>
            </a:r>
            <a:r>
              <a:rPr lang="en-US" sz="1500" baseline="-25791" dirty="0"/>
              <a:t>0</a:t>
            </a:r>
            <a:r>
              <a:rPr lang="en-US" sz="1500" i="0" dirty="0"/>
              <a:t>: </a:t>
            </a:r>
            <a:r>
              <a:rPr lang="en-US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en-US" sz="1500" baseline="-25791" dirty="0"/>
              <a:t>i</a:t>
            </a:r>
            <a:r>
              <a:rPr lang="en-US" sz="1500" i="0" dirty="0"/>
              <a:t> = 0 for all </a:t>
            </a:r>
            <a:r>
              <a:rPr lang="en-US" sz="1500" dirty="0" err="1"/>
              <a:t>i</a:t>
            </a:r>
            <a:r>
              <a:rPr lang="en-US" sz="1500" i="0" dirty="0"/>
              <a:t> </a:t>
            </a:r>
            <a:endParaRPr lang="en-US" sz="1500" dirty="0"/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 i="1"/>
            </a:pPr>
            <a:r>
              <a:rPr lang="en-US" sz="1500" dirty="0"/>
              <a:t>           H</a:t>
            </a:r>
            <a:r>
              <a:rPr lang="en-US" sz="1500" baseline="-25791" dirty="0"/>
              <a:t>1</a:t>
            </a:r>
            <a:r>
              <a:rPr lang="en-US" sz="1500" i="0" dirty="0"/>
              <a:t>: at least one </a:t>
            </a:r>
            <a:r>
              <a:rPr lang="en-US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en-US" sz="1500" baseline="-25791" dirty="0"/>
              <a:t>i</a:t>
            </a:r>
            <a:r>
              <a:rPr lang="en-US" sz="15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500" i="0" dirty="0"/>
              <a:t>0</a:t>
            </a:r>
            <a:endParaRPr lang="en-US" sz="1500" dirty="0"/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/>
            </a:pPr>
            <a:r>
              <a:rPr lang="en-US" sz="1500" dirty="0"/>
              <a:t>           Between MS = Between SS/(k-1)</a:t>
            </a:r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/>
            </a:pPr>
            <a:r>
              <a:rPr lang="en-US" sz="1500" dirty="0"/>
              <a:t>           Within MS = Within SS/(n-k)</a:t>
            </a:r>
          </a:p>
          <a:p>
            <a:pPr marL="0" indent="0" algn="l" defTabSz="877823">
              <a:lnSpc>
                <a:spcPct val="80000"/>
              </a:lnSpc>
              <a:spcBef>
                <a:spcPts val="500"/>
              </a:spcBef>
              <a:buNone/>
              <a:defRPr sz="2112"/>
            </a:pPr>
            <a:r>
              <a:rPr lang="en-US" sz="1500" dirty="0"/>
              <a:t>           </a:t>
            </a:r>
            <a:r>
              <a:rPr lang="en-US" sz="1500" b="1" dirty="0"/>
              <a:t>Test statistic</a:t>
            </a:r>
            <a:r>
              <a:rPr lang="en-US" sz="1500" dirty="0"/>
              <a:t>: </a:t>
            </a:r>
            <a:r>
              <a:rPr lang="en-US" sz="1500" i="1" dirty="0"/>
              <a:t>F</a:t>
            </a:r>
            <a:r>
              <a:rPr lang="en-US" sz="1500" dirty="0"/>
              <a:t> = Between MS/Within MS, df=k-1,n-k</a:t>
            </a:r>
          </a:p>
          <a:p>
            <a:pPr marL="342900" lvl="1" indent="0">
              <a:buNone/>
            </a:pPr>
            <a:r>
              <a:rPr lang="en-US" sz="1500" b="1" dirty="0"/>
              <a:t>    </a:t>
            </a:r>
            <a:r>
              <a:rPr lang="en-US" sz="1500" i="1" dirty="0"/>
              <a:t>(n=sample size, k=no. of group)</a:t>
            </a:r>
          </a:p>
          <a:p>
            <a:pPr lvl="1"/>
            <a:r>
              <a:rPr lang="en-US" sz="1500" b="1" dirty="0"/>
              <a:t>T test:</a:t>
            </a:r>
          </a:p>
          <a:p>
            <a:pPr marL="342900" lvl="1" indent="0">
              <a:buNone/>
            </a:pPr>
            <a:r>
              <a:rPr lang="en-US" sz="1500" b="1" dirty="0"/>
              <a:t>    </a:t>
            </a:r>
            <a:r>
              <a:rPr lang="pt-BR" sz="1500" dirty="0"/>
              <a:t>H</a:t>
            </a:r>
            <a:r>
              <a:rPr lang="pt-BR" sz="1500" i="0" baseline="-25791" dirty="0"/>
              <a:t>0</a:t>
            </a:r>
            <a:r>
              <a:rPr lang="pt-BR" sz="1500" i="0" dirty="0"/>
              <a:t>: 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pt-BR" sz="1500" i="0" baseline="-25791" dirty="0"/>
              <a:t>1</a:t>
            </a:r>
            <a:r>
              <a:rPr lang="pt-BR" sz="1500" i="0" dirty="0"/>
              <a:t> = 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pt-BR" sz="1500" i="0" baseline="-25791" dirty="0"/>
              <a:t>2</a:t>
            </a:r>
            <a:r>
              <a:rPr lang="pt-BR" sz="1500" i="0" dirty="0"/>
              <a:t> vs. </a:t>
            </a:r>
            <a:r>
              <a:rPr lang="pt-BR" sz="1500" dirty="0"/>
              <a:t>H</a:t>
            </a:r>
            <a:r>
              <a:rPr lang="pt-BR" sz="1500" baseline="-25791" dirty="0"/>
              <a:t>1</a:t>
            </a:r>
            <a:r>
              <a:rPr lang="pt-BR" sz="1500" i="0" dirty="0"/>
              <a:t>: 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a</a:t>
            </a:r>
            <a:r>
              <a:rPr lang="pt-BR" sz="1500" i="0" baseline="-25791" dirty="0"/>
              <a:t>1</a:t>
            </a:r>
            <a:r>
              <a:rPr lang="pt-BR" sz="1500" i="0" dirty="0">
                <a:latin typeface="Symbol"/>
                <a:ea typeface="Symbol"/>
                <a:cs typeface="Symbol"/>
                <a:sym typeface="Symbol"/>
              </a:rPr>
              <a:t> ¹ a</a:t>
            </a:r>
            <a:r>
              <a:rPr lang="pt-BR" sz="1500" i="0" baseline="-25791" dirty="0"/>
              <a:t>2</a:t>
            </a:r>
          </a:p>
          <a:p>
            <a:pPr marL="342900" lvl="1" indent="0">
              <a:buNone/>
            </a:pPr>
            <a:r>
              <a:rPr lang="pt-BR" sz="1500" baseline="-25791" dirty="0"/>
              <a:t>      </a:t>
            </a:r>
            <a:r>
              <a:rPr lang="pt-BR" sz="1500" dirty="0"/>
              <a:t>Pooled estimate of variance =</a:t>
            </a:r>
          </a:p>
          <a:p>
            <a:pPr marL="342900" lvl="1" indent="0">
              <a:buNone/>
            </a:pPr>
            <a:r>
              <a:rPr lang="pt-BR" sz="1500" dirty="0"/>
              <a:t>    </a:t>
            </a:r>
            <a:r>
              <a:rPr lang="pt-BR" sz="1500" b="1" dirty="0"/>
              <a:t>Test statistic</a:t>
            </a:r>
            <a:r>
              <a:rPr lang="pt-BR" sz="1500" dirty="0"/>
              <a:t>:                   , df=n-k  </a:t>
            </a:r>
          </a:p>
          <a:p>
            <a:pPr marL="342900" lvl="1" indent="0">
              <a:buNone/>
            </a:pPr>
            <a:endParaRPr lang="pt-BR" sz="1500" dirty="0"/>
          </a:p>
          <a:p>
            <a:pPr marL="342900" lvl="1" indent="0">
              <a:buNone/>
            </a:pPr>
            <a:endParaRPr lang="pt-BR" sz="1500" dirty="0"/>
          </a:p>
          <a:p>
            <a:r>
              <a:rPr lang="en-US" sz="1500" dirty="0"/>
              <a:t>Methods to adjust for multiple comparisons: </a:t>
            </a:r>
            <a:r>
              <a:rPr lang="en-US" sz="1500" b="1" dirty="0"/>
              <a:t>Bonferroni correction </a:t>
            </a:r>
            <a:r>
              <a:rPr lang="en-US" sz="1500" dirty="0"/>
              <a:t>and </a:t>
            </a:r>
            <a:r>
              <a:rPr lang="en-US" sz="1500" b="1" dirty="0"/>
              <a:t>false-discovery rate</a:t>
            </a:r>
          </a:p>
          <a:p>
            <a:endParaRPr lang="pt-BR" sz="1800" dirty="0"/>
          </a:p>
          <a:p>
            <a:pPr marL="342900" lvl="1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350" dirty="0"/>
              <a:t>     </a:t>
            </a:r>
          </a:p>
          <a:p>
            <a:pPr lvl="1"/>
            <a:endParaRPr lang="en-US" sz="1200" dirty="0"/>
          </a:p>
        </p:txBody>
      </p:sp>
      <p:pic>
        <p:nvPicPr>
          <p:cNvPr id="6" name="Picture 3" descr="Picture 3">
            <a:extLst>
              <a:ext uri="{FF2B5EF4-FFF2-40B4-BE49-F238E27FC236}">
                <a16:creationId xmlns:a16="http://schemas.microsoft.com/office/drawing/2014/main" id="{3A92DAC6-B3D0-4E92-AB77-71573CBE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06" y="1828471"/>
            <a:ext cx="1756569" cy="657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6B24DED7-3306-4710-B0C1-5B4041AA0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4" r="33149" b="51145"/>
          <a:stretch/>
        </p:blipFill>
        <p:spPr>
          <a:xfrm>
            <a:off x="5552795" y="2497814"/>
            <a:ext cx="1696010" cy="1259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22DFDAB-246C-4499-9412-753CDDA6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9" y="4036340"/>
            <a:ext cx="2808288" cy="36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DAF210-782D-413E-8C97-43D504E6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" y="4437384"/>
            <a:ext cx="685800" cy="41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D1725B6-5796-4BAC-B00F-97435484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37" y="3807470"/>
            <a:ext cx="1918563" cy="12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72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11D72-6006-4257-9C42-D6FABB260D39}"/>
              </a:ext>
            </a:extLst>
          </p:cNvPr>
          <p:cNvSpPr txBox="1"/>
          <p:nvPr/>
        </p:nvSpPr>
        <p:spPr>
          <a:xfrm>
            <a:off x="1448770" y="254320"/>
            <a:ext cx="5924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800" b="1" dirty="0"/>
              <a:t>Odds ratio and logistic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601E59-07C2-401E-9EA5-6977D9A3D163}"/>
              </a:ext>
            </a:extLst>
          </p:cNvPr>
          <p:cNvGraphicFramePr>
            <a:graphicFrameLocks noGrp="1"/>
          </p:cNvGraphicFramePr>
          <p:nvPr/>
        </p:nvGraphicFramePr>
        <p:xfrm>
          <a:off x="2259606" y="1396999"/>
          <a:ext cx="495990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17">
                  <a:extLst>
                    <a:ext uri="{9D8B030D-6E8A-4147-A177-3AD203B41FA5}">
                      <a16:colId xmlns:a16="http://schemas.microsoft.com/office/drawing/2014/main" val="3460151604"/>
                    </a:ext>
                  </a:extLst>
                </a:gridCol>
                <a:gridCol w="1846567">
                  <a:extLst>
                    <a:ext uri="{9D8B030D-6E8A-4147-A177-3AD203B41FA5}">
                      <a16:colId xmlns:a16="http://schemas.microsoft.com/office/drawing/2014/main" val="2664055651"/>
                    </a:ext>
                  </a:extLst>
                </a:gridCol>
                <a:gridCol w="1908117">
                  <a:extLst>
                    <a:ext uri="{9D8B030D-6E8A-4147-A177-3AD203B41FA5}">
                      <a16:colId xmlns:a16="http://schemas.microsoft.com/office/drawing/2014/main" val="283771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Prospective cohort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and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8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Risk/ Risk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Odds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687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6A8487-5703-4042-BA19-56BE7E295A9D}"/>
              </a:ext>
            </a:extLst>
          </p:cNvPr>
          <p:cNvSpPr txBox="1"/>
          <p:nvPr/>
        </p:nvSpPr>
        <p:spPr>
          <a:xfrm>
            <a:off x="866880" y="843278"/>
            <a:ext cx="7087836" cy="544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Main epidemiological study designs and relevant effect estimates: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Multiple logistic regression: </a:t>
            </a:r>
            <a:r>
              <a:rPr lang="en-US" sz="1800" i="1" dirty="0"/>
              <a:t>p</a:t>
            </a:r>
            <a:r>
              <a:rPr lang="en-US" sz="1800" dirty="0"/>
              <a:t> =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a </a:t>
            </a:r>
            <a:r>
              <a:rPr lang="en-US" sz="1800" dirty="0"/>
              <a:t>+ </a:t>
            </a:r>
            <a:r>
              <a:rPr lang="en-US" sz="180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…+ </a:t>
            </a:r>
            <a:r>
              <a:rPr lang="en-US" sz="18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800" baseline="-25000" dirty="0" err="1"/>
              <a:t>k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endParaRPr lang="en-US" sz="1800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baseline="-25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aseline="-25000" dirty="0"/>
              <a:t>      -</a:t>
            </a:r>
            <a:r>
              <a:rPr lang="en-US" dirty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OR: links exposure variable to the dependent variable:</a:t>
            </a:r>
          </a:p>
          <a:p>
            <a:pPr lvl="1" indent="0"/>
            <a:r>
              <a:rPr lang="en-US" dirty="0"/>
              <a:t>     95% CI for OR: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baseline="-25000" dirty="0"/>
              <a:t>       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14754D7F-1DA8-43B3-A24F-D9CFFD95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75" y="4562306"/>
            <a:ext cx="677863" cy="385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Picture 2">
            <a:extLst>
              <a:ext uri="{FF2B5EF4-FFF2-40B4-BE49-F238E27FC236}">
                <a16:creationId xmlns:a16="http://schemas.microsoft.com/office/drawing/2014/main" id="{5974E384-CBCE-45B4-9277-5F4D5FAC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0" y="3750661"/>
            <a:ext cx="3316288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3" descr="Picture 3">
            <a:extLst>
              <a:ext uri="{FF2B5EF4-FFF2-40B4-BE49-F238E27FC236}">
                <a16:creationId xmlns:a16="http://schemas.microsoft.com/office/drawing/2014/main" id="{09150BCE-7958-43FC-9496-2DE567917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854" y="4938760"/>
            <a:ext cx="2847950" cy="7054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52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8160923-854C-47B2-BF63-4A92D48E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HK" altLang="en-US" sz="3500" b="1" dirty="0"/>
              <a:t>Notes for Project</a:t>
            </a:r>
            <a:endParaRPr lang="en-US" altLang="en-US" sz="3500" b="1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CFFA54B-9663-41A5-83D8-2A6B60BC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HK" altLang="en-US" sz="2500" dirty="0"/>
              <a:t>Deadline for submission: April 23</a:t>
            </a:r>
            <a:r>
              <a:rPr lang="en-HK" altLang="en-US" sz="2500" baseline="30000" dirty="0"/>
              <a:t>rd</a:t>
            </a:r>
            <a:r>
              <a:rPr lang="en-HK" altLang="en-US" sz="2500" dirty="0"/>
              <a:t>, 2021</a:t>
            </a:r>
          </a:p>
          <a:p>
            <a:pPr lvl="1" eaLnBrk="1" hangingPunct="1"/>
            <a:r>
              <a:rPr lang="en-HK" altLang="en-US" sz="2500" dirty="0"/>
              <a:t>Choose one out of the three topics</a:t>
            </a:r>
          </a:p>
          <a:p>
            <a:pPr lvl="1" eaLnBrk="1" hangingPunct="1"/>
            <a:r>
              <a:rPr lang="en-HK" altLang="en-US" sz="2500" dirty="0"/>
              <a:t>Make sure to arrange submission earlier than the deadline</a:t>
            </a:r>
          </a:p>
          <a:p>
            <a:pPr eaLnBrk="1" hangingPunct="1"/>
            <a:r>
              <a:rPr lang="en-HK" altLang="en-US" sz="2500" dirty="0"/>
              <a:t>Cite research paper (Endnote)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5A5C6FF-F496-4F35-A7AF-90ED634E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HK" altLang="en-US" sz="3500" b="1" dirty="0"/>
              <a:t>Exam</a:t>
            </a:r>
            <a:endParaRPr lang="en-US" altLang="en-US" sz="3500" b="1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E22D74C-7CE5-4941-91DF-93D57745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HK" altLang="en-US" sz="2500" dirty="0"/>
              <a:t>3 hours</a:t>
            </a:r>
          </a:p>
          <a:p>
            <a:pPr eaLnBrk="1" hangingPunct="1"/>
            <a:r>
              <a:rPr lang="en-HK" altLang="en-US" sz="2500" dirty="0"/>
              <a:t>All topics covered in this course</a:t>
            </a:r>
          </a:p>
          <a:p>
            <a:pPr eaLnBrk="1" hangingPunct="1"/>
            <a:r>
              <a:rPr lang="en-HK" altLang="en-US" sz="2500" dirty="0"/>
              <a:t>Open-book</a:t>
            </a:r>
          </a:p>
          <a:p>
            <a:pPr eaLnBrk="1" hangingPunct="1"/>
            <a:r>
              <a:rPr lang="en-HK" altLang="en-US" sz="2500" dirty="0"/>
              <a:t>Format:</a:t>
            </a:r>
          </a:p>
          <a:p>
            <a:pPr lvl="1"/>
            <a:r>
              <a:rPr lang="en-HK" altLang="en-US" sz="2200" dirty="0"/>
              <a:t>30 questions: multiple choice, true/false, fill in blanks</a:t>
            </a:r>
          </a:p>
          <a:p>
            <a:pPr lvl="1"/>
            <a:r>
              <a:rPr lang="en-HK" altLang="en-US" sz="2200" dirty="0"/>
              <a:t>3 long questions (with sub questions)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>
            <a:extLst>
              <a:ext uri="{FF2B5EF4-FFF2-40B4-BE49-F238E27FC236}">
                <a16:creationId xmlns:a16="http://schemas.microsoft.com/office/drawing/2014/main" id="{0E74B5C1-225F-4BCA-86DD-A8B6C0B4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530475"/>
            <a:ext cx="8212138" cy="1362075"/>
          </a:xfrm>
        </p:spPr>
        <p:txBody>
          <a:bodyPr/>
          <a:lstStyle/>
          <a:p>
            <a:pPr eaLnBrk="1" hangingPunct="1"/>
            <a:r>
              <a:rPr lang="en-HK" altLang="en-US" dirty="0"/>
              <a:t>Choice of statistical test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141426CB-1EA4-4D4A-8C58-7F232D6C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-50800"/>
            <a:ext cx="5727700" cy="695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40CC3-D39B-4EAF-85D1-2C7A21037E18}"/>
              </a:ext>
            </a:extLst>
          </p:cNvPr>
          <p:cNvCxnSpPr/>
          <p:nvPr/>
        </p:nvCxnSpPr>
        <p:spPr>
          <a:xfrm>
            <a:off x="2819400" y="3810000"/>
            <a:ext cx="914400" cy="12954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81FA1D-5D22-4AC4-98D6-9F9C270A09F5}"/>
              </a:ext>
            </a:extLst>
          </p:cNvPr>
          <p:cNvCxnSpPr>
            <a:cxnSpLocks/>
          </p:cNvCxnSpPr>
          <p:nvPr/>
        </p:nvCxnSpPr>
        <p:spPr>
          <a:xfrm>
            <a:off x="3962400" y="2895600"/>
            <a:ext cx="2667000" cy="34290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4F3A4A73-B871-48DB-A1B1-05E566CC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2088"/>
            <a:ext cx="5842000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68FB95-6938-47F2-91FE-32FE6B57FF56}"/>
              </a:ext>
            </a:extLst>
          </p:cNvPr>
          <p:cNvCxnSpPr/>
          <p:nvPr/>
        </p:nvCxnSpPr>
        <p:spPr>
          <a:xfrm>
            <a:off x="3886200" y="3429000"/>
            <a:ext cx="3124200" cy="29718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8" y="323198"/>
            <a:ext cx="6351003" cy="62116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8A1A93-7177-4E8B-A584-68FD35CED6F8}"/>
              </a:ext>
            </a:extLst>
          </p:cNvPr>
          <p:cNvCxnSpPr/>
          <p:nvPr/>
        </p:nvCxnSpPr>
        <p:spPr>
          <a:xfrm>
            <a:off x="5364480" y="3246120"/>
            <a:ext cx="128016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262D92-828D-45A7-94D5-EB75004E1220}"/>
              </a:ext>
            </a:extLst>
          </p:cNvPr>
          <p:cNvCxnSpPr>
            <a:cxnSpLocks/>
          </p:cNvCxnSpPr>
          <p:nvPr/>
        </p:nvCxnSpPr>
        <p:spPr>
          <a:xfrm>
            <a:off x="5044440" y="3352800"/>
            <a:ext cx="56388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337B7-2AD6-4438-892D-4E29AD39FFF0}"/>
              </a:ext>
            </a:extLst>
          </p:cNvPr>
          <p:cNvCxnSpPr/>
          <p:nvPr/>
        </p:nvCxnSpPr>
        <p:spPr>
          <a:xfrm flipV="1">
            <a:off x="4114800" y="4754880"/>
            <a:ext cx="2819400" cy="16306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100964-DBDD-4E2B-81BD-A1AF8C07675D}"/>
              </a:ext>
            </a:extLst>
          </p:cNvPr>
          <p:cNvSpPr txBox="1"/>
          <p:nvPr/>
        </p:nvSpPr>
        <p:spPr>
          <a:xfrm>
            <a:off x="4284571" y="769137"/>
            <a:ext cx="4875053" cy="190821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n</a:t>
            </a:r>
            <a:r>
              <a:rPr lang="en-US" sz="1600" i="1" baseline="-25000" dirty="0" err="1"/>
              <a:t>D</a:t>
            </a:r>
            <a:r>
              <a:rPr lang="en-US" sz="1600" dirty="0">
                <a:latin typeface="Symbol"/>
                <a:ea typeface="Symbol"/>
                <a:cs typeface="Symbol"/>
                <a:sym typeface="Symbol"/>
              </a:rPr>
              <a:t> ³</a:t>
            </a:r>
            <a:r>
              <a:rPr lang="en-US" sz="1600" dirty="0"/>
              <a:t>20: Normal Theory test: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                                  </a:t>
            </a:r>
            <a:r>
              <a:rPr lang="en-US" sz="1600" dirty="0"/>
              <a:t>or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pl-PL" sz="1600" i="1" dirty="0"/>
              <a:t>X</a:t>
            </a:r>
            <a:r>
              <a:rPr lang="pl-PL" sz="1600" i="1" baseline="30000" dirty="0"/>
              <a:t>2</a:t>
            </a:r>
            <a:r>
              <a:rPr lang="pl-PL" sz="1600" dirty="0"/>
              <a:t> = (|</a:t>
            </a:r>
            <a:r>
              <a:rPr lang="pl-PL" sz="1600" i="1" dirty="0"/>
              <a:t>n</a:t>
            </a:r>
            <a:r>
              <a:rPr lang="pl-PL" sz="1600" i="1" baseline="-25000" dirty="0"/>
              <a:t>A</a:t>
            </a:r>
            <a:r>
              <a:rPr lang="pl-PL" sz="1600" dirty="0"/>
              <a:t> – </a:t>
            </a:r>
            <a:r>
              <a:rPr lang="pl-PL" sz="1600" i="1" dirty="0"/>
              <a:t>n</a:t>
            </a:r>
            <a:r>
              <a:rPr lang="pl-PL" sz="1600" i="1" baseline="-25000" dirty="0"/>
              <a:t>B</a:t>
            </a:r>
            <a:r>
              <a:rPr lang="pl-PL" sz="1600" dirty="0"/>
              <a:t>| -1)</a:t>
            </a:r>
            <a:r>
              <a:rPr lang="pl-PL" sz="1600" baseline="30000" dirty="0"/>
              <a:t>2</a:t>
            </a:r>
            <a:r>
              <a:rPr lang="pl-PL" sz="1600" dirty="0"/>
              <a:t>/(</a:t>
            </a:r>
            <a:r>
              <a:rPr lang="pl-PL" sz="1600" i="1" dirty="0"/>
              <a:t>n</a:t>
            </a:r>
            <a:r>
              <a:rPr lang="pl-PL" sz="1600" i="1" baseline="-25000" dirty="0"/>
              <a:t>A</a:t>
            </a:r>
            <a:r>
              <a:rPr lang="pl-PL" sz="1600" dirty="0"/>
              <a:t> +</a:t>
            </a:r>
            <a:r>
              <a:rPr lang="pl-PL" sz="1600" i="1" dirty="0"/>
              <a:t>n</a:t>
            </a:r>
            <a:r>
              <a:rPr lang="pl-PL" sz="1600" i="1" baseline="-25000" dirty="0"/>
              <a:t>B</a:t>
            </a:r>
            <a:r>
              <a:rPr lang="pl-PL" sz="1600" dirty="0"/>
              <a:t>)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/>
              <a:t>n</a:t>
            </a:r>
            <a:r>
              <a:rPr lang="en-US" sz="1600" i="1" baseline="-25000" dirty="0" err="1"/>
              <a:t>D</a:t>
            </a:r>
            <a:r>
              <a:rPr lang="en-US" sz="1600" i="1" baseline="-25000" dirty="0">
                <a:latin typeface="Symbol"/>
                <a:sym typeface="Symbol"/>
              </a:rPr>
              <a:t> </a:t>
            </a:r>
            <a:r>
              <a:rPr lang="en-US" sz="1600" i="1" dirty="0">
                <a:latin typeface="Symbol"/>
                <a:sym typeface="Symbol"/>
              </a:rPr>
              <a:t>&lt;</a:t>
            </a:r>
            <a:r>
              <a:rPr lang="en-US" sz="1600" dirty="0"/>
              <a:t>20: Exact test: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55ADF4-BB89-443C-B9E9-A3308D47B46F}"/>
              </a:ext>
            </a:extLst>
          </p:cNvPr>
          <p:cNvSpPr/>
          <p:nvPr/>
        </p:nvSpPr>
        <p:spPr>
          <a:xfrm>
            <a:off x="4191000" y="1143000"/>
            <a:ext cx="76200" cy="4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DD28B732-72D2-4EFB-A6E4-21A658943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01292"/>
            <a:ext cx="1674814" cy="42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2" descr="Picture 2">
            <a:extLst>
              <a:ext uri="{FF2B5EF4-FFF2-40B4-BE49-F238E27FC236}">
                <a16:creationId xmlns:a16="http://schemas.microsoft.com/office/drawing/2014/main" id="{D9487B4D-DB35-435A-8C92-2FDDE769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28" y="1621063"/>
            <a:ext cx="1887801" cy="9641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017D8-E0B2-4217-960B-0C2F9AB4A1B3}"/>
              </a:ext>
            </a:extLst>
          </p:cNvPr>
          <p:cNvSpPr txBox="1"/>
          <p:nvPr/>
        </p:nvSpPr>
        <p:spPr>
          <a:xfrm>
            <a:off x="1680" y="5410200"/>
            <a:ext cx="177688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en-US" sz="800" dirty="0"/>
              <a:t>No more than 1/5 of the cells have expected values &lt;5</a:t>
            </a:r>
            <a:endParaRPr lang="en-US" sz="800" dirty="0">
              <a:solidFill>
                <a:srgbClr val="888888"/>
              </a:solidFill>
            </a:endParaRPr>
          </a:p>
          <a:p>
            <a:pPr marL="171450" indent="-171450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en-US" sz="800" dirty="0"/>
              <a:t>No cell has an expected value &lt;1</a:t>
            </a:r>
          </a:p>
          <a:p>
            <a:pPr marL="171450" indent="-171450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 b="1"/>
            </a:pPr>
            <a:r>
              <a:rPr lang="en-US" sz="800" dirty="0"/>
              <a:t>Continuity correction is not needed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DDB0A93D-B242-4D6D-96F2-F939768D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9225"/>
            <a:ext cx="563245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589D4-F549-47A2-AF27-F8887BDC1CC8}"/>
              </a:ext>
            </a:extLst>
          </p:cNvPr>
          <p:cNvCxnSpPr/>
          <p:nvPr/>
        </p:nvCxnSpPr>
        <p:spPr>
          <a:xfrm>
            <a:off x="19050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98B01-E674-4259-B425-3804B1619C05}"/>
              </a:ext>
            </a:extLst>
          </p:cNvPr>
          <p:cNvCxnSpPr/>
          <p:nvPr/>
        </p:nvCxnSpPr>
        <p:spPr>
          <a:xfrm>
            <a:off x="3886200" y="6329363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D5B6D8-A433-41D9-A2FA-EAD7492F8A6A}"/>
              </a:ext>
            </a:extLst>
          </p:cNvPr>
          <p:cNvCxnSpPr/>
          <p:nvPr/>
        </p:nvCxnSpPr>
        <p:spPr>
          <a:xfrm>
            <a:off x="48006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C28C4B-C84C-4683-9ADE-6A87FF06A40A}"/>
              </a:ext>
            </a:extLst>
          </p:cNvPr>
          <p:cNvCxnSpPr/>
          <p:nvPr/>
        </p:nvCxnSpPr>
        <p:spPr>
          <a:xfrm>
            <a:off x="63246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904A1B-CB74-4731-AED2-5EAE0B0502FF}"/>
              </a:ext>
            </a:extLst>
          </p:cNvPr>
          <p:cNvCxnSpPr/>
          <p:nvPr/>
        </p:nvCxnSpPr>
        <p:spPr>
          <a:xfrm>
            <a:off x="5448300" y="632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6F274C-E4C8-4907-9A34-78D7134EC639}"/>
              </a:ext>
            </a:extLst>
          </p:cNvPr>
          <p:cNvCxnSpPr/>
          <p:nvPr/>
        </p:nvCxnSpPr>
        <p:spPr>
          <a:xfrm>
            <a:off x="6096000" y="4724400"/>
            <a:ext cx="762000" cy="685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300BD7-6BD8-4865-BEEC-C27D4ED1B87A}"/>
              </a:ext>
            </a:extLst>
          </p:cNvPr>
          <p:cNvCxnSpPr/>
          <p:nvPr/>
        </p:nvCxnSpPr>
        <p:spPr>
          <a:xfrm>
            <a:off x="3248025" y="5527675"/>
            <a:ext cx="762000" cy="685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F5118A-FB85-44C1-8DA0-764A5F2AA148}"/>
              </a:ext>
            </a:extLst>
          </p:cNvPr>
          <p:cNvCxnSpPr/>
          <p:nvPr/>
        </p:nvCxnSpPr>
        <p:spPr>
          <a:xfrm>
            <a:off x="5448300" y="2514600"/>
            <a:ext cx="5334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87C-B02A-4064-A80D-E381A54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6D4-FDDD-4258-9DFD-D481E167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Measures of location e.g. mean, median, mode</a:t>
            </a:r>
          </a:p>
          <a:p>
            <a:r>
              <a:rPr lang="en-US" sz="2200" dirty="0"/>
              <a:t>Measures of spread e.g. standard deviation</a:t>
            </a:r>
          </a:p>
          <a:p>
            <a:r>
              <a:rPr lang="en-US" sz="2200" dirty="0"/>
              <a:t>Graphic methods e.g. boxplot, stem-and-leaf plot</a:t>
            </a:r>
          </a:p>
          <a:p>
            <a:pPr lvl="1"/>
            <a:r>
              <a:rPr lang="en-US" sz="2200" dirty="0"/>
              <a:t>Symmetric distribution</a:t>
            </a:r>
          </a:p>
          <a:p>
            <a:pPr lvl="1"/>
            <a:r>
              <a:rPr lang="en-US" sz="2200" dirty="0"/>
              <a:t>Unsymmetric distribution (skewed to the right / left)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6036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ling_Theme">
  <a:themeElements>
    <a:clrScheme name="Modeling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odeling_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deling_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14936</TotalTime>
  <Words>857</Words>
  <PresentationFormat>On-screen Show (4:3)</PresentationFormat>
  <Paragraphs>175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DengXian</vt:lpstr>
      <vt:lpstr>Arial</vt:lpstr>
      <vt:lpstr>Calibri</vt:lpstr>
      <vt:lpstr>Cambria Math</vt:lpstr>
      <vt:lpstr>Helvetica</vt:lpstr>
      <vt:lpstr>Symbol</vt:lpstr>
      <vt:lpstr>Times New Roman</vt:lpstr>
      <vt:lpstr>Modeling_Theme</vt:lpstr>
      <vt:lpstr>EE3211 Modelling Techniques </vt:lpstr>
      <vt:lpstr>Notes for Project</vt:lpstr>
      <vt:lpstr>Exam</vt:lpstr>
      <vt:lpstr>Choice of statistical test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Probability distribution</vt:lpstr>
      <vt:lpstr>Hypothesis testing: one and two sample inference</vt:lpstr>
      <vt:lpstr>Hypothesis testing:  Categorical data</vt:lpstr>
      <vt:lpstr>Regression and Correlation</vt:lpstr>
      <vt:lpstr>Nonparametric Methods</vt:lpstr>
      <vt:lpstr>Multisample 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2021-04-12T09:27:09Z</dcterms:modified>
</cp:coreProperties>
</file>