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425-132D-48A4-99BE-34062238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D388-ECF3-4791-8D6E-B2000E60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B7B4-C142-4BC4-B4D9-BCE755D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5796-2AAB-422A-B54C-C4C5C80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C909-3E42-4FFE-B35C-A7C6C10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CF2-86F1-4416-97B5-65548F4E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B72-D149-42DF-A962-F5CA7C46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48D9-E375-4E6C-8B56-5335E54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F656-3B6F-4D8C-9076-3F6E537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563D-EB2D-4563-8C0F-6291A99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3DE26-0BCC-443C-BA4E-180FAA5E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115E-48EB-4296-B456-D9D227C5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21AE-50DC-43EA-887F-CD6AEBA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7EE5-AE21-4744-9137-6884E90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DB12-30C5-4004-96FB-1EA081C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11BD-D8A9-4368-B63E-EF68EF0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95D4-EC17-4C1D-ACDA-34AC102E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53FB-5667-4BA8-9CEF-49835D94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A0FB-F18D-48B4-9C6C-6092140A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AF9E-ACA8-468D-8234-FFBB7ABA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B-1BD6-435E-B22C-5638BC6A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CA5D-E86A-4DF1-9B9E-9ABF6602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CBC4-7F22-4243-A12B-030D802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63F-CD40-4AF0-A7B4-BDEF9FFF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9784-96B2-4FFF-809A-32B9A8ED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E01-4367-426C-9CC6-69AE7B88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AD2-6533-413C-B75E-B4FDAB60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0432-47F2-4511-B9DB-91E623766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4559-9DC4-4281-920A-DA4020C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CA76-031B-44C4-9EE7-6A8E4A7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3A8-BF20-4453-BD2C-99F13C9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39BA-E799-42F1-8D6D-91CDEE26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38F0-69D7-42DE-B8C1-E6C6F26F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55618-83E8-497B-8006-EAD322AE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9532-2591-472B-98A2-9B9C4B80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F5C5-1E38-40BA-8860-64637EB6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1732C-9E9E-4895-931A-4977B55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4E8F9-8E9A-4EAA-BD36-655D28F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98B02-003B-4AAE-8814-9408C39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CA2-0245-4E3A-9067-4DF8337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91CE-3BCB-4442-BEF9-D85F86D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2F01-4CAC-4767-BC90-95C2479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30B1-B47C-4322-B981-F70D408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B7CA0-314D-4813-A502-1E3B62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80DBC-0CAD-4D1F-8C1C-E863B6E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866F-D4D1-4260-BE95-081EE62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BBB0-1A93-47A7-9E54-F316DE8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B866-0EB9-4B15-88A5-9C711DF7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0B5E8-F529-4D3E-BAEC-FEEF7CCE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97-18AF-4FC2-A61F-89D8588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C71B-E4B5-479A-8D4E-8287945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FEB2-72A3-4598-BE22-5FAAC40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B59B-A6CB-4644-9AA5-3785910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A4E0B-02A6-4DC7-BE5D-D79F9B9C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63EF-0E1C-4F97-A0E7-5AA38FDF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A74-C88D-42C6-BD65-1664D93D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CD58-9613-4A4C-8A97-DF984DF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BC50C-3B28-406A-8B90-52FCE16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6339-0D50-46BE-A701-834C516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C15-DB6B-4768-8EA5-136BFBB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3045-E0DF-4019-A956-A7CEC689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855C-D213-4002-A2FD-ED0A42B9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6913-75D5-4672-9DE9-1FA97C71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6C0-E9B1-4D19-A8CA-DBF973D9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1953B-A925-489E-88ED-EC4651782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location e.g. </a:t>
            </a:r>
            <a:r>
              <a:rPr lang="en-US"/>
              <a:t>mean, median, mode</a:t>
            </a:r>
            <a:endParaRPr lang="en-US" dirty="0"/>
          </a:p>
          <a:p>
            <a:r>
              <a:rPr lang="en-US" dirty="0"/>
              <a:t>Measures of spread e.g. standard deviation</a:t>
            </a:r>
          </a:p>
          <a:p>
            <a:r>
              <a:rPr lang="en-US" dirty="0"/>
              <a:t>Graphic methods e.g. boxplot, stem-and-leaf plot</a:t>
            </a:r>
          </a:p>
          <a:p>
            <a:pPr lvl="1"/>
            <a:r>
              <a:rPr lang="en-US" dirty="0"/>
              <a:t>Symmetric distribution</a:t>
            </a:r>
          </a:p>
          <a:p>
            <a:pPr lvl="1"/>
            <a:r>
              <a:rPr lang="en-US" dirty="0"/>
              <a:t>Unsymmetric distribution (skewed to the right / left)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Measure of location</a:t>
            </a:r>
          </a:p>
          <a:p>
            <a:r>
              <a:rPr lang="en-US" dirty="0"/>
              <a:t>Measure of spread</a:t>
            </a:r>
          </a:p>
          <a:p>
            <a:r>
              <a:rPr lang="en-US" dirty="0"/>
              <a:t>Standardization of a normal variable</a:t>
            </a:r>
          </a:p>
          <a:p>
            <a:r>
              <a:rPr lang="en-US" dirty="0"/>
              <a:t>Z-table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3766C0BD-9478-4693-B17C-B01959D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92" y="4035344"/>
            <a:ext cx="5219422" cy="227655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322D2F-C64F-419B-8747-BC627EE54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1" y="118786"/>
            <a:ext cx="2613069" cy="66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5776-7845-4902-A6FA-F4B9913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228599"/>
            <a:ext cx="475773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testing: one-sample inference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976E1-F826-4765-B774-E677FF0A5A99}"/>
              </a:ext>
            </a:extLst>
          </p:cNvPr>
          <p:cNvGrpSpPr/>
          <p:nvPr/>
        </p:nvGrpSpPr>
        <p:grpSpPr>
          <a:xfrm>
            <a:off x="6248400" y="76200"/>
            <a:ext cx="5423690" cy="6553200"/>
            <a:chOff x="3219450" y="0"/>
            <a:chExt cx="5423690" cy="6553200"/>
          </a:xfrm>
        </p:grpSpPr>
        <p:pic>
          <p:nvPicPr>
            <p:cNvPr id="4" name="Picture 1" descr="Picture 1">
              <a:extLst>
                <a:ext uri="{FF2B5EF4-FFF2-40B4-BE49-F238E27FC236}">
                  <a16:creationId xmlns:a16="http://schemas.microsoft.com/office/drawing/2014/main" id="{9C9F9945-CE0D-41F8-9CF0-72C6570E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450" y="0"/>
              <a:ext cx="5423690" cy="6553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traight Connector 2">
              <a:extLst>
                <a:ext uri="{FF2B5EF4-FFF2-40B4-BE49-F238E27FC236}">
                  <a16:creationId xmlns:a16="http://schemas.microsoft.com/office/drawing/2014/main" id="{F34F81D8-CE00-405C-902B-BAF8E399D704}"/>
                </a:ext>
              </a:extLst>
            </p:cNvPr>
            <p:cNvSpPr/>
            <p:nvPr/>
          </p:nvSpPr>
          <p:spPr>
            <a:xfrm flipV="1">
              <a:off x="5734050" y="28193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6" name="Straight Connector 2">
              <a:extLst>
                <a:ext uri="{FF2B5EF4-FFF2-40B4-BE49-F238E27FC236}">
                  <a16:creationId xmlns:a16="http://schemas.microsoft.com/office/drawing/2014/main" id="{A7070B62-A87F-4597-8BA1-D4542AB7CE1E}"/>
                </a:ext>
              </a:extLst>
            </p:cNvPr>
            <p:cNvSpPr/>
            <p:nvPr/>
          </p:nvSpPr>
          <p:spPr>
            <a:xfrm flipV="1">
              <a:off x="4339020" y="3796748"/>
              <a:ext cx="848377" cy="1272209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94F3FB-0D75-4BFB-9E47-95D3BD4A06C4}"/>
              </a:ext>
            </a:extLst>
          </p:cNvPr>
          <p:cNvSpPr txBox="1"/>
          <p:nvPr/>
        </p:nvSpPr>
        <p:spPr>
          <a:xfrm>
            <a:off x="910006" y="1781175"/>
            <a:ext cx="55611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1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2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Two-sided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One-sided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Z-test (Normal distribution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(t distribution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745A1-D0BB-493B-86AF-92AA3CF1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685925"/>
            <a:ext cx="2529930" cy="108978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7241B3-2324-4F73-A037-93BA7F513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3" t="61568" r="32823" b="-3139"/>
          <a:stretch/>
        </p:blipFill>
        <p:spPr>
          <a:xfrm>
            <a:off x="2886075" y="3002719"/>
            <a:ext cx="2437254" cy="1393785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2D2186B-CB13-4B3E-A50A-8AC7E9FB6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7" r="66580" b="-7389"/>
          <a:stretch/>
        </p:blipFill>
        <p:spPr>
          <a:xfrm>
            <a:off x="1076325" y="4735771"/>
            <a:ext cx="2262102" cy="1393786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6AC9A23-259C-434F-A3EA-944F7D5B81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4" t="62363" b="-4034"/>
          <a:stretch/>
        </p:blipFill>
        <p:spPr>
          <a:xfrm>
            <a:off x="3672250" y="4735771"/>
            <a:ext cx="2266623" cy="12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B0F-A166-4433-A4D8-6B25783F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b="1" dirty="0"/>
              <a:t>Hypothesis testing</a:t>
            </a:r>
            <a:r>
              <a:rPr lang="en-US" b="1"/>
              <a:t>: two-sample </a:t>
            </a:r>
            <a:r>
              <a:rPr lang="en-US" b="1" dirty="0"/>
              <a:t>inference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F07EBA-09DD-40EB-A2E3-6D1612ABD049}"/>
              </a:ext>
            </a:extLst>
          </p:cNvPr>
          <p:cNvGrpSpPr/>
          <p:nvPr/>
        </p:nvGrpSpPr>
        <p:grpSpPr>
          <a:xfrm>
            <a:off x="6419850" y="137318"/>
            <a:ext cx="5091113" cy="6583364"/>
            <a:chOff x="2057400" y="152400"/>
            <a:chExt cx="5091113" cy="6583364"/>
          </a:xfrm>
        </p:grpSpPr>
        <p:pic>
          <p:nvPicPr>
            <p:cNvPr id="6" name="Picture 1" descr="Picture 1">
              <a:extLst>
                <a:ext uri="{FF2B5EF4-FFF2-40B4-BE49-F238E27FC236}">
                  <a16:creationId xmlns:a16="http://schemas.microsoft.com/office/drawing/2014/main" id="{46116DF7-20C3-4A63-BFBD-C85A1889E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152400"/>
              <a:ext cx="5091113" cy="658336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Straight Connector 4">
              <a:extLst>
                <a:ext uri="{FF2B5EF4-FFF2-40B4-BE49-F238E27FC236}">
                  <a16:creationId xmlns:a16="http://schemas.microsoft.com/office/drawing/2014/main" id="{A2410B54-233E-41B1-B6E2-2347423133C0}"/>
                </a:ext>
              </a:extLst>
            </p:cNvPr>
            <p:cNvSpPr/>
            <p:nvPr/>
          </p:nvSpPr>
          <p:spPr>
            <a:xfrm flipV="1">
              <a:off x="4267200" y="31241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</p:grp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39007B79-C5D9-4A3C-B65E-2F690590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6" y="1766744"/>
            <a:ext cx="5679030" cy="221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F0C65-546F-4464-8E62-6AE262F5FA67}"/>
              </a:ext>
            </a:extLst>
          </p:cNvPr>
          <p:cNvSpPr txBox="1"/>
          <p:nvPr/>
        </p:nvSpPr>
        <p:spPr>
          <a:xfrm>
            <a:off x="3112293" y="1918248"/>
            <a:ext cx="1362075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defRPr sz="2000" i="1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 = s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/s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73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</Words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Review</vt:lpstr>
      <vt:lpstr>Descriptive statistics</vt:lpstr>
      <vt:lpstr>Probability distribution</vt:lpstr>
      <vt:lpstr>Hypothesis testing: one-sample inference</vt:lpstr>
      <vt:lpstr>Hypothesis testing: two-sample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2021-02-07T08:25:04Z</dcterms:created>
  <dcterms:modified xsi:type="dcterms:W3CDTF">2021-02-08T11:14:44Z</dcterms:modified>
</cp:coreProperties>
</file>