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1425-132D-48A4-99BE-340622380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7D388-ECF3-4791-8D6E-B2000E604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B7B4-C142-4BC4-B4D9-BCE755DA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5796-2AAB-422A-B54C-C4C5C807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C909-3E42-4FFE-B35C-A7C6C102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7CF2-86F1-4416-97B5-65548F4E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B72-D149-42DF-A962-F5CA7C461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48D9-E375-4E6C-8B56-5335E548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2F656-3B6F-4D8C-9076-3F6E537D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563D-EB2D-4563-8C0F-6291A998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3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3DE26-0BCC-443C-BA4E-180FAA5E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D115E-48EB-4296-B456-D9D227C5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21AE-50DC-43EA-887F-CD6AEBA6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7EE5-AE21-4744-9137-6884E906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DB12-30C5-4004-96FB-1EA081C8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1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11BD-D8A9-4368-B63E-EF68EF09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95D4-EC17-4C1D-ACDA-34AC102E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353FB-5667-4BA8-9CEF-49835D94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A0FB-F18D-48B4-9C6C-6092140A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AF9E-ACA8-468D-8234-FFBB7ABA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7FEB-1BD6-435E-B22C-5638BC6A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CA5D-E86A-4DF1-9B9E-9ABF6602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FCBC4-7F22-4243-A12B-030D8029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363F-CD40-4AF0-A7B4-BDEF9FFF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9784-96B2-4FFF-809A-32B9A8ED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3E01-4367-426C-9CC6-69AE7B88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0AD2-6533-413C-B75E-B4FDAB603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F0432-47F2-4511-B9DB-91E623766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D4559-9DC4-4281-920A-DA4020C0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4CA76-031B-44C4-9EE7-6A8E4A71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423A8-BF20-4453-BD2C-99F13C9A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4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39BA-E799-42F1-8D6D-91CDEE26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D38F0-69D7-42DE-B8C1-E6C6F26F7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55618-83E8-497B-8006-EAD322AED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59532-2591-472B-98A2-9B9C4B80A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8F5C5-1E38-40BA-8860-64637EB6F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1732C-9E9E-4895-931A-4977B552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4E8F9-8E9A-4EAA-BD36-655D28FD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98B02-003B-4AAE-8814-9408C398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7CA2-0245-4E3A-9067-4DF83378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291CE-3BCB-4442-BEF9-D85F86D7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B2F01-4CAC-4767-BC90-95C2479B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C30B1-B47C-4322-B981-F70D408B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B7CA0-314D-4813-A502-1E3B628D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80DBC-0CAD-4D1F-8C1C-E863B6E6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4866F-D4D1-4260-BE95-081EE629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1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BBB0-1A93-47A7-9E54-F316DE84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B866-0EB9-4B15-88A5-9C711DF7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0B5E8-F529-4D3E-BAEC-FEEF7CCE0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D8897-18AF-4FC2-A61F-89D85888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C71B-E4B5-479A-8D4E-82879454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4FEB2-72A3-4598-BE22-5FAAC40E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6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B59B-A6CB-4644-9AA5-3785910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A4E0B-02A6-4DC7-BE5D-D79F9B9CA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D63EF-0E1C-4F97-A0E7-5AA38FDF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A74-C88D-42C6-BD65-1664D93D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ACD58-9613-4A4C-8A97-DF984DF4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BC50C-3B28-406A-8B90-52FCE166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6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96339-0D50-46BE-A701-834C5167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BC15-DB6B-4768-8EA5-136BFBB1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3045-E0DF-4019-A956-A7CEC689C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855C-D213-4002-A2FD-ED0A42B9C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6913-75D5-4672-9DE9-1FA97C715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8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36C0-E9B1-4D19-A8CA-DBF973D97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1953B-A925-489E-88ED-EC4651782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387C-B02A-4064-A80D-E381A547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1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6D4-FDDD-4258-9DFD-D481E167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</a:t>
            </a:r>
          </a:p>
          <a:p>
            <a:pPr lvl="1"/>
            <a:r>
              <a:rPr lang="en-US" dirty="0"/>
              <a:t>e.g. stem-and-leaf plot, mean, median, mode…</a:t>
            </a:r>
          </a:p>
          <a:p>
            <a:r>
              <a:rPr lang="en-US" dirty="0"/>
              <a:t>Probability distribution </a:t>
            </a:r>
          </a:p>
          <a:p>
            <a:pPr lvl="1"/>
            <a:r>
              <a:rPr lang="en-US" dirty="0"/>
              <a:t>e.g. discrete vs. continuous probability distribution…</a:t>
            </a:r>
          </a:p>
          <a:p>
            <a:r>
              <a:rPr lang="en-US" dirty="0"/>
              <a:t>Hypothesis testing: one-sample inference </a:t>
            </a:r>
          </a:p>
          <a:p>
            <a:pPr lvl="1"/>
            <a:r>
              <a:rPr lang="en-US" dirty="0"/>
              <a:t>e.g. p-value, null hypothesis, alternate hypothesis…</a:t>
            </a:r>
          </a:p>
          <a:p>
            <a:r>
              <a:rPr lang="en-US" dirty="0"/>
              <a:t>Hypothesis testing: two-sample inference</a:t>
            </a:r>
          </a:p>
          <a:p>
            <a:pPr lvl="1"/>
            <a:r>
              <a:rPr lang="en-US" dirty="0"/>
              <a:t>e.g. paired samples hypothesis testing, independent samples hypothesis testing (F-test: check equal variances, t-test)…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6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9" y="287570"/>
            <a:ext cx="10515600" cy="887164"/>
          </a:xfrm>
        </p:spPr>
        <p:txBody>
          <a:bodyPr>
            <a:noAutofit/>
          </a:bodyPr>
          <a:lstStyle/>
          <a:p>
            <a:r>
              <a:rPr lang="en-US" sz="3500" b="1" dirty="0"/>
              <a:t>Hypothesis testing:  </a:t>
            </a:r>
            <a:br>
              <a:rPr lang="en-US" sz="3500" b="1" dirty="0"/>
            </a:br>
            <a:r>
              <a:rPr lang="en-US" sz="3500" b="1" dirty="0"/>
              <a:t>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281414"/>
            <a:ext cx="10515600" cy="5462281"/>
          </a:xfrm>
        </p:spPr>
        <p:txBody>
          <a:bodyPr/>
          <a:lstStyle/>
          <a:p>
            <a:r>
              <a:rPr lang="en-US" sz="2000" b="1" dirty="0"/>
              <a:t>Contingency Table Approach</a:t>
            </a:r>
          </a:p>
          <a:p>
            <a:pPr lvl="1">
              <a:defRPr sz="2200" b="1"/>
            </a:pPr>
            <a:r>
              <a:rPr lang="en-US" sz="1800" dirty="0"/>
              <a:t>Expected number of units </a:t>
            </a:r>
            <a:r>
              <a:rPr lang="en-US" sz="1800" b="0" dirty="0"/>
              <a:t>in the (</a:t>
            </a:r>
            <a:r>
              <a:rPr lang="en-US" sz="1800" i="1" dirty="0" err="1"/>
              <a:t>i,j</a:t>
            </a:r>
            <a:r>
              <a:rPr lang="en-US" sz="1800" b="0" dirty="0"/>
              <a:t>) cell (</a:t>
            </a:r>
            <a:r>
              <a:rPr lang="en-US" sz="1800" i="1" dirty="0" err="1"/>
              <a:t>E</a:t>
            </a:r>
            <a:r>
              <a:rPr lang="en-US" sz="1800" i="1" baseline="-25000" dirty="0" err="1"/>
              <a:t>ij</a:t>
            </a:r>
            <a:r>
              <a:rPr lang="en-US" sz="1800" i="1" dirty="0"/>
              <a:t>): </a:t>
            </a:r>
          </a:p>
          <a:p>
            <a:pPr marL="0" indent="0">
              <a:spcBef>
                <a:spcPts val="500"/>
              </a:spcBef>
              <a:buNone/>
              <a:defRPr sz="2200" b="1"/>
            </a:pPr>
            <a:r>
              <a:rPr lang="en-US" sz="2000" i="1" dirty="0"/>
              <a:t>           </a:t>
            </a:r>
            <a:r>
              <a:rPr lang="en-US" sz="1800" i="1" u="sng" dirty="0" err="1"/>
              <a:t>ith</a:t>
            </a:r>
            <a:r>
              <a:rPr lang="en-US" sz="1800" b="0" u="sng" dirty="0"/>
              <a:t> row margin  X </a:t>
            </a:r>
            <a:r>
              <a:rPr lang="en-US" sz="1800" i="1" u="sng" dirty="0" err="1"/>
              <a:t>jth</a:t>
            </a:r>
            <a:r>
              <a:rPr lang="en-US" sz="1800" b="0" u="sng" dirty="0"/>
              <a:t> column margin</a:t>
            </a:r>
          </a:p>
          <a:p>
            <a:pPr marL="0" indent="0">
              <a:spcBef>
                <a:spcPts val="500"/>
              </a:spcBef>
              <a:buNone/>
              <a:defRPr sz="2200" b="1"/>
            </a:pPr>
            <a:r>
              <a:rPr lang="en-US" sz="1800" dirty="0"/>
              <a:t>	           	</a:t>
            </a:r>
            <a:r>
              <a:rPr lang="en-US" sz="1800" b="0" dirty="0"/>
              <a:t>grand tota</a:t>
            </a:r>
            <a:r>
              <a:rPr lang="en-US" sz="2000" b="0" dirty="0"/>
              <a:t>l</a:t>
            </a:r>
          </a:p>
          <a:p>
            <a:pPr lvl="1">
              <a:defRPr sz="2200" b="1"/>
            </a:pPr>
            <a:r>
              <a:rPr lang="en-US" sz="1800" dirty="0"/>
              <a:t>none of the four expected values &lt; 5</a:t>
            </a:r>
          </a:p>
          <a:p>
            <a:r>
              <a:rPr lang="en-US" sz="2000" b="1" dirty="0"/>
              <a:t>Fisher’s exact test</a:t>
            </a:r>
          </a:p>
          <a:p>
            <a:pPr lvl="1"/>
            <a:r>
              <a:rPr lang="en-US" sz="1800" b="1" dirty="0"/>
              <a:t>1 of the cells with expected values &lt;=5</a:t>
            </a:r>
          </a:p>
          <a:p>
            <a:r>
              <a:rPr lang="en-US" sz="2200" b="1" dirty="0" err="1"/>
              <a:t>McNemar’s</a:t>
            </a:r>
            <a:r>
              <a:rPr lang="en-US" sz="2200" b="1" dirty="0"/>
              <a:t> Test</a:t>
            </a:r>
          </a:p>
          <a:p>
            <a:pPr marL="514350" indent="-514350">
              <a:buAutoNum type="romanLcParenR"/>
            </a:pPr>
            <a:r>
              <a:rPr lang="en-US" sz="2200" b="1" dirty="0"/>
              <a:t>Normal Theory test </a:t>
            </a:r>
            <a:r>
              <a:rPr lang="en-US" sz="2000" b="1" dirty="0"/>
              <a:t>(</a:t>
            </a:r>
            <a:r>
              <a:rPr lang="en-US" sz="2000" b="1" i="1" dirty="0" err="1"/>
              <a:t>n</a:t>
            </a:r>
            <a:r>
              <a:rPr lang="en-US" sz="2000" b="1" i="1" baseline="-25000" dirty="0" err="1"/>
              <a:t>D</a:t>
            </a:r>
            <a:r>
              <a:rPr lang="en-US" sz="2000" dirty="0">
                <a:latin typeface="Symbol"/>
                <a:ea typeface="Symbol"/>
                <a:cs typeface="Symbol"/>
                <a:sym typeface="Symbol"/>
              </a:rPr>
              <a:t> ³</a:t>
            </a:r>
            <a:r>
              <a:rPr lang="en-US" sz="2000" b="1" dirty="0"/>
              <a:t>20)</a:t>
            </a:r>
          </a:p>
          <a:p>
            <a:pPr marL="514350" indent="-514350">
              <a:buAutoNum type="romanLcParenR"/>
            </a:pPr>
            <a:r>
              <a:rPr lang="en-US" sz="2000" b="1" dirty="0"/>
              <a:t>Exact Method (</a:t>
            </a:r>
            <a:r>
              <a:rPr lang="en-US" sz="2000" b="1" i="1" dirty="0" err="1"/>
              <a:t>n</a:t>
            </a:r>
            <a:r>
              <a:rPr lang="en-US" sz="2000" b="1" i="1" baseline="-25000" dirty="0" err="1"/>
              <a:t>D</a:t>
            </a:r>
            <a:r>
              <a:rPr lang="en-US" sz="2000" b="1" i="1" baseline="-25000" dirty="0">
                <a:latin typeface="Symbol"/>
                <a:sym typeface="Symbol"/>
              </a:rPr>
              <a:t> </a:t>
            </a:r>
            <a:r>
              <a:rPr lang="en-US" sz="2000" b="1" i="1" dirty="0">
                <a:latin typeface="Symbol"/>
                <a:sym typeface="Symbol"/>
              </a:rPr>
              <a:t>&lt; </a:t>
            </a:r>
            <a:r>
              <a:rPr lang="en-US" sz="2000" b="1" dirty="0"/>
              <a:t>20)</a:t>
            </a:r>
          </a:p>
          <a:p>
            <a:r>
              <a:rPr lang="en-US" sz="2000" b="1" dirty="0" err="1"/>
              <a:t>RxC</a:t>
            </a:r>
            <a:r>
              <a:rPr lang="en-US" sz="2000" b="1" dirty="0"/>
              <a:t> Contingency Table</a:t>
            </a:r>
          </a:p>
          <a:p>
            <a:pPr lvl="1"/>
            <a:r>
              <a:rPr lang="en-US" sz="1600" b="1" dirty="0"/>
              <a:t>Test statistic: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lvl="1"/>
            <a:r>
              <a:rPr lang="en-US" sz="1600" i="1" dirty="0"/>
              <a:t>H</a:t>
            </a:r>
            <a:r>
              <a:rPr lang="en-US" sz="1600" i="1" baseline="-25000" dirty="0"/>
              <a:t>0</a:t>
            </a:r>
            <a:r>
              <a:rPr lang="en-US" sz="1600" dirty="0"/>
              <a:t> ~ </a:t>
            </a:r>
            <a:r>
              <a:rPr lang="en-US" sz="1600" dirty="0">
                <a:latin typeface="+mj-lt"/>
                <a:ea typeface="+mj-ea"/>
                <a:cs typeface="+mj-cs"/>
                <a:sym typeface="Helvetica"/>
              </a:rPr>
              <a:t>ꭓ</a:t>
            </a:r>
            <a:r>
              <a:rPr lang="en-US" sz="1600" baseline="30000" dirty="0"/>
              <a:t>2</a:t>
            </a:r>
            <a:r>
              <a:rPr lang="en-US" sz="1600" dirty="0"/>
              <a:t> distribution with (</a:t>
            </a:r>
            <a:r>
              <a:rPr lang="en-US" sz="1600" i="1" dirty="0"/>
              <a:t>R</a:t>
            </a:r>
            <a:r>
              <a:rPr lang="en-US" sz="1600" dirty="0"/>
              <a:t> - 1) × (</a:t>
            </a:r>
            <a:r>
              <a:rPr lang="en-US" sz="1600" i="1" dirty="0"/>
              <a:t>C </a:t>
            </a:r>
            <a:r>
              <a:rPr lang="en-US" sz="1600" dirty="0"/>
              <a:t>- 1) </a:t>
            </a:r>
            <a:r>
              <a:rPr lang="en-US" sz="1600" i="1" dirty="0"/>
              <a:t>df</a:t>
            </a:r>
            <a:endParaRPr lang="en-US" sz="1600" b="1" dirty="0"/>
          </a:p>
          <a:p>
            <a:pPr marL="514350" indent="-514350">
              <a:buAutoNum type="romanLcParenR"/>
            </a:pPr>
            <a:endParaRPr lang="en-US" sz="2000" b="1" dirty="0"/>
          </a:p>
        </p:txBody>
      </p:sp>
      <p:pic>
        <p:nvPicPr>
          <p:cNvPr id="6" name="Picture 3" descr="Picture 3">
            <a:extLst>
              <a:ext uri="{FF2B5EF4-FFF2-40B4-BE49-F238E27FC236}">
                <a16:creationId xmlns:a16="http://schemas.microsoft.com/office/drawing/2014/main" id="{3AB4A1C9-98A2-4ABB-9902-A10414F8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019" y="323198"/>
            <a:ext cx="6351003" cy="621160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021F65-8649-4D1A-B7C2-EB529A43F14D}"/>
              </a:ext>
            </a:extLst>
          </p:cNvPr>
          <p:cNvCxnSpPr/>
          <p:nvPr/>
        </p:nvCxnSpPr>
        <p:spPr>
          <a:xfrm>
            <a:off x="9465001" y="3246120"/>
            <a:ext cx="1280160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CA810E-4267-400E-8858-DFAB041E1907}"/>
              </a:ext>
            </a:extLst>
          </p:cNvPr>
          <p:cNvCxnSpPr>
            <a:cxnSpLocks/>
          </p:cNvCxnSpPr>
          <p:nvPr/>
        </p:nvCxnSpPr>
        <p:spPr>
          <a:xfrm>
            <a:off x="9144961" y="3352800"/>
            <a:ext cx="563880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0AB2E7-65AD-47BD-924D-2504C01DBF94}"/>
              </a:ext>
            </a:extLst>
          </p:cNvPr>
          <p:cNvCxnSpPr/>
          <p:nvPr/>
        </p:nvCxnSpPr>
        <p:spPr>
          <a:xfrm flipV="1">
            <a:off x="8215321" y="4754880"/>
            <a:ext cx="2819400" cy="163068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3" descr="Picture 3">
            <a:extLst>
              <a:ext uri="{FF2B5EF4-FFF2-40B4-BE49-F238E27FC236}">
                <a16:creationId xmlns:a16="http://schemas.microsoft.com/office/drawing/2014/main" id="{C7B371DE-85D6-4DF3-A17F-482F6B25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19" y="5671017"/>
            <a:ext cx="4800600" cy="3984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682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9" y="287570"/>
            <a:ext cx="10515600" cy="887164"/>
          </a:xfrm>
        </p:spPr>
        <p:txBody>
          <a:bodyPr>
            <a:noAutofit/>
          </a:bodyPr>
          <a:lstStyle/>
          <a:p>
            <a:r>
              <a:rPr lang="en-US" sz="3500" b="1" dirty="0"/>
              <a:t>Regression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281414"/>
            <a:ext cx="10515600" cy="5462281"/>
          </a:xfrm>
        </p:spPr>
        <p:txBody>
          <a:bodyPr/>
          <a:lstStyle/>
          <a:p>
            <a:r>
              <a:rPr lang="en-US" sz="2000" b="1" dirty="0"/>
              <a:t>Interpretation of regression line</a:t>
            </a:r>
          </a:p>
          <a:p>
            <a:r>
              <a:rPr lang="en-US" sz="2000" b="1" dirty="0"/>
              <a:t>Correlation (Pearson’s vs. Spearman ranks)</a:t>
            </a:r>
          </a:p>
          <a:p>
            <a:r>
              <a:rPr lang="en-US" sz="2000" b="1" dirty="0"/>
              <a:t>Hypothesis testing for multiple regression</a:t>
            </a:r>
          </a:p>
          <a:p>
            <a:pPr lvl="1"/>
            <a:r>
              <a:rPr lang="en-US" sz="1600" b="1" dirty="0"/>
              <a:t>F test: </a:t>
            </a:r>
          </a:p>
          <a:p>
            <a:pPr marL="0" indent="0" algn="l">
              <a:lnSpc>
                <a:spcPct val="90000"/>
              </a:lnSpc>
              <a:spcBef>
                <a:spcPts val="400"/>
              </a:spcBef>
              <a:buNone/>
              <a:defRPr sz="1800" i="1"/>
            </a:pPr>
            <a:r>
              <a:rPr lang="en-US" sz="1600" b="1" dirty="0"/>
              <a:t>              </a:t>
            </a:r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i="0" dirty="0"/>
              <a:t>: 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i="0" baseline="-25000" dirty="0"/>
              <a:t>1</a:t>
            </a:r>
            <a:r>
              <a:rPr lang="en-US" sz="1600" i="0" dirty="0"/>
              <a:t> = 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i="0" baseline="-25000" dirty="0"/>
              <a:t>2</a:t>
            </a:r>
            <a:r>
              <a:rPr lang="en-US" sz="1600" i="0" dirty="0"/>
              <a:t> = …= 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i="0" baseline="-25000" dirty="0"/>
              <a:t>k</a:t>
            </a:r>
            <a:r>
              <a:rPr lang="en-US" sz="1600" i="0" dirty="0"/>
              <a:t> = 0 </a:t>
            </a:r>
            <a:endParaRPr lang="en-US" sz="1600" dirty="0"/>
          </a:p>
          <a:p>
            <a:pPr marL="0" indent="0" algn="l">
              <a:lnSpc>
                <a:spcPct val="90000"/>
              </a:lnSpc>
              <a:spcBef>
                <a:spcPts val="400"/>
              </a:spcBef>
              <a:buNone/>
              <a:defRPr sz="1800"/>
            </a:pPr>
            <a:r>
              <a:rPr lang="en-US" sz="1600" dirty="0"/>
              <a:t>              vs. </a:t>
            </a:r>
            <a:r>
              <a:rPr lang="en-US" sz="1600" i="1" dirty="0"/>
              <a:t>H</a:t>
            </a:r>
            <a:r>
              <a:rPr lang="en-US" sz="1600" i="1" baseline="-25000" dirty="0"/>
              <a:t>1</a:t>
            </a:r>
            <a:r>
              <a:rPr lang="en-US" sz="1600" dirty="0"/>
              <a:t>: at least one of the </a:t>
            </a:r>
            <a:r>
              <a:rPr lang="en-US" sz="16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baseline="-25000" dirty="0" err="1"/>
              <a:t>j</a:t>
            </a:r>
            <a:r>
              <a:rPr lang="en-US" sz="160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600" dirty="0"/>
              <a:t>0 in multiple linear regression</a:t>
            </a:r>
          </a:p>
          <a:p>
            <a:pPr marL="0" indent="0" algn="l">
              <a:lnSpc>
                <a:spcPct val="90000"/>
              </a:lnSpc>
              <a:spcBef>
                <a:spcPts val="400"/>
              </a:spcBef>
              <a:buNone/>
              <a:defRPr sz="1800"/>
            </a:pPr>
            <a:r>
              <a:rPr lang="en-US" sz="1600" dirty="0"/>
              <a:t>             </a:t>
            </a:r>
          </a:p>
          <a:p>
            <a:pPr marL="0" indent="0" algn="l">
              <a:lnSpc>
                <a:spcPct val="90000"/>
              </a:lnSpc>
              <a:spcBef>
                <a:spcPts val="400"/>
              </a:spcBef>
              <a:buNone/>
              <a:defRPr sz="1800"/>
            </a:pPr>
            <a:endParaRPr lang="en-US" sz="1600" dirty="0"/>
          </a:p>
          <a:p>
            <a:pPr marL="0" indent="0" algn="l">
              <a:lnSpc>
                <a:spcPct val="90000"/>
              </a:lnSpc>
              <a:spcBef>
                <a:spcPts val="400"/>
              </a:spcBef>
              <a:buNone/>
              <a:defRPr sz="1800"/>
            </a:pPr>
            <a:endParaRPr lang="en-US" sz="1600" dirty="0"/>
          </a:p>
          <a:p>
            <a:pPr marL="457200" lvl="1" indent="0">
              <a:spcBef>
                <a:spcPts val="400"/>
              </a:spcBef>
              <a:buNone/>
              <a:defRPr sz="1800"/>
            </a:pPr>
            <a:r>
              <a:rPr lang="en-US" sz="1600" b="1" dirty="0"/>
              <a:t>   Test statistic: </a:t>
            </a:r>
          </a:p>
          <a:p>
            <a:pPr marL="457200" lvl="1" indent="0">
              <a:spcBef>
                <a:spcPts val="400"/>
              </a:spcBef>
              <a:buNone/>
              <a:defRPr sz="1800"/>
            </a:pPr>
            <a:r>
              <a:rPr lang="en-US" sz="1600" b="1" dirty="0"/>
              <a:t>   </a:t>
            </a:r>
            <a:r>
              <a:rPr lang="en-US" sz="1600" i="1" dirty="0"/>
              <a:t>F</a:t>
            </a:r>
            <a:r>
              <a:rPr lang="en-US" sz="1600" dirty="0"/>
              <a:t> = Reg MS/Res MS, df = n-k-1 where n=sample size, k =no of independent</a:t>
            </a:r>
            <a:endParaRPr lang="en-US" sz="1600" b="1" dirty="0"/>
          </a:p>
          <a:p>
            <a:pPr marL="457200" lvl="1" indent="0">
              <a:spcBef>
                <a:spcPts val="400"/>
              </a:spcBef>
              <a:buNone/>
              <a:defRPr sz="1800"/>
            </a:pPr>
            <a:endParaRPr lang="en-US" sz="1600" b="1" dirty="0"/>
          </a:p>
          <a:p>
            <a:pPr lvl="1">
              <a:spcBef>
                <a:spcPts val="400"/>
              </a:spcBef>
              <a:defRPr sz="1800"/>
            </a:pPr>
            <a:r>
              <a:rPr lang="en-US" sz="1600" b="1" dirty="0"/>
              <a:t>T test:</a:t>
            </a:r>
          </a:p>
          <a:p>
            <a:pPr marL="457200" lvl="1" indent="0">
              <a:buNone/>
              <a:defRPr sz="2200" i="1"/>
            </a:pPr>
            <a:r>
              <a:rPr lang="en-US" sz="1200" dirty="0"/>
              <a:t>    </a:t>
            </a:r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i="0" dirty="0"/>
              <a:t>: 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baseline="-25000" dirty="0"/>
              <a:t>l</a:t>
            </a:r>
            <a:r>
              <a:rPr lang="en-US" sz="1600" i="0" dirty="0"/>
              <a:t> = 0, All other </a:t>
            </a:r>
            <a:r>
              <a:rPr lang="en-US" sz="1600" i="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baseline="-25000" dirty="0" err="1"/>
              <a:t>j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600" i="0" dirty="0"/>
              <a:t>0 vs. </a:t>
            </a:r>
            <a:r>
              <a:rPr lang="en-US" sz="1600" dirty="0"/>
              <a:t>H</a:t>
            </a:r>
            <a:r>
              <a:rPr lang="en-US" sz="1600" baseline="-25000" dirty="0"/>
              <a:t>1</a:t>
            </a:r>
            <a:r>
              <a:rPr lang="en-US" sz="1600" i="0" dirty="0"/>
              <a:t>: 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baseline="-25000" dirty="0"/>
              <a:t>l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600" i="0" dirty="0"/>
              <a:t>0 , all other </a:t>
            </a:r>
            <a:r>
              <a:rPr lang="en-US" sz="1600" i="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baseline="-25000" dirty="0" err="1"/>
              <a:t>j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600" i="0" dirty="0"/>
              <a:t>0 in multiple linear regression</a:t>
            </a:r>
          </a:p>
          <a:p>
            <a:pPr marL="457200" lvl="1" indent="0">
              <a:buNone/>
              <a:defRPr sz="2200" i="1"/>
            </a:pPr>
            <a:endParaRPr lang="en-US" sz="1600" dirty="0"/>
          </a:p>
          <a:p>
            <a:pPr>
              <a:defRPr sz="2200" i="1"/>
            </a:pPr>
            <a:r>
              <a:rPr lang="en-US" sz="2000" dirty="0"/>
              <a:t>Statistical output for multiple regression model</a:t>
            </a:r>
          </a:p>
          <a:p>
            <a:pPr algn="l">
              <a:defRPr sz="2200"/>
            </a:pPr>
            <a:endParaRPr lang="en-US" sz="2000" i="0" dirty="0"/>
          </a:p>
          <a:p>
            <a:pPr marL="457200" lvl="1" indent="0">
              <a:spcBef>
                <a:spcPts val="400"/>
              </a:spcBef>
              <a:buNone/>
              <a:defRPr sz="1800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</p:txBody>
      </p:sp>
      <p:pic>
        <p:nvPicPr>
          <p:cNvPr id="10" name="Picture 4" descr="Picture 4">
            <a:extLst>
              <a:ext uri="{FF2B5EF4-FFF2-40B4-BE49-F238E27FC236}">
                <a16:creationId xmlns:a16="http://schemas.microsoft.com/office/drawing/2014/main" id="{2ED65DA0-BA50-4C0E-B602-4AE56178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79" y="3269603"/>
            <a:ext cx="1971676" cy="7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3" descr="Picture 3">
            <a:extLst>
              <a:ext uri="{FF2B5EF4-FFF2-40B4-BE49-F238E27FC236}">
                <a16:creationId xmlns:a16="http://schemas.microsoft.com/office/drawing/2014/main" id="{433EBF32-1E09-43E4-AA72-FC6BA81C3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1" y="3269603"/>
            <a:ext cx="1704976" cy="981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2" descr="Picture 2">
            <a:extLst>
              <a:ext uri="{FF2B5EF4-FFF2-40B4-BE49-F238E27FC236}">
                <a16:creationId xmlns:a16="http://schemas.microsoft.com/office/drawing/2014/main" id="{0E0712A7-04E0-40F2-8C7C-536B241734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24" r="33149" b="51145"/>
          <a:stretch/>
        </p:blipFill>
        <p:spPr>
          <a:xfrm>
            <a:off x="8607951" y="2758867"/>
            <a:ext cx="2261347" cy="1679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" descr="Picture 1">
            <a:extLst>
              <a:ext uri="{FF2B5EF4-FFF2-40B4-BE49-F238E27FC236}">
                <a16:creationId xmlns:a16="http://schemas.microsoft.com/office/drawing/2014/main" id="{0A714CD6-5F72-4E1C-8060-42756931B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13" t="4922" r="19754" b="48675"/>
          <a:stretch/>
        </p:blipFill>
        <p:spPr>
          <a:xfrm>
            <a:off x="8607951" y="4545319"/>
            <a:ext cx="2326110" cy="1552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8160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9" y="287570"/>
            <a:ext cx="10515600" cy="887164"/>
          </a:xfrm>
        </p:spPr>
        <p:txBody>
          <a:bodyPr>
            <a:noAutofit/>
          </a:bodyPr>
          <a:lstStyle/>
          <a:p>
            <a:r>
              <a:rPr lang="en-US" sz="3500" b="1" dirty="0"/>
              <a:t>Nonparametric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281414"/>
            <a:ext cx="10515600" cy="5462281"/>
          </a:xfrm>
        </p:spPr>
        <p:txBody>
          <a:bodyPr>
            <a:normAutofit/>
          </a:bodyPr>
          <a:lstStyle/>
          <a:p>
            <a:r>
              <a:rPr lang="en-US" sz="1800" dirty="0"/>
              <a:t>Parametric Methods: data of known distribution</a:t>
            </a:r>
          </a:p>
          <a:p>
            <a:r>
              <a:rPr lang="en-US" sz="1800" dirty="0"/>
              <a:t>Non-parametric methods: data of unknown distribution, skewed / not normally distributed, ordinal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32786-359D-45CA-9492-443B52B1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53797"/>
              </p:ext>
            </p:extLst>
          </p:nvPr>
        </p:nvGraphicFramePr>
        <p:xfrm>
          <a:off x="995363" y="2274436"/>
          <a:ext cx="865822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556">
                  <a:extLst>
                    <a:ext uri="{9D8B030D-6E8A-4147-A177-3AD203B41FA5}">
                      <a16:colId xmlns:a16="http://schemas.microsoft.com/office/drawing/2014/main" val="3101842289"/>
                    </a:ext>
                  </a:extLst>
                </a:gridCol>
                <a:gridCol w="2164556">
                  <a:extLst>
                    <a:ext uri="{9D8B030D-6E8A-4147-A177-3AD203B41FA5}">
                      <a16:colId xmlns:a16="http://schemas.microsoft.com/office/drawing/2014/main" val="1437487621"/>
                    </a:ext>
                  </a:extLst>
                </a:gridCol>
                <a:gridCol w="2164556">
                  <a:extLst>
                    <a:ext uri="{9D8B030D-6E8A-4147-A177-3AD203B41FA5}">
                      <a16:colId xmlns:a16="http://schemas.microsoft.com/office/drawing/2014/main" val="2317256564"/>
                    </a:ext>
                  </a:extLst>
                </a:gridCol>
                <a:gridCol w="2164556">
                  <a:extLst>
                    <a:ext uri="{9D8B030D-6E8A-4147-A177-3AD203B41FA5}">
                      <a16:colId xmlns:a16="http://schemas.microsoft.com/office/drawing/2014/main" val="83155232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Type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Example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Parametric Procedure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Nonparametric Procedure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76039568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Compare means between two distinct/independent groups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 the mean systolic</a:t>
                      </a:r>
                      <a:r>
                        <a:rPr lang="en-US" sz="1200" baseline="0" dirty="0"/>
                        <a:t> blood pressure (at baseline) for patients assigned to placebo different from the mean for patients assigned to the treatment group?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Two-sample t-test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Wilcoxon rank-sum test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822644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Compare two quantitative measurements taken from the same individual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Was there a significant change in systolic</a:t>
                      </a:r>
                      <a:r>
                        <a:rPr lang="en-US" sz="1200" baseline="0" dirty="0"/>
                        <a:t> blood pressure between baseline and the six-month follow-up measurement in the treatment group?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Paired</a:t>
                      </a:r>
                      <a:r>
                        <a:rPr lang="en-US" sz="1200" baseline="0" dirty="0"/>
                        <a:t> t-test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Wilcoxon signed-rank test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46196872"/>
                  </a:ext>
                </a:extLst>
              </a:tr>
              <a:tr h="1348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Estimate the degree</a:t>
                      </a:r>
                      <a:r>
                        <a:rPr lang="en-US" sz="1200" baseline="0" dirty="0"/>
                        <a:t> of association between two quantitative variables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 systolic blood pressure associated with the patient’s age?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Pearson coefficient of correlation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Spearman’s rank correlation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6504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86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423</Words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Review 2</vt:lpstr>
      <vt:lpstr>Test 1 topics</vt:lpstr>
      <vt:lpstr>Hypothesis testing:   categorical data</vt:lpstr>
      <vt:lpstr>Regression and Correlation</vt:lpstr>
      <vt:lpstr>Nonparametric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2021-02-07T08:25:04Z</dcterms:created>
  <dcterms:modified xsi:type="dcterms:W3CDTF">2021-03-11T09:50:27Z</dcterms:modified>
</cp:coreProperties>
</file>