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A0463-77EC-4312-A983-3C8CC9EB0147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31AD3-55ED-4C51-9923-8138E4AB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0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DF98F-2A88-44C9-873A-71FE0D409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D0966D-E507-41F3-B7B8-97ACFDC49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F1B4E-6CE1-4BE3-9CDF-8FF14496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B8DEF-5906-4346-A815-9FCCDF78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20E00-CE93-4E60-B3AF-ACE5FCF0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3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0A775-04AB-4669-83CE-6F67CB85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51FAE2-5EC0-4A40-AF90-70DB9DEE5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ADDE1-42D6-4188-8F28-F61331B7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50A19-1BBA-41BD-8FC4-D7118383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CCC41-168F-4929-BA12-CC9290E1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A75285-D872-40A2-91DF-1E82228A0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B4BAA0-9000-44C0-B204-4EA92A1D9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2DABF-D954-465A-8CD3-EA0E9F25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B0EC4-212E-4CE6-B7D7-60463C0D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ED9E9-5E50-43D6-9A9D-39D8D7D7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7954D-8C42-488D-A5D7-87CE5CCE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98845-5201-46A9-AFD6-574B13E6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81842-1E65-4C6C-A95D-43519E7A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100DB-6FEE-414D-AE40-2BB8FE05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666F3-6B5A-44BF-AE9F-69D45B31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9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933F7-6F9F-4EB2-B376-31FE175D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DE93C4-540E-4A4F-AC8B-87732A818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B11B0-CA4B-4E14-84E8-EFAF74F4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EE459-93F7-486A-BE3F-8E2FBDC9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FAAA2-F136-445D-9EDA-28CF6360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F9798-10A4-4A9A-B94A-51055791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2A163-94D6-4505-9E65-2846C42F9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FB2CA3-0B65-40A2-9EB5-D3E19BE9F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05F80C-79C5-416D-B25F-D97EEBDA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62219-D935-4ED7-8151-BABC1CE2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DA7DC9-2055-4462-BE8A-B60649B7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0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63859-98E2-4D64-A248-9006B97A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D77A1-D3EA-4C87-9C9E-4E2FB798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250AE1-F7E3-4AB8-BD78-0E92DBC64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BDFCEF-03DE-40CC-8FFA-8562869EB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D1201D-1122-4A4E-B6F0-4D98FF857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C1B6B1-09A0-4EFA-B602-9575D4FC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195E78-3057-46BC-8A69-BE87E900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2C365D-C857-4A82-8DC9-CAEBC62D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8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2CF8-8BB9-4F56-BDCC-465F9A83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84481B-F47A-4CB1-B517-9944BF53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E96353-ED21-4A2F-8209-A22DA4EA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DD7E29-8C3A-4235-96F3-789D6F05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525B48-0CFF-40B8-89B7-9723C5F8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12F7C1-9E1F-4C3A-BAE9-92D00782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98B8BF-D1FB-46FD-B3B2-94D4C75B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2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42E87-67F7-4CDD-9BEA-BD267C8C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6EBED-CDD4-4F3D-887F-C95417C17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3A3AA-B208-426A-9E64-D8CE509CE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AD923D-7798-4006-8965-CE75D48D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3F630-9F07-46A1-9494-ECB78E40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DFAB4-91A9-496C-8F91-11A10C17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0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D6F95-ED9B-45D7-8690-644E159A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AE0A10-B885-481C-ACAE-7D2F7CC68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E028D5-F6E9-4FFF-BC4B-3018BFBE7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93DCF-723B-4B15-BA31-26487654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E553B6-0E3F-4AB7-BA79-86C0B3F7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81C9D-6E69-405E-BA0B-4A9886F4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3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EF779-6E4E-417E-8F3D-3BE3901D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83C8B-5DF1-4ACE-8E63-29E22D2F0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D0A59-F546-417F-88B2-65F6E0F8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E1898-F6BB-40F1-A6EF-9E2C8273E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52D0B-B518-4973-A379-874BCB271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n.cdc.gov/nchs/nhanes/Search/DataPage.aspx?Component=Demographics&amp;CycleBeginYear=2017" TargetMode="External"/><Relationship Id="rId2" Type="http://schemas.openxmlformats.org/officeDocument/2006/relationships/hyperlink" Target="https://wwwn.cdc.gov/nchs/nhanes/Search/DataPage.aspx?Component=Questionnaire&amp;CycleBeginYear=2017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n.cdc.gov/nchs/nhanes/Search/DataPage.aspx?Component=Examination&amp;CycleBeginYear=201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BFE29-946C-4D0E-9195-9901F46A4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EE3211 Project Assignment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6C7765-FB3D-4FC4-8570-35FA51236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2020-02-23</a:t>
            </a:r>
          </a:p>
          <a:p>
            <a:r>
              <a:rPr lang="en-US" altLang="zh-CN" dirty="0"/>
              <a:t>Clement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46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73F8A1-276D-4702-AE2F-885F6B145E52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 Data merge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45F9FA-C2AD-409B-92B5-827F2668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977125"/>
            <a:ext cx="8105775" cy="942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66AC8F-F4AC-4F0C-8DC3-0E720E107407}"/>
              </a:ext>
            </a:extLst>
          </p:cNvPr>
          <p:cNvSpPr txBox="1"/>
          <p:nvPr/>
        </p:nvSpPr>
        <p:spPr>
          <a:xfrm>
            <a:off x="650450" y="1457161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 2: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E5410F-D256-4859-A250-AEB975038BD9}"/>
              </a:ext>
            </a:extLst>
          </p:cNvPr>
          <p:cNvSpPr txBox="1"/>
          <p:nvPr/>
        </p:nvSpPr>
        <p:spPr>
          <a:xfrm>
            <a:off x="650450" y="3657006"/>
            <a:ext cx="810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Data_merged</a:t>
            </a:r>
            <a:r>
              <a:rPr lang="en-US" altLang="zh-CN" sz="2400" dirty="0"/>
              <a:t> &lt;- merge(Data1,Data2)     # merge data  </a:t>
            </a:r>
            <a:endParaRPr lang="zh-CN" altLang="en-US" sz="2400" dirty="0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9EB4666-F3C5-4310-BB59-2A81F2E52974}"/>
              </a:ext>
            </a:extLst>
          </p:cNvPr>
          <p:cNvSpPr/>
          <p:nvPr/>
        </p:nvSpPr>
        <p:spPr>
          <a:xfrm>
            <a:off x="5363851" y="2759647"/>
            <a:ext cx="4562574" cy="622169"/>
          </a:xfrm>
          <a:prstGeom prst="wedgeRoundRectCallout">
            <a:avLst>
              <a:gd name="adj1" fmla="val -48063"/>
              <a:gd name="adj2" fmla="val 1155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By = shared feature (e.g., </a:t>
            </a:r>
            <a:r>
              <a:rPr lang="en-US" altLang="zh-CN" dirty="0" err="1"/>
              <a:t>ID,name</a:t>
            </a:r>
            <a:r>
              <a:rPr lang="en-US" altLang="zh-CN" dirty="0"/>
              <a:t>,…)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10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9F0DBB-D325-472E-8734-04DC92C632F2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 Loop (for + if / else if)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BEFA74-A464-4CEC-B5C6-AEC23E1C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043435"/>
            <a:ext cx="7953375" cy="971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B97F35-3981-41E5-8BBA-5D1026D47BAF}"/>
              </a:ext>
            </a:extLst>
          </p:cNvPr>
          <p:cNvSpPr txBox="1"/>
          <p:nvPr/>
        </p:nvSpPr>
        <p:spPr>
          <a:xfrm>
            <a:off x="650450" y="1457161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 3: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27FFCB-5B8A-48BB-80E5-3C6F5E2336DD}"/>
              </a:ext>
            </a:extLst>
          </p:cNvPr>
          <p:cNvSpPr txBox="1"/>
          <p:nvPr/>
        </p:nvSpPr>
        <p:spPr>
          <a:xfrm>
            <a:off x="1161854" y="3014985"/>
            <a:ext cx="91416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for (i in 1:nrow(</a:t>
            </a:r>
            <a:r>
              <a:rPr lang="en-US" altLang="zh-CN" dirty="0"/>
              <a:t>Data</a:t>
            </a:r>
            <a:r>
              <a:rPr lang="zh-CN" altLang="en-US" dirty="0"/>
              <a:t>)){      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# loop row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  for (</a:t>
            </a:r>
            <a:r>
              <a:rPr lang="en-US" altLang="zh-CN" dirty="0"/>
              <a:t>j</a:t>
            </a:r>
            <a:r>
              <a:rPr lang="zh-CN" altLang="en-US" dirty="0"/>
              <a:t> in </a:t>
            </a:r>
            <a:r>
              <a:rPr lang="en-US" altLang="zh-CN" dirty="0" err="1"/>
              <a:t>column_p:column_q</a:t>
            </a:r>
            <a:r>
              <a:rPr lang="zh-CN" altLang="en-US" dirty="0"/>
              <a:t>)</a:t>
            </a:r>
            <a:r>
              <a:rPr lang="zh-CN" altLang="en-US" dirty="0">
                <a:solidFill>
                  <a:srgbClr val="7030A0"/>
                </a:solidFill>
              </a:rPr>
              <a:t>{ </a:t>
            </a:r>
            <a:r>
              <a:rPr lang="zh-CN" altLang="en-US" dirty="0"/>
              <a:t>                   </a:t>
            </a:r>
            <a:r>
              <a:rPr lang="en-US" altLang="zh-CN" dirty="0">
                <a:solidFill>
                  <a:srgbClr val="FF0000"/>
                </a:solidFill>
              </a:rPr>
              <a:t>#loop columns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    if (</a:t>
            </a:r>
            <a:r>
              <a:rPr lang="en-US" altLang="zh-CN" dirty="0"/>
              <a:t>conditions</a:t>
            </a:r>
            <a:r>
              <a:rPr lang="zh-CN" altLang="en-US" dirty="0"/>
              <a:t>)</a:t>
            </a:r>
            <a:r>
              <a:rPr lang="zh-CN" altLang="en-US" dirty="0">
                <a:solidFill>
                  <a:schemeClr val="accent1"/>
                </a:solidFill>
              </a:rPr>
              <a:t>{ </a:t>
            </a:r>
            <a:r>
              <a:rPr lang="zh-CN" altLang="en-US" dirty="0"/>
              <a:t>             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# judging condition_1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      </a:t>
            </a:r>
            <a:r>
              <a:rPr lang="en-US" altLang="zh-CN" dirty="0"/>
              <a:t>do </a:t>
            </a:r>
            <a:r>
              <a:rPr lang="en-US" altLang="zh-CN" dirty="0" err="1"/>
              <a:t>sth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chemeClr val="accent1"/>
                </a:solidFill>
              </a:rPr>
              <a:t>}</a:t>
            </a:r>
          </a:p>
          <a:p>
            <a:r>
              <a:rPr lang="zh-CN" altLang="en-US" dirty="0"/>
              <a:t>    else if (</a:t>
            </a:r>
            <a:r>
              <a:rPr lang="en-US" altLang="zh-CN" dirty="0"/>
              <a:t>other conditions</a:t>
            </a:r>
            <a:r>
              <a:rPr lang="zh-CN" altLang="en-US" dirty="0"/>
              <a:t>)</a:t>
            </a:r>
            <a:r>
              <a:rPr lang="zh-CN" altLang="en-US" dirty="0">
                <a:solidFill>
                  <a:schemeClr val="accent1"/>
                </a:solidFill>
              </a:rPr>
              <a:t>{</a:t>
            </a:r>
            <a:r>
              <a:rPr lang="zh-CN" altLang="en-US" dirty="0"/>
              <a:t>                         </a:t>
            </a:r>
            <a:r>
              <a:rPr lang="en-US" altLang="zh-CN" dirty="0">
                <a:solidFill>
                  <a:srgbClr val="FF0000"/>
                </a:solidFill>
              </a:rPr>
              <a:t># judging condition_2 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do </a:t>
            </a:r>
            <a:r>
              <a:rPr lang="en-US" altLang="zh-CN" dirty="0" err="1"/>
              <a:t>sth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chemeClr val="accent1"/>
                </a:solidFill>
              </a:rPr>
              <a:t>}</a:t>
            </a:r>
          </a:p>
          <a:p>
            <a:r>
              <a:rPr lang="zh-CN" altLang="en-US" dirty="0"/>
              <a:t>  </a:t>
            </a:r>
            <a:r>
              <a:rPr lang="zh-CN" altLang="en-US" dirty="0">
                <a:solidFill>
                  <a:srgbClr val="7030A0"/>
                </a:solidFill>
              </a:rPr>
              <a:t>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945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573BB1-40E5-4706-8608-5C854BF32585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 Regression Models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6DF1D2-D4A9-4481-90A6-5CBC730AC51C}"/>
              </a:ext>
            </a:extLst>
          </p:cNvPr>
          <p:cNvSpPr txBox="1"/>
          <p:nvPr/>
        </p:nvSpPr>
        <p:spPr>
          <a:xfrm>
            <a:off x="511405" y="4610887"/>
            <a:ext cx="599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Linear regression vs. Logistic regression</a:t>
            </a:r>
            <a:endParaRPr lang="zh-CN" altLang="en-US" sz="2400" dirty="0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E4C17B5F-1494-4220-8A15-BE8D64B7601F}"/>
              </a:ext>
            </a:extLst>
          </p:cNvPr>
          <p:cNvSpPr/>
          <p:nvPr/>
        </p:nvSpPr>
        <p:spPr>
          <a:xfrm>
            <a:off x="650450" y="5402057"/>
            <a:ext cx="2056897" cy="461666"/>
          </a:xfrm>
          <a:prstGeom prst="wedgeRoundRectCallout">
            <a:avLst>
              <a:gd name="adj1" fmla="val 39021"/>
              <a:gd name="adj2" fmla="val -15113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Numerical</a:t>
            </a:r>
            <a:endParaRPr lang="zh-CN" altLang="en-US" dirty="0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64560B83-58B1-406C-9666-D89E443AB591}"/>
              </a:ext>
            </a:extLst>
          </p:cNvPr>
          <p:cNvSpPr/>
          <p:nvPr/>
        </p:nvSpPr>
        <p:spPr>
          <a:xfrm>
            <a:off x="2902781" y="5400839"/>
            <a:ext cx="2056897" cy="461666"/>
          </a:xfrm>
          <a:prstGeom prst="wedgeRoundRectCallout">
            <a:avLst>
              <a:gd name="adj1" fmla="val 39021"/>
              <a:gd name="adj2" fmla="val -15113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Factor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D1E933-2E27-4994-824F-19585DCC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727077"/>
            <a:ext cx="7829550" cy="24003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EB8C2F-EF74-4A8B-B485-0147125E0E4B}"/>
              </a:ext>
            </a:extLst>
          </p:cNvPr>
          <p:cNvSpPr txBox="1"/>
          <p:nvPr/>
        </p:nvSpPr>
        <p:spPr>
          <a:xfrm>
            <a:off x="650450" y="1457161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 1:</a:t>
            </a:r>
            <a:endParaRPr lang="zh-CN" altLang="en-US" dirty="0"/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F04BE8F5-A4C0-4D76-926F-F828E9798BF1}"/>
              </a:ext>
            </a:extLst>
          </p:cNvPr>
          <p:cNvSpPr/>
          <p:nvPr/>
        </p:nvSpPr>
        <p:spPr>
          <a:xfrm>
            <a:off x="4286306" y="1457161"/>
            <a:ext cx="929608" cy="461666"/>
          </a:xfrm>
          <a:prstGeom prst="wedgeRoundRectCallout">
            <a:avLst>
              <a:gd name="adj1" fmla="val -64413"/>
              <a:gd name="adj2" fmla="val 1000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6D829B02-53BB-4A28-9F13-EB56D1A9CD37}"/>
              </a:ext>
            </a:extLst>
          </p:cNvPr>
          <p:cNvSpPr/>
          <p:nvPr/>
        </p:nvSpPr>
        <p:spPr>
          <a:xfrm>
            <a:off x="8478343" y="1457161"/>
            <a:ext cx="929608" cy="461666"/>
          </a:xfrm>
          <a:prstGeom prst="wedgeRoundRectCallout">
            <a:avLst>
              <a:gd name="adj1" fmla="val -57314"/>
              <a:gd name="adj2" fmla="val 10818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13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C7F6D2-7650-41A0-965C-D15DB241FFEB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 Regression Models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51E898-6DB4-45F5-B9C6-B702B9040C8A}"/>
              </a:ext>
            </a:extLst>
          </p:cNvPr>
          <p:cNvSpPr txBox="1"/>
          <p:nvPr/>
        </p:nvSpPr>
        <p:spPr>
          <a:xfrm>
            <a:off x="511405" y="1483877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Linear regression 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D7845C-CAC8-4A30-B492-ED11A43C3107}"/>
              </a:ext>
            </a:extLst>
          </p:cNvPr>
          <p:cNvSpPr txBox="1"/>
          <p:nvPr/>
        </p:nvSpPr>
        <p:spPr>
          <a:xfrm>
            <a:off x="511404" y="2083446"/>
            <a:ext cx="106970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result</a:t>
            </a:r>
            <a:r>
              <a:rPr lang="zh-CN" altLang="en-US" sz="2400" dirty="0"/>
              <a:t>&lt;- lm (</a:t>
            </a:r>
            <a:r>
              <a:rPr lang="en-US" altLang="zh-CN" sz="2400" dirty="0"/>
              <a:t>Y</a:t>
            </a:r>
            <a:r>
              <a:rPr lang="zh-CN" altLang="en-US" sz="2400" dirty="0"/>
              <a:t> ~ </a:t>
            </a:r>
            <a:r>
              <a:rPr lang="en-US" altLang="zh-CN" sz="2400" dirty="0"/>
              <a:t>feature_1 + feature_2+…</a:t>
            </a:r>
            <a:r>
              <a:rPr lang="zh-CN" altLang="en-US" sz="2400" dirty="0"/>
              <a:t>, data = Data)             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#linear regression</a:t>
            </a:r>
          </a:p>
          <a:p>
            <a:r>
              <a:rPr lang="en-US" altLang="zh-CN" sz="2400" dirty="0"/>
              <a:t>summary (result)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# show summary (p-value, coefficients etc.)</a:t>
            </a:r>
            <a:endParaRPr lang="en-US" altLang="zh-CN" sz="2400" dirty="0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2AFD576-CA7E-4D2D-B75F-7533AD5D99BA}"/>
              </a:ext>
            </a:extLst>
          </p:cNvPr>
          <p:cNvSpPr/>
          <p:nvPr/>
        </p:nvSpPr>
        <p:spPr>
          <a:xfrm>
            <a:off x="4443419" y="1483876"/>
            <a:ext cx="929608" cy="461666"/>
          </a:xfrm>
          <a:prstGeom prst="wedgeRoundRectCallout">
            <a:avLst>
              <a:gd name="adj1" fmla="val -64413"/>
              <a:gd name="adj2" fmla="val 1000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FDEB70C8-E285-4574-882D-49925E41CB65}"/>
              </a:ext>
            </a:extLst>
          </p:cNvPr>
          <p:cNvSpPr/>
          <p:nvPr/>
        </p:nvSpPr>
        <p:spPr>
          <a:xfrm>
            <a:off x="2740058" y="2083446"/>
            <a:ext cx="3355942" cy="461665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C76515-66C4-4148-807E-2B32F7780AF7}"/>
              </a:ext>
            </a:extLst>
          </p:cNvPr>
          <p:cNvSpPr txBox="1"/>
          <p:nvPr/>
        </p:nvSpPr>
        <p:spPr>
          <a:xfrm>
            <a:off x="511404" y="3791132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Logistic regression 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91E8A8-E6C6-43B7-9257-005984CA957C}"/>
              </a:ext>
            </a:extLst>
          </p:cNvPr>
          <p:cNvSpPr txBox="1"/>
          <p:nvPr/>
        </p:nvSpPr>
        <p:spPr>
          <a:xfrm>
            <a:off x="511404" y="4252797"/>
            <a:ext cx="104142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result</a:t>
            </a:r>
            <a:r>
              <a:rPr lang="zh-CN" altLang="en-US" sz="2400" dirty="0"/>
              <a:t> &lt;- glm(</a:t>
            </a:r>
            <a:r>
              <a:rPr lang="en-US" altLang="zh-CN" sz="2400" dirty="0"/>
              <a:t>Y</a:t>
            </a:r>
            <a:r>
              <a:rPr lang="zh-CN" altLang="en-US" sz="2400" dirty="0"/>
              <a:t> ~ </a:t>
            </a:r>
            <a:r>
              <a:rPr lang="en-US" altLang="zh-CN" sz="2400" dirty="0"/>
              <a:t>feature_1 + feature_2+…</a:t>
            </a:r>
            <a:r>
              <a:rPr lang="zh-CN" altLang="en-US" sz="2400" dirty="0"/>
              <a:t>, data = Data, </a:t>
            </a:r>
            <a:r>
              <a:rPr lang="zh-CN" altLang="en-US" sz="2400" dirty="0">
                <a:solidFill>
                  <a:srgbClr val="FF0000"/>
                </a:solidFill>
              </a:rPr>
              <a:t>family = binomial()</a:t>
            </a:r>
            <a:r>
              <a:rPr lang="zh-CN" altLang="en-US" sz="2400" dirty="0"/>
              <a:t>)</a:t>
            </a:r>
            <a:endParaRPr lang="en-US" altLang="zh-CN" sz="2400" dirty="0"/>
          </a:p>
          <a:p>
            <a:r>
              <a:rPr lang="en-US" altLang="zh-CN" sz="2400" dirty="0"/>
              <a:t>summary (result)</a:t>
            </a:r>
          </a:p>
        </p:txBody>
      </p:sp>
    </p:spTree>
    <p:extLst>
      <p:ext uri="{BB962C8B-B14F-4D97-AF65-F5344CB8AC3E}">
        <p14:creationId xmlns:p14="http://schemas.microsoft.com/office/powerpoint/2010/main" val="412298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046889-CF33-4F21-89F0-2C779F12B7FE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 Plots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D71A26-3D36-460D-9F71-7607CA2EA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58579"/>
            <a:ext cx="7962900" cy="685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6BB03A-D6BD-4539-B303-964531BA83E8}"/>
              </a:ext>
            </a:extLst>
          </p:cNvPr>
          <p:cNvSpPr txBox="1"/>
          <p:nvPr/>
        </p:nvSpPr>
        <p:spPr>
          <a:xfrm>
            <a:off x="650450" y="1457161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 1: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EA536B-B118-44AA-991A-9A6F3BDD364D}"/>
              </a:ext>
            </a:extLst>
          </p:cNvPr>
          <p:cNvSpPr txBox="1"/>
          <p:nvPr/>
        </p:nvSpPr>
        <p:spPr>
          <a:xfrm>
            <a:off x="584463" y="2950590"/>
            <a:ext cx="1009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ggplot</a:t>
            </a:r>
            <a:r>
              <a:rPr lang="en-US" altLang="zh-CN" dirty="0"/>
              <a:t>(data = Data, </a:t>
            </a:r>
            <a:r>
              <a:rPr lang="en-US" altLang="zh-CN" dirty="0" err="1"/>
              <a:t>aes</a:t>
            </a:r>
            <a:r>
              <a:rPr lang="en-US" altLang="zh-CN" dirty="0"/>
              <a:t>(x= </a:t>
            </a:r>
            <a:r>
              <a:rPr lang="en-US" altLang="zh-CN" dirty="0" err="1"/>
              <a:t>LabelName_X</a:t>
            </a:r>
            <a:r>
              <a:rPr lang="en-US" altLang="zh-CN" dirty="0"/>
              <a:t>, y= </a:t>
            </a:r>
            <a:r>
              <a:rPr lang="en-US" altLang="zh-CN" dirty="0" err="1"/>
              <a:t>LabekName_Y</a:t>
            </a:r>
            <a:r>
              <a:rPr lang="en-US" altLang="zh-CN" dirty="0"/>
              <a:t>))+</a:t>
            </a:r>
            <a:r>
              <a:rPr lang="en-US" altLang="zh-CN" dirty="0" err="1"/>
              <a:t>Plot_Type+labs</a:t>
            </a:r>
            <a:r>
              <a:rPr lang="en-US" altLang="zh-CN" dirty="0"/>
              <a:t>(title=“</a:t>
            </a:r>
            <a:r>
              <a:rPr lang="en-US" altLang="zh-CN" dirty="0" err="1"/>
              <a:t>Plot_Title</a:t>
            </a:r>
            <a:r>
              <a:rPr lang="en-US" altLang="zh-CN" dirty="0"/>
              <a:t>")</a:t>
            </a:r>
            <a:endParaRPr lang="zh-CN" altLang="en-US" dirty="0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F37A3129-44E2-4963-974D-883FDBFEF92E}"/>
              </a:ext>
            </a:extLst>
          </p:cNvPr>
          <p:cNvSpPr/>
          <p:nvPr/>
        </p:nvSpPr>
        <p:spPr>
          <a:xfrm>
            <a:off x="1243411" y="3774208"/>
            <a:ext cx="2056897" cy="461666"/>
          </a:xfrm>
          <a:prstGeom prst="wedgeRoundRectCallout">
            <a:avLst>
              <a:gd name="adj1" fmla="val 39021"/>
              <a:gd name="adj2" fmla="val -15113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x,y</a:t>
            </a:r>
            <a:r>
              <a:rPr lang="en-US" altLang="zh-CN" dirty="0"/>
              <a:t> label</a:t>
            </a:r>
            <a:endParaRPr lang="zh-CN" altLang="en-US" dirty="0"/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D04D85A4-AB97-4A71-BAFC-CB971A148ED3}"/>
              </a:ext>
            </a:extLst>
          </p:cNvPr>
          <p:cNvSpPr/>
          <p:nvPr/>
        </p:nvSpPr>
        <p:spPr>
          <a:xfrm>
            <a:off x="5067551" y="3774208"/>
            <a:ext cx="2056897" cy="461666"/>
          </a:xfrm>
          <a:prstGeom prst="wedgeRoundRectCallout">
            <a:avLst>
              <a:gd name="adj1" fmla="val 39021"/>
              <a:gd name="adj2" fmla="val -15113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Histgram</a:t>
            </a:r>
            <a:r>
              <a:rPr lang="en-US" altLang="zh-CN" dirty="0"/>
              <a:t>/box/…</a:t>
            </a:r>
            <a:endParaRPr lang="zh-CN" altLang="en-US" dirty="0"/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637FE167-1D7A-4DDE-92FF-CC3182328001}"/>
              </a:ext>
            </a:extLst>
          </p:cNvPr>
          <p:cNvSpPr/>
          <p:nvPr/>
        </p:nvSpPr>
        <p:spPr>
          <a:xfrm>
            <a:off x="7256982" y="3774208"/>
            <a:ext cx="2056897" cy="461666"/>
          </a:xfrm>
          <a:prstGeom prst="wedgeRoundRectCallout">
            <a:avLst>
              <a:gd name="adj1" fmla="val 39021"/>
              <a:gd name="adj2" fmla="val -15113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66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449E46-9E17-49D8-ACAE-C0B753F45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54" y="2135276"/>
            <a:ext cx="9340492" cy="19670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239984-6220-4262-974D-2F9ABCE3956B}"/>
              </a:ext>
            </a:extLst>
          </p:cNvPr>
          <p:cNvSpPr txBox="1"/>
          <p:nvPr/>
        </p:nvSpPr>
        <p:spPr>
          <a:xfrm>
            <a:off x="650450" y="1457161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 3: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E5A90F-C2EB-4E4F-90CE-241001A5ABE4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931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5DEEE37-DE31-4B28-A373-71D0CAEF4421}"/>
              </a:ext>
            </a:extLst>
          </p:cNvPr>
          <p:cNvSpPr/>
          <p:nvPr/>
        </p:nvSpPr>
        <p:spPr>
          <a:xfrm>
            <a:off x="1360216" y="1570335"/>
            <a:ext cx="4735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Prediction table (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DB0A6517-E979-410D-BC16-02227BF1462A}"/>
              </a:ext>
            </a:extLst>
          </p:cNvPr>
          <p:cNvGraphicFramePr>
            <a:graphicFrameLocks noGrp="1"/>
          </p:cNvGraphicFramePr>
          <p:nvPr/>
        </p:nvGraphicFramePr>
        <p:xfrm>
          <a:off x="1445442" y="20320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42406431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647976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38713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97817579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19553"/>
                  </a:ext>
                </a:extLst>
              </a:tr>
              <a:tr h="685800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95488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182539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323525"/>
                  </a:ext>
                </a:extLst>
              </a:tr>
            </a:tbl>
          </a:graphicData>
        </a:graphic>
      </p:graphicFrame>
      <p:sp>
        <p:nvSpPr>
          <p:cNvPr id="6" name="Text Box 27">
            <a:extLst>
              <a:ext uri="{FF2B5EF4-FFF2-40B4-BE49-F238E27FC236}">
                <a16:creationId xmlns:a16="http://schemas.microsoft.com/office/drawing/2014/main" id="{7F013C5B-49A0-4A6F-8B66-B2768C328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2998" y="3038573"/>
            <a:ext cx="22098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a: TP (true positive)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b: FN (false negative)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c: FP (false positive)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d: TN (true negative)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901AAE-48A3-49CE-90D4-EF09BF284B74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849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id="{1A43DD1B-2646-4A37-AFFD-B7E11B0E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5206"/>
              </p:ext>
            </p:extLst>
          </p:nvPr>
        </p:nvGraphicFramePr>
        <p:xfrm>
          <a:off x="2875561" y="2430422"/>
          <a:ext cx="6096000" cy="28225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18905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500591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101091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4508354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85131"/>
                  </a:ext>
                </a:extLst>
              </a:tr>
              <a:tr h="685800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 Class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734844"/>
                  </a:ext>
                </a:extLst>
              </a:tr>
              <a:tr h="701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b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b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639870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b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060446"/>
                  </a:ext>
                </a:extLst>
              </a:tr>
            </a:tbl>
          </a:graphicData>
        </a:graphic>
      </p:graphicFrame>
      <p:graphicFrame>
        <p:nvGraphicFramePr>
          <p:cNvPr id="3" name="Object 27">
            <a:extLst>
              <a:ext uri="{FF2B5EF4-FFF2-40B4-BE49-F238E27FC236}">
                <a16:creationId xmlns:a16="http://schemas.microsoft.com/office/drawing/2014/main" id="{7CE3ABA0-12CF-4361-A073-C2338DA4F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614542"/>
              </p:ext>
            </p:extLst>
          </p:nvPr>
        </p:nvGraphicFramePr>
        <p:xfrm>
          <a:off x="2304256" y="5595596"/>
          <a:ext cx="758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0" imgH="0" progId="Equation.3">
                  <p:embed/>
                </p:oleObj>
              </mc:Choice>
              <mc:Fallback>
                <p:oleObj name="Equation" r:id="rId2" imgW="0" imgH="0" progId="Equation.3">
                  <p:embed/>
                  <p:pic>
                    <p:nvPicPr>
                      <p:cNvPr id="3" name="Object 27">
                        <a:extLst>
                          <a:ext uri="{FF2B5EF4-FFF2-40B4-BE49-F238E27FC236}">
                            <a16:creationId xmlns:a16="http://schemas.microsoft.com/office/drawing/2014/main" id="{7CE3ABA0-12CF-4361-A073-C2338DA4F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256" y="5595596"/>
                        <a:ext cx="75834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318DBBE5-FC8E-4C06-9477-95027D8D42FE}"/>
              </a:ext>
            </a:extLst>
          </p:cNvPr>
          <p:cNvSpPr/>
          <p:nvPr/>
        </p:nvSpPr>
        <p:spPr>
          <a:xfrm>
            <a:off x="1187777" y="1626158"/>
            <a:ext cx="4735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Prediction table (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E22AC-AE79-4CDA-A301-9FAD8228C796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398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91377CC1-772F-4FE6-80BC-F4CD3D2BC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204560"/>
              </p:ext>
            </p:extLst>
          </p:nvPr>
        </p:nvGraphicFramePr>
        <p:xfrm>
          <a:off x="6813222" y="2996937"/>
          <a:ext cx="4800600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0" imgH="0" progId="Equation.3">
                  <p:embed/>
                </p:oleObj>
              </mc:Choice>
              <mc:Fallback>
                <p:oleObj name="Equation" r:id="rId2" imgW="0" imgH="0" progId="Equation.3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91377CC1-772F-4FE6-80BC-F4CD3D2BC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222" y="2996937"/>
                        <a:ext cx="4800600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C5154C25-8F09-4DFE-B5BC-95686162F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91104"/>
              </p:ext>
            </p:extLst>
          </p:nvPr>
        </p:nvGraphicFramePr>
        <p:xfrm>
          <a:off x="498242" y="3020512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42406431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647976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38713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97817579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19553"/>
                  </a:ext>
                </a:extLst>
              </a:tr>
              <a:tr h="685800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95488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182539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32352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CCA8F89-A34F-4F5C-AE06-41F076B55455}"/>
              </a:ext>
            </a:extLst>
          </p:cNvPr>
          <p:cNvSpPr/>
          <p:nvPr/>
        </p:nvSpPr>
        <p:spPr>
          <a:xfrm>
            <a:off x="1178350" y="1899533"/>
            <a:ext cx="4735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Prediction table (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248382-B733-430F-9D25-56AD62B2A379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347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3F9A5C00-A757-47E3-B672-D77158B05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4267" y="1244716"/>
          <a:ext cx="2989263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0" imgH="0" progId="Equation.3">
                  <p:embed/>
                </p:oleObj>
              </mc:Choice>
              <mc:Fallback>
                <p:oleObj name="Equation" r:id="rId2" imgW="0" imgH="0" progId="Equation.3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3F9A5C00-A757-47E3-B672-D77158B055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267" y="1244716"/>
                        <a:ext cx="2989263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AF3AE6C7-78BA-4F64-A840-80AF14120534}"/>
              </a:ext>
            </a:extLst>
          </p:cNvPr>
          <p:cNvGraphicFramePr>
            <a:graphicFrameLocks/>
          </p:cNvGraphicFramePr>
          <p:nvPr/>
        </p:nvGraphicFramePr>
        <p:xfrm>
          <a:off x="1963917" y="1436803"/>
          <a:ext cx="4953000" cy="1905001"/>
        </p:xfrm>
        <a:graphic>
          <a:graphicData uri="http://schemas.openxmlformats.org/drawingml/2006/table">
            <a:tbl>
              <a:tblPr/>
              <a:tblGrid>
                <a:gridCol w="1238250">
                  <a:extLst>
                    <a:ext uri="{9D8B030D-6E8A-4147-A177-3AD203B41FA5}">
                      <a16:colId xmlns:a16="http://schemas.microsoft.com/office/drawing/2014/main" val="383479478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981074868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345921630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065462841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36884"/>
                  </a:ext>
                </a:extLst>
              </a:tr>
              <a:tr h="466725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712726"/>
                  </a:ext>
                </a:extLst>
              </a:tr>
              <a:tr h="458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830895"/>
                  </a:ext>
                </a:extLst>
              </a:tr>
              <a:tr h="528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17870"/>
                  </a:ext>
                </a:extLst>
              </a:tr>
            </a:tbl>
          </a:graphicData>
        </a:graphic>
      </p:graphicFrame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C6F4208A-6D69-437F-A3E8-E243F267A716}"/>
              </a:ext>
            </a:extLst>
          </p:cNvPr>
          <p:cNvGraphicFramePr>
            <a:graphicFrameLocks noGrp="1"/>
          </p:cNvGraphicFramePr>
          <p:nvPr/>
        </p:nvGraphicFramePr>
        <p:xfrm>
          <a:off x="1963917" y="4103803"/>
          <a:ext cx="4953000" cy="1905001"/>
        </p:xfrm>
        <a:graphic>
          <a:graphicData uri="http://schemas.openxmlformats.org/drawingml/2006/table">
            <a:tbl>
              <a:tblPr/>
              <a:tblGrid>
                <a:gridCol w="1238250">
                  <a:extLst>
                    <a:ext uri="{9D8B030D-6E8A-4147-A177-3AD203B41FA5}">
                      <a16:colId xmlns:a16="http://schemas.microsoft.com/office/drawing/2014/main" val="217281052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897631244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91684125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088041373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29916"/>
                  </a:ext>
                </a:extLst>
              </a:tr>
              <a:tr h="466725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82494"/>
                  </a:ext>
                </a:extLst>
              </a:tr>
              <a:tr h="458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856698"/>
                  </a:ext>
                </a:extLst>
              </a:tr>
              <a:tr h="528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41104"/>
                  </a:ext>
                </a:extLst>
              </a:tr>
            </a:tbl>
          </a:graphicData>
        </a:graphic>
      </p:graphicFrame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A482218D-007A-4D46-ADFE-2BA6B317DE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7442" y="4103803"/>
          <a:ext cx="2970213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6" name="Object 1">
                        <a:extLst>
                          <a:ext uri="{FF2B5EF4-FFF2-40B4-BE49-F238E27FC236}">
                            <a16:creationId xmlns:a16="http://schemas.microsoft.com/office/drawing/2014/main" id="{A482218D-007A-4D46-ADFE-2BA6B317DE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442" y="4103803"/>
                        <a:ext cx="2970213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A6B24C1-7D5B-41AA-9529-9A09434026A3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204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3659BB-BEA7-4E08-831C-A1F2A37407B0}"/>
              </a:ext>
            </a:extLst>
          </p:cNvPr>
          <p:cNvSpPr txBox="1"/>
          <p:nvPr/>
        </p:nvSpPr>
        <p:spPr>
          <a:xfrm>
            <a:off x="426564" y="1811631"/>
            <a:ext cx="609442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000"/>
            </a:pPr>
            <a:r>
              <a:rPr lang="en-US" altLang="zh-CN" sz="2400" dirty="0"/>
              <a:t>Continuous Assessment (60%)</a:t>
            </a:r>
          </a:p>
          <a:p>
            <a:pPr marL="742950" lvl="1" indent="-285750">
              <a:defRPr sz="3000"/>
            </a:pPr>
            <a:r>
              <a:rPr lang="en-US" altLang="zh-CN" sz="2400" dirty="0"/>
              <a:t>In-class Exercise / Project (20%)</a:t>
            </a:r>
            <a:endParaRPr lang="en-US" altLang="zh-CN" sz="2000" dirty="0"/>
          </a:p>
          <a:p>
            <a:pPr marL="1143000" lvl="2" indent="-228600">
              <a:spcBef>
                <a:spcPts val="600"/>
              </a:spcBef>
              <a:defRPr sz="2600"/>
            </a:pPr>
            <a:r>
              <a:rPr lang="en-US" altLang="zh-CN" sz="2000" dirty="0"/>
              <a:t>Skill test (5%)</a:t>
            </a:r>
            <a:endParaRPr lang="en-US" altLang="zh-CN" sz="2400" dirty="0"/>
          </a:p>
          <a:p>
            <a:pPr marL="1143000" lvl="2" indent="-228600">
              <a:spcBef>
                <a:spcPts val="600"/>
              </a:spcBef>
              <a:defRPr sz="2600"/>
            </a:pPr>
            <a:r>
              <a:rPr lang="en-US" altLang="zh-CN" sz="2000" dirty="0">
                <a:solidFill>
                  <a:srgbClr val="FF0000"/>
                </a:solidFill>
              </a:rPr>
              <a:t>Project (15%)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742950" lvl="1" indent="-285750">
              <a:defRPr sz="3000"/>
            </a:pPr>
            <a:r>
              <a:rPr lang="en-US" altLang="zh-CN" sz="2400" dirty="0"/>
              <a:t>Test (20%)</a:t>
            </a:r>
            <a:endParaRPr lang="en-US" altLang="zh-CN" sz="2000" dirty="0"/>
          </a:p>
          <a:p>
            <a:pPr marL="742950" lvl="1" indent="-285750">
              <a:defRPr sz="3000"/>
            </a:pPr>
            <a:r>
              <a:rPr lang="en-US" altLang="zh-CN" sz="2400" dirty="0"/>
              <a:t>Assignments (20%)</a:t>
            </a:r>
            <a:endParaRPr lang="en-US" altLang="zh-CN" sz="2000" dirty="0"/>
          </a:p>
          <a:p>
            <a:pPr>
              <a:defRPr sz="3000"/>
            </a:pPr>
            <a:r>
              <a:rPr lang="en-US" altLang="zh-CN" sz="2400" dirty="0"/>
              <a:t>Examination (40%)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899CDD-8668-4F36-878B-6A2B8C241082}"/>
              </a:ext>
            </a:extLst>
          </p:cNvPr>
          <p:cNvSpPr txBox="1"/>
          <p:nvPr/>
        </p:nvSpPr>
        <p:spPr>
          <a:xfrm>
            <a:off x="511405" y="409222"/>
            <a:ext cx="3796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44C36B-A755-4146-8624-57D4C031A154}"/>
              </a:ext>
            </a:extLst>
          </p:cNvPr>
          <p:cNvSpPr txBox="1"/>
          <p:nvPr/>
        </p:nvSpPr>
        <p:spPr>
          <a:xfrm>
            <a:off x="5592452" y="1811631"/>
            <a:ext cx="60944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defRPr sz="2500"/>
            </a:pPr>
            <a:r>
              <a:rPr lang="en-US" altLang="zh-CN" sz="2000" dirty="0"/>
              <a:t>Data source: NHANES publicly available datasets</a:t>
            </a:r>
          </a:p>
          <a:p>
            <a:pPr marL="342900" indent="-342900">
              <a:spcBef>
                <a:spcPts val="600"/>
              </a:spcBef>
              <a:defRPr sz="2500"/>
            </a:pPr>
            <a:r>
              <a:rPr lang="en-US" altLang="zh-CN" sz="2000" dirty="0"/>
              <a:t>Choose one out of three available projects to work on </a:t>
            </a:r>
          </a:p>
          <a:p>
            <a:pPr marL="342900" indent="-342900">
              <a:spcBef>
                <a:spcPts val="600"/>
              </a:spcBef>
              <a:defRPr sz="2500"/>
            </a:pPr>
            <a:r>
              <a:rPr lang="en-US" altLang="zh-CN" sz="2000" dirty="0"/>
              <a:t>Write a report which includes: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rPr lang="en-US" altLang="zh-CN" sz="2000" dirty="0"/>
              <a:t>Background and objective (3%)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rPr lang="en-US" altLang="zh-CN" sz="2000" dirty="0"/>
              <a:t>Methods (conduct statistical analyses with at least two methods taught) (5%)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rPr lang="en-US" altLang="zh-CN" sz="2000" dirty="0"/>
              <a:t>Results (3%) 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rPr lang="en-US" altLang="zh-CN" sz="2000" dirty="0"/>
              <a:t>Conclusion (4%) </a:t>
            </a:r>
          </a:p>
          <a:p>
            <a:pPr marL="0" lvl="1" indent="342900">
              <a:spcBef>
                <a:spcPts val="600"/>
              </a:spcBef>
              <a:buSzTx/>
              <a:buNone/>
              <a:defRPr sz="2500"/>
            </a:pPr>
            <a:r>
              <a:rPr lang="en-US" altLang="zh-CN" sz="2000" dirty="0"/>
              <a:t>*within five A4 pages </a:t>
            </a:r>
          </a:p>
          <a:p>
            <a:pPr marL="0" lvl="1" indent="342900">
              <a:spcBef>
                <a:spcPts val="600"/>
              </a:spcBef>
              <a:buSzTx/>
              <a:buNone/>
              <a:defRPr sz="2500" b="1"/>
            </a:pPr>
            <a:r>
              <a:rPr lang="en-US" altLang="zh-CN" sz="2000" dirty="0"/>
              <a:t>(Deadline: End of Week 13, i.e. April 23</a:t>
            </a:r>
            <a:r>
              <a:rPr lang="en-US" altLang="zh-CN" sz="2000" baseline="30000" dirty="0"/>
              <a:t>rd</a:t>
            </a:r>
            <a:r>
              <a:rPr lang="en-US" altLang="zh-CN" sz="2000" dirty="0"/>
              <a:t> 2021)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047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id="{C1849D12-07A9-471E-954D-3F47D7180CDC}"/>
              </a:ext>
            </a:extLst>
          </p:cNvPr>
          <p:cNvGraphicFramePr>
            <a:graphicFrameLocks noGrp="1"/>
          </p:cNvGraphicFramePr>
          <p:nvPr/>
        </p:nvGraphicFramePr>
        <p:xfrm>
          <a:off x="1783237" y="1597515"/>
          <a:ext cx="3149600" cy="1386966"/>
        </p:xfrm>
        <a:graphic>
          <a:graphicData uri="http://schemas.openxmlformats.org/drawingml/2006/table">
            <a:tbl>
              <a:tblPr/>
              <a:tblGrid>
                <a:gridCol w="982663">
                  <a:extLst>
                    <a:ext uri="{9D8B030D-6E8A-4147-A177-3AD203B41FA5}">
                      <a16:colId xmlns:a16="http://schemas.microsoft.com/office/drawing/2014/main" val="1321428277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41264475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7885964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19978158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46714"/>
                  </a:ext>
                </a:extLst>
              </a:tr>
              <a:tr h="381000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 Class</a:t>
                      </a: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8924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7753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191369"/>
                  </a:ext>
                </a:extLst>
              </a:tr>
            </a:tbl>
          </a:graphicData>
        </a:graphic>
      </p:graphicFrame>
      <p:sp>
        <p:nvSpPr>
          <p:cNvPr id="4" name="TextBox 15">
            <a:extLst>
              <a:ext uri="{FF2B5EF4-FFF2-40B4-BE49-F238E27FC236}">
                <a16:creationId xmlns:a16="http://schemas.microsoft.com/office/drawing/2014/main" id="{57BC7457-6DFA-44F1-BC9C-1CC08BA87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3237" y="3248320"/>
            <a:ext cx="369373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</a:t>
            </a:r>
            <a:r>
              <a:rPr lang="en-US" altLang="en-US" sz="1400" dirty="0"/>
              <a:t> is the probability that we reject the null hypothesis when it is true. This is a Type I error or a false positive (FP).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</a:t>
            </a:r>
            <a:r>
              <a:rPr lang="en-US" altLang="en-US" sz="1400" dirty="0"/>
              <a:t> is the probability that we accept the null hypothesis when it is false. This is a Type II error or a false negative (FN).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5232B3-72E9-44C0-8028-AD6D14FC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189" y="1265843"/>
            <a:ext cx="5057775" cy="53054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7831F8-518E-4ABA-AB19-73C2528A1403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4380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F5BD428C-2619-4EB3-95D8-DC04B28A6411}"/>
              </a:ext>
            </a:extLst>
          </p:cNvPr>
          <p:cNvSpPr txBox="1">
            <a:spLocks noChangeArrowheads="1"/>
          </p:cNvSpPr>
          <p:nvPr/>
        </p:nvSpPr>
        <p:spPr>
          <a:xfrm>
            <a:off x="848412" y="1841369"/>
            <a:ext cx="10661716" cy="441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ROC (Receiver Operating Characteristic)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/>
              <a:t>A graphical approach for displaying trade-off between detection rate and false alarm rate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/>
              <a:t>Developed in 1950s for signal detection theory to analyze noisy signals 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/>
              <a:t>ROC curve plots TPR against FPR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	Performance of a model represented as a point in ROC curve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	(Changing the threshold parameter of classifier changes the location of the point)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altLang="en-US" sz="2000" dirty="0"/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A9EC5D-8CB7-4DC2-BA87-F553B8ECB917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000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34BB002-E0CD-48E6-ACFC-251BF64A99CE}"/>
              </a:ext>
            </a:extLst>
          </p:cNvPr>
          <p:cNvSpPr txBox="1">
            <a:spLocks noChangeArrowheads="1"/>
          </p:cNvSpPr>
          <p:nvPr/>
        </p:nvSpPr>
        <p:spPr>
          <a:xfrm>
            <a:off x="1049517" y="1565242"/>
            <a:ext cx="4343400" cy="5181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dirty="0"/>
              <a:t>(TPR,FPR):</a:t>
            </a:r>
          </a:p>
          <a:p>
            <a:r>
              <a:rPr lang="en-US" altLang="en-US" sz="2400" dirty="0"/>
              <a:t>(0,0): declare everything</a:t>
            </a:r>
            <a:br>
              <a:rPr lang="en-US" altLang="en-US" sz="2400" dirty="0"/>
            </a:br>
            <a:r>
              <a:rPr lang="en-US" altLang="en-US" sz="2400" dirty="0"/>
              <a:t>          to be negative class</a:t>
            </a:r>
          </a:p>
          <a:p>
            <a:r>
              <a:rPr lang="en-US" altLang="en-US" sz="2400" dirty="0"/>
              <a:t>(1,1): declare everything</a:t>
            </a:r>
            <a:br>
              <a:rPr lang="en-US" altLang="en-US" sz="2400" dirty="0"/>
            </a:br>
            <a:r>
              <a:rPr lang="en-US" altLang="en-US" sz="2400" dirty="0"/>
              <a:t>         to be positive class</a:t>
            </a:r>
          </a:p>
          <a:p>
            <a:r>
              <a:rPr lang="en-US" altLang="en-US" sz="2400" dirty="0"/>
              <a:t>(1,0): ideal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Diagonal line:</a:t>
            </a:r>
          </a:p>
          <a:p>
            <a:pPr lvl="1"/>
            <a:r>
              <a:rPr lang="en-US" altLang="en-US" dirty="0"/>
              <a:t>Random guessing</a:t>
            </a:r>
          </a:p>
          <a:p>
            <a:pPr lvl="1"/>
            <a:r>
              <a:rPr lang="en-US" altLang="en-US" dirty="0"/>
              <a:t>Below diagonal line:</a:t>
            </a:r>
          </a:p>
          <a:p>
            <a:pPr marL="1255713" lvl="2" indent="-341313"/>
            <a:r>
              <a:rPr lang="en-US" altLang="en-US" dirty="0"/>
              <a:t>prediction is opposite </a:t>
            </a:r>
            <a:br>
              <a:rPr lang="en-US" altLang="en-US" dirty="0"/>
            </a:br>
            <a:r>
              <a:rPr lang="en-US" altLang="en-US" dirty="0"/>
              <a:t>of the true class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EBB18A0-92BE-4BC1-B9B3-009AEA4B2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/>
          <a:stretch>
            <a:fillRect/>
          </a:stretch>
        </p:blipFill>
        <p:spPr bwMode="auto">
          <a:xfrm>
            <a:off x="5860330" y="1648178"/>
            <a:ext cx="480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343CC0-A9EB-4384-85FB-140B3022D0FC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520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E0C98A08-25D5-4433-88CD-381756BCA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8220"/>
          <a:stretch>
            <a:fillRect/>
          </a:stretch>
        </p:blipFill>
        <p:spPr bwMode="auto">
          <a:xfrm>
            <a:off x="924613" y="1147762"/>
            <a:ext cx="52578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57FAD66D-53DB-401A-A729-DBCCB791C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414" y="838200"/>
            <a:ext cx="3581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dirty="0"/>
              <a:t>No model consistently outperform the other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</a:t>
            </a:r>
            <a:r>
              <a:rPr lang="en-US" altLang="en-US" sz="2400" b="0" baseline="-25000" dirty="0"/>
              <a:t>1</a:t>
            </a:r>
            <a:r>
              <a:rPr lang="en-US" altLang="en-US" sz="2400" b="0" dirty="0"/>
              <a:t> is better for small FPR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</a:t>
            </a:r>
            <a:r>
              <a:rPr lang="en-US" altLang="en-US" sz="2400" b="0" baseline="-25000" dirty="0"/>
              <a:t>2</a:t>
            </a:r>
            <a:r>
              <a:rPr lang="en-US" altLang="en-US" sz="2400" b="0" dirty="0"/>
              <a:t> is better for large FPR</a:t>
            </a:r>
          </a:p>
          <a:p>
            <a:pPr lvl="1">
              <a:buSzPct val="75000"/>
              <a:buFont typeface="Monotype Sorts" pitchFamily="2" charset="2"/>
              <a:buNone/>
            </a:pPr>
            <a:endParaRPr lang="en-US" altLang="en-US" sz="1000" b="0" dirty="0"/>
          </a:p>
          <a:p>
            <a:r>
              <a:rPr lang="en-US" altLang="en-US" sz="2400" b="0" dirty="0"/>
              <a:t>Area Under the ROC curve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Ideal: </a:t>
            </a:r>
          </a:p>
          <a:p>
            <a:pPr lvl="2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1800" b="0" dirty="0"/>
              <a:t> Area = 1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Random guess:</a:t>
            </a:r>
          </a:p>
          <a:p>
            <a:pPr lvl="2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1800" b="0" dirty="0"/>
              <a:t> Area = 0.5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F458A3-C58B-40FC-8DE0-F31EB6FDEDAC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2806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0852BE-E26A-4125-ACB6-F3B060D9BA37}"/>
              </a:ext>
            </a:extLst>
          </p:cNvPr>
          <p:cNvSpPr txBox="1"/>
          <p:nvPr/>
        </p:nvSpPr>
        <p:spPr>
          <a:xfrm>
            <a:off x="511405" y="2473375"/>
            <a:ext cx="10426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Step1:	Test: &lt;- </a:t>
            </a:r>
            <a:r>
              <a:rPr lang="en-US" altLang="zh-CN" sz="2400" dirty="0" err="1"/>
              <a:t>glm</a:t>
            </a:r>
            <a:r>
              <a:rPr lang="en-US" altLang="zh-CN" sz="2400" dirty="0"/>
              <a:t>() 					# logistic regression</a:t>
            </a:r>
          </a:p>
          <a:p>
            <a:pPr algn="just"/>
            <a:r>
              <a:rPr lang="en-US" altLang="zh-CN" sz="2400" dirty="0"/>
              <a:t>Step2:	pre &lt;- predict(Test, others, type = "response")	# prediction</a:t>
            </a:r>
          </a:p>
          <a:p>
            <a:pPr algn="just"/>
            <a:r>
              <a:rPr lang="en-US" altLang="zh-CN" sz="2400" dirty="0"/>
              <a:t>Step3:	</a:t>
            </a:r>
            <a:r>
              <a:rPr lang="en-US" altLang="zh-CN" sz="2400" dirty="0" err="1"/>
              <a:t>pred</a:t>
            </a:r>
            <a:r>
              <a:rPr lang="en-US" altLang="zh-CN" sz="2400" dirty="0"/>
              <a:t>&lt;-</a:t>
            </a:r>
            <a:r>
              <a:rPr lang="en-US" altLang="zh-CN" sz="2400" dirty="0" err="1"/>
              <a:t>ifelse</a:t>
            </a:r>
            <a:r>
              <a:rPr lang="en-US" altLang="zh-CN" sz="2400" dirty="0"/>
              <a:t>(pre&gt;=0.5,group2,group1)		# divide T/F</a:t>
            </a:r>
          </a:p>
          <a:p>
            <a:pPr algn="just"/>
            <a:r>
              <a:rPr lang="en-US" altLang="zh-CN" sz="2400" dirty="0"/>
              <a:t>Step4:	table (</a:t>
            </a:r>
            <a:r>
              <a:rPr lang="en-US" altLang="zh-CN" sz="2400" dirty="0" err="1"/>
              <a:t>real,pred</a:t>
            </a:r>
            <a:r>
              <a:rPr lang="en-US" altLang="zh-CN" sz="2400" dirty="0"/>
              <a:t>)					# Confusion Matrix</a:t>
            </a:r>
          </a:p>
          <a:p>
            <a:pPr algn="just"/>
            <a:r>
              <a:rPr lang="en-US" altLang="zh-CN" sz="2400" dirty="0"/>
              <a:t>Step5:	roc(</a:t>
            </a:r>
            <a:r>
              <a:rPr lang="en-US" altLang="zh-CN" sz="2400" dirty="0" err="1"/>
              <a:t>real,pre</a:t>
            </a:r>
            <a:r>
              <a:rPr lang="en-US" altLang="zh-CN" sz="2400" dirty="0"/>
              <a:t>) 						#calculate ROC</a:t>
            </a:r>
          </a:p>
          <a:p>
            <a:pPr algn="just"/>
            <a:r>
              <a:rPr lang="en-US" altLang="zh-CN" sz="2400" dirty="0"/>
              <a:t>Step6:	1-specificities (x) and sensitivities (y)		</a:t>
            </a:r>
          </a:p>
          <a:p>
            <a:pPr algn="just"/>
            <a:r>
              <a:rPr lang="en-US" altLang="zh-CN" sz="2400" dirty="0"/>
              <a:t>Step7:	 </a:t>
            </a:r>
            <a:r>
              <a:rPr lang="en-US" altLang="zh-CN" sz="2400" dirty="0" err="1"/>
              <a:t>ggplot</a:t>
            </a:r>
            <a:r>
              <a:rPr lang="en-US" altLang="zh-CN" sz="2400" dirty="0"/>
              <a:t>()						# plot figure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DF6BB7-4779-44E4-BE6C-9EA2BD4FD73A}"/>
              </a:ext>
            </a:extLst>
          </p:cNvPr>
          <p:cNvSpPr txBox="1"/>
          <p:nvPr/>
        </p:nvSpPr>
        <p:spPr>
          <a:xfrm>
            <a:off x="511405" y="1401082"/>
            <a:ext cx="433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Package require “</a:t>
            </a:r>
            <a:r>
              <a:rPr lang="en-US" altLang="zh-CN" sz="2400" dirty="0" err="1"/>
              <a:t>pROC</a:t>
            </a:r>
            <a:r>
              <a:rPr lang="en-US" altLang="zh-CN" sz="2400" dirty="0"/>
              <a:t>”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D3A5CC-6985-4C36-9EB4-9A40A0D01703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735EFA7F-80FE-4B77-A80B-5C1CA86FF35A}"/>
              </a:ext>
            </a:extLst>
          </p:cNvPr>
          <p:cNvSpPr/>
          <p:nvPr/>
        </p:nvSpPr>
        <p:spPr>
          <a:xfrm>
            <a:off x="4490554" y="1631915"/>
            <a:ext cx="4710008" cy="830997"/>
          </a:xfrm>
          <a:prstGeom prst="wedgeRoundRectCallout">
            <a:avLst>
              <a:gd name="adj1" fmla="val -49802"/>
              <a:gd name="adj2" fmla="val 11590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additional arguments affecting the predictions produced.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82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8AD496-B7BE-46AA-875B-50174ECEE603}"/>
              </a:ext>
            </a:extLst>
          </p:cNvPr>
          <p:cNvSpPr txBox="1"/>
          <p:nvPr/>
        </p:nvSpPr>
        <p:spPr>
          <a:xfrm>
            <a:off x="511405" y="409222"/>
            <a:ext cx="3796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6009A8-5BDF-4E14-9560-0BEF38B560AC}"/>
              </a:ext>
            </a:extLst>
          </p:cNvPr>
          <p:cNvSpPr txBox="1"/>
          <p:nvPr/>
        </p:nvSpPr>
        <p:spPr>
          <a:xfrm>
            <a:off x="511405" y="2513880"/>
            <a:ext cx="9907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Submit file: </a:t>
            </a:r>
            <a:r>
              <a:rPr lang="en-US" altLang="zh-CN" sz="2400" dirty="0">
                <a:solidFill>
                  <a:srgbClr val="FF0000"/>
                </a:solidFill>
              </a:rPr>
              <a:t>Zip / </a:t>
            </a:r>
            <a:r>
              <a:rPr lang="en-US" altLang="zh-CN" sz="2400" dirty="0" err="1">
                <a:solidFill>
                  <a:srgbClr val="FF0000"/>
                </a:solidFill>
              </a:rPr>
              <a:t>rar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file (</a:t>
            </a:r>
            <a:r>
              <a:rPr lang="en-US" altLang="zh-CN" sz="2400" dirty="0">
                <a:solidFill>
                  <a:srgbClr val="FF0000"/>
                </a:solidFill>
              </a:rPr>
              <a:t>don’t use .7z file</a:t>
            </a:r>
            <a:r>
              <a:rPr lang="en-US" altLang="zh-CN" sz="2400" dirty="0"/>
              <a:t>)within: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R code file (Topic_1/2/3_Name_SID</a:t>
            </a:r>
            <a:r>
              <a:rPr lang="en-US" altLang="zh-CN" sz="2400" dirty="0">
                <a:solidFill>
                  <a:srgbClr val="FF0000"/>
                </a:solidFill>
              </a:rPr>
              <a:t>.R</a:t>
            </a:r>
            <a:r>
              <a:rPr lang="en-US" altLang="zh-CN" sz="2400" dirty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Assignment Report (Topic_1/2/3_Name_SID</a:t>
            </a:r>
            <a:r>
              <a:rPr lang="en-US" altLang="zh-CN" sz="2400" dirty="0">
                <a:solidFill>
                  <a:srgbClr val="FF0000"/>
                </a:solidFill>
              </a:rPr>
              <a:t>.PDF</a:t>
            </a:r>
            <a:r>
              <a:rPr lang="en-US" altLang="zh-CN" sz="2400" dirty="0"/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924C2F-D6C8-490D-8698-E67EBBAEF87A}"/>
              </a:ext>
            </a:extLst>
          </p:cNvPr>
          <p:cNvSpPr txBox="1"/>
          <p:nvPr/>
        </p:nvSpPr>
        <p:spPr>
          <a:xfrm>
            <a:off x="511405" y="1423447"/>
            <a:ext cx="1081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Question files: Canvas-Assignments-Project Assignment </a:t>
            </a:r>
          </a:p>
          <a:p>
            <a:r>
              <a:rPr lang="en-US" altLang="zh-CN" sz="2400" dirty="0"/>
              <a:t>(Deadline: </a:t>
            </a:r>
            <a:r>
              <a:rPr lang="en-US" altLang="zh-CN" sz="2400" dirty="0">
                <a:solidFill>
                  <a:srgbClr val="FF0000"/>
                </a:solidFill>
              </a:rPr>
              <a:t>11:59pm, April 23rd</a:t>
            </a:r>
            <a:r>
              <a:rPr lang="en-US" altLang="zh-CN" sz="2400" dirty="0"/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B1A43B-5B98-4A81-96B9-619ADBE94F7B}"/>
              </a:ext>
            </a:extLst>
          </p:cNvPr>
          <p:cNvSpPr txBox="1"/>
          <p:nvPr/>
        </p:nvSpPr>
        <p:spPr>
          <a:xfrm>
            <a:off x="511405" y="3973645"/>
            <a:ext cx="1081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Choose 1 </a:t>
            </a:r>
            <a:r>
              <a:rPr lang="en-US" altLang="zh-CN" sz="2400" dirty="0"/>
              <a:t>out of 3 topics. There are </a:t>
            </a:r>
            <a:r>
              <a:rPr lang="en-US" altLang="zh-CN" sz="2400" dirty="0">
                <a:solidFill>
                  <a:srgbClr val="FF0000"/>
                </a:solidFill>
              </a:rPr>
              <a:t>3-4 questions </a:t>
            </a:r>
            <a:r>
              <a:rPr lang="en-US" altLang="zh-CN" sz="2400" dirty="0"/>
              <a:t>under each topic, of which the </a:t>
            </a:r>
            <a:r>
              <a:rPr lang="en-US" altLang="zh-CN" sz="2400" dirty="0">
                <a:solidFill>
                  <a:srgbClr val="FF0000"/>
                </a:solidFill>
              </a:rPr>
              <a:t>optional problem </a:t>
            </a:r>
            <a:r>
              <a:rPr lang="en-US" altLang="zh-CN" sz="2400" dirty="0"/>
              <a:t>is difficult(</a:t>
            </a:r>
            <a:r>
              <a:rPr lang="en-US" altLang="zh-CN" sz="2400" dirty="0">
                <a:solidFill>
                  <a:srgbClr val="FF0000"/>
                </a:solidFill>
              </a:rPr>
              <a:t>not mandatory</a:t>
            </a:r>
            <a:r>
              <a:rPr lang="en-US" altLang="zh-CN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3040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A9F984-46F7-4C8B-BF0C-50B938694D88}"/>
              </a:ext>
            </a:extLst>
          </p:cNvPr>
          <p:cNvSpPr txBox="1"/>
          <p:nvPr/>
        </p:nvSpPr>
        <p:spPr>
          <a:xfrm>
            <a:off x="511405" y="409222"/>
            <a:ext cx="3796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6BA82A-83BD-48EE-8E86-DFEDDE29DA75}"/>
              </a:ext>
            </a:extLst>
          </p:cNvPr>
          <p:cNvSpPr txBox="1"/>
          <p:nvPr/>
        </p:nvSpPr>
        <p:spPr>
          <a:xfrm>
            <a:off x="511404" y="1118360"/>
            <a:ext cx="9763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defRPr sz="2500"/>
            </a:pPr>
            <a:r>
              <a:rPr lang="en-US" altLang="zh-CN" sz="2400" dirty="0"/>
              <a:t>Data source: NHANES publicly available datasets (</a:t>
            </a:r>
            <a:r>
              <a:rPr lang="en-US" altLang="zh-CN" sz="2400" dirty="0">
                <a:solidFill>
                  <a:srgbClr val="FF0000"/>
                </a:solidFill>
              </a:rPr>
              <a:t>2017-2018</a:t>
            </a:r>
            <a:r>
              <a:rPr lang="en-US" altLang="zh-CN" sz="2400" dirty="0"/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354843-9777-4CD8-B4D2-5B33A1EF0BA7}"/>
              </a:ext>
            </a:extLst>
          </p:cNvPr>
          <p:cNvSpPr txBox="1"/>
          <p:nvPr/>
        </p:nvSpPr>
        <p:spPr>
          <a:xfrm>
            <a:off x="511404" y="2237191"/>
            <a:ext cx="11338089" cy="3413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altLang="zh-CN" sz="1800" dirty="0"/>
              <a:t>Topic 2:</a:t>
            </a:r>
            <a:endParaRPr lang="en-US" altLang="zh-CN" sz="18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altLang="zh-CN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Datasets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: Blood Pressure, Body Measures, Demographic Variables and Sample Weights (2017-2018).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altLang="zh-CN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Raw data &amp; Data dictionary: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https://wwwn.cdc.gov/nchs/nhanes/Search/DataPage.aspx?Component=Questionnaire&amp;CycleBeginYear=2017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(Questionnaire Datasets)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https://wwwn.cdc.gov/nchs/nhanes/Search/DataPage.aspx?Component=Demographics&amp;CycleBeginYear=2017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(Demographic Data)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https://wwwn.cdc.gov/nchs/nhanes/Search/DataPage.aspx?Component=Examination&amp;CycleBeginYear=2017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(Examination Data)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4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5DEA26-57D8-41C0-B3E1-8CD8EACD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9" y="1537400"/>
            <a:ext cx="10287786" cy="50589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ABC0762-B68C-443F-B4AF-9FCF2F94BCB4}"/>
              </a:ext>
            </a:extLst>
          </p:cNvPr>
          <p:cNvSpPr txBox="1"/>
          <p:nvPr/>
        </p:nvSpPr>
        <p:spPr>
          <a:xfrm>
            <a:off x="511405" y="409222"/>
            <a:ext cx="3796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DC614F-D3AB-4C70-B7E3-10475B9447AE}"/>
              </a:ext>
            </a:extLst>
          </p:cNvPr>
          <p:cNvSpPr txBox="1"/>
          <p:nvPr/>
        </p:nvSpPr>
        <p:spPr>
          <a:xfrm>
            <a:off x="511404" y="1118360"/>
            <a:ext cx="9763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defRPr sz="2500"/>
            </a:pPr>
            <a:r>
              <a:rPr lang="en-US" altLang="zh-CN" sz="2400" dirty="0"/>
              <a:t>Data source: NHANES publicly available datasets (</a:t>
            </a:r>
            <a:r>
              <a:rPr lang="en-US" altLang="zh-CN" sz="2400" dirty="0">
                <a:solidFill>
                  <a:srgbClr val="FF0000"/>
                </a:solidFill>
              </a:rPr>
              <a:t>2017-2018</a:t>
            </a:r>
            <a:r>
              <a:rPr lang="en-US" altLang="zh-CN" sz="2400" dirty="0"/>
              <a:t>)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49CDF978-6792-4E7C-83E6-11E5A5F589F1}"/>
              </a:ext>
            </a:extLst>
          </p:cNvPr>
          <p:cNvSpPr/>
          <p:nvPr/>
        </p:nvSpPr>
        <p:spPr>
          <a:xfrm>
            <a:off x="5806911" y="4411744"/>
            <a:ext cx="2658359" cy="622169"/>
          </a:xfrm>
          <a:prstGeom prst="wedgeRoundRectCallout">
            <a:avLst>
              <a:gd name="adj1" fmla="val -7236"/>
              <a:gd name="adj2" fmla="val 10795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Dictionary</a:t>
            </a:r>
          </a:p>
          <a:p>
            <a:pPr algn="ctr"/>
            <a:r>
              <a:rPr lang="en-US" altLang="zh-CN" dirty="0"/>
              <a:t>(read before use)</a:t>
            </a:r>
            <a:endParaRPr lang="zh-CN" altLang="en-US" dirty="0"/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F1C8CC53-0A6A-45C7-ABA0-D5D25B599E52}"/>
              </a:ext>
            </a:extLst>
          </p:cNvPr>
          <p:cNvSpPr/>
          <p:nvPr/>
        </p:nvSpPr>
        <p:spPr>
          <a:xfrm>
            <a:off x="8672658" y="4411744"/>
            <a:ext cx="2281288" cy="622169"/>
          </a:xfrm>
          <a:prstGeom prst="wedgeRoundRectCallout">
            <a:avLst>
              <a:gd name="adj1" fmla="val -33404"/>
              <a:gd name="adj2" fmla="val 1018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Raw Data</a:t>
            </a:r>
          </a:p>
          <a:p>
            <a:pPr algn="ctr"/>
            <a:r>
              <a:rPr lang="en-US" altLang="zh-CN" dirty="0"/>
              <a:t>(need download)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0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C56E12-03A9-43F6-9876-C7C151756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14" y="1693290"/>
            <a:ext cx="8573960" cy="51647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FA31816-33B1-4CA6-AC9E-8F294C2305C6}"/>
              </a:ext>
            </a:extLst>
          </p:cNvPr>
          <p:cNvSpPr txBox="1"/>
          <p:nvPr/>
        </p:nvSpPr>
        <p:spPr>
          <a:xfrm>
            <a:off x="511405" y="409222"/>
            <a:ext cx="3796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8C1D2B-B183-487D-981D-60BFA797955D}"/>
              </a:ext>
            </a:extLst>
          </p:cNvPr>
          <p:cNvSpPr txBox="1"/>
          <p:nvPr/>
        </p:nvSpPr>
        <p:spPr>
          <a:xfrm>
            <a:off x="511404" y="1118360"/>
            <a:ext cx="9763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defRPr sz="2500"/>
            </a:pPr>
            <a:r>
              <a:rPr lang="en-US" altLang="zh-CN" sz="2400" dirty="0"/>
              <a:t>Data source: NHANES publicly available datasets (</a:t>
            </a:r>
            <a:r>
              <a:rPr lang="en-US" altLang="zh-CN" sz="2400" dirty="0">
                <a:solidFill>
                  <a:srgbClr val="FF0000"/>
                </a:solidFill>
              </a:rPr>
              <a:t>2017-2018</a:t>
            </a:r>
            <a:r>
              <a:rPr lang="en-US" altLang="zh-CN" sz="2400" dirty="0"/>
              <a:t>)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69F25850-7793-43DC-B326-01A29769931A}"/>
              </a:ext>
            </a:extLst>
          </p:cNvPr>
          <p:cNvSpPr/>
          <p:nvPr/>
        </p:nvSpPr>
        <p:spPr>
          <a:xfrm>
            <a:off x="9728462" y="2554663"/>
            <a:ext cx="2262433" cy="622169"/>
          </a:xfrm>
          <a:prstGeom prst="wedgeRoundRectCallout">
            <a:avLst>
              <a:gd name="adj1" fmla="val -58480"/>
              <a:gd name="adj2" fmla="val 20492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Catalogue </a:t>
            </a:r>
            <a:endParaRPr lang="zh-CN" altLang="en-US" dirty="0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EA2749F-0866-4C42-87FD-352B18450B29}"/>
              </a:ext>
            </a:extLst>
          </p:cNvPr>
          <p:cNvSpPr/>
          <p:nvPr/>
        </p:nvSpPr>
        <p:spPr>
          <a:xfrm>
            <a:off x="-20707" y="5699470"/>
            <a:ext cx="2262433" cy="622169"/>
          </a:xfrm>
          <a:prstGeom prst="wedgeRoundRectCallout">
            <a:avLst>
              <a:gd name="adj1" fmla="val 52354"/>
              <a:gd name="adj2" fmla="val -16780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Notes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56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288905-E73D-4D93-9652-0AB6132E3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088135"/>
            <a:ext cx="8324850" cy="22669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E59846-31EC-4A7C-A22E-94CF537A732A}"/>
              </a:ext>
            </a:extLst>
          </p:cNvPr>
          <p:cNvSpPr txBox="1"/>
          <p:nvPr/>
        </p:nvSpPr>
        <p:spPr>
          <a:xfrm>
            <a:off x="511405" y="409222"/>
            <a:ext cx="7114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 Load Data 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59A2BB-0F98-4F28-AFC7-76C596405FBB}"/>
              </a:ext>
            </a:extLst>
          </p:cNvPr>
          <p:cNvSpPr txBox="1"/>
          <p:nvPr/>
        </p:nvSpPr>
        <p:spPr>
          <a:xfrm>
            <a:off x="650450" y="1457161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 1:</a:t>
            </a:r>
            <a:endParaRPr lang="zh-CN" altLang="en-US" dirty="0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EC17315E-505E-4846-86EB-DE08DDAAF2D2}"/>
              </a:ext>
            </a:extLst>
          </p:cNvPr>
          <p:cNvSpPr/>
          <p:nvPr/>
        </p:nvSpPr>
        <p:spPr>
          <a:xfrm>
            <a:off x="3487917" y="1465966"/>
            <a:ext cx="2262433" cy="622169"/>
          </a:xfrm>
          <a:prstGeom prst="wedgeRoundRectCallout">
            <a:avLst>
              <a:gd name="adj1" fmla="val -48063"/>
              <a:gd name="adj2" fmla="val 1155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File</a:t>
            </a:r>
            <a:endParaRPr lang="zh-CN" altLang="en-US" dirty="0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1A6228DF-D46E-4CD9-AB21-1E095C30876B}"/>
              </a:ext>
            </a:extLst>
          </p:cNvPr>
          <p:cNvSpPr/>
          <p:nvPr/>
        </p:nvSpPr>
        <p:spPr>
          <a:xfrm>
            <a:off x="6656895" y="1453167"/>
            <a:ext cx="2262433" cy="622169"/>
          </a:xfrm>
          <a:prstGeom prst="wedgeRoundRectCallout">
            <a:avLst>
              <a:gd name="adj1" fmla="val -48063"/>
              <a:gd name="adj2" fmla="val 1155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Useful Columns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7819AB-B55A-49B2-9BD0-D07CFCF1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220" y="4744334"/>
            <a:ext cx="2105025" cy="6477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720EE97-A7D3-4AE5-B36D-FF1373720071}"/>
              </a:ext>
            </a:extLst>
          </p:cNvPr>
          <p:cNvSpPr txBox="1"/>
          <p:nvPr/>
        </p:nvSpPr>
        <p:spPr>
          <a:xfrm>
            <a:off x="650450" y="4846842"/>
            <a:ext cx="276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Data File: </a:t>
            </a:r>
            <a:r>
              <a:rPr lang="en-US" altLang="zh-CN" sz="2400" dirty="0" err="1"/>
              <a:t>xxx.XPT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D01AFF-2C96-4A0F-B351-4FDDB0A25B81}"/>
              </a:ext>
            </a:extLst>
          </p:cNvPr>
          <p:cNvSpPr txBox="1"/>
          <p:nvPr/>
        </p:nvSpPr>
        <p:spPr>
          <a:xfrm>
            <a:off x="6490042" y="4800675"/>
            <a:ext cx="5489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Data &lt;-</a:t>
            </a:r>
            <a:r>
              <a:rPr lang="en-US" altLang="zh-CN" sz="2400" dirty="0" err="1"/>
              <a:t>read.xport</a:t>
            </a:r>
            <a:r>
              <a:rPr lang="en-US" altLang="zh-CN" sz="2400" dirty="0"/>
              <a:t>(‘</a:t>
            </a:r>
            <a:r>
              <a:rPr lang="en-US" altLang="zh-CN" sz="2400" dirty="0" err="1"/>
              <a:t>Data_file_name.XPT</a:t>
            </a:r>
            <a:r>
              <a:rPr lang="en-US" altLang="zh-CN" sz="2400" dirty="0"/>
              <a:t>’)</a:t>
            </a:r>
            <a:endParaRPr lang="zh-CN" altLang="en-US" sz="2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C663705-0267-4672-A3EF-30499049E5F8}"/>
              </a:ext>
            </a:extLst>
          </p:cNvPr>
          <p:cNvCxnSpPr/>
          <p:nvPr/>
        </p:nvCxnSpPr>
        <p:spPr>
          <a:xfrm>
            <a:off x="3044858" y="5077674"/>
            <a:ext cx="6881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83687AB-70F1-4332-AE0A-BE5CFD3A60EF}"/>
              </a:ext>
            </a:extLst>
          </p:cNvPr>
          <p:cNvCxnSpPr/>
          <p:nvPr/>
        </p:nvCxnSpPr>
        <p:spPr>
          <a:xfrm>
            <a:off x="5827024" y="5068184"/>
            <a:ext cx="6881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6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97AF52-8528-49E7-8DBF-B2195BB01E1E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 Choose Useful Features, delete missing values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9CABB7-215E-4B45-B0F5-3859353E09D6}"/>
              </a:ext>
            </a:extLst>
          </p:cNvPr>
          <p:cNvSpPr txBox="1"/>
          <p:nvPr/>
        </p:nvSpPr>
        <p:spPr>
          <a:xfrm>
            <a:off x="511405" y="4392297"/>
            <a:ext cx="672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Data_use</a:t>
            </a:r>
            <a:r>
              <a:rPr lang="en-US" altLang="zh-CN" sz="2400" dirty="0"/>
              <a:t> &lt;- select(Data, feature_1, feature_2, …)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A031E8-4097-45BB-8843-95A67260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682783"/>
            <a:ext cx="8324850" cy="22669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355259-C4EB-4688-BAA1-8532F52CF7A2}"/>
              </a:ext>
            </a:extLst>
          </p:cNvPr>
          <p:cNvSpPr txBox="1"/>
          <p:nvPr/>
        </p:nvSpPr>
        <p:spPr>
          <a:xfrm>
            <a:off x="511405" y="5065693"/>
            <a:ext cx="927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table(is.na(Data))  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# find: if has missing data or not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11988E-B401-4942-A2DF-C045DFB45458}"/>
              </a:ext>
            </a:extLst>
          </p:cNvPr>
          <p:cNvSpPr txBox="1"/>
          <p:nvPr/>
        </p:nvSpPr>
        <p:spPr>
          <a:xfrm>
            <a:off x="511404" y="5651726"/>
            <a:ext cx="927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sz="2400" dirty="0"/>
              <a:t>Data_omit = na.omit(Data)       </a:t>
            </a:r>
            <a:r>
              <a:rPr lang="en-US" altLang="zh-CN" sz="2400" dirty="0">
                <a:solidFill>
                  <a:srgbClr val="FF0000"/>
                </a:solidFill>
              </a:rPr>
              <a:t># delete “NA”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FF6CD7-6AEB-443E-8D8D-11E44488EB95}"/>
              </a:ext>
            </a:extLst>
          </p:cNvPr>
          <p:cNvSpPr txBox="1"/>
          <p:nvPr/>
        </p:nvSpPr>
        <p:spPr>
          <a:xfrm>
            <a:off x="650450" y="1457161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 1: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11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06984E-2E68-40E6-8A1C-5AF2C88521EF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 Data type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5A4DDC-2EFA-451F-8B2D-83866A66305B}"/>
              </a:ext>
            </a:extLst>
          </p:cNvPr>
          <p:cNvSpPr txBox="1"/>
          <p:nvPr/>
        </p:nvSpPr>
        <p:spPr>
          <a:xfrm>
            <a:off x="511405" y="3429000"/>
            <a:ext cx="427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Numerical Data vs. Factor Data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BE73D6-7D5E-4C37-88B5-E0D2FE6C18CF}"/>
              </a:ext>
            </a:extLst>
          </p:cNvPr>
          <p:cNvSpPr txBox="1"/>
          <p:nvPr/>
        </p:nvSpPr>
        <p:spPr>
          <a:xfrm>
            <a:off x="511405" y="4094182"/>
            <a:ext cx="45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0,1,2,3.5,7.90,10.222,…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03D725-9E5F-46A4-8D10-603988060EDA}"/>
              </a:ext>
            </a:extLst>
          </p:cNvPr>
          <p:cNvSpPr txBox="1"/>
          <p:nvPr/>
        </p:nvSpPr>
        <p:spPr>
          <a:xfrm>
            <a:off x="511405" y="4482365"/>
            <a:ext cx="45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M/F, Class 1/ Class2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A93AA2-29DB-4550-ABF3-EDF17C1CF1E0}"/>
              </a:ext>
            </a:extLst>
          </p:cNvPr>
          <p:cNvSpPr txBox="1"/>
          <p:nvPr/>
        </p:nvSpPr>
        <p:spPr>
          <a:xfrm>
            <a:off x="511405" y="5262339"/>
            <a:ext cx="955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400" dirty="0"/>
              <a:t>Data$feature &lt;- factor(Data$feature)    </a:t>
            </a:r>
            <a:r>
              <a:rPr lang="pt-BR" altLang="zh-CN" sz="2400" dirty="0">
                <a:solidFill>
                  <a:srgbClr val="FF0000"/>
                </a:solidFill>
              </a:rPr>
              <a:t># change data into factor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6C5501-25FA-4FB3-8CF9-06922C1B5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928145"/>
            <a:ext cx="7991475" cy="13144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F618151-72FA-4E47-9E58-CD7CB3023F8B}"/>
              </a:ext>
            </a:extLst>
          </p:cNvPr>
          <p:cNvSpPr txBox="1"/>
          <p:nvPr/>
        </p:nvSpPr>
        <p:spPr>
          <a:xfrm>
            <a:off x="650450" y="1457161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 2: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00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1343</Words>
  <PresentationFormat>宽屏</PresentationFormat>
  <Paragraphs>238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Monotype Sorts</vt:lpstr>
      <vt:lpstr>等线</vt:lpstr>
      <vt:lpstr>等线 Light</vt:lpstr>
      <vt:lpstr>Arial</vt:lpstr>
      <vt:lpstr>Calibri</vt:lpstr>
      <vt:lpstr>Wingdings</vt:lpstr>
      <vt:lpstr>Office 主题​​</vt:lpstr>
      <vt:lpstr>Equation</vt:lpstr>
      <vt:lpstr>EE3211 Project Assignment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2021-02-22T16:37:06Z</dcterms:created>
  <dcterms:modified xsi:type="dcterms:W3CDTF">2021-02-22T19:06:25Z</dcterms:modified>
</cp:coreProperties>
</file>