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2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6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7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D333-D732-4B31-8308-191619E131E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D334-857A-4F23-80FA-E733F96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Undergrad_Guide_to_R.pdf" TargetMode="External"/><Relationship Id="rId2" Type="http://schemas.openxmlformats.org/officeDocument/2006/relationships/hyperlink" Target="Instruction%20on%20R%20installation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EE3211 </a:t>
            </a:r>
            <a:br>
              <a:rPr lang="en-US"/>
            </a:br>
            <a:r>
              <a:rPr lang="en-US"/>
              <a:t>Modelling </a:t>
            </a:r>
            <a:r>
              <a:rPr lang="en-US" dirty="0"/>
              <a:t>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 Tutorial</a:t>
            </a:r>
          </a:p>
          <a:p>
            <a:r>
              <a:rPr lang="en-US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388606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US" dirty="0"/>
              <a:t>Data: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0" y="936624"/>
            <a:ext cx="11874500" cy="57054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&gt;is.na(WeightG12Stu.df$Weight)</a:t>
            </a:r>
          </a:p>
          <a:p>
            <a:pPr marL="0" indent="0">
              <a:buNone/>
            </a:pPr>
            <a:r>
              <a:rPr lang="en-HK" dirty="0"/>
              <a:t># Returns TRUE if indexed value is missing (e.g., NA) and FALSE if indexed value is not missing</a:t>
            </a:r>
          </a:p>
          <a:p>
            <a:pPr marL="0" indent="0">
              <a:buNone/>
            </a:pPr>
            <a:r>
              <a:rPr lang="da-DK" dirty="0"/>
              <a:t>[1] FALSE FALSE FALSE FALSE FALSE FALSE FALSE FALSE FALSE FALSE FALSE FALSE</a:t>
            </a:r>
          </a:p>
          <a:p>
            <a:pPr marL="0" indent="0">
              <a:buNone/>
            </a:pPr>
            <a:r>
              <a:rPr lang="da-DK" dirty="0"/>
              <a:t>[13] FALSE FALSE FALSE FALSE FALSE FALSE FALSE FALSE FALSE FALSE FALSE FALSE</a:t>
            </a:r>
          </a:p>
          <a:p>
            <a:pPr marL="0" indent="0">
              <a:buNone/>
            </a:pPr>
            <a:r>
              <a:rPr lang="da-DK" dirty="0"/>
              <a:t>[25] FALSE FALSE FALSE FALSE FALSE FALSE</a:t>
            </a:r>
          </a:p>
          <a:p>
            <a:pPr marL="0" indent="0">
              <a:buNone/>
            </a:pPr>
            <a:r>
              <a:rPr lang="da-DK" dirty="0">
                <a:solidFill>
                  <a:srgbClr val="0000FF"/>
                </a:solidFill>
              </a:rPr>
              <a:t>&gt;complete.cases(WeightG12Stu.df$Weight)</a:t>
            </a:r>
          </a:p>
          <a:p>
            <a:pPr marL="0" indent="0">
              <a:buNone/>
            </a:pPr>
            <a:r>
              <a:rPr lang="en-HK" dirty="0"/>
              <a:t># Returns TRUE if indexed value is not missing (e.g., NA) and FALSE if indexed value is missing</a:t>
            </a:r>
          </a:p>
          <a:p>
            <a:pPr marL="0" indent="0">
              <a:buNone/>
            </a:pPr>
            <a:r>
              <a:rPr lang="en-US" dirty="0"/>
              <a:t>[1] TRUE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[15] TRUE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[29] TRUE </a:t>
            </a:r>
            <a:r>
              <a:rPr lang="en-US" dirty="0" err="1"/>
              <a:t>TRUE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7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4900" y="1538288"/>
            <a:ext cx="5473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None/>
            </a:pPr>
            <a:r>
              <a:rPr lang="en-US" dirty="0"/>
              <a:t># Variance</a:t>
            </a:r>
          </a:p>
          <a:p>
            <a:pPr marL="0" indent="0">
              <a:buNone/>
            </a:pPr>
            <a:r>
              <a:rPr lang="en-US" dirty="0"/>
              <a:t>[1] 166.4971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median(WeightG12Stu.df$Weight)</a:t>
            </a:r>
          </a:p>
          <a:p>
            <a:pPr marL="0" indent="0">
              <a:buNone/>
            </a:pPr>
            <a:r>
              <a:rPr lang="en-US" dirty="0"/>
              <a:t># Median or midpoint</a:t>
            </a:r>
          </a:p>
          <a:p>
            <a:pPr marL="0" indent="0">
              <a:buNone/>
            </a:pPr>
            <a:r>
              <a:rPr lang="en-US" dirty="0"/>
              <a:t>[1] 124.6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8300" y="1538288"/>
            <a:ext cx="5473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&gt; mean(WeightG12Stu.df$Weight)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 Mean or arithmetic average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123.3533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sd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 Standard Deviation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12.90337</a:t>
            </a:r>
          </a:p>
        </p:txBody>
      </p:sp>
    </p:spTree>
    <p:extLst>
      <p:ext uri="{BB962C8B-B14F-4D97-AF65-F5344CB8AC3E}">
        <p14:creationId xmlns:p14="http://schemas.microsoft.com/office/powerpoint/2010/main" val="393822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100" y="1131888"/>
            <a:ext cx="6527800" cy="590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sort(WeightG12Stu.df$Weight)</a:t>
            </a:r>
          </a:p>
          <a:p>
            <a:pPr marL="0" indent="0">
              <a:buNone/>
            </a:pPr>
            <a:r>
              <a:rPr lang="en-HK" dirty="0"/>
              <a:t># Sort or order values in a vector</a:t>
            </a:r>
          </a:p>
          <a:p>
            <a:pPr marL="0" indent="0">
              <a:buNone/>
            </a:pPr>
            <a:r>
              <a:rPr lang="en-US" dirty="0"/>
              <a:t>[1] 94.4 100.9 104.5 105.8 111.4 111.7 112.2 117.4 117.8 119.9 120.9 120.9</a:t>
            </a:r>
          </a:p>
          <a:p>
            <a:pPr marL="0" indent="0">
              <a:buNone/>
            </a:pPr>
            <a:r>
              <a:rPr lang="en-US" dirty="0"/>
              <a:t>[13] 121.4 121.7 124.5 124.7 125.2 125.8 126.8 127.1 127.7 129.2 130.6 132.6</a:t>
            </a:r>
          </a:p>
          <a:p>
            <a:pPr marL="0" indent="0">
              <a:buNone/>
            </a:pPr>
            <a:r>
              <a:rPr lang="en-US" dirty="0"/>
              <a:t>[25] 134.5 135.1 135.5 143.8 145.1 151.5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sum(WeightG12Stu.df$Weight)</a:t>
            </a:r>
          </a:p>
          <a:p>
            <a:pPr marL="0" indent="0">
              <a:buNone/>
            </a:pPr>
            <a:r>
              <a:rPr lang="en-HK" dirty="0"/>
              <a:t># Arithmetic sum of all values in a vector</a:t>
            </a:r>
          </a:p>
          <a:p>
            <a:pPr marL="0" indent="0">
              <a:buNone/>
            </a:pPr>
            <a:r>
              <a:rPr lang="en-US" dirty="0"/>
              <a:t>[1] 3700.6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6400" y="1131888"/>
            <a:ext cx="54737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&gt; range(WeightG12Stu.df$Weight)</a:t>
            </a:r>
          </a:p>
          <a:p>
            <a:pPr marL="0" indent="0">
              <a:buNone/>
            </a:pPr>
            <a:r>
              <a:rPr lang="en-US" sz="2600" dirty="0"/>
              <a:t># Range, minimum and maximum</a:t>
            </a:r>
          </a:p>
          <a:p>
            <a:pPr marL="0" indent="0">
              <a:buNone/>
            </a:pPr>
            <a:r>
              <a:rPr lang="en-US" sz="2600" dirty="0"/>
              <a:t>[1] 94.4 151.5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&gt; quantile(WeightG12Stu.df$Weight)</a:t>
            </a:r>
          </a:p>
          <a:p>
            <a:pPr marL="0" indent="0">
              <a:buNone/>
            </a:pPr>
            <a:r>
              <a:rPr lang="en-HK" sz="2600" dirty="0"/>
              <a:t># Quantiles, or values at: 0%, 25%, 50% 75%, </a:t>
            </a:r>
            <a:r>
              <a:rPr lang="en-US" sz="2600" dirty="0"/>
              <a:t>and 100%</a:t>
            </a:r>
          </a:p>
          <a:p>
            <a:pPr marL="0" indent="0">
              <a:buNone/>
            </a:pPr>
            <a:r>
              <a:rPr lang="en-US" sz="2600" dirty="0"/>
              <a:t>0%        25%       50%      75%   100%</a:t>
            </a:r>
          </a:p>
          <a:p>
            <a:pPr marL="0" indent="0">
              <a:buNone/>
            </a:pPr>
            <a:r>
              <a:rPr lang="en-US" sz="2600" dirty="0"/>
              <a:t>94.40 117.50 124.60 130.25 151.50</a:t>
            </a:r>
          </a:p>
        </p:txBody>
      </p:sp>
    </p:spTree>
    <p:extLst>
      <p:ext uri="{BB962C8B-B14F-4D97-AF65-F5344CB8AC3E}">
        <p14:creationId xmlns:p14="http://schemas.microsoft.com/office/powerpoint/2010/main" val="374833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200" y="1131888"/>
            <a:ext cx="6527800" cy="590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max(WeightG12Stu.df$Weight)</a:t>
            </a:r>
          </a:p>
          <a:p>
            <a:pPr marL="0" indent="0">
              <a:buNone/>
            </a:pPr>
            <a:r>
              <a:rPr lang="en-US" dirty="0"/>
              <a:t># Maximum</a:t>
            </a:r>
          </a:p>
          <a:p>
            <a:pPr marL="0" indent="0">
              <a:buNone/>
            </a:pPr>
            <a:r>
              <a:rPr lang="en-US" dirty="0"/>
              <a:t>[1] 151.5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which.max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None/>
            </a:pPr>
            <a:r>
              <a:rPr lang="en-HK" dirty="0"/>
              <a:t># Location (e.g., index) of the first</a:t>
            </a:r>
          </a:p>
          <a:p>
            <a:pPr marL="0" indent="0">
              <a:buNone/>
            </a:pPr>
            <a:r>
              <a:rPr lang="en-HK" dirty="0"/>
              <a:t>occurrence of the maximum value</a:t>
            </a:r>
          </a:p>
          <a:p>
            <a:pPr marL="0" indent="0">
              <a:buNone/>
            </a:pPr>
            <a:r>
              <a:rPr lang="en-US" dirty="0"/>
              <a:t>[1] 12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5100" y="1131888"/>
            <a:ext cx="58801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min(WeightG12Stu.df$Weight)</a:t>
            </a:r>
          </a:p>
          <a:p>
            <a:pPr marL="0" indent="0">
              <a:buNone/>
            </a:pPr>
            <a:r>
              <a:rPr lang="en-US" dirty="0"/>
              <a:t># Minimum</a:t>
            </a:r>
          </a:p>
          <a:p>
            <a:pPr marL="0" indent="0">
              <a:buNone/>
            </a:pPr>
            <a:r>
              <a:rPr lang="en-US" dirty="0"/>
              <a:t>[1] 94.4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which.min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None/>
            </a:pPr>
            <a:r>
              <a:rPr lang="en-HK" dirty="0"/>
              <a:t># Location (e.g., index) of the first</a:t>
            </a:r>
          </a:p>
          <a:p>
            <a:pPr marL="0" indent="0">
              <a:buNone/>
            </a:pPr>
            <a:r>
              <a:rPr lang="en-HK" dirty="0"/>
              <a:t>occurrence of the minimum value</a:t>
            </a:r>
          </a:p>
          <a:p>
            <a:pPr marL="0" indent="0">
              <a:buNone/>
            </a:pPr>
            <a:r>
              <a:rPr lang="en-US" dirty="0"/>
              <a:t>[1] 21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8899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5100" y="1131888"/>
            <a:ext cx="11404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boxplot.stats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None/>
            </a:pPr>
            <a:r>
              <a:rPr lang="en-HK" dirty="0"/>
              <a:t># Produce values for a vector related to a boxplot:</a:t>
            </a:r>
          </a:p>
          <a:p>
            <a:pPr marL="0" indent="0">
              <a:buNone/>
            </a:pPr>
            <a:r>
              <a:rPr lang="en-HK" dirty="0"/>
              <a:t># lower whisker, lower hinge, median, upper hinge, upper whisker, N, and outliers</a:t>
            </a:r>
          </a:p>
          <a:p>
            <a:pPr marL="0" indent="0">
              <a:buNone/>
            </a:pPr>
            <a:r>
              <a:rPr lang="en-US" dirty="0"/>
              <a:t>$`stats`</a:t>
            </a:r>
          </a:p>
          <a:p>
            <a:pPr marL="0" indent="0">
              <a:buNone/>
            </a:pPr>
            <a:r>
              <a:rPr lang="en-US" dirty="0"/>
              <a:t>[1] 100.9 117.4 124.6 130.6 145.1</a:t>
            </a:r>
          </a:p>
          <a:p>
            <a:pPr marL="0" indent="0">
              <a:buNone/>
            </a:pPr>
            <a:r>
              <a:rPr lang="en-US" dirty="0"/>
              <a:t>$n</a:t>
            </a:r>
          </a:p>
          <a:p>
            <a:pPr marL="0" indent="0">
              <a:buNone/>
            </a:pPr>
            <a:r>
              <a:rPr lang="en-US" dirty="0"/>
              <a:t>[1] 30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conf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120.7922 128.4078</a:t>
            </a:r>
          </a:p>
          <a:p>
            <a:pPr marL="0" indent="0">
              <a:buNone/>
            </a:pPr>
            <a:r>
              <a:rPr lang="en-US" dirty="0"/>
              <a:t>$out</a:t>
            </a:r>
          </a:p>
          <a:p>
            <a:pPr marL="0" indent="0">
              <a:buNone/>
            </a:pPr>
            <a:r>
              <a:rPr lang="en-US" dirty="0"/>
              <a:t>[1] 151.5 94.4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435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5100" y="1131888"/>
            <a:ext cx="120269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fivenum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None/>
            </a:pPr>
            <a:r>
              <a:rPr lang="en-HK" dirty="0"/>
              <a:t># Tukey’s five number summary for a vector: minimum, lower-hinge, </a:t>
            </a:r>
            <a:r>
              <a:rPr lang="en-US" dirty="0"/>
              <a:t>median, upper-hinge, and maximum</a:t>
            </a:r>
          </a:p>
          <a:p>
            <a:pPr marL="0" indent="0">
              <a:buNone/>
            </a:pPr>
            <a:r>
              <a:rPr lang="en-US" dirty="0"/>
              <a:t>[1] 94.4 117.4 124.6 130.6 151.5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IQR(WeightG12Stu.df$Weight)</a:t>
            </a:r>
          </a:p>
          <a:p>
            <a:pPr marL="0" indent="0">
              <a:buNone/>
            </a:pPr>
            <a:r>
              <a:rPr lang="en-HK" dirty="0"/>
              <a:t># Interquartile range of a vector (e.g., a measure of dispersion that is equal to the difference between the upper quartile and the lower </a:t>
            </a:r>
            <a:r>
              <a:rPr lang="en-US" dirty="0"/>
              <a:t>quartile</a:t>
            </a:r>
          </a:p>
          <a:p>
            <a:pPr marL="0" indent="0">
              <a:buNone/>
            </a:pPr>
            <a:r>
              <a:rPr lang="en-US" dirty="0"/>
              <a:t>[1] 12.75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7848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5100" y="1131888"/>
            <a:ext cx="120269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table(WeightG12Stu.df$Weight)</a:t>
            </a:r>
          </a:p>
          <a:p>
            <a:pPr marL="0" indent="0">
              <a:buNone/>
            </a:pPr>
            <a:r>
              <a:rPr lang="en-HK" dirty="0"/>
              <a:t># Contingency table (e.g., crosstab) of counts for each combination of vector</a:t>
            </a:r>
          </a:p>
          <a:p>
            <a:pPr marL="0" indent="0">
              <a:buNone/>
            </a:pPr>
            <a:r>
              <a:rPr lang="en-US" dirty="0"/>
              <a:t>values v factor levels</a:t>
            </a:r>
          </a:p>
          <a:p>
            <a:pPr marL="0" indent="0">
              <a:buNone/>
            </a:pPr>
            <a:r>
              <a:rPr lang="en-US" dirty="0"/>
              <a:t>94.4 100.9 104.5 105.8 111.4 111.7 112.2 117.4 117.8 119.9 120.9 121.4</a:t>
            </a:r>
          </a:p>
          <a:p>
            <a:pPr marL="0" indent="0">
              <a:buNone/>
            </a:pPr>
            <a:r>
              <a:rPr lang="en-US" dirty="0"/>
              <a:t>  1        1        1         1         1         1         1         1         1        1         2         1</a:t>
            </a:r>
          </a:p>
          <a:p>
            <a:pPr marL="0" indent="0">
              <a:buNone/>
            </a:pPr>
            <a:r>
              <a:rPr lang="en-US" dirty="0"/>
              <a:t>121.7 124.5 124.7 125.2 125.8 126.8 127.1 127.7 129.2 130.6 132.6 134.5</a:t>
            </a:r>
          </a:p>
          <a:p>
            <a:pPr marL="0" indent="0">
              <a:buNone/>
            </a:pPr>
            <a:r>
              <a:rPr lang="en-US" dirty="0"/>
              <a:t>  1           1        1        1         1         1         1         1        1         1         1         1</a:t>
            </a:r>
          </a:p>
          <a:p>
            <a:pPr marL="0" indent="0">
              <a:buNone/>
            </a:pPr>
            <a:r>
              <a:rPr lang="en-US" dirty="0"/>
              <a:t>135.1 135.5 143.8 145.1 151.5</a:t>
            </a:r>
          </a:p>
          <a:p>
            <a:pPr marL="0" indent="0">
              <a:buNone/>
            </a:pPr>
            <a:r>
              <a:rPr lang="en-US" dirty="0"/>
              <a:t>   1         1        1         1         1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3420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quitting the 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04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save.image</a:t>
            </a:r>
            <a:r>
              <a:rPr lang="en-US" dirty="0">
                <a:solidFill>
                  <a:srgbClr val="0000FF"/>
                </a:solidFill>
              </a:rPr>
              <a:t>("</a:t>
            </a:r>
            <a:r>
              <a:rPr lang="en-US" dirty="0" err="1">
                <a:solidFill>
                  <a:srgbClr val="0000FF"/>
                </a:solidFill>
              </a:rPr>
              <a:t>R_Lesson_DescriptiveStatistics.rdata</a:t>
            </a:r>
            <a:r>
              <a:rPr lang="en-US" dirty="0">
                <a:solidFill>
                  <a:srgbClr val="0000FF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q()</a:t>
            </a:r>
          </a:p>
          <a:p>
            <a:pPr marL="0" indent="0">
              <a:buNone/>
            </a:pPr>
            <a:r>
              <a:rPr lang="en-US" dirty="0"/>
              <a:t># Quit this session</a:t>
            </a:r>
          </a:p>
          <a:p>
            <a:pPr marL="0" indent="0">
              <a:buNone/>
            </a:pPr>
            <a:r>
              <a:rPr lang="en-HK" dirty="0"/>
              <a:t># Prepare for Save workspace image? query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#Use the R Graphical User Interface (GUI) to load the saved </a:t>
            </a:r>
            <a:r>
              <a:rPr lang="en-HK" dirty="0" err="1"/>
              <a:t>rdata</a:t>
            </a:r>
            <a:r>
              <a:rPr lang="en-HK" dirty="0"/>
              <a:t> file:</a:t>
            </a:r>
          </a:p>
          <a:p>
            <a:pPr marL="0" indent="0">
              <a:buNone/>
            </a:pPr>
            <a:r>
              <a:rPr lang="en-HK" b="1" dirty="0"/>
              <a:t>File </a:t>
            </a:r>
            <a:r>
              <a:rPr lang="en-HK" dirty="0"/>
              <a:t>and then </a:t>
            </a:r>
            <a:r>
              <a:rPr lang="en-HK" b="1" dirty="0"/>
              <a:t>Load Workspace</a:t>
            </a:r>
            <a:endParaRPr lang="en-HK" dirty="0"/>
          </a:p>
          <a:p>
            <a:pPr marL="0" indent="0">
              <a:buNone/>
            </a:pPr>
            <a:r>
              <a:rPr lang="en-HK" dirty="0"/>
              <a:t>#Otherwise, use the load() function, typing the full pathname, to load the .</a:t>
            </a:r>
            <a:r>
              <a:rPr lang="en-HK" dirty="0" err="1"/>
              <a:t>rdata</a:t>
            </a:r>
            <a:r>
              <a:rPr lang="en-HK" dirty="0"/>
              <a:t> file and retrieve the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0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R: </a:t>
            </a:r>
            <a:r>
              <a:rPr lang="en-US" dirty="0">
                <a:hlinkClick r:id="rId2" action="ppaction://hlinkfile"/>
              </a:rPr>
              <a:t>Instruction on R installation</a:t>
            </a:r>
            <a:endParaRPr lang="en-US" dirty="0"/>
          </a:p>
          <a:p>
            <a:r>
              <a:rPr lang="en-US" dirty="0"/>
              <a:t>R 101: </a:t>
            </a:r>
            <a:r>
              <a:rPr lang="en-US" dirty="0">
                <a:hlinkClick r:id="rId3" action="ppaction://hlinkfile"/>
              </a:rPr>
              <a:t>Undergrad Guide to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1"/>
            <a:ext cx="10515600" cy="1325563"/>
          </a:xfrm>
        </p:spPr>
        <p:txBody>
          <a:bodyPr/>
          <a:lstStyle/>
          <a:p>
            <a:r>
              <a:rPr lang="en-US" dirty="0"/>
              <a:t>Work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5514975"/>
          </a:xfrm>
        </p:spPr>
        <p:txBody>
          <a:bodyPr/>
          <a:lstStyle/>
          <a:p>
            <a:r>
              <a:rPr lang="en-US" dirty="0"/>
              <a:t>Check working directory: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getwd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[1] "C:/Users/myusername/Documents/My R Stuff"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working directory: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setwd</a:t>
            </a:r>
            <a:r>
              <a:rPr lang="en-US" dirty="0"/>
              <a:t>("C:/Users/XYZ/EE3211_tutorial/")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working directory again: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getwd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[1] "C :/Users/XYZ/EE3211_tutorial/") </a:t>
            </a:r>
          </a:p>
        </p:txBody>
      </p:sp>
    </p:spTree>
    <p:extLst>
      <p:ext uri="{BB962C8B-B14F-4D97-AF65-F5344CB8AC3E}">
        <p14:creationId xmlns:p14="http://schemas.microsoft.com/office/powerpoint/2010/main" val="239651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4" y="1460500"/>
            <a:ext cx="7499637" cy="4218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837" y="1460500"/>
            <a:ext cx="3676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9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77332"/>
            <a:ext cx="10488233" cy="589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&gt;library(</a:t>
            </a:r>
            <a:r>
              <a:rPr lang="en-US" dirty="0" err="1">
                <a:solidFill>
                  <a:srgbClr val="0000FF"/>
                </a:solidFill>
              </a:rPr>
              <a:t>gdata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 err="1">
                <a:solidFill>
                  <a:srgbClr val="0000FF"/>
                </a:solidFill>
              </a:rPr>
              <a:t>cls</a:t>
            </a:r>
            <a:r>
              <a:rPr lang="en-US" dirty="0">
                <a:solidFill>
                  <a:srgbClr val="0000FF"/>
                </a:solidFill>
              </a:rPr>
              <a:t>=read.csv("Cholesterol.csv")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 err="1">
                <a:solidFill>
                  <a:srgbClr val="0000FF"/>
                </a:solidFill>
              </a:rPr>
              <a:t>chol.df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read.table</a:t>
            </a:r>
            <a:r>
              <a:rPr lang="en-US" dirty="0">
                <a:solidFill>
                  <a:srgbClr val="0000FF"/>
                </a:solidFill>
              </a:rPr>
              <a:t>("Cholesterol.csv", header=TRUE, </a:t>
            </a:r>
            <a:r>
              <a:rPr lang="en-US" dirty="0" err="1">
                <a:solidFill>
                  <a:srgbClr val="0000FF"/>
                </a:solidFill>
              </a:rPr>
              <a:t>sep</a:t>
            </a:r>
            <a:r>
              <a:rPr lang="en-US" dirty="0">
                <a:solidFill>
                  <a:srgbClr val="0000FF"/>
                </a:solidFill>
              </a:rPr>
              <a:t>=",")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3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R adventure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&gt;WeightG12Stu.df=</a:t>
            </a:r>
            <a:r>
              <a:rPr lang="en-US" dirty="0" err="1">
                <a:solidFill>
                  <a:srgbClr val="0000FF"/>
                </a:solidFill>
              </a:rPr>
              <a:t>read.table</a:t>
            </a:r>
            <a:r>
              <a:rPr lang="en-US" dirty="0">
                <a:solidFill>
                  <a:srgbClr val="0000FF"/>
                </a:solidFill>
              </a:rPr>
              <a:t>("WeightGrade12Students.csv", header=TRUE, </a:t>
            </a:r>
            <a:r>
              <a:rPr lang="en-US" dirty="0" err="1">
                <a:solidFill>
                  <a:srgbClr val="0000FF"/>
                </a:solidFill>
              </a:rPr>
              <a:t>sep</a:t>
            </a:r>
            <a:r>
              <a:rPr lang="en-US" dirty="0">
                <a:solidFill>
                  <a:srgbClr val="0000FF"/>
                </a:solidFill>
              </a:rPr>
              <a:t>=", ")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&gt;WeightG12Stu.df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&gt;head(WeightG12Stu.df)</a:t>
            </a:r>
          </a:p>
          <a:p>
            <a:pPr marL="0" indent="0">
              <a:buNone/>
            </a:pPr>
            <a:r>
              <a:rPr lang="pt-BR" dirty="0"/>
              <a:t> Subject Weight</a:t>
            </a:r>
          </a:p>
          <a:p>
            <a:pPr marL="0" indent="0">
              <a:buNone/>
            </a:pPr>
            <a:r>
              <a:rPr lang="pt-BR" dirty="0"/>
              <a:t>1   N0017  120.9</a:t>
            </a:r>
          </a:p>
          <a:p>
            <a:pPr marL="0" indent="0">
              <a:buNone/>
            </a:pPr>
            <a:r>
              <a:rPr lang="pt-BR" dirty="0"/>
              <a:t>2   N0128  119.9</a:t>
            </a:r>
          </a:p>
          <a:p>
            <a:pPr marL="0" indent="0">
              <a:buNone/>
            </a:pPr>
            <a:r>
              <a:rPr lang="pt-BR" dirty="0"/>
              <a:t>3   N0212  104.5</a:t>
            </a:r>
          </a:p>
          <a:p>
            <a:pPr marL="0" indent="0">
              <a:buNone/>
            </a:pPr>
            <a:r>
              <a:rPr lang="pt-BR" dirty="0"/>
              <a:t>4   N0983  145.1</a:t>
            </a:r>
          </a:p>
          <a:p>
            <a:pPr marL="0" indent="0">
              <a:buNone/>
            </a:pPr>
            <a:r>
              <a:rPr lang="pt-BR" dirty="0"/>
              <a:t>5   N8731  111.7</a:t>
            </a:r>
          </a:p>
          <a:p>
            <a:pPr marL="0" indent="0">
              <a:buNone/>
            </a:pPr>
            <a:r>
              <a:rPr lang="pt-BR" dirty="0"/>
              <a:t>6   N0955  134.5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8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 err="1">
                <a:solidFill>
                  <a:srgbClr val="0000FF"/>
                </a:solidFill>
              </a:rPr>
              <a:t>hist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&gt;plot(density(WeightG12Stu.df$Weight))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boxplot(WeightG12Stu.df$Weight)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stem(WeightG12Stu.df$Weight)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stripchart</a:t>
            </a:r>
            <a:r>
              <a:rPr lang="en-US" dirty="0">
                <a:solidFill>
                  <a:srgbClr val="0000FF"/>
                </a:solidFill>
              </a:rPr>
              <a:t>(WeightG12Stu.df$Weight)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dotchart</a:t>
            </a:r>
            <a:r>
              <a:rPr lang="en-US" dirty="0">
                <a:solidFill>
                  <a:srgbClr val="0000FF"/>
                </a:solidFill>
              </a:rPr>
              <a:t>(WeightG12Stu.df$Weight)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 err="1">
                <a:solidFill>
                  <a:srgbClr val="0000FF"/>
                </a:solidFill>
              </a:rPr>
              <a:t>qqnorm</a:t>
            </a:r>
            <a:r>
              <a:rPr lang="en-US" dirty="0">
                <a:solidFill>
                  <a:srgbClr val="0000FF"/>
                </a:solidFill>
              </a:rPr>
              <a:t>(WeightG12Stu.df$Weight)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4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at a glance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length(WeightG12Stu.df$Weight)</a:t>
            </a:r>
          </a:p>
          <a:p>
            <a:pPr marL="0" indent="0">
              <a:buNone/>
            </a:pPr>
            <a:r>
              <a:rPr lang="en-HK" dirty="0"/>
              <a:t># Length or N of a vector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30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summary(WeightG12Stu.df$Weight) </a:t>
            </a:r>
          </a:p>
          <a:p>
            <a:pPr marL="0" indent="0">
              <a:buNone/>
            </a:pPr>
            <a:r>
              <a:rPr lang="en-HK" dirty="0"/>
              <a:t># Descriptive statistics, including NAs if any </a:t>
            </a:r>
          </a:p>
          <a:p>
            <a:pPr marL="0" indent="0">
              <a:buNone/>
            </a:pPr>
            <a:r>
              <a:rPr lang="en-HK" dirty="0"/>
              <a:t>Min. 1st Qu. Median Mean 3rd Qu. Max. </a:t>
            </a:r>
          </a:p>
          <a:p>
            <a:pPr marL="0" indent="0">
              <a:buNone/>
            </a:pPr>
            <a:r>
              <a:rPr lang="en-US" dirty="0"/>
              <a:t>94.4 117.5 124.6 123.4 130.2 151.5 </a:t>
            </a:r>
          </a:p>
        </p:txBody>
      </p:sp>
    </p:spTree>
    <p:extLst>
      <p:ext uri="{BB962C8B-B14F-4D97-AF65-F5344CB8AC3E}">
        <p14:creationId xmlns:p14="http://schemas.microsoft.com/office/powerpoint/2010/main" val="184250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</TotalTime>
  <Words>1094</Words>
  <PresentationFormat>宽屏</PresentationFormat>
  <Paragraphs>151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EE3211  Modelling Techniques</vt:lpstr>
      <vt:lpstr>R</vt:lpstr>
      <vt:lpstr>Work directory</vt:lpstr>
      <vt:lpstr>Install R</vt:lpstr>
      <vt:lpstr>PowerPoint 演示文稿</vt:lpstr>
      <vt:lpstr>Read data file</vt:lpstr>
      <vt:lpstr>Your first R adventure</vt:lpstr>
      <vt:lpstr>Plot</vt:lpstr>
      <vt:lpstr>Data: at a glance</vt:lpstr>
      <vt:lpstr>Data: at a glance</vt:lpstr>
      <vt:lpstr>Descriptive Statistics</vt:lpstr>
      <vt:lpstr>Descriptive Statistics</vt:lpstr>
      <vt:lpstr>Descriptive Statistics</vt:lpstr>
      <vt:lpstr>Descriptive Statistics</vt:lpstr>
      <vt:lpstr>Descriptive Statistics</vt:lpstr>
      <vt:lpstr>Descriptive Statistics</vt:lpstr>
      <vt:lpstr>Before quitting the R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2019-12-06T03:54:57Z</dcterms:created>
  <dcterms:modified xsi:type="dcterms:W3CDTF">2021-01-11T14:23:18Z</dcterms:modified>
</cp:coreProperties>
</file>