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C0DC9-7309-4186-AC07-0732613F3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4270A0-CFCA-425E-BD9A-ECBA4BED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46555-7A58-464C-8CFB-AD1671D0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B781F-9350-491F-A534-8F8F4FC7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C3F0A-5E00-468D-BD15-B23E1B17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4EB65-7907-42DA-886D-03FA53EF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7FCB4-3E97-41AA-A101-37C45929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C62D3-EF82-4052-AEFC-0EA00CC3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D1FFD-742C-4FA5-BCA7-71B32E69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8D426-54A2-47C8-80E2-ED03D85B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AF063-347F-4CB9-B0C7-41409A155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98EA4-77FE-4413-8226-F1BED9881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8E2E8-7448-4012-BC73-9BCCDEA7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829E5-E8E2-4E79-AA18-C56EC607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56715-4877-4880-9A96-07C18A47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7A789-13DC-4459-B57C-D1EDF99F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3CC88-9D1F-4DE3-AB1B-F381D7DA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130B-C667-4875-8D7B-B436D29F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F5E99-765C-44A6-BC3E-15C546E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641CB-6077-44CF-B8F1-84561E86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07813-D734-427B-89A9-50DB7760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24F98-F2A0-4BF4-94A7-3DC270E2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124E4-A66A-4BDC-8A3E-69FD925C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EF695-2621-4BF1-819A-D6D3413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6975F-4DF8-4AFF-B861-235BD918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5197-7D5D-4FEB-9CAC-2715A3ED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E4309-0F62-4A7F-8C6B-37E652097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024572-0661-4AA6-A0B3-4289C178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C37CE-F5E4-4597-B2C8-E79E5DB7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4BA65-EDDA-4B83-A5C3-F581FA50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AA6DD-33CB-44DC-9E66-E0E5FB76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27AC7-4522-4AE8-913D-C29CD702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93126-310D-4FE0-ABDF-214BE0F0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4E5EB-4054-4E6E-9794-3BD5E08FB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0A8F39-0E02-4E1A-B4F3-9A65E5831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293B8-ECFD-403A-9A09-888E4C672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51AFC7-3613-4424-99B6-29A2692E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242B52-7A44-4A72-9655-A2E0BEE7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3D531F-8EF4-46EF-8EF7-909CC6C1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00A35-EC49-40A5-A756-DDACBAAB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2D2299-08CE-427D-9099-5FC7D070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995C87-93F5-4AD9-97BB-83802A9D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DDA46-303B-4CE8-8C9E-9DE6B98C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1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B29266-08C5-4FF7-88BB-A94B910B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021E9-907C-4C34-9205-B8CBA651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161DE-DAC7-4807-8665-A5497C7B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8801F-C6F7-4C85-A755-72A2720F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F4F83-D316-40F6-8031-BA556A0D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9DE32-A7CC-4250-9631-D72BD7226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09365-0111-4B02-8F92-0BA4CDBA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63B54-EAC3-4917-87D9-BB941965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2A523-0CF2-4C63-A06D-58D1F58C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86743-9006-45B1-BE99-045330F5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E94F35-45B1-47C9-A220-0D8262BE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FBA8B-8F76-46F4-9C72-1A13C47E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01E59-F769-400C-AC3B-704CA8A6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345BB-8005-47F3-89B3-67914BC3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F9259-812D-4934-8FDC-83046E47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753318-F05E-45F1-832C-0C6C5AA3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AFB61-0E2D-4872-85BA-F3B15501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BC0FF-BF7B-444D-A498-0DA28396B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2EDE6-645A-48CE-80BB-0412D9EB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0A7D7-2D45-40B4-B092-9EEFBD4A3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8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A7035-F650-432A-9AA9-6A37FC63E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EE3211 Tutorial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8F3713-25FC-4AE9-BF51-B3F0C5AE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Week 2 Tutorial</a:t>
            </a:r>
          </a:p>
          <a:p>
            <a:r>
              <a:rPr lang="en-US" dirty="0"/>
              <a:t>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67275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5F4439-38AA-4112-9AFC-649740118266}"/>
              </a:ext>
            </a:extLst>
          </p:cNvPr>
          <p:cNvSpPr txBox="1"/>
          <p:nvPr/>
        </p:nvSpPr>
        <p:spPr>
          <a:xfrm>
            <a:off x="538702" y="1037714"/>
            <a:ext cx="11119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Body mass index (BMI) is a value derived from the mass (weight) and height of a person. The BMI is defined as the body mass divided by the square of the body height, and is universally expressed in units of kg/m</a:t>
            </a:r>
            <a:r>
              <a:rPr lang="en-US" sz="2400" baseline="30000" dirty="0"/>
              <a:t>2</a:t>
            </a:r>
            <a:r>
              <a:rPr lang="en-US" sz="2400" dirty="0"/>
              <a:t>, resulting from mass in kilograms and height in meters.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 WHO (World Health Organization) regards a BMI of less than 18.5 as underweight, while a BMI equal to or greater than 25 is considered overweight and above 30 is considered obese(Class I,II,III obese).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BB2E4C-2320-47EC-81A3-1B2984812C1E}"/>
              </a:ext>
            </a:extLst>
          </p:cNvPr>
          <p:cNvSpPr txBox="1">
            <a:spLocks/>
          </p:cNvSpPr>
          <p:nvPr/>
        </p:nvSpPr>
        <p:spPr>
          <a:xfrm>
            <a:off x="538702" y="319597"/>
            <a:ext cx="10515600" cy="85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Scenario: BMI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3353DF-8C38-43C0-A633-4299E3D66AAF}"/>
                  </a:ext>
                </a:extLst>
              </p:cNvPr>
              <p:cNvSpPr txBox="1"/>
              <p:nvPr/>
            </p:nvSpPr>
            <p:spPr>
              <a:xfrm>
                <a:off x="1198484" y="4531383"/>
                <a:ext cx="3684278" cy="644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/>
                          <m:t>body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mass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 smtClean="0"/>
                              <m:t>body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height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(kg/m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3353DF-8C38-43C0-A633-4299E3D66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84" y="4531383"/>
                <a:ext cx="3684278" cy="644407"/>
              </a:xfrm>
              <a:prstGeom prst="rect">
                <a:avLst/>
              </a:prstGeom>
              <a:blipFill>
                <a:blip r:embed="rId2"/>
                <a:stretch>
                  <a:fillRect r="-41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2AFA0F4-CF37-4864-A6EF-0CEE9640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77768"/>
              </p:ext>
            </p:extLst>
          </p:nvPr>
        </p:nvGraphicFramePr>
        <p:xfrm>
          <a:off x="6096000" y="3895630"/>
          <a:ext cx="4673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592760072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678282520"/>
                    </a:ext>
                  </a:extLst>
                </a:gridCol>
              </a:tblGrid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1803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0, 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16072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1,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18.5~25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35828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2, 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25~30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68694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3, Class 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30~35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65626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4, Class II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8486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5, Class III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6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A8E1-6392-4DAC-9F05-03419E02B6FF}"/>
              </a:ext>
            </a:extLst>
          </p:cNvPr>
          <p:cNvSpPr txBox="1">
            <a:spLocks/>
          </p:cNvSpPr>
          <p:nvPr/>
        </p:nvSpPr>
        <p:spPr>
          <a:xfrm>
            <a:off x="538702" y="319597"/>
            <a:ext cx="10515600" cy="85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Scenario: BMI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10781A-BE37-4C96-B9C4-B0FC6126833D}"/>
              </a:ext>
            </a:extLst>
          </p:cNvPr>
          <p:cNvSpPr txBox="1"/>
          <p:nvPr/>
        </p:nvSpPr>
        <p:spPr>
          <a:xfrm>
            <a:off x="603680" y="1651247"/>
            <a:ext cx="8975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data: “Person_Index.txt”.</a:t>
            </a:r>
          </a:p>
          <a:p>
            <a:endParaRPr lang="en-US" sz="2400" dirty="0"/>
          </a:p>
          <a:p>
            <a:r>
              <a:rPr lang="en-US" sz="2400" dirty="0"/>
              <a:t>Print the variance of height data, the standard deviation of weight. </a:t>
            </a:r>
          </a:p>
        </p:txBody>
      </p:sp>
    </p:spTree>
    <p:extLst>
      <p:ext uri="{BB962C8B-B14F-4D97-AF65-F5344CB8AC3E}">
        <p14:creationId xmlns:p14="http://schemas.microsoft.com/office/powerpoint/2010/main" val="116841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CC30-38C1-48F9-B8D3-ADB7AB24E686}"/>
              </a:ext>
            </a:extLst>
          </p:cNvPr>
          <p:cNvSpPr txBox="1">
            <a:spLocks/>
          </p:cNvSpPr>
          <p:nvPr/>
        </p:nvSpPr>
        <p:spPr>
          <a:xfrm>
            <a:off x="538702" y="319597"/>
            <a:ext cx="10515600" cy="85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Scenario: BMI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1FC95A2-A6E6-469B-93EE-E3B59D60D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41212"/>
              </p:ext>
            </p:extLst>
          </p:nvPr>
        </p:nvGraphicFramePr>
        <p:xfrm>
          <a:off x="6380702" y="3114395"/>
          <a:ext cx="4673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592760072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678282520"/>
                    </a:ext>
                  </a:extLst>
                </a:gridCol>
              </a:tblGrid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1803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0, 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&lt;18.5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16072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1,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18.5~25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35828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2, 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25~30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68694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3, Class 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30~35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65626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4, Class II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8486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5, Class III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&gt;40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921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FE088CD-AC72-4D15-B8C5-DCD45FB7AE58}"/>
              </a:ext>
            </a:extLst>
          </p:cNvPr>
          <p:cNvSpPr txBox="1"/>
          <p:nvPr/>
        </p:nvSpPr>
        <p:spPr>
          <a:xfrm>
            <a:off x="512808" y="1437895"/>
            <a:ext cx="1167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new columns in the data-frame (BMI, rank) using the equation and criterion below.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2DF17A-5F06-4EE2-96F3-002E1F6BBCE4}"/>
                  </a:ext>
                </a:extLst>
              </p:cNvPr>
              <p:cNvSpPr txBox="1"/>
              <p:nvPr/>
            </p:nvSpPr>
            <p:spPr>
              <a:xfrm>
                <a:off x="1137698" y="3114395"/>
                <a:ext cx="3684278" cy="644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/>
                          <m:t>body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mass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 smtClean="0"/>
                              <m:t>body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height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(kg/m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2DF17A-5F06-4EE2-96F3-002E1F6BB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98" y="3114395"/>
                <a:ext cx="3684278" cy="644407"/>
              </a:xfrm>
              <a:prstGeom prst="rect">
                <a:avLst/>
              </a:prstGeom>
              <a:blipFill>
                <a:blip r:embed="rId2"/>
                <a:stretch>
                  <a:fillRect r="-4139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40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F482-9638-4C0E-A93D-9627CFBDDC1C}"/>
              </a:ext>
            </a:extLst>
          </p:cNvPr>
          <p:cNvSpPr txBox="1">
            <a:spLocks/>
          </p:cNvSpPr>
          <p:nvPr/>
        </p:nvSpPr>
        <p:spPr>
          <a:xfrm>
            <a:off x="538702" y="319597"/>
            <a:ext cx="10515600" cy="85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Scenario: BMI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B6650-0F26-4B8E-9D03-939957A91D1D}"/>
              </a:ext>
            </a:extLst>
          </p:cNvPr>
          <p:cNvSpPr txBox="1"/>
          <p:nvPr/>
        </p:nvSpPr>
        <p:spPr>
          <a:xfrm>
            <a:off x="787277" y="1490008"/>
            <a:ext cx="8125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Does BMI data conform to normal distribution?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Is BMI data continuous or discontinuous data?</a:t>
            </a:r>
          </a:p>
          <a:p>
            <a:endParaRPr lang="en-US" sz="2400" dirty="0"/>
          </a:p>
          <a:p>
            <a:r>
              <a:rPr lang="en-US" sz="2400" dirty="0"/>
              <a:t>Is Index data continuous or discontinuous data?</a:t>
            </a:r>
          </a:p>
        </p:txBody>
      </p:sp>
    </p:spTree>
    <p:extLst>
      <p:ext uri="{BB962C8B-B14F-4D97-AF65-F5344CB8AC3E}">
        <p14:creationId xmlns:p14="http://schemas.microsoft.com/office/powerpoint/2010/main" val="129336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326E-BBF7-4C38-9F9D-9A9904B544B0}"/>
              </a:ext>
            </a:extLst>
          </p:cNvPr>
          <p:cNvSpPr txBox="1">
            <a:spLocks/>
          </p:cNvSpPr>
          <p:nvPr/>
        </p:nvSpPr>
        <p:spPr>
          <a:xfrm>
            <a:off x="538702" y="319597"/>
            <a:ext cx="10515600" cy="85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Scenario: BMI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93AFED-7E46-4891-9D70-021B4421B566}"/>
              </a:ext>
            </a:extLst>
          </p:cNvPr>
          <p:cNvSpPr txBox="1"/>
          <p:nvPr/>
        </p:nvSpPr>
        <p:spPr>
          <a:xfrm>
            <a:off x="1305018" y="1633491"/>
            <a:ext cx="867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Print the expected value of Index, by using the R function mean().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688FB-9420-4AB3-8944-DF3A809E7117}"/>
              </a:ext>
            </a:extLst>
          </p:cNvPr>
          <p:cNvSpPr txBox="1"/>
          <p:nvPr/>
        </p:nvSpPr>
        <p:spPr>
          <a:xfrm>
            <a:off x="1297619" y="2726925"/>
            <a:ext cx="959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Print the expected value of Index, by using the probability-mass function. </a:t>
            </a:r>
          </a:p>
        </p:txBody>
      </p:sp>
    </p:spTree>
    <p:extLst>
      <p:ext uri="{BB962C8B-B14F-4D97-AF65-F5344CB8AC3E}">
        <p14:creationId xmlns:p14="http://schemas.microsoft.com/office/powerpoint/2010/main" val="385440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306</Words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EE3211 Tutorial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2021-01-18T12:47:12Z</dcterms:created>
  <dcterms:modified xsi:type="dcterms:W3CDTF">2021-01-18T13:37:55Z</dcterms:modified>
</cp:coreProperties>
</file>