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71"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B1615-2CA9-457C-AF94-C66C4235A9C0}" type="datetimeFigureOut">
              <a:rPr lang="en-US" smtClean="0"/>
              <a:t>1/31/2021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9D39F-C293-4180-BAB9-5BA6971634F0}" type="slidenum">
              <a:rPr lang="en-US" smtClean="0"/>
              <a:t>‹#›</a:t>
            </a:fld>
            <a:endParaRPr lang="en-US"/>
          </a:p>
        </p:txBody>
      </p:sp>
    </p:spTree>
    <p:extLst>
      <p:ext uri="{BB962C8B-B14F-4D97-AF65-F5344CB8AC3E}">
        <p14:creationId xmlns:p14="http://schemas.microsoft.com/office/powerpoint/2010/main" val="232837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p>
        </p:txBody>
      </p:sp>
      <p:sp>
        <p:nvSpPr>
          <p:cNvPr id="4" name="灯片编号占位符 3"/>
          <p:cNvSpPr>
            <a:spLocks noGrp="1"/>
          </p:cNvSpPr>
          <p:nvPr>
            <p:ph type="sldNum" sz="quarter" idx="5"/>
          </p:nvPr>
        </p:nvSpPr>
        <p:spPr/>
        <p:txBody>
          <a:bodyPr/>
          <a:lstStyle/>
          <a:p>
            <a:fld id="{A689D39F-C293-4180-BAB9-5BA6971634F0}" type="slidenum">
              <a:rPr lang="en-US" smtClean="0"/>
              <a:t>6</a:t>
            </a:fld>
            <a:endParaRPr lang="en-US"/>
          </a:p>
        </p:txBody>
      </p:sp>
    </p:spTree>
    <p:extLst>
      <p:ext uri="{BB962C8B-B14F-4D97-AF65-F5344CB8AC3E}">
        <p14:creationId xmlns:p14="http://schemas.microsoft.com/office/powerpoint/2010/main" val="101110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90C89-D4BD-45B1-BB68-821DE91B69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0B695679-0DDC-4C89-95D0-43C92A2030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9CE99738-71ED-4F9F-811E-C44A207BB2F1}"/>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5" name="页脚占位符 4">
            <a:extLst>
              <a:ext uri="{FF2B5EF4-FFF2-40B4-BE49-F238E27FC236}">
                <a16:creationId xmlns:a16="http://schemas.microsoft.com/office/drawing/2014/main" id="{9811C436-AE5E-4D48-8413-B06373C4A91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EE2CB1E-BA80-481B-9F77-CE436D7E3B3A}"/>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333069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D4231-4497-4248-BAA5-3E4DF9835B0E}"/>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F6C41E7-CD7B-485F-993D-9055AFE0D4A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99D3941-54A2-4636-93BE-C0BA6D621DA3}"/>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5" name="页脚占位符 4">
            <a:extLst>
              <a:ext uri="{FF2B5EF4-FFF2-40B4-BE49-F238E27FC236}">
                <a16:creationId xmlns:a16="http://schemas.microsoft.com/office/drawing/2014/main" id="{E610D44A-8DEC-4312-AC67-595A42EA164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97768B6-A61C-41E1-810E-0662682271F6}"/>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279152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AB3549-5481-48FC-8026-BA18A7D7439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2EDA843A-6B13-44FB-8994-1EB9F43EE0C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ED846B6-8A5D-47D4-941B-63F76CBAAC50}"/>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5" name="页脚占位符 4">
            <a:extLst>
              <a:ext uri="{FF2B5EF4-FFF2-40B4-BE49-F238E27FC236}">
                <a16:creationId xmlns:a16="http://schemas.microsoft.com/office/drawing/2014/main" id="{2FDDDAFD-63CC-4CA7-B415-CB29A7DD5C1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1DD7119-77CE-4599-A0FC-B40E04FF7B64}"/>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349117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5A8A9-1C3D-4A1C-A7B6-FAC6F27432E6}"/>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9ADDFC5-1EA2-4E1E-B125-90A7DAFD646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155E63E-5B90-4064-A9CE-948C5B07020C}"/>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5" name="页脚占位符 4">
            <a:extLst>
              <a:ext uri="{FF2B5EF4-FFF2-40B4-BE49-F238E27FC236}">
                <a16:creationId xmlns:a16="http://schemas.microsoft.com/office/drawing/2014/main" id="{86D21CB9-A695-4EB5-ACB0-DA274BE6818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FA65758-708C-4FB7-A228-F5669D9F1D5E}"/>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25352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4098A-CEEE-4137-ACB5-5131041E93C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62E1295-BCCB-4D0F-BCE1-CE3737C98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78F0796-55EA-451A-AFB9-CCAFFEE6BB4D}"/>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5" name="页脚占位符 4">
            <a:extLst>
              <a:ext uri="{FF2B5EF4-FFF2-40B4-BE49-F238E27FC236}">
                <a16:creationId xmlns:a16="http://schemas.microsoft.com/office/drawing/2014/main" id="{5A28726A-E055-4D64-84AC-F4B7477A025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990E5E-8297-46DD-93E6-037D4E84C15E}"/>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2330012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20BA5-7235-461C-9F25-D5079D507AD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BC94C8F-4750-4474-932E-DB6AD49C39D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A783BE1D-0526-4B8C-99F0-50739E1F3D7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BA4EF573-A143-495B-8075-28A5408D64EC}"/>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6" name="页脚占位符 5">
            <a:extLst>
              <a:ext uri="{FF2B5EF4-FFF2-40B4-BE49-F238E27FC236}">
                <a16:creationId xmlns:a16="http://schemas.microsoft.com/office/drawing/2014/main" id="{911DCB23-D35F-44D9-93B4-DBF31215E12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A1FFE4C-56DE-40FC-AE3B-6E8B754CEFBD}"/>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9804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90083-C776-45E5-886C-7ABBAEBCFAEC}"/>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2493F0E-77A8-4FBC-A9B2-2B0F03E63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51D3BF2-1375-4810-BB77-FD7D1DE7A79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3757BB00-CE34-4139-AC3D-0A9B3FEC56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E30A2BA-0ED8-443E-8706-4DC8DCF9377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37BD7253-26C1-4651-BFC7-D972EAB04EAF}"/>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8" name="页脚占位符 7">
            <a:extLst>
              <a:ext uri="{FF2B5EF4-FFF2-40B4-BE49-F238E27FC236}">
                <a16:creationId xmlns:a16="http://schemas.microsoft.com/office/drawing/2014/main" id="{1CAC0836-8704-4A60-9EED-AF9B8C07A5D2}"/>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EEDE451F-8C85-49C4-900F-7568147C103D}"/>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23576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4FF45-26B4-4B10-8AF9-5A305450391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C896839-8A4C-4B99-81E4-D5E09F9D6F4A}"/>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4" name="页脚占位符 3">
            <a:extLst>
              <a:ext uri="{FF2B5EF4-FFF2-40B4-BE49-F238E27FC236}">
                <a16:creationId xmlns:a16="http://schemas.microsoft.com/office/drawing/2014/main" id="{6CC654DD-294B-477B-A944-B70BBFFF48C1}"/>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F2FF05F-36BD-4C6F-BBF5-A889A0BE4387}"/>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411918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6E6FD3F-FA87-4794-B07A-17C8F809C0FA}"/>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3" name="页脚占位符 2">
            <a:extLst>
              <a:ext uri="{FF2B5EF4-FFF2-40B4-BE49-F238E27FC236}">
                <a16:creationId xmlns:a16="http://schemas.microsoft.com/office/drawing/2014/main" id="{671BCD97-C030-437D-A9D2-80EACCFC3CE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F3413CD6-0B6A-488F-945D-2ED4C2E44E31}"/>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125379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90E7E-8794-49DB-BEB2-28E904D046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402ED66-A314-459C-975C-C25A1D4B24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1BFDEC40-0C0C-4F1B-BE70-AC71303D6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2D1BD37-A9F5-47B6-912F-AA60A2A22FED}"/>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6" name="页脚占位符 5">
            <a:extLst>
              <a:ext uri="{FF2B5EF4-FFF2-40B4-BE49-F238E27FC236}">
                <a16:creationId xmlns:a16="http://schemas.microsoft.com/office/drawing/2014/main" id="{0B548B03-C3C0-4C7B-A178-9D761B0DB99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CF6375DA-862C-4A69-A963-B80F0C6C7548}"/>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98432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EA579-0036-42BE-A678-D6C82B2237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E0908EB-82C5-44A2-AA35-F698496CA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F4706D83-7C0F-4A65-95FE-3CBE8F407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9FE26E6-9A21-431E-AE11-77472386CA02}"/>
              </a:ext>
            </a:extLst>
          </p:cNvPr>
          <p:cNvSpPr>
            <a:spLocks noGrp="1"/>
          </p:cNvSpPr>
          <p:nvPr>
            <p:ph type="dt" sz="half" idx="10"/>
          </p:nvPr>
        </p:nvSpPr>
        <p:spPr/>
        <p:txBody>
          <a:bodyPr/>
          <a:lstStyle/>
          <a:p>
            <a:fld id="{FF46CD89-FA84-4FBE-90D0-B37EA19424EF}" type="datetimeFigureOut">
              <a:rPr lang="en-US" smtClean="0"/>
              <a:t>1/31/2021</a:t>
            </a:fld>
            <a:endParaRPr lang="en-US"/>
          </a:p>
        </p:txBody>
      </p:sp>
      <p:sp>
        <p:nvSpPr>
          <p:cNvPr id="6" name="页脚占位符 5">
            <a:extLst>
              <a:ext uri="{FF2B5EF4-FFF2-40B4-BE49-F238E27FC236}">
                <a16:creationId xmlns:a16="http://schemas.microsoft.com/office/drawing/2014/main" id="{8A82BCE2-EDF3-4AFA-AE73-FED31E7B8EA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5060817-D98C-4A5E-8188-315F7D410EBB}"/>
              </a:ext>
            </a:extLst>
          </p:cNvPr>
          <p:cNvSpPr>
            <a:spLocks noGrp="1"/>
          </p:cNvSpPr>
          <p:nvPr>
            <p:ph type="sldNum" sz="quarter" idx="12"/>
          </p:nvPr>
        </p:nvSpPr>
        <p:spPr/>
        <p:txBody>
          <a:bodyPr/>
          <a:lstStyle/>
          <a:p>
            <a:fld id="{9B6E9CA9-9B0A-47D0-ADAF-EED2FDED33FE}" type="slidenum">
              <a:rPr lang="en-US" smtClean="0"/>
              <a:t>‹#›</a:t>
            </a:fld>
            <a:endParaRPr lang="en-US"/>
          </a:p>
        </p:txBody>
      </p:sp>
    </p:spTree>
    <p:extLst>
      <p:ext uri="{BB962C8B-B14F-4D97-AF65-F5344CB8AC3E}">
        <p14:creationId xmlns:p14="http://schemas.microsoft.com/office/powerpoint/2010/main" val="243656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FE7AF94-7984-4BB7-8F4D-690767B486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F1A0B1B-9A0C-4E88-B43F-61F1D560EB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998AD7B-6BD9-4DAE-AB0F-2E4F51828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6CD89-FA84-4FBE-90D0-B37EA19424EF}" type="datetimeFigureOut">
              <a:rPr lang="en-US" smtClean="0"/>
              <a:t>1/31/2021</a:t>
            </a:fld>
            <a:endParaRPr lang="en-US"/>
          </a:p>
        </p:txBody>
      </p:sp>
      <p:sp>
        <p:nvSpPr>
          <p:cNvPr id="5" name="页脚占位符 4">
            <a:extLst>
              <a:ext uri="{FF2B5EF4-FFF2-40B4-BE49-F238E27FC236}">
                <a16:creationId xmlns:a16="http://schemas.microsoft.com/office/drawing/2014/main" id="{B0B4146B-E8D5-4E94-B556-6C9E34133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7DD6DD6-2E8E-4499-B10A-F7DA2F80A7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E9CA9-9B0A-47D0-ADAF-EED2FDED33FE}" type="slidenum">
              <a:rPr lang="en-US" smtClean="0"/>
              <a:t>‹#›</a:t>
            </a:fld>
            <a:endParaRPr lang="en-US"/>
          </a:p>
        </p:txBody>
      </p:sp>
    </p:spTree>
    <p:extLst>
      <p:ext uri="{BB962C8B-B14F-4D97-AF65-F5344CB8AC3E}">
        <p14:creationId xmlns:p14="http://schemas.microsoft.com/office/powerpoint/2010/main" val="1408708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FC358-894F-4395-B9DA-410C9DABE66C}"/>
              </a:ext>
            </a:extLst>
          </p:cNvPr>
          <p:cNvSpPr>
            <a:spLocks noGrp="1"/>
          </p:cNvSpPr>
          <p:nvPr>
            <p:ph type="ctrTitle"/>
          </p:nvPr>
        </p:nvSpPr>
        <p:spPr/>
        <p:txBody>
          <a:bodyPr/>
          <a:lstStyle/>
          <a:p>
            <a:r>
              <a:rPr lang="en-US" dirty="0"/>
              <a:t>EE3211 Week3 Tutorial</a:t>
            </a:r>
            <a:br>
              <a:rPr lang="en-US" dirty="0"/>
            </a:br>
            <a:endParaRPr lang="en-US" dirty="0"/>
          </a:p>
        </p:txBody>
      </p:sp>
      <p:sp>
        <p:nvSpPr>
          <p:cNvPr id="3" name="副标题 2">
            <a:extLst>
              <a:ext uri="{FF2B5EF4-FFF2-40B4-BE49-F238E27FC236}">
                <a16:creationId xmlns:a16="http://schemas.microsoft.com/office/drawing/2014/main" id="{F486F556-817D-44D8-8216-088B98B18DE8}"/>
              </a:ext>
            </a:extLst>
          </p:cNvPr>
          <p:cNvSpPr>
            <a:spLocks noGrp="1"/>
          </p:cNvSpPr>
          <p:nvPr>
            <p:ph type="subTitle" idx="1"/>
          </p:nvPr>
        </p:nvSpPr>
        <p:spPr/>
        <p:txBody>
          <a:bodyPr/>
          <a:lstStyle/>
          <a:p>
            <a:r>
              <a:rPr lang="en-US" dirty="0"/>
              <a:t>2021-01-26</a:t>
            </a:r>
          </a:p>
        </p:txBody>
      </p:sp>
    </p:spTree>
    <p:extLst>
      <p:ext uri="{BB962C8B-B14F-4D97-AF65-F5344CB8AC3E}">
        <p14:creationId xmlns:p14="http://schemas.microsoft.com/office/powerpoint/2010/main" val="170837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97CECDC-BDC5-440D-85BD-159FE6562086}"/>
              </a:ext>
            </a:extLst>
          </p:cNvPr>
          <p:cNvSpPr/>
          <p:nvPr/>
        </p:nvSpPr>
        <p:spPr>
          <a:xfrm>
            <a:off x="784194" y="924678"/>
            <a:ext cx="8777056" cy="759182"/>
          </a:xfrm>
          <a:prstGeom prst="rect">
            <a:avLst/>
          </a:prstGeom>
        </p:spPr>
        <p:txBody>
          <a:bodyPr wrap="square">
            <a:spAutoFit/>
          </a:bodyPr>
          <a:lstStyle/>
          <a:p>
            <a:pPr marL="342900" indent="-342900" algn="just">
              <a:spcBef>
                <a:spcPts val="400"/>
              </a:spcBef>
              <a:buSzPct val="100000"/>
              <a:buFont typeface="Arial"/>
              <a:buChar char="•"/>
              <a:defRPr sz="2000"/>
            </a:pPr>
            <a:r>
              <a:rPr lang="en-US" dirty="0"/>
              <a:t>The </a:t>
            </a:r>
            <a:r>
              <a:rPr lang="en-US" b="1" dirty="0"/>
              <a:t>null hypothesis (</a:t>
            </a:r>
            <a:r>
              <a:rPr lang="en-US" b="1" i="1" dirty="0"/>
              <a:t>H</a:t>
            </a:r>
            <a:r>
              <a:rPr lang="en-US" b="1" i="1" baseline="-25000" dirty="0"/>
              <a:t>0</a:t>
            </a:r>
            <a:r>
              <a:rPr lang="en-US" b="1" dirty="0"/>
              <a:t>)</a:t>
            </a:r>
            <a:r>
              <a:rPr lang="en-US" dirty="0"/>
              <a:t>: hypothesis to be tested</a:t>
            </a:r>
          </a:p>
          <a:p>
            <a:pPr marL="342900" indent="-342900" algn="just">
              <a:spcBef>
                <a:spcPts val="400"/>
              </a:spcBef>
              <a:buSzPct val="100000"/>
              <a:buFont typeface="Arial"/>
              <a:buChar char="•"/>
              <a:defRPr sz="2000"/>
            </a:pPr>
            <a:r>
              <a:rPr lang="en-US" dirty="0"/>
              <a:t>The </a:t>
            </a:r>
            <a:r>
              <a:rPr lang="en-US" b="1" dirty="0"/>
              <a:t>alternative hypothesis (</a:t>
            </a:r>
            <a:r>
              <a:rPr lang="en-US" b="1" i="1" dirty="0"/>
              <a:t>H</a:t>
            </a:r>
            <a:r>
              <a:rPr lang="en-US" b="1" i="1" baseline="-25000" dirty="0"/>
              <a:t>1</a:t>
            </a:r>
            <a:r>
              <a:rPr lang="en-US" b="1" dirty="0"/>
              <a:t>)</a:t>
            </a:r>
            <a:r>
              <a:rPr lang="en-US" i="1" dirty="0"/>
              <a:t>:</a:t>
            </a:r>
            <a:r>
              <a:rPr lang="en-US" dirty="0"/>
              <a:t> hypothesis contradicts the null hypothesis</a:t>
            </a:r>
          </a:p>
        </p:txBody>
      </p:sp>
      <p:sp>
        <p:nvSpPr>
          <p:cNvPr id="4" name="文本框 3">
            <a:extLst>
              <a:ext uri="{FF2B5EF4-FFF2-40B4-BE49-F238E27FC236}">
                <a16:creationId xmlns:a16="http://schemas.microsoft.com/office/drawing/2014/main" id="{42FF1C58-295C-4CC1-A824-04E78FF18BFB}"/>
              </a:ext>
            </a:extLst>
          </p:cNvPr>
          <p:cNvSpPr txBox="1"/>
          <p:nvPr/>
        </p:nvSpPr>
        <p:spPr>
          <a:xfrm>
            <a:off x="784194" y="1935333"/>
            <a:ext cx="11023109" cy="1836400"/>
          </a:xfrm>
          <a:prstGeom prst="rect">
            <a:avLst/>
          </a:prstGeom>
          <a:noFill/>
        </p:spPr>
        <p:txBody>
          <a:bodyPr wrap="square" rtlCol="0">
            <a:spAutoFit/>
          </a:bodyPr>
          <a:lstStyle/>
          <a:p>
            <a:pPr marL="342900" indent="-342900">
              <a:spcBef>
                <a:spcPts val="400"/>
              </a:spcBef>
              <a:buClr>
                <a:srgbClr val="000000"/>
              </a:buClr>
              <a:buSzPct val="100000"/>
              <a:buFont typeface="Arial"/>
              <a:buChar char="•"/>
              <a:defRPr sz="2000" b="1"/>
            </a:pPr>
            <a:r>
              <a:rPr lang="en-US" sz="2000" dirty="0"/>
              <a:t>Probability of a type I error:</a:t>
            </a:r>
            <a:r>
              <a:rPr lang="en-US" sz="2000" dirty="0">
                <a:sym typeface="Symbol"/>
              </a:rPr>
              <a:t> 	</a:t>
            </a:r>
            <a:r>
              <a:rPr lang="en-US" altLang="zh-CN" sz="2000" dirty="0">
                <a:sym typeface="Symbol"/>
              </a:rPr>
              <a:t>α,</a:t>
            </a:r>
            <a:r>
              <a:rPr lang="zh-CN" altLang="en-US" sz="2000" dirty="0">
                <a:sym typeface="Symbol"/>
              </a:rPr>
              <a:t> </a:t>
            </a:r>
            <a:r>
              <a:rPr lang="en-US" sz="2000" dirty="0"/>
              <a:t>significance level of a test</a:t>
            </a:r>
          </a:p>
          <a:p>
            <a:pPr marL="342900" lvl="0" indent="-342900">
              <a:spcBef>
                <a:spcPts val="400"/>
              </a:spcBef>
              <a:buClr>
                <a:srgbClr val="000000"/>
              </a:buClr>
              <a:buSzPct val="100000"/>
              <a:buFont typeface="Arial"/>
              <a:buChar char="•"/>
              <a:defRPr sz="2000" b="1"/>
            </a:pPr>
            <a:r>
              <a:rPr lang="en-US" sz="2000" dirty="0"/>
              <a:t>Probability of a type II error: 	</a:t>
            </a:r>
            <a:r>
              <a:rPr lang="en-US" altLang="zh-CN" sz="2000" dirty="0">
                <a:sym typeface="Symbol"/>
              </a:rPr>
              <a:t>β,</a:t>
            </a:r>
            <a:r>
              <a:rPr lang="en-US" sz="2000" dirty="0">
                <a:sym typeface="Arial"/>
              </a:rPr>
              <a:t> function of </a:t>
            </a:r>
            <a:r>
              <a:rPr lang="en-US" altLang="zh-CN" sz="2000" dirty="0">
                <a:sym typeface="Symbol"/>
              </a:rPr>
              <a:t>μ</a:t>
            </a:r>
            <a:r>
              <a:rPr lang="en-US" sz="2000" dirty="0">
                <a:sym typeface="Symbol"/>
              </a:rPr>
              <a:t> </a:t>
            </a:r>
            <a:r>
              <a:rPr lang="en-US" sz="2000" dirty="0">
                <a:sym typeface="Arial"/>
              </a:rPr>
              <a:t>and other factors</a:t>
            </a:r>
          </a:p>
          <a:p>
            <a:pPr marL="342900" indent="-342900">
              <a:spcBef>
                <a:spcPts val="400"/>
              </a:spcBef>
              <a:buClr>
                <a:srgbClr val="000000"/>
              </a:buClr>
              <a:buSzPct val="100000"/>
              <a:buFont typeface="Arial"/>
              <a:buChar char="•"/>
              <a:defRPr sz="2000" b="1"/>
            </a:pPr>
            <a:r>
              <a:rPr lang="en-US" sz="2000" dirty="0"/>
              <a:t>Power of a test : 1 - </a:t>
            </a:r>
            <a:r>
              <a:rPr lang="en-US" altLang="zh-CN" sz="2000" dirty="0">
                <a:sym typeface="Symbol"/>
              </a:rPr>
              <a:t>β</a:t>
            </a:r>
            <a:r>
              <a:rPr lang="en-US" sz="2000" dirty="0"/>
              <a:t> = 1 – probability of a type II error = </a:t>
            </a:r>
            <a:r>
              <a:rPr lang="en-US" sz="2000" dirty="0" err="1"/>
              <a:t>Pr</a:t>
            </a:r>
            <a:r>
              <a:rPr lang="en-US" sz="2000" dirty="0"/>
              <a:t>(rejecting </a:t>
            </a:r>
            <a:r>
              <a:rPr lang="en-US" b="1" i="1" dirty="0"/>
              <a:t>H</a:t>
            </a:r>
            <a:r>
              <a:rPr lang="en-US" b="1" i="1" baseline="-25000" dirty="0"/>
              <a:t>0 </a:t>
            </a:r>
            <a:r>
              <a:rPr lang="en-US" sz="2000" dirty="0"/>
              <a:t>|</a:t>
            </a:r>
            <a:r>
              <a:rPr lang="en-US" b="1" i="1" dirty="0"/>
              <a:t>H</a:t>
            </a:r>
            <a:r>
              <a:rPr lang="en-US" b="1" i="1" baseline="-25000" dirty="0"/>
              <a:t>1</a:t>
            </a:r>
            <a:r>
              <a:rPr lang="en-US" sz="2000" dirty="0"/>
              <a:t> true)</a:t>
            </a:r>
          </a:p>
          <a:p>
            <a:pPr marL="342900" indent="-342900">
              <a:spcBef>
                <a:spcPts val="400"/>
              </a:spcBef>
              <a:buClr>
                <a:srgbClr val="000000"/>
              </a:buClr>
              <a:buSzPct val="100000"/>
              <a:buFont typeface="Arial"/>
              <a:buChar char="•"/>
              <a:defRPr sz="2000" b="1"/>
            </a:pPr>
            <a:r>
              <a:rPr lang="en-US" sz="2000" dirty="0"/>
              <a:t>P-value:  a level that we are not concerned between accepting or rejecting </a:t>
            </a:r>
            <a:r>
              <a:rPr lang="en-US" b="1" i="1" dirty="0"/>
              <a:t>H</a:t>
            </a:r>
            <a:r>
              <a:rPr lang="en-US" b="1" i="1" baseline="-25000" dirty="0"/>
              <a:t>0</a:t>
            </a:r>
            <a:endParaRPr lang="en-US" sz="2000" dirty="0"/>
          </a:p>
          <a:p>
            <a:pPr marL="342900" indent="-342900">
              <a:spcBef>
                <a:spcPts val="400"/>
              </a:spcBef>
              <a:buClr>
                <a:srgbClr val="000000"/>
              </a:buClr>
              <a:buSzPct val="100000"/>
              <a:buFont typeface="Arial"/>
              <a:buChar char="•"/>
              <a:defRPr sz="2000" b="1"/>
            </a:pPr>
            <a:endParaRPr lang="en-US" sz="2000" dirty="0"/>
          </a:p>
        </p:txBody>
      </p:sp>
      <p:sp>
        <p:nvSpPr>
          <p:cNvPr id="5" name="文本框 4">
            <a:extLst>
              <a:ext uri="{FF2B5EF4-FFF2-40B4-BE49-F238E27FC236}">
                <a16:creationId xmlns:a16="http://schemas.microsoft.com/office/drawing/2014/main" id="{335D085A-DCD5-492F-88DE-1BFED2B4743B}"/>
              </a:ext>
            </a:extLst>
          </p:cNvPr>
          <p:cNvSpPr txBox="1"/>
          <p:nvPr/>
        </p:nvSpPr>
        <p:spPr>
          <a:xfrm>
            <a:off x="784194" y="3653874"/>
            <a:ext cx="8528482"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Two-tailed one-sample t test:</a:t>
            </a:r>
            <a:r>
              <a:rPr lang="en-US" altLang="zh-CN" sz="2000" dirty="0">
                <a:sym typeface="Symbol"/>
              </a:rPr>
              <a:t> H</a:t>
            </a:r>
            <a:r>
              <a:rPr lang="en-US" altLang="zh-CN" sz="2000" baseline="-25000" dirty="0">
                <a:sym typeface="Symbol"/>
              </a:rPr>
              <a:t>0</a:t>
            </a:r>
            <a:r>
              <a:rPr lang="en-US" altLang="zh-CN" sz="2000" dirty="0">
                <a:sym typeface="Symbol"/>
              </a:rPr>
              <a:t>: μ = μ</a:t>
            </a:r>
            <a:r>
              <a:rPr lang="en-US" altLang="zh-CN" sz="2000" baseline="-25000" dirty="0">
                <a:sym typeface="Symbol"/>
              </a:rPr>
              <a:t>0</a:t>
            </a:r>
            <a:r>
              <a:rPr lang="en-US" altLang="zh-CN" sz="2000" dirty="0">
                <a:sym typeface="Symbol"/>
              </a:rPr>
              <a:t>; H</a:t>
            </a:r>
            <a:r>
              <a:rPr lang="en-US" altLang="zh-CN" sz="2000" baseline="-25000" dirty="0">
                <a:sym typeface="Symbol"/>
              </a:rPr>
              <a:t>1</a:t>
            </a:r>
            <a:r>
              <a:rPr lang="en-US" altLang="zh-CN" sz="2000" dirty="0">
                <a:sym typeface="Symbol"/>
              </a:rPr>
              <a:t>: μ</a:t>
            </a:r>
            <a:r>
              <a:rPr lang="zh-CN" altLang="en-US" sz="2000" dirty="0">
                <a:sym typeface="Symbol"/>
              </a:rPr>
              <a:t>≠</a:t>
            </a:r>
            <a:r>
              <a:rPr lang="en-US" altLang="zh-CN" sz="2000" dirty="0">
                <a:sym typeface="Symbol"/>
              </a:rPr>
              <a:t> μ</a:t>
            </a:r>
            <a:r>
              <a:rPr lang="en-US" altLang="zh-CN" sz="2000" baseline="-25000" dirty="0">
                <a:sym typeface="Symbol"/>
              </a:rPr>
              <a:t>0</a:t>
            </a:r>
          </a:p>
          <a:p>
            <a:pPr marL="285750" indent="-285750">
              <a:buFont typeface="Arial" panose="020B0604020202020204" pitchFamily="34" charset="0"/>
              <a:buChar char="•"/>
            </a:pPr>
            <a:r>
              <a:rPr lang="en-US" sz="2000" dirty="0"/>
              <a:t>One-tailed one-sample t test: </a:t>
            </a:r>
            <a:r>
              <a:rPr lang="en-US" altLang="zh-CN" sz="2000" dirty="0">
                <a:sym typeface="Symbol"/>
              </a:rPr>
              <a:t>H</a:t>
            </a:r>
            <a:r>
              <a:rPr lang="en-US" altLang="zh-CN" sz="2000" baseline="-25000" dirty="0">
                <a:sym typeface="Symbol"/>
              </a:rPr>
              <a:t>0</a:t>
            </a:r>
            <a:r>
              <a:rPr lang="en-US" altLang="zh-CN" sz="2000" dirty="0">
                <a:sym typeface="Symbol"/>
              </a:rPr>
              <a:t>: μ </a:t>
            </a:r>
            <a:r>
              <a:rPr lang="zh-CN" altLang="en-US" sz="2000" dirty="0">
                <a:sym typeface="Symbol"/>
              </a:rPr>
              <a:t>≥</a:t>
            </a:r>
            <a:r>
              <a:rPr lang="en-US" altLang="zh-CN" sz="2000" dirty="0">
                <a:sym typeface="Symbol"/>
              </a:rPr>
              <a:t> μ</a:t>
            </a:r>
            <a:r>
              <a:rPr lang="en-US" altLang="zh-CN" sz="2000" baseline="-25000" dirty="0">
                <a:sym typeface="Symbol"/>
              </a:rPr>
              <a:t>0</a:t>
            </a:r>
            <a:r>
              <a:rPr lang="en-US" altLang="zh-CN" sz="2000" dirty="0">
                <a:sym typeface="Symbol"/>
              </a:rPr>
              <a:t>; H</a:t>
            </a:r>
            <a:r>
              <a:rPr lang="en-US" altLang="zh-CN" sz="2000" baseline="-25000" dirty="0">
                <a:sym typeface="Symbol"/>
              </a:rPr>
              <a:t>1</a:t>
            </a:r>
            <a:r>
              <a:rPr lang="en-US" altLang="zh-CN" sz="2000" dirty="0">
                <a:sym typeface="Symbol"/>
              </a:rPr>
              <a:t>: μ&lt; μ</a:t>
            </a:r>
            <a:r>
              <a:rPr lang="en-US" altLang="zh-CN" sz="2000" baseline="-25000" dirty="0">
                <a:sym typeface="Symbol"/>
              </a:rPr>
              <a:t>0   </a:t>
            </a:r>
            <a:r>
              <a:rPr lang="en-US" altLang="zh-CN" sz="2000" dirty="0">
                <a:sym typeface="Symbol"/>
              </a:rPr>
              <a:t>, H</a:t>
            </a:r>
            <a:r>
              <a:rPr lang="en-US" altLang="zh-CN" sz="2000" baseline="-25000" dirty="0">
                <a:sym typeface="Symbol"/>
              </a:rPr>
              <a:t>0</a:t>
            </a:r>
            <a:r>
              <a:rPr lang="en-US" altLang="zh-CN" sz="2000" dirty="0">
                <a:sym typeface="Symbol"/>
              </a:rPr>
              <a:t>: μ </a:t>
            </a:r>
            <a:r>
              <a:rPr lang="zh-CN" altLang="en-US" sz="2000" dirty="0">
                <a:sym typeface="Symbol"/>
              </a:rPr>
              <a:t>≤</a:t>
            </a:r>
            <a:r>
              <a:rPr lang="en-US" altLang="zh-CN" sz="2000" dirty="0">
                <a:sym typeface="Symbol"/>
              </a:rPr>
              <a:t> μ</a:t>
            </a:r>
            <a:r>
              <a:rPr lang="en-US" altLang="zh-CN" sz="2000" baseline="-25000" dirty="0">
                <a:sym typeface="Symbol"/>
              </a:rPr>
              <a:t>0</a:t>
            </a:r>
            <a:r>
              <a:rPr lang="en-US" altLang="zh-CN" sz="2000" dirty="0">
                <a:sym typeface="Symbol"/>
              </a:rPr>
              <a:t>; H</a:t>
            </a:r>
            <a:r>
              <a:rPr lang="en-US" altLang="zh-CN" sz="2000" baseline="-25000" dirty="0">
                <a:sym typeface="Symbol"/>
              </a:rPr>
              <a:t>1</a:t>
            </a:r>
            <a:r>
              <a:rPr lang="en-US" altLang="zh-CN" sz="2000" dirty="0">
                <a:sym typeface="Symbol"/>
              </a:rPr>
              <a:t>: μ&gt; μ</a:t>
            </a:r>
            <a:r>
              <a:rPr lang="en-US" altLang="zh-CN" sz="2000" baseline="-25000" dirty="0">
                <a:sym typeface="Symbol"/>
              </a:rPr>
              <a:t>0</a:t>
            </a:r>
            <a:endParaRPr lang="en-US" sz="2000" dirty="0"/>
          </a:p>
        </p:txBody>
      </p:sp>
      <p:sp>
        <p:nvSpPr>
          <p:cNvPr id="6" name="Title 1">
            <a:extLst>
              <a:ext uri="{FF2B5EF4-FFF2-40B4-BE49-F238E27FC236}">
                <a16:creationId xmlns:a16="http://schemas.microsoft.com/office/drawing/2014/main" id="{E319520F-0391-4630-8B17-A2E047792122}"/>
              </a:ext>
            </a:extLst>
          </p:cNvPr>
          <p:cNvSpPr txBox="1">
            <a:spLocks/>
          </p:cNvSpPr>
          <p:nvPr/>
        </p:nvSpPr>
        <p:spPr>
          <a:xfrm>
            <a:off x="789674" y="360546"/>
            <a:ext cx="10515600" cy="4822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Review:</a:t>
            </a:r>
          </a:p>
        </p:txBody>
      </p:sp>
    </p:spTree>
    <p:extLst>
      <p:ext uri="{BB962C8B-B14F-4D97-AF65-F5344CB8AC3E}">
        <p14:creationId xmlns:p14="http://schemas.microsoft.com/office/powerpoint/2010/main" val="391658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0"/>
            <a:ext cx="10515600" cy="1325563"/>
          </a:xfrm>
        </p:spPr>
        <p:txBody>
          <a:bodyPr>
            <a:normAutofit/>
          </a:bodyPr>
          <a:lstStyle/>
          <a:p>
            <a:r>
              <a:rPr lang="en-US" sz="2800" dirty="0"/>
              <a:t>Scenario 1: Nutrition, Cardiovascular Disease</a:t>
            </a:r>
          </a:p>
        </p:txBody>
      </p:sp>
      <p:sp>
        <p:nvSpPr>
          <p:cNvPr id="3" name="Content Placeholder 2"/>
          <p:cNvSpPr>
            <a:spLocks noGrp="1"/>
          </p:cNvSpPr>
          <p:nvPr>
            <p:ph idx="1"/>
          </p:nvPr>
        </p:nvSpPr>
        <p:spPr>
          <a:xfrm>
            <a:off x="342900" y="1177924"/>
            <a:ext cx="11493500" cy="5464175"/>
          </a:xfrm>
        </p:spPr>
        <p:txBody>
          <a:bodyPr>
            <a:normAutofit/>
          </a:bodyPr>
          <a:lstStyle/>
          <a:p>
            <a:pPr algn="just"/>
            <a:r>
              <a:rPr lang="en-US" sz="2400" dirty="0"/>
              <a:t>Previous studies have shown that supplementing the diet with oat bran may lower serum-cholesterol levels. However, it is not known whether the cholesterol is reduced by a direct effect of oat bran or by replacing fatty foods in the diet.</a:t>
            </a:r>
          </a:p>
          <a:p>
            <a:pPr algn="just"/>
            <a:r>
              <a:rPr lang="en-US" sz="2400" dirty="0"/>
              <a:t>To address this question, a study was performed to compare the effect of dietary supplementation with high-fiber oat bran (87 g/day) to dietary supplementation with a low-fiber refined wheat product on the serum cholesterol of 20 healthy participants aged 23-49 years.</a:t>
            </a:r>
          </a:p>
          <a:p>
            <a:pPr algn="just"/>
            <a:r>
              <a:rPr lang="en-US" sz="2400" dirty="0"/>
              <a:t>Each subject  had a cholesterol level measured at baseline and then was randomly assigned to receive either a high-fiber or a low-fiber diet for 6 weeks.</a:t>
            </a:r>
          </a:p>
          <a:p>
            <a:pPr algn="just"/>
            <a:r>
              <a:rPr lang="en-US" sz="2400" dirty="0"/>
              <a:t>A 2-week period followed during which no supplements were taken. Participants then took the alternate supplement for a 6-week period.</a:t>
            </a:r>
          </a:p>
          <a:p>
            <a:pPr algn="just"/>
            <a:endParaRPr lang="en-US" sz="2400" dirty="0"/>
          </a:p>
        </p:txBody>
      </p:sp>
    </p:spTree>
    <p:extLst>
      <p:ext uri="{BB962C8B-B14F-4D97-AF65-F5344CB8AC3E}">
        <p14:creationId xmlns:p14="http://schemas.microsoft.com/office/powerpoint/2010/main" val="379316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C81AB03-79D3-4734-9628-D0C4F66B9DC4}"/>
              </a:ext>
            </a:extLst>
          </p:cNvPr>
          <p:cNvSpPr txBox="1">
            <a:spLocks/>
          </p:cNvSpPr>
          <p:nvPr/>
        </p:nvSpPr>
        <p:spPr>
          <a:xfrm>
            <a:off x="789674" y="1081673"/>
            <a:ext cx="11493500" cy="482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The results are shown below:</a:t>
            </a:r>
          </a:p>
        </p:txBody>
      </p:sp>
      <p:pic>
        <p:nvPicPr>
          <p:cNvPr id="3" name="Picture 3">
            <a:extLst>
              <a:ext uri="{FF2B5EF4-FFF2-40B4-BE49-F238E27FC236}">
                <a16:creationId xmlns:a16="http://schemas.microsoft.com/office/drawing/2014/main" id="{9C59E6D0-4BC7-4EC9-9DA5-F43D9157A76B}"/>
              </a:ext>
            </a:extLst>
          </p:cNvPr>
          <p:cNvPicPr>
            <a:picLocks noChangeAspect="1"/>
          </p:cNvPicPr>
          <p:nvPr/>
        </p:nvPicPr>
        <p:blipFill>
          <a:blip r:embed="rId2"/>
          <a:stretch>
            <a:fillRect/>
          </a:stretch>
        </p:blipFill>
        <p:spPr>
          <a:xfrm>
            <a:off x="789674" y="1921015"/>
            <a:ext cx="10612651" cy="2288000"/>
          </a:xfrm>
          <a:prstGeom prst="rect">
            <a:avLst/>
          </a:prstGeom>
        </p:spPr>
      </p:pic>
      <p:sp>
        <p:nvSpPr>
          <p:cNvPr id="4" name="Title 1">
            <a:extLst>
              <a:ext uri="{FF2B5EF4-FFF2-40B4-BE49-F238E27FC236}">
                <a16:creationId xmlns:a16="http://schemas.microsoft.com/office/drawing/2014/main" id="{412B0995-FE51-498E-BB66-05EE0BDF527C}"/>
              </a:ext>
            </a:extLst>
          </p:cNvPr>
          <p:cNvSpPr txBox="1">
            <a:spLocks/>
          </p:cNvSpPr>
          <p:nvPr/>
        </p:nvSpPr>
        <p:spPr>
          <a:xfrm>
            <a:off x="789674" y="360546"/>
            <a:ext cx="10515600" cy="4822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Scenario 1: Nutrition, Cardiovascular Disease</a:t>
            </a:r>
          </a:p>
        </p:txBody>
      </p:sp>
    </p:spTree>
    <p:extLst>
      <p:ext uri="{BB962C8B-B14F-4D97-AF65-F5344CB8AC3E}">
        <p14:creationId xmlns:p14="http://schemas.microsoft.com/office/powerpoint/2010/main" val="125895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BDF786D-1301-4428-98CA-6F1B67F70A7E}"/>
              </a:ext>
            </a:extLst>
          </p:cNvPr>
          <p:cNvSpPr/>
          <p:nvPr/>
        </p:nvSpPr>
        <p:spPr>
          <a:xfrm>
            <a:off x="789674" y="960981"/>
            <a:ext cx="10099829" cy="2308324"/>
          </a:xfrm>
          <a:prstGeom prst="rect">
            <a:avLst/>
          </a:prstGeom>
        </p:spPr>
        <p:txBody>
          <a:bodyPr wrap="square">
            <a:spAutoFit/>
          </a:bodyPr>
          <a:lstStyle/>
          <a:p>
            <a:r>
              <a:rPr lang="en-US" altLang="zh-CN" dirty="0"/>
              <a:t>Q1:</a:t>
            </a:r>
            <a:r>
              <a:rPr lang="en-US" dirty="0"/>
              <a:t>Test the hypothesis that the </a:t>
            </a:r>
            <a:r>
              <a:rPr lang="en-US" b="1" dirty="0"/>
              <a:t>high-fiber diet </a:t>
            </a:r>
            <a:r>
              <a:rPr lang="en-US" dirty="0"/>
              <a:t>has an effect on cholesterol levels as compared with </a:t>
            </a:r>
            <a:r>
              <a:rPr lang="en-US" b="1" dirty="0"/>
              <a:t>baseline</a:t>
            </a:r>
            <a:r>
              <a:rPr lang="en-US" dirty="0"/>
              <a:t> (report your results as p&lt;0.05 or p &gt;0.05).</a:t>
            </a:r>
          </a:p>
          <a:p>
            <a:endParaRPr lang="en-US" dirty="0"/>
          </a:p>
          <a:p>
            <a:r>
              <a:rPr lang="en-US" dirty="0"/>
              <a:t>Q2:Test the hypothesis that the </a:t>
            </a:r>
            <a:r>
              <a:rPr lang="en-US" b="1" dirty="0"/>
              <a:t>low-fiber diet</a:t>
            </a:r>
            <a:r>
              <a:rPr lang="en-US" dirty="0"/>
              <a:t> has an effect on cholesterol levels as compared with </a:t>
            </a:r>
            <a:r>
              <a:rPr lang="en-US" b="1" dirty="0"/>
              <a:t>baseline</a:t>
            </a:r>
            <a:r>
              <a:rPr lang="en-US" dirty="0"/>
              <a:t> (report your results as p&lt;0.05 or p &gt;0.05).</a:t>
            </a:r>
          </a:p>
          <a:p>
            <a:endParaRPr lang="en-US" dirty="0"/>
          </a:p>
          <a:p>
            <a:r>
              <a:rPr lang="en-US" dirty="0"/>
              <a:t>Q3:Test the hypothesis that the </a:t>
            </a:r>
            <a:r>
              <a:rPr lang="en-US" b="1" dirty="0"/>
              <a:t>high-fiber diet</a:t>
            </a:r>
            <a:r>
              <a:rPr lang="en-US" dirty="0"/>
              <a:t> has a differential effect on cholesterol levels as compared with a </a:t>
            </a:r>
            <a:r>
              <a:rPr lang="en-US" b="1" dirty="0"/>
              <a:t>low-fiber diet </a:t>
            </a:r>
            <a:r>
              <a:rPr lang="en-US" dirty="0"/>
              <a:t>(report your results as p&lt;0.05 or p &gt;0.05).</a:t>
            </a:r>
          </a:p>
        </p:txBody>
      </p:sp>
      <p:pic>
        <p:nvPicPr>
          <p:cNvPr id="3" name="Picture 3">
            <a:extLst>
              <a:ext uri="{FF2B5EF4-FFF2-40B4-BE49-F238E27FC236}">
                <a16:creationId xmlns:a16="http://schemas.microsoft.com/office/drawing/2014/main" id="{E123B839-C0A7-4185-BDF5-FD3564B81ACC}"/>
              </a:ext>
            </a:extLst>
          </p:cNvPr>
          <p:cNvPicPr>
            <a:picLocks noChangeAspect="1"/>
          </p:cNvPicPr>
          <p:nvPr/>
        </p:nvPicPr>
        <p:blipFill>
          <a:blip r:embed="rId2"/>
          <a:stretch>
            <a:fillRect/>
          </a:stretch>
        </p:blipFill>
        <p:spPr>
          <a:xfrm>
            <a:off x="789674" y="3524761"/>
            <a:ext cx="10612651" cy="2288000"/>
          </a:xfrm>
          <a:prstGeom prst="rect">
            <a:avLst/>
          </a:prstGeom>
        </p:spPr>
      </p:pic>
      <p:sp>
        <p:nvSpPr>
          <p:cNvPr id="4" name="Title 1">
            <a:extLst>
              <a:ext uri="{FF2B5EF4-FFF2-40B4-BE49-F238E27FC236}">
                <a16:creationId xmlns:a16="http://schemas.microsoft.com/office/drawing/2014/main" id="{3425B903-1403-45B9-AACD-93A013BBC343}"/>
              </a:ext>
            </a:extLst>
          </p:cNvPr>
          <p:cNvSpPr txBox="1">
            <a:spLocks/>
          </p:cNvSpPr>
          <p:nvPr/>
        </p:nvSpPr>
        <p:spPr>
          <a:xfrm>
            <a:off x="789674" y="360546"/>
            <a:ext cx="10515600" cy="4822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Scenario 1: Nutrition, Cardiovascular Disease</a:t>
            </a:r>
          </a:p>
        </p:txBody>
      </p:sp>
    </p:spTree>
    <p:extLst>
      <p:ext uri="{BB962C8B-B14F-4D97-AF65-F5344CB8AC3E}">
        <p14:creationId xmlns:p14="http://schemas.microsoft.com/office/powerpoint/2010/main" val="21625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6E1C-1800-4524-84BA-454A0887AF24}"/>
              </a:ext>
            </a:extLst>
          </p:cNvPr>
          <p:cNvSpPr txBox="1">
            <a:spLocks/>
          </p:cNvSpPr>
          <p:nvPr/>
        </p:nvSpPr>
        <p:spPr>
          <a:xfrm>
            <a:off x="789674" y="360546"/>
            <a:ext cx="10515600" cy="4822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Scenario 1: Nutrition, Cardiovascular Disease</a:t>
            </a:r>
          </a:p>
        </p:txBody>
      </p:sp>
      <p:sp>
        <p:nvSpPr>
          <p:cNvPr id="3" name="文本框 2">
            <a:extLst>
              <a:ext uri="{FF2B5EF4-FFF2-40B4-BE49-F238E27FC236}">
                <a16:creationId xmlns:a16="http://schemas.microsoft.com/office/drawing/2014/main" id="{4F025F4F-0B12-4C39-958D-B4209844CC5A}"/>
              </a:ext>
            </a:extLst>
          </p:cNvPr>
          <p:cNvSpPr txBox="1"/>
          <p:nvPr/>
        </p:nvSpPr>
        <p:spPr>
          <a:xfrm>
            <a:off x="789674" y="1145220"/>
            <a:ext cx="1023037" cy="369332"/>
          </a:xfrm>
          <a:prstGeom prst="rect">
            <a:avLst/>
          </a:prstGeom>
          <a:noFill/>
        </p:spPr>
        <p:txBody>
          <a:bodyPr wrap="none" rtlCol="0">
            <a:spAutoFit/>
          </a:bodyPr>
          <a:lstStyle/>
          <a:p>
            <a:r>
              <a:rPr lang="en-US" dirty="0"/>
              <a:t>Solution:</a:t>
            </a:r>
          </a:p>
        </p:txBody>
      </p:sp>
      <p:sp>
        <p:nvSpPr>
          <p:cNvPr id="4" name="文本框 3">
            <a:extLst>
              <a:ext uri="{FF2B5EF4-FFF2-40B4-BE49-F238E27FC236}">
                <a16:creationId xmlns:a16="http://schemas.microsoft.com/office/drawing/2014/main" id="{9E358B4C-A988-4425-91DA-329ED1BAC5F0}"/>
              </a:ext>
            </a:extLst>
          </p:cNvPr>
          <p:cNvSpPr txBox="1"/>
          <p:nvPr/>
        </p:nvSpPr>
        <p:spPr>
          <a:xfrm>
            <a:off x="789674" y="2119498"/>
            <a:ext cx="8736066" cy="1200329"/>
          </a:xfrm>
          <a:prstGeom prst="rect">
            <a:avLst/>
          </a:prstGeom>
          <a:noFill/>
        </p:spPr>
        <p:txBody>
          <a:bodyPr wrap="square" rtlCol="0">
            <a:spAutoFit/>
          </a:bodyPr>
          <a:lstStyle/>
          <a:p>
            <a:r>
              <a:rPr lang="en-US" dirty="0"/>
              <a:t>The relationship between hypothesis testing and confidence intervals (two-sided case)</a:t>
            </a:r>
          </a:p>
          <a:p>
            <a:r>
              <a:rPr lang="en-US" dirty="0"/>
              <a:t>The two-sided 100% × (1 - </a:t>
            </a:r>
            <a:r>
              <a:rPr lang="el-GR" dirty="0"/>
              <a:t>α</a:t>
            </a:r>
            <a:r>
              <a:rPr lang="en-US" dirty="0"/>
              <a:t>) CI for </a:t>
            </a:r>
            <a:r>
              <a:rPr lang="en-US" altLang="zh-CN" dirty="0">
                <a:sym typeface="Symbol"/>
              </a:rPr>
              <a:t>μ</a:t>
            </a:r>
            <a:r>
              <a:rPr lang="en-US" dirty="0"/>
              <a:t> does not contain </a:t>
            </a:r>
            <a:r>
              <a:rPr lang="en-US" altLang="zh-CN" dirty="0">
                <a:sym typeface="Symbol"/>
              </a:rPr>
              <a:t>μ</a:t>
            </a:r>
            <a:r>
              <a:rPr lang="en-US" altLang="zh-CN" baseline="-25000" dirty="0">
                <a:sym typeface="Symbol"/>
              </a:rPr>
              <a:t>0</a:t>
            </a:r>
            <a:r>
              <a:rPr lang="en-US" dirty="0"/>
              <a:t> </a:t>
            </a:r>
            <a:r>
              <a:rPr lang="en-US" altLang="zh-CN" dirty="0">
                <a:sym typeface="Wingdings" panose="05000000000000000000" pitchFamily="2" charset="2"/>
              </a:rPr>
              <a:t> </a:t>
            </a:r>
            <a:r>
              <a:rPr lang="en-US" dirty="0"/>
              <a:t>Reject H</a:t>
            </a:r>
            <a:r>
              <a:rPr lang="en-US" baseline="-25000" dirty="0"/>
              <a:t>0</a:t>
            </a:r>
            <a:r>
              <a:rPr lang="en-US" dirty="0"/>
              <a:t> </a:t>
            </a:r>
          </a:p>
          <a:p>
            <a:r>
              <a:rPr lang="en-US" dirty="0"/>
              <a:t>The two-sided 100% × (1 - </a:t>
            </a:r>
            <a:r>
              <a:rPr lang="el-GR" dirty="0"/>
              <a:t>α</a:t>
            </a:r>
            <a:r>
              <a:rPr lang="en-US" dirty="0"/>
              <a:t>) CI for </a:t>
            </a:r>
            <a:r>
              <a:rPr lang="en-US" altLang="zh-CN" dirty="0">
                <a:sym typeface="Symbol"/>
              </a:rPr>
              <a:t>μ</a:t>
            </a:r>
            <a:r>
              <a:rPr lang="en-US" dirty="0"/>
              <a:t> does contain </a:t>
            </a:r>
            <a:r>
              <a:rPr lang="en-US" altLang="zh-CN" dirty="0">
                <a:sym typeface="Symbol"/>
              </a:rPr>
              <a:t>μ</a:t>
            </a:r>
            <a:r>
              <a:rPr lang="en-US" altLang="zh-CN" baseline="-25000" dirty="0">
                <a:sym typeface="Symbol"/>
              </a:rPr>
              <a:t>0</a:t>
            </a:r>
            <a:r>
              <a:rPr lang="en-US" dirty="0"/>
              <a:t> </a:t>
            </a:r>
            <a:r>
              <a:rPr lang="en-US" altLang="zh-CN" dirty="0">
                <a:sym typeface="Wingdings" panose="05000000000000000000" pitchFamily="2" charset="2"/>
              </a:rPr>
              <a:t> </a:t>
            </a:r>
            <a:r>
              <a:rPr lang="en-US" dirty="0"/>
              <a:t>Accept H</a:t>
            </a:r>
            <a:r>
              <a:rPr lang="en-US" baseline="-25000" dirty="0"/>
              <a:t>0</a:t>
            </a:r>
          </a:p>
          <a:p>
            <a:endParaRPr lang="en-US" dirty="0"/>
          </a:p>
        </p:txBody>
      </p:sp>
      <p:sp>
        <p:nvSpPr>
          <p:cNvPr id="5" name="矩形 4">
            <a:extLst>
              <a:ext uri="{FF2B5EF4-FFF2-40B4-BE49-F238E27FC236}">
                <a16:creationId xmlns:a16="http://schemas.microsoft.com/office/drawing/2014/main" id="{4E284764-62A2-4D59-AFF1-385E9CCEAC82}"/>
              </a:ext>
            </a:extLst>
          </p:cNvPr>
          <p:cNvSpPr/>
          <p:nvPr/>
        </p:nvSpPr>
        <p:spPr>
          <a:xfrm>
            <a:off x="789674" y="1632359"/>
            <a:ext cx="6812314" cy="369332"/>
          </a:xfrm>
          <a:prstGeom prst="rect">
            <a:avLst/>
          </a:prstGeom>
        </p:spPr>
        <p:txBody>
          <a:bodyPr wrap="none">
            <a:spAutoFit/>
          </a:bodyPr>
          <a:lstStyle/>
          <a:p>
            <a:r>
              <a:rPr lang="en-US" altLang="zh-CN" dirty="0">
                <a:sym typeface="Symbol"/>
              </a:rPr>
              <a:t>H</a:t>
            </a:r>
            <a:r>
              <a:rPr lang="en-US" altLang="zh-CN" baseline="-25000" dirty="0">
                <a:sym typeface="Symbol"/>
              </a:rPr>
              <a:t>0</a:t>
            </a:r>
            <a:r>
              <a:rPr lang="en-US" altLang="zh-CN" dirty="0">
                <a:sym typeface="Symbol"/>
              </a:rPr>
              <a:t>: μ = μ</a:t>
            </a:r>
            <a:r>
              <a:rPr lang="en-US" altLang="zh-CN" baseline="-25000" dirty="0">
                <a:sym typeface="Symbol"/>
              </a:rPr>
              <a:t>1 </a:t>
            </a:r>
            <a:r>
              <a:rPr lang="en-US" altLang="zh-CN" dirty="0">
                <a:sym typeface="Symbol"/>
              </a:rPr>
              <a:t>- μ</a:t>
            </a:r>
            <a:r>
              <a:rPr lang="en-US" altLang="zh-CN" baseline="-25000" dirty="0">
                <a:sym typeface="Symbol"/>
              </a:rPr>
              <a:t>2 </a:t>
            </a:r>
            <a:r>
              <a:rPr lang="en-US" altLang="zh-CN" dirty="0">
                <a:sym typeface="Symbol"/>
              </a:rPr>
              <a:t>= μ</a:t>
            </a:r>
            <a:r>
              <a:rPr lang="en-US" altLang="zh-CN" baseline="-25000" dirty="0">
                <a:sym typeface="Symbol"/>
              </a:rPr>
              <a:t>0 </a:t>
            </a:r>
            <a:r>
              <a:rPr lang="en-US" altLang="zh-CN" dirty="0">
                <a:sym typeface="Symbol"/>
              </a:rPr>
              <a:t>= 0; 	H</a:t>
            </a:r>
            <a:r>
              <a:rPr lang="en-US" altLang="zh-CN" baseline="-25000" dirty="0">
                <a:sym typeface="Symbol"/>
              </a:rPr>
              <a:t>1</a:t>
            </a:r>
            <a:r>
              <a:rPr lang="en-US" altLang="zh-CN" dirty="0">
                <a:sym typeface="Symbol"/>
              </a:rPr>
              <a:t>: μ = μ</a:t>
            </a:r>
            <a:r>
              <a:rPr lang="en-US" altLang="zh-CN" baseline="-25000" dirty="0">
                <a:sym typeface="Symbol"/>
              </a:rPr>
              <a:t>1 </a:t>
            </a:r>
            <a:r>
              <a:rPr lang="en-US" altLang="zh-CN" dirty="0">
                <a:sym typeface="Symbol"/>
              </a:rPr>
              <a:t>- μ</a:t>
            </a:r>
            <a:r>
              <a:rPr lang="en-US" altLang="zh-CN" baseline="-25000" dirty="0">
                <a:sym typeface="Symbol"/>
              </a:rPr>
              <a:t>2 </a:t>
            </a:r>
            <a:r>
              <a:rPr lang="zh-CN" altLang="en-US" dirty="0">
                <a:sym typeface="Symbol"/>
              </a:rPr>
              <a:t>≠ </a:t>
            </a:r>
            <a:r>
              <a:rPr lang="en-US" altLang="zh-CN" dirty="0">
                <a:sym typeface="Symbol"/>
              </a:rPr>
              <a:t>μ</a:t>
            </a:r>
            <a:r>
              <a:rPr lang="en-US" altLang="zh-CN" baseline="-25000" dirty="0">
                <a:sym typeface="Symbol"/>
              </a:rPr>
              <a:t>0</a:t>
            </a:r>
            <a:r>
              <a:rPr lang="zh-CN" altLang="en-US" dirty="0">
                <a:sym typeface="Symbol"/>
              </a:rPr>
              <a:t> </a:t>
            </a:r>
            <a:r>
              <a:rPr lang="en-US" altLang="zh-CN" dirty="0">
                <a:sym typeface="Symbol"/>
              </a:rPr>
              <a:t>= 0   </a:t>
            </a:r>
            <a:r>
              <a:rPr lang="en-US" altLang="zh-CN" dirty="0">
                <a:sym typeface="Wingdings" panose="05000000000000000000" pitchFamily="2" charset="2"/>
              </a:rPr>
              <a:t> </a:t>
            </a:r>
            <a:r>
              <a:rPr lang="en-US" dirty="0"/>
              <a:t>two-sided t test</a:t>
            </a:r>
          </a:p>
        </p:txBody>
      </p:sp>
      <p:sp>
        <p:nvSpPr>
          <p:cNvPr id="6" name="矩形 5">
            <a:extLst>
              <a:ext uri="{FF2B5EF4-FFF2-40B4-BE49-F238E27FC236}">
                <a16:creationId xmlns:a16="http://schemas.microsoft.com/office/drawing/2014/main" id="{327AE84A-B1D4-4990-833F-E49CC7CB3632}"/>
              </a:ext>
            </a:extLst>
          </p:cNvPr>
          <p:cNvSpPr/>
          <p:nvPr/>
        </p:nvSpPr>
        <p:spPr>
          <a:xfrm>
            <a:off x="789674" y="3165417"/>
            <a:ext cx="10099829" cy="3139321"/>
          </a:xfrm>
          <a:prstGeom prst="rect">
            <a:avLst/>
          </a:prstGeom>
        </p:spPr>
        <p:txBody>
          <a:bodyPr wrap="square">
            <a:spAutoFit/>
          </a:bodyPr>
          <a:lstStyle/>
          <a:p>
            <a:r>
              <a:rPr lang="en-US" altLang="zh-CN" dirty="0"/>
              <a:t>A1:</a:t>
            </a:r>
            <a:r>
              <a:rPr lang="en-US" dirty="0"/>
              <a:t>Test the hypothesis that the </a:t>
            </a:r>
            <a:r>
              <a:rPr lang="en-US" b="1" dirty="0"/>
              <a:t>high-fiber diet </a:t>
            </a:r>
            <a:r>
              <a:rPr lang="en-US" dirty="0"/>
              <a:t>has an effect on cholesterol levels as compared with </a:t>
            </a:r>
            <a:r>
              <a:rPr lang="en-US" b="1" dirty="0"/>
              <a:t>baseline</a:t>
            </a:r>
            <a:r>
              <a:rPr lang="en-US" dirty="0"/>
              <a:t> (report your results as p&lt;0.05 or p &gt;0.05).</a:t>
            </a:r>
          </a:p>
          <a:p>
            <a:r>
              <a:rPr lang="en-US" dirty="0">
                <a:solidFill>
                  <a:srgbClr val="0000FF"/>
                </a:solidFill>
              </a:rPr>
              <a:t>p&lt;0.05 because the 95% CI=(-21, -7) excludes 0.</a:t>
            </a:r>
          </a:p>
          <a:p>
            <a:endParaRPr lang="en-US" dirty="0"/>
          </a:p>
          <a:p>
            <a:r>
              <a:rPr lang="en-US" dirty="0"/>
              <a:t>A2:Test the hypothesis that the </a:t>
            </a:r>
            <a:r>
              <a:rPr lang="en-US" b="1" dirty="0"/>
              <a:t>low-fiber diet</a:t>
            </a:r>
            <a:r>
              <a:rPr lang="en-US" dirty="0"/>
              <a:t> has an effect on cholesterol levels as compared with </a:t>
            </a:r>
            <a:r>
              <a:rPr lang="en-US" b="1" dirty="0"/>
              <a:t>baseline</a:t>
            </a:r>
            <a:r>
              <a:rPr lang="en-US" dirty="0"/>
              <a:t> (report your results as p&lt;0.05 or p &gt;0.05).</a:t>
            </a:r>
          </a:p>
          <a:p>
            <a:r>
              <a:rPr lang="en-US" dirty="0">
                <a:solidFill>
                  <a:srgbClr val="0000FF"/>
                </a:solidFill>
              </a:rPr>
              <a:t>p&lt;0.05 because the 95% CI =(-20, -6) excludes 0.</a:t>
            </a:r>
          </a:p>
          <a:p>
            <a:endParaRPr lang="en-US" dirty="0"/>
          </a:p>
          <a:p>
            <a:r>
              <a:rPr lang="en-US" dirty="0"/>
              <a:t>A3:Test the hypothesis that the </a:t>
            </a:r>
            <a:r>
              <a:rPr lang="en-US" b="1" dirty="0"/>
              <a:t>high-fiber diet</a:t>
            </a:r>
            <a:r>
              <a:rPr lang="en-US" dirty="0"/>
              <a:t> has a differential effect on cholesterol levels as compared with a </a:t>
            </a:r>
            <a:r>
              <a:rPr lang="en-US" b="1" dirty="0"/>
              <a:t>low-fiber diet </a:t>
            </a:r>
            <a:r>
              <a:rPr lang="en-US" dirty="0"/>
              <a:t>(report your results as p&lt;0.05 or p &gt;0.05).</a:t>
            </a:r>
          </a:p>
          <a:p>
            <a:r>
              <a:rPr lang="en-US" dirty="0">
                <a:solidFill>
                  <a:srgbClr val="0000FF"/>
                </a:solidFill>
              </a:rPr>
              <a:t>p&gt;0.05 because the 95% CI = (-8,7) includes 0.</a:t>
            </a:r>
          </a:p>
        </p:txBody>
      </p:sp>
    </p:spTree>
    <p:extLst>
      <p:ext uri="{BB962C8B-B14F-4D97-AF65-F5344CB8AC3E}">
        <p14:creationId xmlns:p14="http://schemas.microsoft.com/office/powerpoint/2010/main" val="337694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CCC08B-77C2-4992-AFA2-5C8726F79EB8}"/>
              </a:ext>
            </a:extLst>
          </p:cNvPr>
          <p:cNvSpPr txBox="1">
            <a:spLocks/>
          </p:cNvSpPr>
          <p:nvPr/>
        </p:nvSpPr>
        <p:spPr>
          <a:xfrm>
            <a:off x="789674" y="360546"/>
            <a:ext cx="10515600" cy="4822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Scenario 2: Cell longevity</a:t>
            </a:r>
          </a:p>
        </p:txBody>
      </p:sp>
      <p:sp>
        <p:nvSpPr>
          <p:cNvPr id="4" name="文本框 3">
            <a:extLst>
              <a:ext uri="{FF2B5EF4-FFF2-40B4-BE49-F238E27FC236}">
                <a16:creationId xmlns:a16="http://schemas.microsoft.com/office/drawing/2014/main" id="{31945157-D967-410E-B829-A55AF5A4C2AF}"/>
              </a:ext>
            </a:extLst>
          </p:cNvPr>
          <p:cNvSpPr txBox="1"/>
          <p:nvPr/>
        </p:nvSpPr>
        <p:spPr>
          <a:xfrm>
            <a:off x="789674" y="1279146"/>
            <a:ext cx="9978501" cy="646331"/>
          </a:xfrm>
          <a:prstGeom prst="rect">
            <a:avLst/>
          </a:prstGeom>
          <a:noFill/>
        </p:spPr>
        <p:txBody>
          <a:bodyPr wrap="square" rtlCol="0">
            <a:spAutoFit/>
          </a:bodyPr>
          <a:lstStyle/>
          <a:p>
            <a:pPr algn="just"/>
            <a:r>
              <a:rPr lang="en-US" dirty="0">
                <a:effectLst/>
              </a:rPr>
              <a:t>The </a:t>
            </a:r>
            <a:r>
              <a:rPr lang="en-US" dirty="0"/>
              <a:t>longevity</a:t>
            </a:r>
            <a:r>
              <a:rPr lang="en-US" dirty="0">
                <a:effectLst/>
              </a:rPr>
              <a:t> X (unit: hour) of cancer cell models under certain laboratory conditions follows the normal distribution N(</a:t>
            </a:r>
            <a:r>
              <a:rPr lang="en-US" dirty="0">
                <a:latin typeface="Symbol"/>
                <a:ea typeface="Symbol"/>
                <a:cs typeface="Symbol"/>
                <a:sym typeface="Symbol"/>
              </a:rPr>
              <a:t>s </a:t>
            </a:r>
            <a:r>
              <a:rPr lang="en-US" dirty="0"/>
              <a:t>unknown</a:t>
            </a:r>
            <a:r>
              <a:rPr lang="en-US" dirty="0">
                <a:effectLst/>
              </a:rPr>
              <a:t>), . The lifetimes of 16 cell lines are measured as follows:</a:t>
            </a:r>
            <a:endParaRPr lang="en-US" dirty="0"/>
          </a:p>
        </p:txBody>
      </p:sp>
      <p:graphicFrame>
        <p:nvGraphicFramePr>
          <p:cNvPr id="5" name="表格 4">
            <a:extLst>
              <a:ext uri="{FF2B5EF4-FFF2-40B4-BE49-F238E27FC236}">
                <a16:creationId xmlns:a16="http://schemas.microsoft.com/office/drawing/2014/main" id="{7141A7EB-1A2C-4BDD-A91F-E2094DF4A247}"/>
              </a:ext>
            </a:extLst>
          </p:cNvPr>
          <p:cNvGraphicFramePr>
            <a:graphicFrameLocks noGrp="1"/>
          </p:cNvGraphicFramePr>
          <p:nvPr>
            <p:extLst>
              <p:ext uri="{D42A27DB-BD31-4B8C-83A1-F6EECF244321}">
                <p14:modId xmlns:p14="http://schemas.microsoft.com/office/powerpoint/2010/main" val="3375474557"/>
              </p:ext>
            </p:extLst>
          </p:nvPr>
        </p:nvGraphicFramePr>
        <p:xfrm>
          <a:off x="1714924" y="2454149"/>
          <a:ext cx="8128000" cy="74168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47514641"/>
                    </a:ext>
                  </a:extLst>
                </a:gridCol>
                <a:gridCol w="1016000">
                  <a:extLst>
                    <a:ext uri="{9D8B030D-6E8A-4147-A177-3AD203B41FA5}">
                      <a16:colId xmlns:a16="http://schemas.microsoft.com/office/drawing/2014/main" val="135835960"/>
                    </a:ext>
                  </a:extLst>
                </a:gridCol>
                <a:gridCol w="1016000">
                  <a:extLst>
                    <a:ext uri="{9D8B030D-6E8A-4147-A177-3AD203B41FA5}">
                      <a16:colId xmlns:a16="http://schemas.microsoft.com/office/drawing/2014/main" val="1871074332"/>
                    </a:ext>
                  </a:extLst>
                </a:gridCol>
                <a:gridCol w="1016000">
                  <a:extLst>
                    <a:ext uri="{9D8B030D-6E8A-4147-A177-3AD203B41FA5}">
                      <a16:colId xmlns:a16="http://schemas.microsoft.com/office/drawing/2014/main" val="3323143731"/>
                    </a:ext>
                  </a:extLst>
                </a:gridCol>
                <a:gridCol w="1016000">
                  <a:extLst>
                    <a:ext uri="{9D8B030D-6E8A-4147-A177-3AD203B41FA5}">
                      <a16:colId xmlns:a16="http://schemas.microsoft.com/office/drawing/2014/main" val="3294587018"/>
                    </a:ext>
                  </a:extLst>
                </a:gridCol>
                <a:gridCol w="1016000">
                  <a:extLst>
                    <a:ext uri="{9D8B030D-6E8A-4147-A177-3AD203B41FA5}">
                      <a16:colId xmlns:a16="http://schemas.microsoft.com/office/drawing/2014/main" val="3351918755"/>
                    </a:ext>
                  </a:extLst>
                </a:gridCol>
                <a:gridCol w="1016000">
                  <a:extLst>
                    <a:ext uri="{9D8B030D-6E8A-4147-A177-3AD203B41FA5}">
                      <a16:colId xmlns:a16="http://schemas.microsoft.com/office/drawing/2014/main" val="168176795"/>
                    </a:ext>
                  </a:extLst>
                </a:gridCol>
                <a:gridCol w="1016000">
                  <a:extLst>
                    <a:ext uri="{9D8B030D-6E8A-4147-A177-3AD203B41FA5}">
                      <a16:colId xmlns:a16="http://schemas.microsoft.com/office/drawing/2014/main" val="2916325432"/>
                    </a:ext>
                  </a:extLst>
                </a:gridCol>
              </a:tblGrid>
              <a:tr h="370840">
                <a:tc>
                  <a:txBody>
                    <a:bodyPr/>
                    <a:lstStyle/>
                    <a:p>
                      <a:pPr algn="ctr"/>
                      <a:r>
                        <a:rPr lang="en-US" dirty="0"/>
                        <a:t>159</a:t>
                      </a:r>
                    </a:p>
                  </a:txBody>
                  <a:tcPr/>
                </a:tc>
                <a:tc>
                  <a:txBody>
                    <a:bodyPr/>
                    <a:lstStyle/>
                    <a:p>
                      <a:pPr algn="ctr"/>
                      <a:r>
                        <a:rPr lang="en-US" dirty="0"/>
                        <a:t>280</a:t>
                      </a:r>
                    </a:p>
                  </a:txBody>
                  <a:tcPr/>
                </a:tc>
                <a:tc>
                  <a:txBody>
                    <a:bodyPr/>
                    <a:lstStyle/>
                    <a:p>
                      <a:pPr algn="ctr"/>
                      <a:r>
                        <a:rPr lang="en-US" dirty="0"/>
                        <a:t>101</a:t>
                      </a:r>
                    </a:p>
                  </a:txBody>
                  <a:tcPr/>
                </a:tc>
                <a:tc>
                  <a:txBody>
                    <a:bodyPr/>
                    <a:lstStyle/>
                    <a:p>
                      <a:pPr algn="ctr"/>
                      <a:r>
                        <a:rPr lang="en-US" dirty="0"/>
                        <a:t>212</a:t>
                      </a:r>
                    </a:p>
                  </a:txBody>
                  <a:tcPr/>
                </a:tc>
                <a:tc>
                  <a:txBody>
                    <a:bodyPr/>
                    <a:lstStyle/>
                    <a:p>
                      <a:pPr algn="ctr"/>
                      <a:r>
                        <a:rPr lang="en-US" dirty="0"/>
                        <a:t>224</a:t>
                      </a:r>
                    </a:p>
                  </a:txBody>
                  <a:tcPr/>
                </a:tc>
                <a:tc>
                  <a:txBody>
                    <a:bodyPr/>
                    <a:lstStyle/>
                    <a:p>
                      <a:pPr algn="ctr"/>
                      <a:r>
                        <a:rPr lang="en-US" dirty="0"/>
                        <a:t>379</a:t>
                      </a:r>
                    </a:p>
                  </a:txBody>
                  <a:tcPr/>
                </a:tc>
                <a:tc>
                  <a:txBody>
                    <a:bodyPr/>
                    <a:lstStyle/>
                    <a:p>
                      <a:pPr algn="ctr"/>
                      <a:r>
                        <a:rPr lang="en-US" dirty="0"/>
                        <a:t>179</a:t>
                      </a:r>
                    </a:p>
                  </a:txBody>
                  <a:tcPr/>
                </a:tc>
                <a:tc>
                  <a:txBody>
                    <a:bodyPr/>
                    <a:lstStyle/>
                    <a:p>
                      <a:pPr algn="ctr"/>
                      <a:r>
                        <a:rPr lang="en-US" dirty="0"/>
                        <a:t>264</a:t>
                      </a:r>
                    </a:p>
                  </a:txBody>
                  <a:tcPr/>
                </a:tc>
                <a:extLst>
                  <a:ext uri="{0D108BD9-81ED-4DB2-BD59-A6C34878D82A}">
                    <a16:rowId xmlns:a16="http://schemas.microsoft.com/office/drawing/2014/main" val="2740447734"/>
                  </a:ext>
                </a:extLst>
              </a:tr>
              <a:tr h="370840">
                <a:tc>
                  <a:txBody>
                    <a:bodyPr/>
                    <a:lstStyle/>
                    <a:p>
                      <a:pPr algn="ctr"/>
                      <a:r>
                        <a:rPr lang="en-US" dirty="0"/>
                        <a:t>222</a:t>
                      </a:r>
                    </a:p>
                  </a:txBody>
                  <a:tcPr/>
                </a:tc>
                <a:tc>
                  <a:txBody>
                    <a:bodyPr/>
                    <a:lstStyle/>
                    <a:p>
                      <a:pPr algn="ctr"/>
                      <a:r>
                        <a:rPr lang="en-US" dirty="0"/>
                        <a:t>362</a:t>
                      </a:r>
                    </a:p>
                  </a:txBody>
                  <a:tcPr/>
                </a:tc>
                <a:tc>
                  <a:txBody>
                    <a:bodyPr/>
                    <a:lstStyle/>
                    <a:p>
                      <a:pPr algn="ctr"/>
                      <a:r>
                        <a:rPr lang="en-US" dirty="0"/>
                        <a:t>168</a:t>
                      </a:r>
                    </a:p>
                  </a:txBody>
                  <a:tcPr/>
                </a:tc>
                <a:tc>
                  <a:txBody>
                    <a:bodyPr/>
                    <a:lstStyle/>
                    <a:p>
                      <a:pPr algn="ctr"/>
                      <a:r>
                        <a:rPr lang="en-US" dirty="0"/>
                        <a:t>250</a:t>
                      </a:r>
                    </a:p>
                  </a:txBody>
                  <a:tcPr/>
                </a:tc>
                <a:tc>
                  <a:txBody>
                    <a:bodyPr/>
                    <a:lstStyle/>
                    <a:p>
                      <a:pPr algn="ctr"/>
                      <a:r>
                        <a:rPr lang="en-US" dirty="0"/>
                        <a:t>149</a:t>
                      </a:r>
                    </a:p>
                  </a:txBody>
                  <a:tcPr/>
                </a:tc>
                <a:tc>
                  <a:txBody>
                    <a:bodyPr/>
                    <a:lstStyle/>
                    <a:p>
                      <a:pPr algn="ctr"/>
                      <a:r>
                        <a:rPr lang="en-US" dirty="0"/>
                        <a:t>260</a:t>
                      </a:r>
                    </a:p>
                  </a:txBody>
                  <a:tcPr/>
                </a:tc>
                <a:tc>
                  <a:txBody>
                    <a:bodyPr/>
                    <a:lstStyle/>
                    <a:p>
                      <a:pPr algn="ctr"/>
                      <a:r>
                        <a:rPr lang="en-US" dirty="0"/>
                        <a:t>485</a:t>
                      </a:r>
                    </a:p>
                  </a:txBody>
                  <a:tcPr/>
                </a:tc>
                <a:tc>
                  <a:txBody>
                    <a:bodyPr/>
                    <a:lstStyle/>
                    <a:p>
                      <a:pPr algn="ctr"/>
                      <a:r>
                        <a:rPr lang="en-US" dirty="0"/>
                        <a:t>170</a:t>
                      </a:r>
                    </a:p>
                  </a:txBody>
                  <a:tcPr/>
                </a:tc>
                <a:extLst>
                  <a:ext uri="{0D108BD9-81ED-4DB2-BD59-A6C34878D82A}">
                    <a16:rowId xmlns:a16="http://schemas.microsoft.com/office/drawing/2014/main" val="966346614"/>
                  </a:ext>
                </a:extLst>
              </a:tr>
            </a:tbl>
          </a:graphicData>
        </a:graphic>
      </p:graphicFrame>
      <p:sp>
        <p:nvSpPr>
          <p:cNvPr id="6" name="文本框 5">
            <a:extLst>
              <a:ext uri="{FF2B5EF4-FFF2-40B4-BE49-F238E27FC236}">
                <a16:creationId xmlns:a16="http://schemas.microsoft.com/office/drawing/2014/main" id="{8A21F331-3F3B-409D-89B8-62DE6AC8ADE0}"/>
              </a:ext>
            </a:extLst>
          </p:cNvPr>
          <p:cNvSpPr txBox="1"/>
          <p:nvPr/>
        </p:nvSpPr>
        <p:spPr>
          <a:xfrm>
            <a:off x="789674" y="3826276"/>
            <a:ext cx="8842159" cy="369332"/>
          </a:xfrm>
          <a:prstGeom prst="rect">
            <a:avLst/>
          </a:prstGeom>
          <a:noFill/>
        </p:spPr>
        <p:txBody>
          <a:bodyPr wrap="square" rtlCol="0">
            <a:spAutoFit/>
          </a:bodyPr>
          <a:lstStyle/>
          <a:p>
            <a:r>
              <a:rPr lang="en-US" dirty="0"/>
              <a:t>Q4: Is the average longevity of this batch of cell lines greater than 225(hours)?</a:t>
            </a:r>
          </a:p>
        </p:txBody>
      </p:sp>
    </p:spTree>
    <p:extLst>
      <p:ext uri="{BB962C8B-B14F-4D97-AF65-F5344CB8AC3E}">
        <p14:creationId xmlns:p14="http://schemas.microsoft.com/office/powerpoint/2010/main" val="3272820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720D-8974-4CCA-AFA1-C2863F09B130}"/>
              </a:ext>
            </a:extLst>
          </p:cNvPr>
          <p:cNvSpPr txBox="1">
            <a:spLocks/>
          </p:cNvSpPr>
          <p:nvPr/>
        </p:nvSpPr>
        <p:spPr>
          <a:xfrm>
            <a:off x="789674" y="360546"/>
            <a:ext cx="10515600" cy="4822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Scenario 2: Cell longevity</a:t>
            </a:r>
          </a:p>
        </p:txBody>
      </p:sp>
      <p:sp>
        <p:nvSpPr>
          <p:cNvPr id="3" name="文本框 2">
            <a:extLst>
              <a:ext uri="{FF2B5EF4-FFF2-40B4-BE49-F238E27FC236}">
                <a16:creationId xmlns:a16="http://schemas.microsoft.com/office/drawing/2014/main" id="{05DCE4ED-7DB1-4316-92BE-C9DF094054A5}"/>
              </a:ext>
            </a:extLst>
          </p:cNvPr>
          <p:cNvSpPr txBox="1"/>
          <p:nvPr/>
        </p:nvSpPr>
        <p:spPr>
          <a:xfrm>
            <a:off x="789673" y="1580225"/>
            <a:ext cx="8851476" cy="646331"/>
          </a:xfrm>
          <a:prstGeom prst="rect">
            <a:avLst/>
          </a:prstGeom>
          <a:noFill/>
        </p:spPr>
        <p:txBody>
          <a:bodyPr wrap="square" rtlCol="0">
            <a:spAutoFit/>
          </a:bodyPr>
          <a:lstStyle/>
          <a:p>
            <a:r>
              <a:rPr lang="en-US" dirty="0" err="1"/>
              <a:t>t.test</a:t>
            </a:r>
            <a:r>
              <a:rPr lang="en-US" dirty="0"/>
              <a:t>(x, y = NULL, alternative = c("</a:t>
            </a:r>
            <a:r>
              <a:rPr lang="en-US" dirty="0" err="1"/>
              <a:t>two.sided</a:t>
            </a:r>
            <a:r>
              <a:rPr lang="en-US" dirty="0"/>
              <a:t>", "less", "greater"),</a:t>
            </a:r>
            <a:br>
              <a:rPr lang="en-US" dirty="0"/>
            </a:br>
            <a:r>
              <a:rPr lang="en-US" dirty="0"/>
              <a:t>mu = 0, paired = FALSE, </a:t>
            </a:r>
            <a:r>
              <a:rPr lang="en-US" dirty="0" err="1"/>
              <a:t>var.equal</a:t>
            </a:r>
            <a:r>
              <a:rPr lang="en-US" dirty="0"/>
              <a:t> = FALSE, </a:t>
            </a:r>
            <a:r>
              <a:rPr lang="en-US" dirty="0" err="1"/>
              <a:t>conf.level</a:t>
            </a:r>
            <a:r>
              <a:rPr lang="en-US" dirty="0"/>
              <a:t> = 0.95, ...)</a:t>
            </a:r>
          </a:p>
        </p:txBody>
      </p:sp>
      <p:sp>
        <p:nvSpPr>
          <p:cNvPr id="4" name="文本框 3">
            <a:extLst>
              <a:ext uri="{FF2B5EF4-FFF2-40B4-BE49-F238E27FC236}">
                <a16:creationId xmlns:a16="http://schemas.microsoft.com/office/drawing/2014/main" id="{F5947094-FAD8-420A-94FC-CC418B339F9C}"/>
              </a:ext>
            </a:extLst>
          </p:cNvPr>
          <p:cNvSpPr txBox="1"/>
          <p:nvPr/>
        </p:nvSpPr>
        <p:spPr>
          <a:xfrm>
            <a:off x="789673" y="2405849"/>
            <a:ext cx="10635888" cy="3416320"/>
          </a:xfrm>
          <a:prstGeom prst="rect">
            <a:avLst/>
          </a:prstGeom>
          <a:noFill/>
        </p:spPr>
        <p:txBody>
          <a:bodyPr wrap="square" rtlCol="0">
            <a:spAutoFit/>
          </a:bodyPr>
          <a:lstStyle/>
          <a:p>
            <a:pPr algn="just"/>
            <a:r>
              <a:rPr lang="en-US" b="1" dirty="0"/>
              <a:t>x: </a:t>
            </a:r>
            <a:r>
              <a:rPr lang="en-US" dirty="0"/>
              <a:t>a (non-empty) numeric vector of data values.</a:t>
            </a:r>
          </a:p>
          <a:p>
            <a:pPr algn="just"/>
            <a:r>
              <a:rPr lang="en-US" b="1" dirty="0"/>
              <a:t>y: </a:t>
            </a:r>
            <a:r>
              <a:rPr lang="en-US" dirty="0"/>
              <a:t>an optional (non-empty) numeric vector of data values. </a:t>
            </a:r>
            <a:r>
              <a:rPr lang="en-US" i="1" u="sng" dirty="0">
                <a:sym typeface="Wingdings" panose="05000000000000000000" pitchFamily="2" charset="2"/>
              </a:rPr>
              <a:t> necessary when paired t test.</a:t>
            </a:r>
          </a:p>
          <a:p>
            <a:pPr algn="just"/>
            <a:r>
              <a:rPr lang="en-US" b="1" dirty="0"/>
              <a:t>alternative: </a:t>
            </a:r>
            <a:r>
              <a:rPr lang="en-US" dirty="0"/>
              <a:t>a character string specifying the alternative hypothesis, must be one of </a:t>
            </a:r>
          </a:p>
          <a:p>
            <a:pPr algn="just"/>
            <a:r>
              <a:rPr lang="en-US" dirty="0"/>
              <a:t>	"</a:t>
            </a:r>
            <a:r>
              <a:rPr lang="en-US" dirty="0" err="1"/>
              <a:t>two.sided</a:t>
            </a:r>
            <a:r>
              <a:rPr lang="en-US" dirty="0"/>
              <a:t>" (default), </a:t>
            </a:r>
            <a:r>
              <a:rPr lang="en-US" i="1" u="sng" dirty="0">
                <a:sym typeface="Wingdings" panose="05000000000000000000" pitchFamily="2" charset="2"/>
              </a:rPr>
              <a:t></a:t>
            </a:r>
            <a:r>
              <a:rPr lang="en-US" i="1" u="sng" dirty="0"/>
              <a:t> Two-tailed</a:t>
            </a:r>
            <a:r>
              <a:rPr lang="en-US" i="1" u="sng" dirty="0">
                <a:sym typeface="Wingdings" panose="05000000000000000000" pitchFamily="2" charset="2"/>
              </a:rPr>
              <a:t> </a:t>
            </a:r>
            <a:endParaRPr lang="en-US" i="1" u="sng" dirty="0"/>
          </a:p>
          <a:p>
            <a:pPr algn="just"/>
            <a:r>
              <a:rPr lang="en-US" dirty="0"/>
              <a:t>	"greater"</a:t>
            </a:r>
            <a:r>
              <a:rPr lang="en-US" dirty="0">
                <a:sym typeface="Wingdings" panose="05000000000000000000" pitchFamily="2" charset="2"/>
              </a:rPr>
              <a:t> </a:t>
            </a:r>
            <a:r>
              <a:rPr lang="en-US" i="1" u="sng" dirty="0">
                <a:sym typeface="Wingdings" panose="05000000000000000000" pitchFamily="2" charset="2"/>
              </a:rPr>
              <a:t></a:t>
            </a:r>
            <a:r>
              <a:rPr lang="en-US" i="1" u="sng" dirty="0"/>
              <a:t> One-tailed, </a:t>
            </a:r>
            <a:r>
              <a:rPr lang="en-US" altLang="zh-CN" u="sng" dirty="0">
                <a:sym typeface="Symbol"/>
              </a:rPr>
              <a:t>H</a:t>
            </a:r>
            <a:r>
              <a:rPr lang="en-US" altLang="zh-CN" u="sng" baseline="-25000" dirty="0">
                <a:sym typeface="Symbol"/>
              </a:rPr>
              <a:t>1</a:t>
            </a:r>
            <a:r>
              <a:rPr lang="en-US" altLang="zh-CN" u="sng" dirty="0">
                <a:sym typeface="Symbol"/>
              </a:rPr>
              <a:t>: μ&gt; μ</a:t>
            </a:r>
            <a:r>
              <a:rPr lang="en-US" altLang="zh-CN" u="sng" baseline="-25000" dirty="0">
                <a:sym typeface="Symbol"/>
              </a:rPr>
              <a:t>0</a:t>
            </a:r>
            <a:endParaRPr lang="en-US" i="1" u="sng" dirty="0"/>
          </a:p>
          <a:p>
            <a:pPr algn="just"/>
            <a:r>
              <a:rPr lang="en-US" dirty="0"/>
              <a:t>	 or "less". </a:t>
            </a:r>
            <a:r>
              <a:rPr lang="en-US" i="1" u="sng" dirty="0">
                <a:sym typeface="Wingdings" panose="05000000000000000000" pitchFamily="2" charset="2"/>
              </a:rPr>
              <a:t></a:t>
            </a:r>
            <a:r>
              <a:rPr lang="en-US" i="1" u="sng" dirty="0"/>
              <a:t> One-tailed, </a:t>
            </a:r>
            <a:r>
              <a:rPr lang="en-US" altLang="zh-CN" u="sng" dirty="0">
                <a:sym typeface="Symbol"/>
              </a:rPr>
              <a:t>H</a:t>
            </a:r>
            <a:r>
              <a:rPr lang="en-US" altLang="zh-CN" u="sng" baseline="-25000" dirty="0">
                <a:sym typeface="Symbol"/>
              </a:rPr>
              <a:t>1</a:t>
            </a:r>
            <a:r>
              <a:rPr lang="en-US" altLang="zh-CN" u="sng" dirty="0">
                <a:sym typeface="Symbol"/>
              </a:rPr>
              <a:t>: μ&lt; μ</a:t>
            </a:r>
            <a:r>
              <a:rPr lang="en-US" altLang="zh-CN" u="sng" baseline="-25000" dirty="0">
                <a:sym typeface="Symbol"/>
              </a:rPr>
              <a:t>0 </a:t>
            </a:r>
            <a:endParaRPr lang="en-US" i="1" u="sng" dirty="0"/>
          </a:p>
          <a:p>
            <a:pPr algn="just"/>
            <a:r>
              <a:rPr lang="en-US" b="1" dirty="0"/>
              <a:t>mu: </a:t>
            </a:r>
            <a:r>
              <a:rPr lang="en-US" dirty="0"/>
              <a:t>a number indicating the true value of the mean, default as 0.</a:t>
            </a:r>
          </a:p>
          <a:p>
            <a:pPr algn="just"/>
            <a:r>
              <a:rPr lang="en-US" b="1" dirty="0"/>
              <a:t>paired: </a:t>
            </a:r>
            <a:r>
              <a:rPr lang="en-US" dirty="0"/>
              <a:t>a logical indicating whether you want a paired t-test.</a:t>
            </a:r>
          </a:p>
          <a:p>
            <a:pPr algn="just"/>
            <a:r>
              <a:rPr lang="en-US" b="1" dirty="0" err="1"/>
              <a:t>var.equal</a:t>
            </a:r>
            <a:r>
              <a:rPr lang="en-US" b="1" dirty="0"/>
              <a:t>: </a:t>
            </a:r>
            <a:r>
              <a:rPr lang="en-US" dirty="0"/>
              <a:t>a logical variable indicating whether to treat the two variances as being equal. If TRUE then the 	pooled variance is used to estimate the variance otherwise the Welch (or Satterthwaite) 	approximation to the degrees of freedom is used.</a:t>
            </a:r>
          </a:p>
          <a:p>
            <a:pPr algn="just"/>
            <a:r>
              <a:rPr lang="en-US" b="1" dirty="0" err="1"/>
              <a:t>conf.level</a:t>
            </a:r>
            <a:r>
              <a:rPr lang="en-US" b="1" dirty="0"/>
              <a:t>: </a:t>
            </a:r>
            <a:r>
              <a:rPr lang="en-US" dirty="0"/>
              <a:t>confidence level of the interval, default as 0.95</a:t>
            </a:r>
          </a:p>
        </p:txBody>
      </p:sp>
      <p:sp>
        <p:nvSpPr>
          <p:cNvPr id="5" name="文本框 4">
            <a:extLst>
              <a:ext uri="{FF2B5EF4-FFF2-40B4-BE49-F238E27FC236}">
                <a16:creationId xmlns:a16="http://schemas.microsoft.com/office/drawing/2014/main" id="{FFAE4BAD-0178-4FB5-AAA2-7C41EF1AD61E}"/>
              </a:ext>
            </a:extLst>
          </p:cNvPr>
          <p:cNvSpPr txBox="1"/>
          <p:nvPr/>
        </p:nvSpPr>
        <p:spPr>
          <a:xfrm>
            <a:off x="789673" y="936581"/>
            <a:ext cx="2831977" cy="461665"/>
          </a:xfrm>
          <a:prstGeom prst="rect">
            <a:avLst/>
          </a:prstGeom>
          <a:noFill/>
        </p:spPr>
        <p:txBody>
          <a:bodyPr wrap="square" rtlCol="0">
            <a:spAutoFit/>
          </a:bodyPr>
          <a:lstStyle/>
          <a:p>
            <a:r>
              <a:rPr lang="en-US" sz="2400" dirty="0"/>
              <a:t>R syntax: </a:t>
            </a:r>
            <a:r>
              <a:rPr lang="en-US" sz="2400" dirty="0" err="1"/>
              <a:t>t.test</a:t>
            </a:r>
            <a:r>
              <a:rPr lang="en-US" sz="2400" dirty="0"/>
              <a:t>()</a:t>
            </a:r>
          </a:p>
        </p:txBody>
      </p:sp>
    </p:spTree>
    <p:extLst>
      <p:ext uri="{BB962C8B-B14F-4D97-AF65-F5344CB8AC3E}">
        <p14:creationId xmlns:p14="http://schemas.microsoft.com/office/powerpoint/2010/main" val="245558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D52D-E0F0-48EF-A16E-EAE4F77D498B}"/>
              </a:ext>
            </a:extLst>
          </p:cNvPr>
          <p:cNvSpPr txBox="1">
            <a:spLocks/>
          </p:cNvSpPr>
          <p:nvPr/>
        </p:nvSpPr>
        <p:spPr>
          <a:xfrm>
            <a:off x="789674" y="360546"/>
            <a:ext cx="10515600" cy="4822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Scenario 2: Cell longevity</a:t>
            </a:r>
          </a:p>
        </p:txBody>
      </p:sp>
      <p:graphicFrame>
        <p:nvGraphicFramePr>
          <p:cNvPr id="3" name="表格 2">
            <a:extLst>
              <a:ext uri="{FF2B5EF4-FFF2-40B4-BE49-F238E27FC236}">
                <a16:creationId xmlns:a16="http://schemas.microsoft.com/office/drawing/2014/main" id="{CE1D3369-32B4-4C4F-9C83-FBBAC1384A4C}"/>
              </a:ext>
            </a:extLst>
          </p:cNvPr>
          <p:cNvGraphicFramePr>
            <a:graphicFrameLocks noGrp="1"/>
          </p:cNvGraphicFramePr>
          <p:nvPr>
            <p:extLst>
              <p:ext uri="{D42A27DB-BD31-4B8C-83A1-F6EECF244321}">
                <p14:modId xmlns:p14="http://schemas.microsoft.com/office/powerpoint/2010/main" val="1018622475"/>
              </p:ext>
            </p:extLst>
          </p:nvPr>
        </p:nvGraphicFramePr>
        <p:xfrm>
          <a:off x="1768190" y="1184642"/>
          <a:ext cx="8128000" cy="74168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47514641"/>
                    </a:ext>
                  </a:extLst>
                </a:gridCol>
                <a:gridCol w="1016000">
                  <a:extLst>
                    <a:ext uri="{9D8B030D-6E8A-4147-A177-3AD203B41FA5}">
                      <a16:colId xmlns:a16="http://schemas.microsoft.com/office/drawing/2014/main" val="135835960"/>
                    </a:ext>
                  </a:extLst>
                </a:gridCol>
                <a:gridCol w="1016000">
                  <a:extLst>
                    <a:ext uri="{9D8B030D-6E8A-4147-A177-3AD203B41FA5}">
                      <a16:colId xmlns:a16="http://schemas.microsoft.com/office/drawing/2014/main" val="1871074332"/>
                    </a:ext>
                  </a:extLst>
                </a:gridCol>
                <a:gridCol w="1016000">
                  <a:extLst>
                    <a:ext uri="{9D8B030D-6E8A-4147-A177-3AD203B41FA5}">
                      <a16:colId xmlns:a16="http://schemas.microsoft.com/office/drawing/2014/main" val="3323143731"/>
                    </a:ext>
                  </a:extLst>
                </a:gridCol>
                <a:gridCol w="1016000">
                  <a:extLst>
                    <a:ext uri="{9D8B030D-6E8A-4147-A177-3AD203B41FA5}">
                      <a16:colId xmlns:a16="http://schemas.microsoft.com/office/drawing/2014/main" val="3294587018"/>
                    </a:ext>
                  </a:extLst>
                </a:gridCol>
                <a:gridCol w="1016000">
                  <a:extLst>
                    <a:ext uri="{9D8B030D-6E8A-4147-A177-3AD203B41FA5}">
                      <a16:colId xmlns:a16="http://schemas.microsoft.com/office/drawing/2014/main" val="3351918755"/>
                    </a:ext>
                  </a:extLst>
                </a:gridCol>
                <a:gridCol w="1016000">
                  <a:extLst>
                    <a:ext uri="{9D8B030D-6E8A-4147-A177-3AD203B41FA5}">
                      <a16:colId xmlns:a16="http://schemas.microsoft.com/office/drawing/2014/main" val="168176795"/>
                    </a:ext>
                  </a:extLst>
                </a:gridCol>
                <a:gridCol w="1016000">
                  <a:extLst>
                    <a:ext uri="{9D8B030D-6E8A-4147-A177-3AD203B41FA5}">
                      <a16:colId xmlns:a16="http://schemas.microsoft.com/office/drawing/2014/main" val="2916325432"/>
                    </a:ext>
                  </a:extLst>
                </a:gridCol>
              </a:tblGrid>
              <a:tr h="370840">
                <a:tc>
                  <a:txBody>
                    <a:bodyPr/>
                    <a:lstStyle/>
                    <a:p>
                      <a:pPr algn="ctr"/>
                      <a:r>
                        <a:rPr lang="en-US" dirty="0"/>
                        <a:t>159</a:t>
                      </a:r>
                    </a:p>
                  </a:txBody>
                  <a:tcPr/>
                </a:tc>
                <a:tc>
                  <a:txBody>
                    <a:bodyPr/>
                    <a:lstStyle/>
                    <a:p>
                      <a:pPr algn="ctr"/>
                      <a:r>
                        <a:rPr lang="en-US" dirty="0"/>
                        <a:t>280</a:t>
                      </a:r>
                    </a:p>
                  </a:txBody>
                  <a:tcPr/>
                </a:tc>
                <a:tc>
                  <a:txBody>
                    <a:bodyPr/>
                    <a:lstStyle/>
                    <a:p>
                      <a:pPr algn="ctr"/>
                      <a:r>
                        <a:rPr lang="en-US" dirty="0"/>
                        <a:t>101</a:t>
                      </a:r>
                    </a:p>
                  </a:txBody>
                  <a:tcPr/>
                </a:tc>
                <a:tc>
                  <a:txBody>
                    <a:bodyPr/>
                    <a:lstStyle/>
                    <a:p>
                      <a:pPr algn="ctr"/>
                      <a:r>
                        <a:rPr lang="en-US" dirty="0"/>
                        <a:t>212</a:t>
                      </a:r>
                    </a:p>
                  </a:txBody>
                  <a:tcPr/>
                </a:tc>
                <a:tc>
                  <a:txBody>
                    <a:bodyPr/>
                    <a:lstStyle/>
                    <a:p>
                      <a:pPr algn="ctr"/>
                      <a:r>
                        <a:rPr lang="en-US" dirty="0"/>
                        <a:t>224</a:t>
                      </a:r>
                    </a:p>
                  </a:txBody>
                  <a:tcPr/>
                </a:tc>
                <a:tc>
                  <a:txBody>
                    <a:bodyPr/>
                    <a:lstStyle/>
                    <a:p>
                      <a:pPr algn="ctr"/>
                      <a:r>
                        <a:rPr lang="en-US" dirty="0"/>
                        <a:t>379</a:t>
                      </a:r>
                    </a:p>
                  </a:txBody>
                  <a:tcPr/>
                </a:tc>
                <a:tc>
                  <a:txBody>
                    <a:bodyPr/>
                    <a:lstStyle/>
                    <a:p>
                      <a:pPr algn="ctr"/>
                      <a:r>
                        <a:rPr lang="en-US" dirty="0"/>
                        <a:t>179</a:t>
                      </a:r>
                    </a:p>
                  </a:txBody>
                  <a:tcPr/>
                </a:tc>
                <a:tc>
                  <a:txBody>
                    <a:bodyPr/>
                    <a:lstStyle/>
                    <a:p>
                      <a:pPr algn="ctr"/>
                      <a:r>
                        <a:rPr lang="en-US" dirty="0"/>
                        <a:t>264</a:t>
                      </a:r>
                    </a:p>
                  </a:txBody>
                  <a:tcPr/>
                </a:tc>
                <a:extLst>
                  <a:ext uri="{0D108BD9-81ED-4DB2-BD59-A6C34878D82A}">
                    <a16:rowId xmlns:a16="http://schemas.microsoft.com/office/drawing/2014/main" val="2740447734"/>
                  </a:ext>
                </a:extLst>
              </a:tr>
              <a:tr h="370840">
                <a:tc>
                  <a:txBody>
                    <a:bodyPr/>
                    <a:lstStyle/>
                    <a:p>
                      <a:pPr algn="ctr"/>
                      <a:r>
                        <a:rPr lang="en-US" dirty="0"/>
                        <a:t>222</a:t>
                      </a:r>
                    </a:p>
                  </a:txBody>
                  <a:tcPr/>
                </a:tc>
                <a:tc>
                  <a:txBody>
                    <a:bodyPr/>
                    <a:lstStyle/>
                    <a:p>
                      <a:pPr algn="ctr"/>
                      <a:r>
                        <a:rPr lang="en-US" dirty="0"/>
                        <a:t>362</a:t>
                      </a:r>
                    </a:p>
                  </a:txBody>
                  <a:tcPr/>
                </a:tc>
                <a:tc>
                  <a:txBody>
                    <a:bodyPr/>
                    <a:lstStyle/>
                    <a:p>
                      <a:pPr algn="ctr"/>
                      <a:r>
                        <a:rPr lang="en-US" dirty="0"/>
                        <a:t>168</a:t>
                      </a:r>
                    </a:p>
                  </a:txBody>
                  <a:tcPr/>
                </a:tc>
                <a:tc>
                  <a:txBody>
                    <a:bodyPr/>
                    <a:lstStyle/>
                    <a:p>
                      <a:pPr algn="ctr"/>
                      <a:r>
                        <a:rPr lang="en-US" dirty="0"/>
                        <a:t>250</a:t>
                      </a:r>
                    </a:p>
                  </a:txBody>
                  <a:tcPr/>
                </a:tc>
                <a:tc>
                  <a:txBody>
                    <a:bodyPr/>
                    <a:lstStyle/>
                    <a:p>
                      <a:pPr algn="ctr"/>
                      <a:r>
                        <a:rPr lang="en-US" dirty="0"/>
                        <a:t>149</a:t>
                      </a:r>
                    </a:p>
                  </a:txBody>
                  <a:tcPr/>
                </a:tc>
                <a:tc>
                  <a:txBody>
                    <a:bodyPr/>
                    <a:lstStyle/>
                    <a:p>
                      <a:pPr algn="ctr"/>
                      <a:r>
                        <a:rPr lang="en-US" dirty="0"/>
                        <a:t>260</a:t>
                      </a:r>
                    </a:p>
                  </a:txBody>
                  <a:tcPr/>
                </a:tc>
                <a:tc>
                  <a:txBody>
                    <a:bodyPr/>
                    <a:lstStyle/>
                    <a:p>
                      <a:pPr algn="ctr"/>
                      <a:r>
                        <a:rPr lang="en-US" dirty="0"/>
                        <a:t>485</a:t>
                      </a:r>
                    </a:p>
                  </a:txBody>
                  <a:tcPr/>
                </a:tc>
                <a:tc>
                  <a:txBody>
                    <a:bodyPr/>
                    <a:lstStyle/>
                    <a:p>
                      <a:pPr algn="ctr"/>
                      <a:r>
                        <a:rPr lang="en-US" dirty="0"/>
                        <a:t>170</a:t>
                      </a:r>
                    </a:p>
                  </a:txBody>
                  <a:tcPr/>
                </a:tc>
                <a:extLst>
                  <a:ext uri="{0D108BD9-81ED-4DB2-BD59-A6C34878D82A}">
                    <a16:rowId xmlns:a16="http://schemas.microsoft.com/office/drawing/2014/main" val="966346614"/>
                  </a:ext>
                </a:extLst>
              </a:tr>
            </a:tbl>
          </a:graphicData>
        </a:graphic>
      </p:graphicFrame>
      <p:sp>
        <p:nvSpPr>
          <p:cNvPr id="4" name="文本框 3">
            <a:extLst>
              <a:ext uri="{FF2B5EF4-FFF2-40B4-BE49-F238E27FC236}">
                <a16:creationId xmlns:a16="http://schemas.microsoft.com/office/drawing/2014/main" id="{B37BA7FF-9D1D-401B-B4A4-0C60AA06CE5C}"/>
              </a:ext>
            </a:extLst>
          </p:cNvPr>
          <p:cNvSpPr txBox="1"/>
          <p:nvPr/>
        </p:nvSpPr>
        <p:spPr>
          <a:xfrm>
            <a:off x="1287262" y="2379216"/>
            <a:ext cx="8282866" cy="646331"/>
          </a:xfrm>
          <a:prstGeom prst="rect">
            <a:avLst/>
          </a:prstGeom>
          <a:noFill/>
        </p:spPr>
        <p:txBody>
          <a:bodyPr wrap="square" rtlCol="0">
            <a:spAutoFit/>
          </a:bodyPr>
          <a:lstStyle/>
          <a:p>
            <a:r>
              <a:rPr lang="en-US" dirty="0">
                <a:solidFill>
                  <a:schemeClr val="accent1"/>
                </a:solidFill>
              </a:rPr>
              <a:t>&gt;  X&lt;-c(159,280,101,212,224,379,179,264,222,362,168,250,149,260,485,170)</a:t>
            </a:r>
          </a:p>
          <a:p>
            <a:r>
              <a:rPr lang="en-US" dirty="0">
                <a:solidFill>
                  <a:schemeClr val="accent1"/>
                </a:solidFill>
              </a:rPr>
              <a:t>&gt;  </a:t>
            </a:r>
            <a:r>
              <a:rPr lang="de-DE" dirty="0">
                <a:solidFill>
                  <a:schemeClr val="accent1"/>
                </a:solidFill>
              </a:rPr>
              <a:t>t.test(X,alternative = 'greater', mu = 225)</a:t>
            </a:r>
            <a:endParaRPr lang="en-US" dirty="0">
              <a:solidFill>
                <a:schemeClr val="accent1"/>
              </a:solidFill>
            </a:endParaRPr>
          </a:p>
        </p:txBody>
      </p:sp>
      <p:sp>
        <p:nvSpPr>
          <p:cNvPr id="7" name="矩形 6">
            <a:extLst>
              <a:ext uri="{FF2B5EF4-FFF2-40B4-BE49-F238E27FC236}">
                <a16:creationId xmlns:a16="http://schemas.microsoft.com/office/drawing/2014/main" id="{448D4DAE-FFB9-47D3-8301-602CA592EC00}"/>
              </a:ext>
            </a:extLst>
          </p:cNvPr>
          <p:cNvSpPr/>
          <p:nvPr/>
        </p:nvSpPr>
        <p:spPr>
          <a:xfrm>
            <a:off x="1287262" y="3025547"/>
            <a:ext cx="6096000" cy="2862322"/>
          </a:xfrm>
          <a:prstGeom prst="rect">
            <a:avLst/>
          </a:prstGeom>
        </p:spPr>
        <p:txBody>
          <a:bodyPr>
            <a:spAutoFit/>
          </a:bodyPr>
          <a:lstStyle/>
          <a:p>
            <a:r>
              <a:rPr lang="en-US" dirty="0"/>
              <a:t>One Sample t-test</a:t>
            </a:r>
          </a:p>
          <a:p>
            <a:endParaRPr lang="en-US" dirty="0"/>
          </a:p>
          <a:p>
            <a:r>
              <a:rPr lang="en-US" dirty="0"/>
              <a:t>data:  X</a:t>
            </a:r>
          </a:p>
          <a:p>
            <a:r>
              <a:rPr lang="en-US" dirty="0"/>
              <a:t>t = 0.66852, df = 15, </a:t>
            </a:r>
            <a:r>
              <a:rPr lang="en-US" dirty="0">
                <a:highlight>
                  <a:srgbClr val="FFFF00"/>
                </a:highlight>
              </a:rPr>
              <a:t>p-value = 0.257</a:t>
            </a:r>
          </a:p>
          <a:p>
            <a:r>
              <a:rPr lang="en-US" dirty="0"/>
              <a:t>alternative hypothesis: true mean is greater than 225</a:t>
            </a:r>
          </a:p>
          <a:p>
            <a:r>
              <a:rPr lang="en-US" dirty="0"/>
              <a:t>95 percent confidence interval:</a:t>
            </a:r>
          </a:p>
          <a:p>
            <a:r>
              <a:rPr lang="en-US" dirty="0"/>
              <a:t> 198.2321      Inf</a:t>
            </a:r>
          </a:p>
          <a:p>
            <a:r>
              <a:rPr lang="en-US" dirty="0"/>
              <a:t>sample estimates:</a:t>
            </a:r>
          </a:p>
          <a:p>
            <a:r>
              <a:rPr lang="en-US" dirty="0"/>
              <a:t>mean of x </a:t>
            </a:r>
          </a:p>
          <a:p>
            <a:r>
              <a:rPr lang="en-US" dirty="0"/>
              <a:t>    241.5 </a:t>
            </a:r>
          </a:p>
        </p:txBody>
      </p:sp>
      <p:sp>
        <p:nvSpPr>
          <p:cNvPr id="8" name="文本框 7">
            <a:extLst>
              <a:ext uri="{FF2B5EF4-FFF2-40B4-BE49-F238E27FC236}">
                <a16:creationId xmlns:a16="http://schemas.microsoft.com/office/drawing/2014/main" id="{535E00E6-379C-4BF3-9E56-030B25A6137C}"/>
              </a:ext>
            </a:extLst>
          </p:cNvPr>
          <p:cNvSpPr txBox="1"/>
          <p:nvPr/>
        </p:nvSpPr>
        <p:spPr>
          <a:xfrm>
            <a:off x="933937" y="5887869"/>
            <a:ext cx="10189783" cy="646331"/>
          </a:xfrm>
          <a:prstGeom prst="rect">
            <a:avLst/>
          </a:prstGeom>
          <a:noFill/>
        </p:spPr>
        <p:txBody>
          <a:bodyPr wrap="square" rtlCol="0">
            <a:spAutoFit/>
          </a:bodyPr>
          <a:lstStyle/>
          <a:p>
            <a:r>
              <a:rPr lang="en-US" dirty="0"/>
              <a:t>Conclusion:  P = 0.0257&gt;0.05, reject H</a:t>
            </a:r>
            <a:r>
              <a:rPr lang="en-US" baseline="-25000" dirty="0"/>
              <a:t>1</a:t>
            </a:r>
            <a:r>
              <a:rPr lang="en-US" dirty="0"/>
              <a:t>, accept H</a:t>
            </a:r>
            <a:r>
              <a:rPr lang="en-US" baseline="-25000" dirty="0"/>
              <a:t>0</a:t>
            </a:r>
            <a:r>
              <a:rPr lang="en-US" dirty="0"/>
              <a:t>, the average longevity of this batch of cell lines is less  than 225(</a:t>
            </a:r>
            <a:r>
              <a:rPr lang="en-US"/>
              <a:t>hours).</a:t>
            </a:r>
            <a:endParaRPr lang="en-US" dirty="0"/>
          </a:p>
        </p:txBody>
      </p:sp>
    </p:spTree>
    <p:extLst>
      <p:ext uri="{BB962C8B-B14F-4D97-AF65-F5344CB8AC3E}">
        <p14:creationId xmlns:p14="http://schemas.microsoft.com/office/powerpoint/2010/main" val="12654913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1067</Words>
  <PresentationFormat>宽屏</PresentationFormat>
  <Paragraphs>102</Paragraphs>
  <Slides>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等线</vt:lpstr>
      <vt:lpstr>等线 Light</vt:lpstr>
      <vt:lpstr>Arial</vt:lpstr>
      <vt:lpstr>Calibri</vt:lpstr>
      <vt:lpstr>Calibri Light</vt:lpstr>
      <vt:lpstr>Symbol</vt:lpstr>
      <vt:lpstr>Wingdings</vt:lpstr>
      <vt:lpstr>Office 主题​​</vt:lpstr>
      <vt:lpstr>EE3211 Week3 Tutorial </vt:lpstr>
      <vt:lpstr>PowerPoint 演示文稿</vt:lpstr>
      <vt:lpstr>Scenario 1: Nutrition, Cardiovascular Disease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2021-01-25T07:32:21Z</dcterms:created>
  <dcterms:modified xsi:type="dcterms:W3CDTF">2021-01-31T09:34:00Z</dcterms:modified>
</cp:coreProperties>
</file>