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2" r:id="rId5"/>
    <p:sldId id="273" r:id="rId6"/>
    <p:sldId id="274" r:id="rId7"/>
    <p:sldId id="266" r:id="rId8"/>
    <p:sldId id="270" r:id="rId9"/>
    <p:sldId id="275" r:id="rId10"/>
    <p:sldId id="276" r:id="rId11"/>
    <p:sldId id="277"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2A7F4-57E9-429A-9867-F37CA2455EC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F6724703-2BB8-4E61-9C02-A53691FB97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7EE1A36A-51C4-44FB-AEEB-11572AE7256D}"/>
              </a:ext>
            </a:extLst>
          </p:cNvPr>
          <p:cNvSpPr>
            <a:spLocks noGrp="1"/>
          </p:cNvSpPr>
          <p:nvPr>
            <p:ph type="dt" sz="half" idx="10"/>
          </p:nvPr>
        </p:nvSpPr>
        <p:spPr/>
        <p:txBody>
          <a:bodyPr/>
          <a:lstStyle/>
          <a:p>
            <a:fld id="{289BDB54-3C65-44F8-89A0-88B14661E979}" type="datetimeFigureOut">
              <a:rPr lang="en-US" smtClean="0"/>
              <a:t>2/7/2021</a:t>
            </a:fld>
            <a:endParaRPr lang="en-US"/>
          </a:p>
        </p:txBody>
      </p:sp>
      <p:sp>
        <p:nvSpPr>
          <p:cNvPr id="5" name="页脚占位符 4">
            <a:extLst>
              <a:ext uri="{FF2B5EF4-FFF2-40B4-BE49-F238E27FC236}">
                <a16:creationId xmlns:a16="http://schemas.microsoft.com/office/drawing/2014/main" id="{8BC15F2F-E915-4AEA-A3BF-CB86BFE29DC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CB03B65-D7AD-49D5-B5D4-287140C2CA10}"/>
              </a:ext>
            </a:extLst>
          </p:cNvPr>
          <p:cNvSpPr>
            <a:spLocks noGrp="1"/>
          </p:cNvSpPr>
          <p:nvPr>
            <p:ph type="sldNum" sz="quarter" idx="12"/>
          </p:nvPr>
        </p:nvSpPr>
        <p:spPr/>
        <p:txBody>
          <a:bodyPr/>
          <a:lstStyle/>
          <a:p>
            <a:fld id="{BD6B828F-7A78-42D0-A56A-B4319FE87F7B}" type="slidenum">
              <a:rPr lang="en-US" smtClean="0"/>
              <a:t>‹#›</a:t>
            </a:fld>
            <a:endParaRPr lang="en-US"/>
          </a:p>
        </p:txBody>
      </p:sp>
    </p:spTree>
    <p:extLst>
      <p:ext uri="{BB962C8B-B14F-4D97-AF65-F5344CB8AC3E}">
        <p14:creationId xmlns:p14="http://schemas.microsoft.com/office/powerpoint/2010/main" val="4004077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15B2E-8806-4F25-A460-303B718C397D}"/>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C9E08AB-B2FF-4CA3-B29A-7C4993E0A2D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266B9F9-39A9-44B3-AE13-E3DF33EE3C5D}"/>
              </a:ext>
            </a:extLst>
          </p:cNvPr>
          <p:cNvSpPr>
            <a:spLocks noGrp="1"/>
          </p:cNvSpPr>
          <p:nvPr>
            <p:ph type="dt" sz="half" idx="10"/>
          </p:nvPr>
        </p:nvSpPr>
        <p:spPr/>
        <p:txBody>
          <a:bodyPr/>
          <a:lstStyle/>
          <a:p>
            <a:fld id="{289BDB54-3C65-44F8-89A0-88B14661E979}" type="datetimeFigureOut">
              <a:rPr lang="en-US" smtClean="0"/>
              <a:t>2/7/2021</a:t>
            </a:fld>
            <a:endParaRPr lang="en-US"/>
          </a:p>
        </p:txBody>
      </p:sp>
      <p:sp>
        <p:nvSpPr>
          <p:cNvPr id="5" name="页脚占位符 4">
            <a:extLst>
              <a:ext uri="{FF2B5EF4-FFF2-40B4-BE49-F238E27FC236}">
                <a16:creationId xmlns:a16="http://schemas.microsoft.com/office/drawing/2014/main" id="{B2025B18-C643-4633-92E5-112CB3E3466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17A9468-3A46-45E6-B475-5C1062E0DA0A}"/>
              </a:ext>
            </a:extLst>
          </p:cNvPr>
          <p:cNvSpPr>
            <a:spLocks noGrp="1"/>
          </p:cNvSpPr>
          <p:nvPr>
            <p:ph type="sldNum" sz="quarter" idx="12"/>
          </p:nvPr>
        </p:nvSpPr>
        <p:spPr/>
        <p:txBody>
          <a:bodyPr/>
          <a:lstStyle/>
          <a:p>
            <a:fld id="{BD6B828F-7A78-42D0-A56A-B4319FE87F7B}" type="slidenum">
              <a:rPr lang="en-US" smtClean="0"/>
              <a:t>‹#›</a:t>
            </a:fld>
            <a:endParaRPr lang="en-US"/>
          </a:p>
        </p:txBody>
      </p:sp>
    </p:spTree>
    <p:extLst>
      <p:ext uri="{BB962C8B-B14F-4D97-AF65-F5344CB8AC3E}">
        <p14:creationId xmlns:p14="http://schemas.microsoft.com/office/powerpoint/2010/main" val="3276603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B83D43D-0821-420E-AF44-49197CCFC1E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522A8B50-DDD1-4E80-B799-2060B649023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97383895-9DD8-4332-A875-81257EA10D0E}"/>
              </a:ext>
            </a:extLst>
          </p:cNvPr>
          <p:cNvSpPr>
            <a:spLocks noGrp="1"/>
          </p:cNvSpPr>
          <p:nvPr>
            <p:ph type="dt" sz="half" idx="10"/>
          </p:nvPr>
        </p:nvSpPr>
        <p:spPr/>
        <p:txBody>
          <a:bodyPr/>
          <a:lstStyle/>
          <a:p>
            <a:fld id="{289BDB54-3C65-44F8-89A0-88B14661E979}" type="datetimeFigureOut">
              <a:rPr lang="en-US" smtClean="0"/>
              <a:t>2/7/2021</a:t>
            </a:fld>
            <a:endParaRPr lang="en-US"/>
          </a:p>
        </p:txBody>
      </p:sp>
      <p:sp>
        <p:nvSpPr>
          <p:cNvPr id="5" name="页脚占位符 4">
            <a:extLst>
              <a:ext uri="{FF2B5EF4-FFF2-40B4-BE49-F238E27FC236}">
                <a16:creationId xmlns:a16="http://schemas.microsoft.com/office/drawing/2014/main" id="{88534FCB-54AE-4586-B3D4-B33C330465F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1861320-A5C1-431F-83FD-9DB9ECC0F749}"/>
              </a:ext>
            </a:extLst>
          </p:cNvPr>
          <p:cNvSpPr>
            <a:spLocks noGrp="1"/>
          </p:cNvSpPr>
          <p:nvPr>
            <p:ph type="sldNum" sz="quarter" idx="12"/>
          </p:nvPr>
        </p:nvSpPr>
        <p:spPr/>
        <p:txBody>
          <a:bodyPr/>
          <a:lstStyle/>
          <a:p>
            <a:fld id="{BD6B828F-7A78-42D0-A56A-B4319FE87F7B}" type="slidenum">
              <a:rPr lang="en-US" smtClean="0"/>
              <a:t>‹#›</a:t>
            </a:fld>
            <a:endParaRPr lang="en-US"/>
          </a:p>
        </p:txBody>
      </p:sp>
    </p:spTree>
    <p:extLst>
      <p:ext uri="{BB962C8B-B14F-4D97-AF65-F5344CB8AC3E}">
        <p14:creationId xmlns:p14="http://schemas.microsoft.com/office/powerpoint/2010/main" val="2243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91635-B956-4E03-9D19-3496A76DA8F7}"/>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32543B3-C11B-4461-9610-65727547A55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4E4F468-1339-4685-9D1A-641984F5C22B}"/>
              </a:ext>
            </a:extLst>
          </p:cNvPr>
          <p:cNvSpPr>
            <a:spLocks noGrp="1"/>
          </p:cNvSpPr>
          <p:nvPr>
            <p:ph type="dt" sz="half" idx="10"/>
          </p:nvPr>
        </p:nvSpPr>
        <p:spPr/>
        <p:txBody>
          <a:bodyPr/>
          <a:lstStyle/>
          <a:p>
            <a:fld id="{289BDB54-3C65-44F8-89A0-88B14661E979}" type="datetimeFigureOut">
              <a:rPr lang="en-US" smtClean="0"/>
              <a:t>2/7/2021</a:t>
            </a:fld>
            <a:endParaRPr lang="en-US"/>
          </a:p>
        </p:txBody>
      </p:sp>
      <p:sp>
        <p:nvSpPr>
          <p:cNvPr id="5" name="页脚占位符 4">
            <a:extLst>
              <a:ext uri="{FF2B5EF4-FFF2-40B4-BE49-F238E27FC236}">
                <a16:creationId xmlns:a16="http://schemas.microsoft.com/office/drawing/2014/main" id="{81C3AECD-6225-4048-B5F6-6FA64868CD8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AF5B69A-BF43-4438-B856-9BDE0DB57031}"/>
              </a:ext>
            </a:extLst>
          </p:cNvPr>
          <p:cNvSpPr>
            <a:spLocks noGrp="1"/>
          </p:cNvSpPr>
          <p:nvPr>
            <p:ph type="sldNum" sz="quarter" idx="12"/>
          </p:nvPr>
        </p:nvSpPr>
        <p:spPr/>
        <p:txBody>
          <a:bodyPr/>
          <a:lstStyle/>
          <a:p>
            <a:fld id="{BD6B828F-7A78-42D0-A56A-B4319FE87F7B}" type="slidenum">
              <a:rPr lang="en-US" smtClean="0"/>
              <a:t>‹#›</a:t>
            </a:fld>
            <a:endParaRPr lang="en-US"/>
          </a:p>
        </p:txBody>
      </p:sp>
    </p:spTree>
    <p:extLst>
      <p:ext uri="{BB962C8B-B14F-4D97-AF65-F5344CB8AC3E}">
        <p14:creationId xmlns:p14="http://schemas.microsoft.com/office/powerpoint/2010/main" val="2790113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E19245-E6E1-4261-B69C-496271EB479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20DE1002-BC01-4EC6-BE97-E71808F7C7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4B3DF0F-CA66-46DD-8310-2106CAB8A8D0}"/>
              </a:ext>
            </a:extLst>
          </p:cNvPr>
          <p:cNvSpPr>
            <a:spLocks noGrp="1"/>
          </p:cNvSpPr>
          <p:nvPr>
            <p:ph type="dt" sz="half" idx="10"/>
          </p:nvPr>
        </p:nvSpPr>
        <p:spPr/>
        <p:txBody>
          <a:bodyPr/>
          <a:lstStyle/>
          <a:p>
            <a:fld id="{289BDB54-3C65-44F8-89A0-88B14661E979}" type="datetimeFigureOut">
              <a:rPr lang="en-US" smtClean="0"/>
              <a:t>2/7/2021</a:t>
            </a:fld>
            <a:endParaRPr lang="en-US"/>
          </a:p>
        </p:txBody>
      </p:sp>
      <p:sp>
        <p:nvSpPr>
          <p:cNvPr id="5" name="页脚占位符 4">
            <a:extLst>
              <a:ext uri="{FF2B5EF4-FFF2-40B4-BE49-F238E27FC236}">
                <a16:creationId xmlns:a16="http://schemas.microsoft.com/office/drawing/2014/main" id="{A929F126-310E-406E-89B4-7482E6BC649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25489C4-BA94-41BF-ABF9-D1E74DEAAF54}"/>
              </a:ext>
            </a:extLst>
          </p:cNvPr>
          <p:cNvSpPr>
            <a:spLocks noGrp="1"/>
          </p:cNvSpPr>
          <p:nvPr>
            <p:ph type="sldNum" sz="quarter" idx="12"/>
          </p:nvPr>
        </p:nvSpPr>
        <p:spPr/>
        <p:txBody>
          <a:bodyPr/>
          <a:lstStyle/>
          <a:p>
            <a:fld id="{BD6B828F-7A78-42D0-A56A-B4319FE87F7B}" type="slidenum">
              <a:rPr lang="en-US" smtClean="0"/>
              <a:t>‹#›</a:t>
            </a:fld>
            <a:endParaRPr lang="en-US"/>
          </a:p>
        </p:txBody>
      </p:sp>
    </p:spTree>
    <p:extLst>
      <p:ext uri="{BB962C8B-B14F-4D97-AF65-F5344CB8AC3E}">
        <p14:creationId xmlns:p14="http://schemas.microsoft.com/office/powerpoint/2010/main" val="12130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BEE11-1FD3-4D51-990C-FA5F2B2246FA}"/>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C7C0887D-65F7-4290-A8A1-1B347429888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BC63DDB3-C307-4975-8C7F-2FFF58B7D70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5E0971B7-EDF0-4033-AE73-727C317F708E}"/>
              </a:ext>
            </a:extLst>
          </p:cNvPr>
          <p:cNvSpPr>
            <a:spLocks noGrp="1"/>
          </p:cNvSpPr>
          <p:nvPr>
            <p:ph type="dt" sz="half" idx="10"/>
          </p:nvPr>
        </p:nvSpPr>
        <p:spPr/>
        <p:txBody>
          <a:bodyPr/>
          <a:lstStyle/>
          <a:p>
            <a:fld id="{289BDB54-3C65-44F8-89A0-88B14661E979}" type="datetimeFigureOut">
              <a:rPr lang="en-US" smtClean="0"/>
              <a:t>2/7/2021</a:t>
            </a:fld>
            <a:endParaRPr lang="en-US"/>
          </a:p>
        </p:txBody>
      </p:sp>
      <p:sp>
        <p:nvSpPr>
          <p:cNvPr id="6" name="页脚占位符 5">
            <a:extLst>
              <a:ext uri="{FF2B5EF4-FFF2-40B4-BE49-F238E27FC236}">
                <a16:creationId xmlns:a16="http://schemas.microsoft.com/office/drawing/2014/main" id="{7FECD446-0233-4952-A16F-6AF8FB0D2018}"/>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20DA120-61B8-49C4-A9CE-A086DB1B4308}"/>
              </a:ext>
            </a:extLst>
          </p:cNvPr>
          <p:cNvSpPr>
            <a:spLocks noGrp="1"/>
          </p:cNvSpPr>
          <p:nvPr>
            <p:ph type="sldNum" sz="quarter" idx="12"/>
          </p:nvPr>
        </p:nvSpPr>
        <p:spPr/>
        <p:txBody>
          <a:bodyPr/>
          <a:lstStyle/>
          <a:p>
            <a:fld id="{BD6B828F-7A78-42D0-A56A-B4319FE87F7B}" type="slidenum">
              <a:rPr lang="en-US" smtClean="0"/>
              <a:t>‹#›</a:t>
            </a:fld>
            <a:endParaRPr lang="en-US"/>
          </a:p>
        </p:txBody>
      </p:sp>
    </p:spTree>
    <p:extLst>
      <p:ext uri="{BB962C8B-B14F-4D97-AF65-F5344CB8AC3E}">
        <p14:creationId xmlns:p14="http://schemas.microsoft.com/office/powerpoint/2010/main" val="1753379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E2AC1-F7A5-4DF5-8ADE-7AE89A0B5EE4}"/>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0B6B47A6-CCBA-4D13-BDD0-DDB7838505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903F1CC-7ADA-42BD-8A7B-89FE359A713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FED2F2FC-60E0-4BA6-9361-D511B37CE4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08D3F2D-CA89-44A8-899E-393805C86AA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2E31648F-387F-437A-B8E0-22EA123A1635}"/>
              </a:ext>
            </a:extLst>
          </p:cNvPr>
          <p:cNvSpPr>
            <a:spLocks noGrp="1"/>
          </p:cNvSpPr>
          <p:nvPr>
            <p:ph type="dt" sz="half" idx="10"/>
          </p:nvPr>
        </p:nvSpPr>
        <p:spPr/>
        <p:txBody>
          <a:bodyPr/>
          <a:lstStyle/>
          <a:p>
            <a:fld id="{289BDB54-3C65-44F8-89A0-88B14661E979}" type="datetimeFigureOut">
              <a:rPr lang="en-US" smtClean="0"/>
              <a:t>2/7/2021</a:t>
            </a:fld>
            <a:endParaRPr lang="en-US"/>
          </a:p>
        </p:txBody>
      </p:sp>
      <p:sp>
        <p:nvSpPr>
          <p:cNvPr id="8" name="页脚占位符 7">
            <a:extLst>
              <a:ext uri="{FF2B5EF4-FFF2-40B4-BE49-F238E27FC236}">
                <a16:creationId xmlns:a16="http://schemas.microsoft.com/office/drawing/2014/main" id="{175C0ED5-52D5-4513-BDDD-5D73A2EDA6C4}"/>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F092190A-5C6F-4360-A517-F69E6B9A1D31}"/>
              </a:ext>
            </a:extLst>
          </p:cNvPr>
          <p:cNvSpPr>
            <a:spLocks noGrp="1"/>
          </p:cNvSpPr>
          <p:nvPr>
            <p:ph type="sldNum" sz="quarter" idx="12"/>
          </p:nvPr>
        </p:nvSpPr>
        <p:spPr/>
        <p:txBody>
          <a:bodyPr/>
          <a:lstStyle/>
          <a:p>
            <a:fld id="{BD6B828F-7A78-42D0-A56A-B4319FE87F7B}" type="slidenum">
              <a:rPr lang="en-US" smtClean="0"/>
              <a:t>‹#›</a:t>
            </a:fld>
            <a:endParaRPr lang="en-US"/>
          </a:p>
        </p:txBody>
      </p:sp>
    </p:spTree>
    <p:extLst>
      <p:ext uri="{BB962C8B-B14F-4D97-AF65-F5344CB8AC3E}">
        <p14:creationId xmlns:p14="http://schemas.microsoft.com/office/powerpoint/2010/main" val="430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E22CE-B3CD-4404-B2BB-0177E5156D8D}"/>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F7D097FE-C599-4C47-8F0C-17696CCDB1BD}"/>
              </a:ext>
            </a:extLst>
          </p:cNvPr>
          <p:cNvSpPr>
            <a:spLocks noGrp="1"/>
          </p:cNvSpPr>
          <p:nvPr>
            <p:ph type="dt" sz="half" idx="10"/>
          </p:nvPr>
        </p:nvSpPr>
        <p:spPr/>
        <p:txBody>
          <a:bodyPr/>
          <a:lstStyle/>
          <a:p>
            <a:fld id="{289BDB54-3C65-44F8-89A0-88B14661E979}" type="datetimeFigureOut">
              <a:rPr lang="en-US" smtClean="0"/>
              <a:t>2/7/2021</a:t>
            </a:fld>
            <a:endParaRPr lang="en-US"/>
          </a:p>
        </p:txBody>
      </p:sp>
      <p:sp>
        <p:nvSpPr>
          <p:cNvPr id="4" name="页脚占位符 3">
            <a:extLst>
              <a:ext uri="{FF2B5EF4-FFF2-40B4-BE49-F238E27FC236}">
                <a16:creationId xmlns:a16="http://schemas.microsoft.com/office/drawing/2014/main" id="{7ECD608A-986C-477B-B74C-5A6B7168B2FA}"/>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73CB8977-47C4-4D5F-8E2B-D6D808D3BFC9}"/>
              </a:ext>
            </a:extLst>
          </p:cNvPr>
          <p:cNvSpPr>
            <a:spLocks noGrp="1"/>
          </p:cNvSpPr>
          <p:nvPr>
            <p:ph type="sldNum" sz="quarter" idx="12"/>
          </p:nvPr>
        </p:nvSpPr>
        <p:spPr/>
        <p:txBody>
          <a:bodyPr/>
          <a:lstStyle/>
          <a:p>
            <a:fld id="{BD6B828F-7A78-42D0-A56A-B4319FE87F7B}" type="slidenum">
              <a:rPr lang="en-US" smtClean="0"/>
              <a:t>‹#›</a:t>
            </a:fld>
            <a:endParaRPr lang="en-US"/>
          </a:p>
        </p:txBody>
      </p:sp>
    </p:spTree>
    <p:extLst>
      <p:ext uri="{BB962C8B-B14F-4D97-AF65-F5344CB8AC3E}">
        <p14:creationId xmlns:p14="http://schemas.microsoft.com/office/powerpoint/2010/main" val="3310928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5A04E37-0D8F-47BE-A0E5-791B237BCC73}"/>
              </a:ext>
            </a:extLst>
          </p:cNvPr>
          <p:cNvSpPr>
            <a:spLocks noGrp="1"/>
          </p:cNvSpPr>
          <p:nvPr>
            <p:ph type="dt" sz="half" idx="10"/>
          </p:nvPr>
        </p:nvSpPr>
        <p:spPr/>
        <p:txBody>
          <a:bodyPr/>
          <a:lstStyle/>
          <a:p>
            <a:fld id="{289BDB54-3C65-44F8-89A0-88B14661E979}" type="datetimeFigureOut">
              <a:rPr lang="en-US" smtClean="0"/>
              <a:t>2/7/2021</a:t>
            </a:fld>
            <a:endParaRPr lang="en-US"/>
          </a:p>
        </p:txBody>
      </p:sp>
      <p:sp>
        <p:nvSpPr>
          <p:cNvPr id="3" name="页脚占位符 2">
            <a:extLst>
              <a:ext uri="{FF2B5EF4-FFF2-40B4-BE49-F238E27FC236}">
                <a16:creationId xmlns:a16="http://schemas.microsoft.com/office/drawing/2014/main" id="{CE321DBB-9B29-464F-BA4C-E756891C3AB8}"/>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C3A132BB-1292-4E89-8971-26CA1FCC4225}"/>
              </a:ext>
            </a:extLst>
          </p:cNvPr>
          <p:cNvSpPr>
            <a:spLocks noGrp="1"/>
          </p:cNvSpPr>
          <p:nvPr>
            <p:ph type="sldNum" sz="quarter" idx="12"/>
          </p:nvPr>
        </p:nvSpPr>
        <p:spPr/>
        <p:txBody>
          <a:bodyPr/>
          <a:lstStyle/>
          <a:p>
            <a:fld id="{BD6B828F-7A78-42D0-A56A-B4319FE87F7B}" type="slidenum">
              <a:rPr lang="en-US" smtClean="0"/>
              <a:t>‹#›</a:t>
            </a:fld>
            <a:endParaRPr lang="en-US"/>
          </a:p>
        </p:txBody>
      </p:sp>
    </p:spTree>
    <p:extLst>
      <p:ext uri="{BB962C8B-B14F-4D97-AF65-F5344CB8AC3E}">
        <p14:creationId xmlns:p14="http://schemas.microsoft.com/office/powerpoint/2010/main" val="2227034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8274A-0E2C-4835-A201-ED64D9F43D7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2A69D30-A65A-4A0D-B56F-E560EC0C08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E1D94AA2-3D95-44FD-8F50-5308D41BC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C5EB004-69DB-42F9-8406-2E77CEA07FD2}"/>
              </a:ext>
            </a:extLst>
          </p:cNvPr>
          <p:cNvSpPr>
            <a:spLocks noGrp="1"/>
          </p:cNvSpPr>
          <p:nvPr>
            <p:ph type="dt" sz="half" idx="10"/>
          </p:nvPr>
        </p:nvSpPr>
        <p:spPr/>
        <p:txBody>
          <a:bodyPr/>
          <a:lstStyle/>
          <a:p>
            <a:fld id="{289BDB54-3C65-44F8-89A0-88B14661E979}" type="datetimeFigureOut">
              <a:rPr lang="en-US" smtClean="0"/>
              <a:t>2/7/2021</a:t>
            </a:fld>
            <a:endParaRPr lang="en-US"/>
          </a:p>
        </p:txBody>
      </p:sp>
      <p:sp>
        <p:nvSpPr>
          <p:cNvPr id="6" name="页脚占位符 5">
            <a:extLst>
              <a:ext uri="{FF2B5EF4-FFF2-40B4-BE49-F238E27FC236}">
                <a16:creationId xmlns:a16="http://schemas.microsoft.com/office/drawing/2014/main" id="{9571AB78-9E4A-416A-A865-D4DDC2D42AA8}"/>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8E4D9663-878F-4A45-93D9-E8F1F1E72976}"/>
              </a:ext>
            </a:extLst>
          </p:cNvPr>
          <p:cNvSpPr>
            <a:spLocks noGrp="1"/>
          </p:cNvSpPr>
          <p:nvPr>
            <p:ph type="sldNum" sz="quarter" idx="12"/>
          </p:nvPr>
        </p:nvSpPr>
        <p:spPr/>
        <p:txBody>
          <a:bodyPr/>
          <a:lstStyle/>
          <a:p>
            <a:fld id="{BD6B828F-7A78-42D0-A56A-B4319FE87F7B}" type="slidenum">
              <a:rPr lang="en-US" smtClean="0"/>
              <a:t>‹#›</a:t>
            </a:fld>
            <a:endParaRPr lang="en-US"/>
          </a:p>
        </p:txBody>
      </p:sp>
    </p:spTree>
    <p:extLst>
      <p:ext uri="{BB962C8B-B14F-4D97-AF65-F5344CB8AC3E}">
        <p14:creationId xmlns:p14="http://schemas.microsoft.com/office/powerpoint/2010/main" val="3408426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3CC13-1CED-46C3-BEC2-6C0CE0B218F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B12FE14C-F3C4-4ECF-8FF3-81F1C2DE49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A548CA0C-09A4-400F-A833-D98503C17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F440C47-91A4-4CD2-956A-7C772A5259D2}"/>
              </a:ext>
            </a:extLst>
          </p:cNvPr>
          <p:cNvSpPr>
            <a:spLocks noGrp="1"/>
          </p:cNvSpPr>
          <p:nvPr>
            <p:ph type="dt" sz="half" idx="10"/>
          </p:nvPr>
        </p:nvSpPr>
        <p:spPr/>
        <p:txBody>
          <a:bodyPr/>
          <a:lstStyle/>
          <a:p>
            <a:fld id="{289BDB54-3C65-44F8-89A0-88B14661E979}" type="datetimeFigureOut">
              <a:rPr lang="en-US" smtClean="0"/>
              <a:t>2/7/2021</a:t>
            </a:fld>
            <a:endParaRPr lang="en-US"/>
          </a:p>
        </p:txBody>
      </p:sp>
      <p:sp>
        <p:nvSpPr>
          <p:cNvPr id="6" name="页脚占位符 5">
            <a:extLst>
              <a:ext uri="{FF2B5EF4-FFF2-40B4-BE49-F238E27FC236}">
                <a16:creationId xmlns:a16="http://schemas.microsoft.com/office/drawing/2014/main" id="{7483CB77-CA61-45C3-AF5A-44335A0C7F0C}"/>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40D8273D-0D0D-49DD-A087-A3E862FF76FE}"/>
              </a:ext>
            </a:extLst>
          </p:cNvPr>
          <p:cNvSpPr>
            <a:spLocks noGrp="1"/>
          </p:cNvSpPr>
          <p:nvPr>
            <p:ph type="sldNum" sz="quarter" idx="12"/>
          </p:nvPr>
        </p:nvSpPr>
        <p:spPr/>
        <p:txBody>
          <a:bodyPr/>
          <a:lstStyle/>
          <a:p>
            <a:fld id="{BD6B828F-7A78-42D0-A56A-B4319FE87F7B}" type="slidenum">
              <a:rPr lang="en-US" smtClean="0"/>
              <a:t>‹#›</a:t>
            </a:fld>
            <a:endParaRPr lang="en-US"/>
          </a:p>
        </p:txBody>
      </p:sp>
    </p:spTree>
    <p:extLst>
      <p:ext uri="{BB962C8B-B14F-4D97-AF65-F5344CB8AC3E}">
        <p14:creationId xmlns:p14="http://schemas.microsoft.com/office/powerpoint/2010/main" val="5580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7A9B44B-A04A-436A-926A-1A632FF6A9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F0C3D17-21C2-430E-A52E-E6D21404D9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896700C1-BED2-421E-9E1E-55C08D316D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9BDB54-3C65-44F8-89A0-88B14661E979}" type="datetimeFigureOut">
              <a:rPr lang="en-US" smtClean="0"/>
              <a:t>2/7/2021</a:t>
            </a:fld>
            <a:endParaRPr lang="en-US"/>
          </a:p>
        </p:txBody>
      </p:sp>
      <p:sp>
        <p:nvSpPr>
          <p:cNvPr id="5" name="页脚占位符 4">
            <a:extLst>
              <a:ext uri="{FF2B5EF4-FFF2-40B4-BE49-F238E27FC236}">
                <a16:creationId xmlns:a16="http://schemas.microsoft.com/office/drawing/2014/main" id="{9E47AA86-71F1-4937-A9C4-7610E5E59B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F8275F58-40A0-4B0A-A3C9-8CF84D5472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B828F-7A78-42D0-A56A-B4319FE87F7B}" type="slidenum">
              <a:rPr lang="en-US" smtClean="0"/>
              <a:t>‹#›</a:t>
            </a:fld>
            <a:endParaRPr lang="en-US"/>
          </a:p>
        </p:txBody>
      </p:sp>
    </p:spTree>
    <p:extLst>
      <p:ext uri="{BB962C8B-B14F-4D97-AF65-F5344CB8AC3E}">
        <p14:creationId xmlns:p14="http://schemas.microsoft.com/office/powerpoint/2010/main" val="3223429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EE3211 </a:t>
            </a:r>
            <a:br>
              <a:rPr lang="en-US" dirty="0"/>
            </a:br>
            <a:r>
              <a:rPr lang="en-US" dirty="0"/>
              <a:t>Modelling Techniques</a:t>
            </a:r>
          </a:p>
        </p:txBody>
      </p:sp>
      <p:sp>
        <p:nvSpPr>
          <p:cNvPr id="3" name="Subtitle 2"/>
          <p:cNvSpPr>
            <a:spLocks noGrp="1"/>
          </p:cNvSpPr>
          <p:nvPr>
            <p:ph type="subTitle" idx="1"/>
          </p:nvPr>
        </p:nvSpPr>
        <p:spPr/>
        <p:txBody>
          <a:bodyPr>
            <a:normAutofit/>
          </a:bodyPr>
          <a:lstStyle/>
          <a:p>
            <a:endParaRPr lang="en-US" dirty="0"/>
          </a:p>
          <a:p>
            <a:r>
              <a:rPr lang="en-US" dirty="0"/>
              <a:t>Week 5 Tutorial</a:t>
            </a:r>
          </a:p>
          <a:p>
            <a:r>
              <a:rPr lang="en-US" dirty="0"/>
              <a:t>Hypothesis testing: Categorical data</a:t>
            </a:r>
          </a:p>
        </p:txBody>
      </p:sp>
    </p:spTree>
    <p:extLst>
      <p:ext uri="{BB962C8B-B14F-4D97-AF65-F5344CB8AC3E}">
        <p14:creationId xmlns:p14="http://schemas.microsoft.com/office/powerpoint/2010/main" val="3886060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9A801A8-105D-4D82-AEE6-499BFA069DFD}"/>
              </a:ext>
            </a:extLst>
          </p:cNvPr>
          <p:cNvSpPr/>
          <p:nvPr/>
        </p:nvSpPr>
        <p:spPr>
          <a:xfrm>
            <a:off x="583182" y="465623"/>
            <a:ext cx="4095993" cy="461665"/>
          </a:xfrm>
          <a:prstGeom prst="rect">
            <a:avLst/>
          </a:prstGeom>
        </p:spPr>
        <p:txBody>
          <a:bodyPr wrap="none">
            <a:spAutoFit/>
          </a:bodyPr>
          <a:lstStyle/>
          <a:p>
            <a:pPr>
              <a:spcAft>
                <a:spcPts val="600"/>
              </a:spcAft>
            </a:pPr>
            <a:r>
              <a:rPr lang="en-US" sz="2400" dirty="0"/>
              <a:t>Q1. </a:t>
            </a:r>
            <a:r>
              <a:rPr lang="en-GB" sz="2400" dirty="0"/>
              <a:t>Design the Observed Table.</a:t>
            </a:r>
          </a:p>
        </p:txBody>
      </p:sp>
      <p:sp>
        <p:nvSpPr>
          <p:cNvPr id="3" name="矩形 2">
            <a:extLst>
              <a:ext uri="{FF2B5EF4-FFF2-40B4-BE49-F238E27FC236}">
                <a16:creationId xmlns:a16="http://schemas.microsoft.com/office/drawing/2014/main" id="{173E2733-2F36-4B74-9DB7-B8088DE300E0}"/>
              </a:ext>
            </a:extLst>
          </p:cNvPr>
          <p:cNvSpPr/>
          <p:nvPr/>
        </p:nvSpPr>
        <p:spPr>
          <a:xfrm>
            <a:off x="583182" y="1567329"/>
            <a:ext cx="6096000" cy="704937"/>
          </a:xfrm>
          <a:prstGeom prst="rect">
            <a:avLst/>
          </a:prstGeom>
        </p:spPr>
        <p:txBody>
          <a:bodyPr>
            <a:spAutoFit/>
          </a:bodyPr>
          <a:lstStyle/>
          <a:p>
            <a:pPr marL="285750" indent="-285750">
              <a:lnSpc>
                <a:spcPct val="80000"/>
              </a:lnSpc>
              <a:spcBef>
                <a:spcPts val="500"/>
              </a:spcBef>
              <a:buSzPct val="100000"/>
              <a:buFont typeface="Arial"/>
              <a:buChar char="•"/>
              <a:defRPr sz="2200"/>
            </a:pPr>
            <a:r>
              <a:rPr lang="en-US" dirty="0"/>
              <a:t>Smaller row total in first row</a:t>
            </a:r>
          </a:p>
          <a:p>
            <a:pPr marL="285750" indent="-285750">
              <a:lnSpc>
                <a:spcPct val="80000"/>
              </a:lnSpc>
              <a:spcBef>
                <a:spcPts val="500"/>
              </a:spcBef>
              <a:buSzPct val="100000"/>
              <a:buFont typeface="Arial"/>
              <a:buChar char="•"/>
              <a:defRPr sz="2200"/>
            </a:pPr>
            <a:r>
              <a:rPr lang="en-US" dirty="0"/>
              <a:t>Smaller column total in first column</a:t>
            </a:r>
          </a:p>
        </p:txBody>
      </p:sp>
      <p:pic>
        <p:nvPicPr>
          <p:cNvPr id="4" name="图片 3">
            <a:extLst>
              <a:ext uri="{FF2B5EF4-FFF2-40B4-BE49-F238E27FC236}">
                <a16:creationId xmlns:a16="http://schemas.microsoft.com/office/drawing/2014/main" id="{5FB535DB-5440-4245-8562-A4EADD104ED5}"/>
              </a:ext>
            </a:extLst>
          </p:cNvPr>
          <p:cNvPicPr>
            <a:picLocks noChangeAspect="1"/>
          </p:cNvPicPr>
          <p:nvPr/>
        </p:nvPicPr>
        <p:blipFill>
          <a:blip r:embed="rId2"/>
          <a:stretch>
            <a:fillRect/>
          </a:stretch>
        </p:blipFill>
        <p:spPr>
          <a:xfrm>
            <a:off x="692458" y="2682680"/>
            <a:ext cx="7114898" cy="2231990"/>
          </a:xfrm>
          <a:prstGeom prst="rect">
            <a:avLst/>
          </a:prstGeom>
        </p:spPr>
      </p:pic>
    </p:spTree>
    <p:extLst>
      <p:ext uri="{BB962C8B-B14F-4D97-AF65-F5344CB8AC3E}">
        <p14:creationId xmlns:p14="http://schemas.microsoft.com/office/powerpoint/2010/main" val="462829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FF9EEC7-DB38-4935-A0A7-4447DD4B9872}"/>
              </a:ext>
            </a:extLst>
          </p:cNvPr>
          <p:cNvSpPr/>
          <p:nvPr/>
        </p:nvSpPr>
        <p:spPr>
          <a:xfrm>
            <a:off x="583182" y="465623"/>
            <a:ext cx="11028810" cy="830997"/>
          </a:xfrm>
          <a:prstGeom prst="rect">
            <a:avLst/>
          </a:prstGeom>
        </p:spPr>
        <p:txBody>
          <a:bodyPr wrap="square">
            <a:spAutoFit/>
          </a:bodyPr>
          <a:lstStyle/>
          <a:p>
            <a:pPr>
              <a:spcAft>
                <a:spcPts val="600"/>
              </a:spcAft>
            </a:pPr>
            <a:r>
              <a:rPr lang="en-US" sz="2400" dirty="0"/>
              <a:t>Q2. </a:t>
            </a:r>
            <a:r>
              <a:rPr lang="en-US" sz="2400" dirty="0">
                <a:latin typeface="AkzidenzGroteskBQ-Reg"/>
              </a:rPr>
              <a:t>Test for an association between the use of </a:t>
            </a:r>
            <a:r>
              <a:rPr lang="en-US" sz="2400" dirty="0" err="1">
                <a:latin typeface="AkzidenzGroteskBQ-Reg"/>
              </a:rPr>
              <a:t>Oracon</a:t>
            </a:r>
            <a:r>
              <a:rPr lang="en-US" sz="2400" dirty="0">
                <a:latin typeface="AkzidenzGroteskBQ-Reg"/>
              </a:rPr>
              <a:t> and the incidence of endometrial cancer, using a two-tailed test. </a:t>
            </a:r>
            <a:endParaRPr lang="en-GB" sz="2400" dirty="0"/>
          </a:p>
        </p:txBody>
      </p:sp>
      <p:pic>
        <p:nvPicPr>
          <p:cNvPr id="3" name="图片 2">
            <a:extLst>
              <a:ext uri="{FF2B5EF4-FFF2-40B4-BE49-F238E27FC236}">
                <a16:creationId xmlns:a16="http://schemas.microsoft.com/office/drawing/2014/main" id="{F2C61684-E39D-442D-8A28-801EDEAFC586}"/>
              </a:ext>
            </a:extLst>
          </p:cNvPr>
          <p:cNvPicPr>
            <a:picLocks noChangeAspect="1"/>
          </p:cNvPicPr>
          <p:nvPr/>
        </p:nvPicPr>
        <p:blipFill>
          <a:blip r:embed="rId2"/>
          <a:stretch>
            <a:fillRect/>
          </a:stretch>
        </p:blipFill>
        <p:spPr>
          <a:xfrm>
            <a:off x="583182" y="1380152"/>
            <a:ext cx="9426113" cy="830997"/>
          </a:xfrm>
          <a:prstGeom prst="rect">
            <a:avLst/>
          </a:prstGeom>
        </p:spPr>
      </p:pic>
      <p:pic>
        <p:nvPicPr>
          <p:cNvPr id="4" name="图片 3">
            <a:extLst>
              <a:ext uri="{FF2B5EF4-FFF2-40B4-BE49-F238E27FC236}">
                <a16:creationId xmlns:a16="http://schemas.microsoft.com/office/drawing/2014/main" id="{8487E220-6E3D-4DAA-A21E-D26631CA734C}"/>
              </a:ext>
            </a:extLst>
          </p:cNvPr>
          <p:cNvPicPr>
            <a:picLocks noChangeAspect="1"/>
          </p:cNvPicPr>
          <p:nvPr/>
        </p:nvPicPr>
        <p:blipFill>
          <a:blip r:embed="rId3"/>
          <a:stretch>
            <a:fillRect/>
          </a:stretch>
        </p:blipFill>
        <p:spPr>
          <a:xfrm>
            <a:off x="8249182" y="2294681"/>
            <a:ext cx="3520226" cy="3745627"/>
          </a:xfrm>
          <a:prstGeom prst="rect">
            <a:avLst/>
          </a:prstGeom>
        </p:spPr>
      </p:pic>
      <p:pic>
        <p:nvPicPr>
          <p:cNvPr id="5" name="图片 4">
            <a:extLst>
              <a:ext uri="{FF2B5EF4-FFF2-40B4-BE49-F238E27FC236}">
                <a16:creationId xmlns:a16="http://schemas.microsoft.com/office/drawing/2014/main" id="{90A21172-0D65-4D83-8110-9DE49ABFD66E}"/>
              </a:ext>
            </a:extLst>
          </p:cNvPr>
          <p:cNvPicPr>
            <a:picLocks noChangeAspect="1"/>
          </p:cNvPicPr>
          <p:nvPr/>
        </p:nvPicPr>
        <p:blipFill>
          <a:blip r:embed="rId4"/>
          <a:stretch>
            <a:fillRect/>
          </a:stretch>
        </p:blipFill>
        <p:spPr>
          <a:xfrm>
            <a:off x="727968" y="3879224"/>
            <a:ext cx="6215509" cy="1949846"/>
          </a:xfrm>
          <a:prstGeom prst="rect">
            <a:avLst/>
          </a:prstGeom>
        </p:spPr>
      </p:pic>
      <p:sp>
        <p:nvSpPr>
          <p:cNvPr id="6" name="矩形 5">
            <a:extLst>
              <a:ext uri="{FF2B5EF4-FFF2-40B4-BE49-F238E27FC236}">
                <a16:creationId xmlns:a16="http://schemas.microsoft.com/office/drawing/2014/main" id="{3AF4084E-1F72-461F-859E-9F09DBD8AC0F}"/>
              </a:ext>
            </a:extLst>
          </p:cNvPr>
          <p:cNvSpPr/>
          <p:nvPr/>
        </p:nvSpPr>
        <p:spPr>
          <a:xfrm>
            <a:off x="654204" y="2471439"/>
            <a:ext cx="7360624" cy="1147494"/>
          </a:xfrm>
          <a:prstGeom prst="rect">
            <a:avLst/>
          </a:prstGeom>
        </p:spPr>
        <p:txBody>
          <a:bodyPr wrap="square">
            <a:spAutoFit/>
          </a:bodyPr>
          <a:lstStyle/>
          <a:p>
            <a:pPr algn="just">
              <a:lnSpc>
                <a:spcPct val="80000"/>
              </a:lnSpc>
              <a:spcBef>
                <a:spcPts val="500"/>
              </a:spcBef>
              <a:defRPr sz="2200"/>
            </a:pPr>
            <a:r>
              <a:rPr lang="en-US" sz="2000" dirty="0"/>
              <a:t>Begin the table with 0 in the (1, 1) cell. Other cells determined from the row and column margins.</a:t>
            </a:r>
          </a:p>
          <a:p>
            <a:pPr algn="just">
              <a:lnSpc>
                <a:spcPct val="80000"/>
              </a:lnSpc>
              <a:spcBef>
                <a:spcPts val="500"/>
              </a:spcBef>
              <a:defRPr sz="2200"/>
            </a:pPr>
            <a:r>
              <a:rPr lang="en-US" sz="2000" dirty="0"/>
              <a:t>Increase the (1, 1) cell by 1 in the next table, decrease the (1, 2) and (2, 1) cells by 1, increase the (2, 2) cell by 1, until one of the cells is 0</a:t>
            </a:r>
          </a:p>
        </p:txBody>
      </p:sp>
      <p:sp>
        <p:nvSpPr>
          <p:cNvPr id="7" name="图文框 6">
            <a:extLst>
              <a:ext uri="{FF2B5EF4-FFF2-40B4-BE49-F238E27FC236}">
                <a16:creationId xmlns:a16="http://schemas.microsoft.com/office/drawing/2014/main" id="{29557509-2F0B-4406-B323-D4FFDA41AEC6}"/>
              </a:ext>
            </a:extLst>
          </p:cNvPr>
          <p:cNvSpPr/>
          <p:nvPr/>
        </p:nvSpPr>
        <p:spPr>
          <a:xfrm>
            <a:off x="8240304" y="3817082"/>
            <a:ext cx="1198485" cy="648268"/>
          </a:xfrm>
          <a:prstGeom prst="frame">
            <a:avLst>
              <a:gd name="adj1" fmla="val 556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rgbClr val="FF0000"/>
              </a:solidFill>
            </a:endParaRPr>
          </a:p>
        </p:txBody>
      </p:sp>
      <p:cxnSp>
        <p:nvCxnSpPr>
          <p:cNvPr id="9" name="直接箭头连接符 8">
            <a:extLst>
              <a:ext uri="{FF2B5EF4-FFF2-40B4-BE49-F238E27FC236}">
                <a16:creationId xmlns:a16="http://schemas.microsoft.com/office/drawing/2014/main" id="{0CB63844-9288-4505-A7C1-4BE072EDB7EA}"/>
              </a:ext>
            </a:extLst>
          </p:cNvPr>
          <p:cNvCxnSpPr/>
          <p:nvPr/>
        </p:nvCxnSpPr>
        <p:spPr>
          <a:xfrm flipH="1">
            <a:off x="5278517" y="4058906"/>
            <a:ext cx="2830269" cy="79512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矩形 9">
            <a:extLst>
              <a:ext uri="{FF2B5EF4-FFF2-40B4-BE49-F238E27FC236}">
                <a16:creationId xmlns:a16="http://schemas.microsoft.com/office/drawing/2014/main" id="{3791AFB2-A253-4B7A-B3BC-F58151C5D207}"/>
              </a:ext>
            </a:extLst>
          </p:cNvPr>
          <p:cNvSpPr/>
          <p:nvPr/>
        </p:nvSpPr>
        <p:spPr>
          <a:xfrm>
            <a:off x="727968" y="5904695"/>
            <a:ext cx="3435556" cy="369332"/>
          </a:xfrm>
          <a:prstGeom prst="rect">
            <a:avLst/>
          </a:prstGeom>
        </p:spPr>
        <p:txBody>
          <a:bodyPr wrap="none">
            <a:spAutoFit/>
          </a:bodyPr>
          <a:lstStyle/>
          <a:p>
            <a:r>
              <a:rPr lang="en-US" dirty="0">
                <a:latin typeface="Times New Roman" panose="02020603050405020304" pitchFamily="18" charset="0"/>
              </a:rPr>
              <a:t>The observed table is the “6” table.</a:t>
            </a:r>
            <a:endParaRPr lang="en-US" dirty="0"/>
          </a:p>
        </p:txBody>
      </p:sp>
    </p:spTree>
    <p:extLst>
      <p:ext uri="{BB962C8B-B14F-4D97-AF65-F5344CB8AC3E}">
        <p14:creationId xmlns:p14="http://schemas.microsoft.com/office/powerpoint/2010/main" val="101099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3750224-4F33-415C-ADF8-DD94D21E9515}"/>
              </a:ext>
            </a:extLst>
          </p:cNvPr>
          <p:cNvSpPr/>
          <p:nvPr/>
        </p:nvSpPr>
        <p:spPr>
          <a:xfrm>
            <a:off x="583182" y="465623"/>
            <a:ext cx="11028810" cy="830997"/>
          </a:xfrm>
          <a:prstGeom prst="rect">
            <a:avLst/>
          </a:prstGeom>
        </p:spPr>
        <p:txBody>
          <a:bodyPr wrap="square">
            <a:spAutoFit/>
          </a:bodyPr>
          <a:lstStyle/>
          <a:p>
            <a:pPr>
              <a:spcAft>
                <a:spcPts val="600"/>
              </a:spcAft>
            </a:pPr>
            <a:r>
              <a:rPr lang="en-US" sz="2400" dirty="0"/>
              <a:t>Q2. </a:t>
            </a:r>
            <a:r>
              <a:rPr lang="en-US" sz="2400" dirty="0">
                <a:latin typeface="AkzidenzGroteskBQ-Reg"/>
              </a:rPr>
              <a:t>Test for an association between the use of </a:t>
            </a:r>
            <a:r>
              <a:rPr lang="en-US" sz="2400" dirty="0" err="1">
                <a:latin typeface="AkzidenzGroteskBQ-Reg"/>
              </a:rPr>
              <a:t>Oracon</a:t>
            </a:r>
            <a:r>
              <a:rPr lang="en-US" sz="2400" dirty="0">
                <a:latin typeface="AkzidenzGroteskBQ-Reg"/>
              </a:rPr>
              <a:t> and the incidence of endometrial cancer, using a two-tailed test. </a:t>
            </a:r>
            <a:endParaRPr lang="en-GB" sz="2400" dirty="0"/>
          </a:p>
        </p:txBody>
      </p:sp>
      <p:sp>
        <p:nvSpPr>
          <p:cNvPr id="4" name="矩形 3">
            <a:extLst>
              <a:ext uri="{FF2B5EF4-FFF2-40B4-BE49-F238E27FC236}">
                <a16:creationId xmlns:a16="http://schemas.microsoft.com/office/drawing/2014/main" id="{7E6E9225-9A45-4442-9984-5B6809C16B32}"/>
              </a:ext>
            </a:extLst>
          </p:cNvPr>
          <p:cNvSpPr/>
          <p:nvPr/>
        </p:nvSpPr>
        <p:spPr>
          <a:xfrm>
            <a:off x="0" y="1757473"/>
            <a:ext cx="5095783" cy="2339102"/>
          </a:xfrm>
          <a:prstGeom prst="rect">
            <a:avLst/>
          </a:prstGeom>
        </p:spPr>
        <p:txBody>
          <a:bodyPr wrap="square">
            <a:spAutoFit/>
          </a:bodyPr>
          <a:lstStyle/>
          <a:p>
            <a:pPr marL="971550" lvl="1" indent="-514350" algn="just">
              <a:spcBef>
                <a:spcPts val="400"/>
              </a:spcBef>
              <a:buClr>
                <a:srgbClr val="000000"/>
              </a:buClr>
              <a:buSzPct val="100000"/>
              <a:buAutoNum type="romanLcPeriod"/>
              <a:defRPr sz="1800"/>
            </a:pPr>
            <a:r>
              <a:rPr lang="en-US" dirty="0"/>
              <a:t>Hypothesis </a:t>
            </a:r>
            <a:r>
              <a:rPr lang="en-US" i="1" dirty="0"/>
              <a:t>H</a:t>
            </a:r>
            <a:r>
              <a:rPr lang="en-US" i="1" baseline="-25000" dirty="0"/>
              <a:t>0</a:t>
            </a:r>
            <a:r>
              <a:rPr lang="en-US" dirty="0"/>
              <a:t>: </a:t>
            </a:r>
            <a:r>
              <a:rPr lang="en-US" i="1" dirty="0"/>
              <a:t>p</a:t>
            </a:r>
            <a:r>
              <a:rPr lang="en-US" i="1" baseline="-25000" dirty="0"/>
              <a:t>1</a:t>
            </a:r>
            <a:r>
              <a:rPr lang="en-US" dirty="0"/>
              <a:t> = </a:t>
            </a:r>
            <a:r>
              <a:rPr lang="en-US" i="1" dirty="0"/>
              <a:t>p</a:t>
            </a:r>
            <a:r>
              <a:rPr lang="en-US" i="1" baseline="-25000" dirty="0"/>
              <a:t>2</a:t>
            </a:r>
            <a:r>
              <a:rPr lang="en-US" dirty="0"/>
              <a:t> vs. </a:t>
            </a:r>
            <a:r>
              <a:rPr lang="en-US" b="1" i="1" dirty="0"/>
              <a:t>H</a:t>
            </a:r>
            <a:r>
              <a:rPr lang="en-US" b="1" baseline="-25000" dirty="0"/>
              <a:t>1</a:t>
            </a:r>
            <a:r>
              <a:rPr lang="en-US" b="1" dirty="0"/>
              <a:t>: </a:t>
            </a:r>
            <a:r>
              <a:rPr lang="en-US" b="1" i="1" dirty="0"/>
              <a:t>p</a:t>
            </a:r>
            <a:r>
              <a:rPr lang="en-US" b="1" i="1" baseline="-25000" dirty="0"/>
              <a:t>1</a:t>
            </a:r>
            <a:r>
              <a:rPr lang="en-US" dirty="0">
                <a:latin typeface="Symbol"/>
                <a:ea typeface="Symbol"/>
                <a:cs typeface="Symbol"/>
                <a:sym typeface="Symbol"/>
              </a:rPr>
              <a:t> ¹ </a:t>
            </a:r>
            <a:r>
              <a:rPr lang="en-US" b="1" i="1" dirty="0"/>
              <a:t>p</a:t>
            </a:r>
            <a:r>
              <a:rPr lang="en-US" b="1" i="1" baseline="-25000" dirty="0"/>
              <a:t>2</a:t>
            </a:r>
            <a:r>
              <a:rPr lang="en-US" b="1" dirty="0"/>
              <a:t> </a:t>
            </a:r>
            <a:endParaRPr lang="en-US" sz="2800" dirty="0">
              <a:solidFill>
                <a:srgbClr val="888888"/>
              </a:solidFill>
            </a:endParaRPr>
          </a:p>
          <a:p>
            <a:pPr lvl="1">
              <a:spcBef>
                <a:spcPts val="400"/>
              </a:spcBef>
              <a:defRPr sz="1800"/>
            </a:pPr>
            <a:r>
              <a:rPr lang="en-US" dirty="0"/>
              <a:t>          </a:t>
            </a:r>
            <a:r>
              <a:rPr lang="en-US" i="1" dirty="0"/>
              <a:t>p</a:t>
            </a:r>
            <a:r>
              <a:rPr lang="en-US" dirty="0"/>
              <a:t>-value = 2 × min</a:t>
            </a:r>
            <a:r>
              <a:rPr lang="en-US" i="1" dirty="0"/>
              <a:t>[</a:t>
            </a:r>
            <a:r>
              <a:rPr lang="en-US" i="1" dirty="0" err="1"/>
              <a:t>Pr</a:t>
            </a:r>
            <a:r>
              <a:rPr lang="en-US" i="1" dirty="0"/>
              <a:t>(0)+</a:t>
            </a:r>
            <a:r>
              <a:rPr lang="en-US" i="1" dirty="0" err="1"/>
              <a:t>Pr</a:t>
            </a:r>
            <a:r>
              <a:rPr lang="en-US" i="1" dirty="0"/>
              <a:t>(1)+…+</a:t>
            </a:r>
            <a:r>
              <a:rPr lang="en-US" i="1" dirty="0" err="1"/>
              <a:t>Pr</a:t>
            </a:r>
            <a:r>
              <a:rPr lang="en-US" i="1" dirty="0"/>
              <a:t>(a),</a:t>
            </a:r>
          </a:p>
          <a:p>
            <a:pPr lvl="1">
              <a:spcBef>
                <a:spcPts val="400"/>
              </a:spcBef>
              <a:defRPr sz="1800"/>
            </a:pPr>
            <a:r>
              <a:rPr lang="en-US" i="1" dirty="0"/>
              <a:t>                                      </a:t>
            </a:r>
            <a:r>
              <a:rPr lang="en-US" i="1" dirty="0" err="1"/>
              <a:t>Pr</a:t>
            </a:r>
            <a:r>
              <a:rPr lang="en-US" i="1" dirty="0"/>
              <a:t>(a)+</a:t>
            </a:r>
            <a:r>
              <a:rPr lang="en-US" i="1" dirty="0" err="1"/>
              <a:t>Pr</a:t>
            </a:r>
            <a:r>
              <a:rPr lang="en-US" i="1" dirty="0"/>
              <a:t>(a+1)+…+</a:t>
            </a:r>
            <a:r>
              <a:rPr lang="en-US" i="1" dirty="0" err="1"/>
              <a:t>Pr</a:t>
            </a:r>
            <a:r>
              <a:rPr lang="en-US" i="1" dirty="0"/>
              <a:t>(k),.5</a:t>
            </a:r>
            <a:r>
              <a:rPr lang="en-US" dirty="0"/>
              <a:t>]</a:t>
            </a:r>
            <a:endParaRPr lang="en-US" sz="2800" dirty="0">
              <a:solidFill>
                <a:srgbClr val="888888"/>
              </a:solidFill>
            </a:endParaRPr>
          </a:p>
          <a:p>
            <a:pPr marL="857250" lvl="1" indent="-400050" algn="just">
              <a:spcBef>
                <a:spcPts val="400"/>
              </a:spcBef>
              <a:buClr>
                <a:srgbClr val="000000"/>
              </a:buClr>
              <a:buSzPct val="100000"/>
              <a:buAutoNum type="romanLcPeriod" startAt="2"/>
              <a:defRPr sz="1800"/>
            </a:pPr>
            <a:r>
              <a:rPr lang="en-US" dirty="0"/>
              <a:t>  Hypothesis </a:t>
            </a:r>
            <a:r>
              <a:rPr lang="en-US" i="1" dirty="0"/>
              <a:t>H</a:t>
            </a:r>
            <a:r>
              <a:rPr lang="en-US" i="1" baseline="-25000" dirty="0"/>
              <a:t>0</a:t>
            </a:r>
            <a:r>
              <a:rPr lang="en-US" dirty="0"/>
              <a:t>: </a:t>
            </a:r>
            <a:r>
              <a:rPr lang="en-US" i="1" dirty="0"/>
              <a:t>p</a:t>
            </a:r>
            <a:r>
              <a:rPr lang="en-US" i="1" baseline="-25000" dirty="0"/>
              <a:t>1</a:t>
            </a:r>
            <a:r>
              <a:rPr lang="en-US" dirty="0"/>
              <a:t> = </a:t>
            </a:r>
            <a:r>
              <a:rPr lang="en-US" i="1" dirty="0"/>
              <a:t>p</a:t>
            </a:r>
            <a:r>
              <a:rPr lang="en-US" baseline="-25000" dirty="0"/>
              <a:t>2</a:t>
            </a:r>
            <a:r>
              <a:rPr lang="en-US" dirty="0"/>
              <a:t> vs. </a:t>
            </a:r>
            <a:r>
              <a:rPr lang="en-US" b="1" i="1" dirty="0"/>
              <a:t>H</a:t>
            </a:r>
            <a:r>
              <a:rPr lang="en-US" b="1" baseline="-25000" dirty="0"/>
              <a:t>1</a:t>
            </a:r>
            <a:r>
              <a:rPr lang="en-US" b="1" dirty="0"/>
              <a:t>: </a:t>
            </a:r>
            <a:r>
              <a:rPr lang="en-US" b="1" i="1" dirty="0"/>
              <a:t>p</a:t>
            </a:r>
            <a:r>
              <a:rPr lang="en-US" b="1" i="1" baseline="-25000" dirty="0"/>
              <a:t>1</a:t>
            </a:r>
            <a:r>
              <a:rPr lang="en-US" b="1" dirty="0"/>
              <a:t> &lt; </a:t>
            </a:r>
            <a:r>
              <a:rPr lang="en-US" b="1" i="1" dirty="0"/>
              <a:t>p</a:t>
            </a:r>
            <a:r>
              <a:rPr lang="en-US" b="1" i="1" baseline="-25000" dirty="0"/>
              <a:t>2</a:t>
            </a:r>
            <a:endParaRPr lang="en-US" b="1" dirty="0"/>
          </a:p>
          <a:p>
            <a:pPr lvl="1" algn="just">
              <a:spcBef>
                <a:spcPts val="400"/>
              </a:spcBef>
              <a:defRPr sz="1800" i="1"/>
            </a:pPr>
            <a:r>
              <a:rPr lang="en-US" dirty="0"/>
              <a:t>          p-value = </a:t>
            </a:r>
            <a:r>
              <a:rPr lang="en-US" dirty="0" err="1"/>
              <a:t>Pr</a:t>
            </a:r>
            <a:r>
              <a:rPr lang="en-US" dirty="0"/>
              <a:t>(0) +</a:t>
            </a:r>
            <a:r>
              <a:rPr lang="en-US" dirty="0" err="1"/>
              <a:t>Pr</a:t>
            </a:r>
            <a:r>
              <a:rPr lang="en-US" dirty="0"/>
              <a:t>(1)+…+</a:t>
            </a:r>
            <a:r>
              <a:rPr lang="en-US" dirty="0" err="1"/>
              <a:t>Pr</a:t>
            </a:r>
            <a:r>
              <a:rPr lang="en-US" dirty="0"/>
              <a:t>(a)</a:t>
            </a:r>
            <a:endParaRPr lang="en-US" sz="2800" dirty="0">
              <a:solidFill>
                <a:srgbClr val="888888"/>
              </a:solidFill>
            </a:endParaRPr>
          </a:p>
          <a:p>
            <a:pPr lvl="1" algn="just">
              <a:spcBef>
                <a:spcPts val="400"/>
              </a:spcBef>
              <a:defRPr sz="1800"/>
            </a:pPr>
            <a:r>
              <a:rPr lang="en-US" dirty="0"/>
              <a:t>Iii	 Hypothesis </a:t>
            </a:r>
            <a:r>
              <a:rPr lang="en-US" i="1" dirty="0"/>
              <a:t>H</a:t>
            </a:r>
            <a:r>
              <a:rPr lang="en-US" i="1" baseline="-25000" dirty="0"/>
              <a:t>0</a:t>
            </a:r>
            <a:r>
              <a:rPr lang="en-US" dirty="0"/>
              <a:t>: </a:t>
            </a:r>
            <a:r>
              <a:rPr lang="en-US" i="1" dirty="0"/>
              <a:t>p</a:t>
            </a:r>
            <a:r>
              <a:rPr lang="en-US" i="1" baseline="-25000" dirty="0"/>
              <a:t>1</a:t>
            </a:r>
            <a:r>
              <a:rPr lang="en-US" dirty="0"/>
              <a:t> = </a:t>
            </a:r>
            <a:r>
              <a:rPr lang="en-US" i="1" dirty="0"/>
              <a:t>p</a:t>
            </a:r>
            <a:r>
              <a:rPr lang="en-US" i="1" baseline="-25000" dirty="0"/>
              <a:t>2</a:t>
            </a:r>
            <a:r>
              <a:rPr lang="en-US" dirty="0"/>
              <a:t> vs. </a:t>
            </a:r>
            <a:r>
              <a:rPr lang="en-US" b="1" i="1" dirty="0"/>
              <a:t>H</a:t>
            </a:r>
            <a:r>
              <a:rPr lang="en-US" b="1" i="1" baseline="-25000" dirty="0"/>
              <a:t>1</a:t>
            </a:r>
            <a:r>
              <a:rPr lang="en-US" b="1" dirty="0"/>
              <a:t>: </a:t>
            </a:r>
            <a:r>
              <a:rPr lang="en-US" b="1" i="1" dirty="0"/>
              <a:t>p</a:t>
            </a:r>
            <a:r>
              <a:rPr lang="en-US" b="1" i="1" baseline="-25000" dirty="0"/>
              <a:t>1</a:t>
            </a:r>
            <a:r>
              <a:rPr lang="en-US" b="1" dirty="0"/>
              <a:t> &gt; </a:t>
            </a:r>
            <a:r>
              <a:rPr lang="en-US" b="1" i="1" dirty="0"/>
              <a:t>p</a:t>
            </a:r>
            <a:r>
              <a:rPr lang="en-US" b="1" i="1" baseline="-25000" dirty="0"/>
              <a:t>2</a:t>
            </a:r>
            <a:endParaRPr lang="en-US" b="1" dirty="0"/>
          </a:p>
          <a:p>
            <a:pPr lvl="1" algn="just">
              <a:spcBef>
                <a:spcPts val="400"/>
              </a:spcBef>
              <a:defRPr sz="1800" i="1"/>
            </a:pPr>
            <a:r>
              <a:rPr lang="en-US" dirty="0"/>
              <a:t>           p-value = </a:t>
            </a:r>
            <a:r>
              <a:rPr lang="en-US" dirty="0" err="1"/>
              <a:t>Pr</a:t>
            </a:r>
            <a:r>
              <a:rPr lang="en-US" dirty="0"/>
              <a:t>(a) +</a:t>
            </a:r>
            <a:r>
              <a:rPr lang="en-US" dirty="0" err="1"/>
              <a:t>Pr</a:t>
            </a:r>
            <a:r>
              <a:rPr lang="en-US" dirty="0"/>
              <a:t>(a+1)+…+</a:t>
            </a:r>
            <a:r>
              <a:rPr lang="en-US" dirty="0" err="1"/>
              <a:t>Pr</a:t>
            </a:r>
            <a:r>
              <a:rPr lang="en-US" dirty="0"/>
              <a:t>(k)</a:t>
            </a:r>
          </a:p>
        </p:txBody>
      </p:sp>
      <p:sp>
        <p:nvSpPr>
          <p:cNvPr id="5" name="矩形 4">
            <a:extLst>
              <a:ext uri="{FF2B5EF4-FFF2-40B4-BE49-F238E27FC236}">
                <a16:creationId xmlns:a16="http://schemas.microsoft.com/office/drawing/2014/main" id="{66FF4FA8-AC82-4E08-BFCD-B52A3CD390EA}"/>
              </a:ext>
            </a:extLst>
          </p:cNvPr>
          <p:cNvSpPr/>
          <p:nvPr/>
        </p:nvSpPr>
        <p:spPr>
          <a:xfrm>
            <a:off x="5770747" y="1526641"/>
            <a:ext cx="3345531" cy="461665"/>
          </a:xfrm>
          <a:prstGeom prst="rect">
            <a:avLst/>
          </a:prstGeom>
        </p:spPr>
        <p:txBody>
          <a:bodyPr wrap="none">
            <a:spAutoFit/>
          </a:bodyPr>
          <a:lstStyle/>
          <a:p>
            <a:r>
              <a:rPr lang="en-US" sz="2400" dirty="0"/>
              <a:t>Use R to perform the test</a:t>
            </a:r>
          </a:p>
        </p:txBody>
      </p:sp>
      <p:sp>
        <p:nvSpPr>
          <p:cNvPr id="6" name="图文框 5">
            <a:extLst>
              <a:ext uri="{FF2B5EF4-FFF2-40B4-BE49-F238E27FC236}">
                <a16:creationId xmlns:a16="http://schemas.microsoft.com/office/drawing/2014/main" id="{D018A43E-46AB-4298-B967-B4CB25B1AC49}"/>
              </a:ext>
            </a:extLst>
          </p:cNvPr>
          <p:cNvSpPr/>
          <p:nvPr/>
        </p:nvSpPr>
        <p:spPr>
          <a:xfrm>
            <a:off x="4076677" y="878373"/>
            <a:ext cx="2111059" cy="418247"/>
          </a:xfrm>
          <a:prstGeom prst="frame">
            <a:avLst>
              <a:gd name="adj1" fmla="val 556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rgbClr val="FF0000"/>
              </a:solidFill>
            </a:endParaRPr>
          </a:p>
        </p:txBody>
      </p:sp>
      <p:cxnSp>
        <p:nvCxnSpPr>
          <p:cNvPr id="7" name="直接箭头连接符 6">
            <a:extLst>
              <a:ext uri="{FF2B5EF4-FFF2-40B4-BE49-F238E27FC236}">
                <a16:creationId xmlns:a16="http://schemas.microsoft.com/office/drawing/2014/main" id="{54F04233-E2B9-4223-9C68-5570B1965AAD}"/>
              </a:ext>
            </a:extLst>
          </p:cNvPr>
          <p:cNvCxnSpPr>
            <a:cxnSpLocks/>
          </p:cNvCxnSpPr>
          <p:nvPr/>
        </p:nvCxnSpPr>
        <p:spPr>
          <a:xfrm flipH="1">
            <a:off x="3506680" y="1296620"/>
            <a:ext cx="1095427" cy="5499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矩形 10">
            <a:extLst>
              <a:ext uri="{FF2B5EF4-FFF2-40B4-BE49-F238E27FC236}">
                <a16:creationId xmlns:a16="http://schemas.microsoft.com/office/drawing/2014/main" id="{D8628B90-DB28-4F83-8E69-4F13FC80BC7E}"/>
              </a:ext>
            </a:extLst>
          </p:cNvPr>
          <p:cNvSpPr/>
          <p:nvPr/>
        </p:nvSpPr>
        <p:spPr>
          <a:xfrm>
            <a:off x="5770747" y="2218327"/>
            <a:ext cx="6096000" cy="1754326"/>
          </a:xfrm>
          <a:prstGeom prst="rect">
            <a:avLst/>
          </a:prstGeom>
        </p:spPr>
        <p:txBody>
          <a:bodyPr>
            <a:spAutoFit/>
          </a:bodyPr>
          <a:lstStyle/>
          <a:p>
            <a:r>
              <a:rPr lang="en-US" dirty="0">
                <a:solidFill>
                  <a:srgbClr val="0000FF"/>
                </a:solidFill>
              </a:rPr>
              <a:t>&gt;table=matrix(c(6,8,111,387), </a:t>
            </a:r>
            <a:r>
              <a:rPr lang="en-US" dirty="0" err="1">
                <a:solidFill>
                  <a:srgbClr val="0000FF"/>
                </a:solidFill>
              </a:rPr>
              <a:t>nrow</a:t>
            </a:r>
            <a:r>
              <a:rPr lang="en-US" dirty="0">
                <a:solidFill>
                  <a:srgbClr val="0000FF"/>
                </a:solidFill>
              </a:rPr>
              <a:t>=2)</a:t>
            </a:r>
          </a:p>
          <a:p>
            <a:r>
              <a:rPr lang="en-US" dirty="0">
                <a:solidFill>
                  <a:srgbClr val="0000FF"/>
                </a:solidFill>
              </a:rPr>
              <a:t>&gt;</a:t>
            </a:r>
            <a:r>
              <a:rPr lang="en-US" dirty="0" err="1">
                <a:solidFill>
                  <a:srgbClr val="0000FF"/>
                </a:solidFill>
              </a:rPr>
              <a:t>plower</a:t>
            </a:r>
            <a:r>
              <a:rPr lang="en-US" dirty="0">
                <a:solidFill>
                  <a:srgbClr val="0000FF"/>
                </a:solidFill>
              </a:rPr>
              <a:t>=</a:t>
            </a:r>
            <a:r>
              <a:rPr lang="en-US" dirty="0" err="1">
                <a:solidFill>
                  <a:srgbClr val="0000FF"/>
                </a:solidFill>
              </a:rPr>
              <a:t>fisher.test</a:t>
            </a:r>
            <a:r>
              <a:rPr lang="en-US" dirty="0">
                <a:solidFill>
                  <a:srgbClr val="0000FF"/>
                </a:solidFill>
              </a:rPr>
              <a:t>(table, alternative=</a:t>
            </a:r>
            <a:r>
              <a:rPr lang="en-GB" dirty="0">
                <a:solidFill>
                  <a:srgbClr val="0000FF"/>
                </a:solidFill>
              </a:rPr>
              <a:t>"l")</a:t>
            </a:r>
          </a:p>
          <a:p>
            <a:r>
              <a:rPr lang="en-GB" dirty="0">
                <a:solidFill>
                  <a:srgbClr val="0000FF"/>
                </a:solidFill>
              </a:rPr>
              <a:t>&gt;</a:t>
            </a:r>
            <a:r>
              <a:rPr lang="en-US" dirty="0" err="1">
                <a:solidFill>
                  <a:srgbClr val="0000FF"/>
                </a:solidFill>
              </a:rPr>
              <a:t>pupper</a:t>
            </a:r>
            <a:r>
              <a:rPr lang="en-US" dirty="0">
                <a:solidFill>
                  <a:srgbClr val="0000FF"/>
                </a:solidFill>
              </a:rPr>
              <a:t>=</a:t>
            </a:r>
            <a:r>
              <a:rPr lang="en-US" dirty="0" err="1">
                <a:solidFill>
                  <a:srgbClr val="0000FF"/>
                </a:solidFill>
              </a:rPr>
              <a:t>fisher.test</a:t>
            </a:r>
            <a:r>
              <a:rPr lang="en-US" dirty="0">
                <a:solidFill>
                  <a:srgbClr val="0000FF"/>
                </a:solidFill>
              </a:rPr>
              <a:t>(table, alternative=</a:t>
            </a:r>
            <a:r>
              <a:rPr lang="en-GB" dirty="0">
                <a:solidFill>
                  <a:srgbClr val="0000FF"/>
                </a:solidFill>
              </a:rPr>
              <a:t> "g")</a:t>
            </a:r>
          </a:p>
          <a:p>
            <a:r>
              <a:rPr lang="en-GB" dirty="0">
                <a:solidFill>
                  <a:srgbClr val="0000FF"/>
                </a:solidFill>
              </a:rPr>
              <a:t>&gt; </a:t>
            </a:r>
            <a:r>
              <a:rPr lang="en-GB" dirty="0" err="1">
                <a:solidFill>
                  <a:srgbClr val="0000FF"/>
                </a:solidFill>
              </a:rPr>
              <a:t>ptwosided</a:t>
            </a:r>
            <a:r>
              <a:rPr lang="en-GB" dirty="0">
                <a:solidFill>
                  <a:srgbClr val="0000FF"/>
                </a:solidFill>
              </a:rPr>
              <a:t>=2*min(plower$p.value,pupper$p.value,0.5)</a:t>
            </a:r>
          </a:p>
          <a:p>
            <a:r>
              <a:rPr lang="en-GB" dirty="0">
                <a:solidFill>
                  <a:srgbClr val="0000FF"/>
                </a:solidFill>
              </a:rPr>
              <a:t>&gt; </a:t>
            </a:r>
            <a:r>
              <a:rPr lang="en-GB" dirty="0" err="1">
                <a:solidFill>
                  <a:srgbClr val="0000FF"/>
                </a:solidFill>
              </a:rPr>
              <a:t>ptwosided</a:t>
            </a:r>
            <a:endParaRPr lang="en-GB" dirty="0">
              <a:solidFill>
                <a:srgbClr val="0000FF"/>
              </a:solidFill>
            </a:endParaRPr>
          </a:p>
          <a:p>
            <a:r>
              <a:rPr lang="en-GB" dirty="0">
                <a:solidFill>
                  <a:srgbClr val="C00000"/>
                </a:solidFill>
              </a:rPr>
              <a:t>[1] 0.1495903</a:t>
            </a:r>
          </a:p>
        </p:txBody>
      </p:sp>
      <p:pic>
        <p:nvPicPr>
          <p:cNvPr id="12" name="图片 11">
            <a:extLst>
              <a:ext uri="{FF2B5EF4-FFF2-40B4-BE49-F238E27FC236}">
                <a16:creationId xmlns:a16="http://schemas.microsoft.com/office/drawing/2014/main" id="{7401D3A0-32E4-4D9C-9202-63B750CA28A2}"/>
              </a:ext>
            </a:extLst>
          </p:cNvPr>
          <p:cNvPicPr>
            <a:picLocks noChangeAspect="1"/>
          </p:cNvPicPr>
          <p:nvPr/>
        </p:nvPicPr>
        <p:blipFill>
          <a:blip r:embed="rId2"/>
          <a:stretch>
            <a:fillRect/>
          </a:stretch>
        </p:blipFill>
        <p:spPr>
          <a:xfrm>
            <a:off x="9791242" y="1200374"/>
            <a:ext cx="1912814" cy="1113563"/>
          </a:xfrm>
          <a:prstGeom prst="rect">
            <a:avLst/>
          </a:prstGeom>
        </p:spPr>
      </p:pic>
      <p:sp>
        <p:nvSpPr>
          <p:cNvPr id="13" name="矩形 12">
            <a:extLst>
              <a:ext uri="{FF2B5EF4-FFF2-40B4-BE49-F238E27FC236}">
                <a16:creationId xmlns:a16="http://schemas.microsoft.com/office/drawing/2014/main" id="{4857A3DA-1288-465F-A890-A1F6FC8300AC}"/>
              </a:ext>
            </a:extLst>
          </p:cNvPr>
          <p:cNvSpPr/>
          <p:nvPr/>
        </p:nvSpPr>
        <p:spPr>
          <a:xfrm>
            <a:off x="583182" y="5039521"/>
            <a:ext cx="10611560" cy="369332"/>
          </a:xfrm>
          <a:prstGeom prst="rect">
            <a:avLst/>
          </a:prstGeom>
        </p:spPr>
        <p:txBody>
          <a:bodyPr wrap="square">
            <a:spAutoFit/>
          </a:bodyPr>
          <a:lstStyle/>
          <a:p>
            <a:r>
              <a:rPr lang="en-US" dirty="0">
                <a:latin typeface="Times New Roman" panose="02020603050405020304" pitchFamily="18" charset="0"/>
              </a:rPr>
              <a:t>Thus, there is no significant association between the use of </a:t>
            </a:r>
            <a:r>
              <a:rPr lang="en-US" dirty="0" err="1">
                <a:latin typeface="Times New Roman" panose="02020603050405020304" pitchFamily="18" charset="0"/>
              </a:rPr>
              <a:t>Oracon</a:t>
            </a:r>
            <a:r>
              <a:rPr lang="en-US" dirty="0">
                <a:latin typeface="Times New Roman" panose="02020603050405020304" pitchFamily="18" charset="0"/>
              </a:rPr>
              <a:t> and the development of endometrial cancer.</a:t>
            </a:r>
            <a:endParaRPr lang="en-US" dirty="0"/>
          </a:p>
        </p:txBody>
      </p:sp>
    </p:spTree>
    <p:extLst>
      <p:ext uri="{BB962C8B-B14F-4D97-AF65-F5344CB8AC3E}">
        <p14:creationId xmlns:p14="http://schemas.microsoft.com/office/powerpoint/2010/main" val="176780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1"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314" y="134087"/>
            <a:ext cx="10515600" cy="932155"/>
          </a:xfrm>
        </p:spPr>
        <p:txBody>
          <a:bodyPr/>
          <a:lstStyle/>
          <a:p>
            <a:r>
              <a:rPr lang="en-US" dirty="0"/>
              <a:t>Scenario: OC use and heart disease</a:t>
            </a:r>
          </a:p>
        </p:txBody>
      </p:sp>
      <p:sp>
        <p:nvSpPr>
          <p:cNvPr id="3" name="Content Placeholder 2"/>
          <p:cNvSpPr>
            <a:spLocks noGrp="1"/>
          </p:cNvSpPr>
          <p:nvPr>
            <p:ph idx="1"/>
          </p:nvPr>
        </p:nvSpPr>
        <p:spPr>
          <a:xfrm>
            <a:off x="342900" y="1177925"/>
            <a:ext cx="11493500" cy="1467622"/>
          </a:xfrm>
        </p:spPr>
        <p:txBody>
          <a:bodyPr>
            <a:normAutofit/>
          </a:bodyPr>
          <a:lstStyle/>
          <a:p>
            <a:pPr marL="0" indent="0" algn="just">
              <a:buNone/>
            </a:pPr>
            <a:r>
              <a:rPr lang="en-US" sz="2400" dirty="0"/>
              <a:t>A study </a:t>
            </a:r>
            <a:r>
              <a:rPr lang="en-GB" sz="2400" dirty="0"/>
              <a:t>looked at the effects of OC use on heart disease in women 40 to 44 years of age. The researchers found that among 5000 current OC users at baseline, 13 women developed a myocardial infarction (MI) over a 3-year period, whereas among 10,000 never-OC users, 7 developed an MI over a 3-year period.</a:t>
            </a:r>
          </a:p>
        </p:txBody>
      </p:sp>
      <p:sp>
        <p:nvSpPr>
          <p:cNvPr id="4" name="文本框 3">
            <a:extLst>
              <a:ext uri="{FF2B5EF4-FFF2-40B4-BE49-F238E27FC236}">
                <a16:creationId xmlns:a16="http://schemas.microsoft.com/office/drawing/2014/main" id="{159D1F65-51AA-4129-A687-EDAF91A2C6BF}"/>
              </a:ext>
            </a:extLst>
          </p:cNvPr>
          <p:cNvSpPr txBox="1"/>
          <p:nvPr/>
        </p:nvSpPr>
        <p:spPr>
          <a:xfrm>
            <a:off x="342900" y="3223307"/>
            <a:ext cx="9360393" cy="1354217"/>
          </a:xfrm>
          <a:prstGeom prst="rect">
            <a:avLst/>
          </a:prstGeom>
          <a:noFill/>
        </p:spPr>
        <p:txBody>
          <a:bodyPr wrap="square" rtlCol="0">
            <a:spAutoFit/>
          </a:bodyPr>
          <a:lstStyle/>
          <a:p>
            <a:pPr>
              <a:spcAft>
                <a:spcPts val="600"/>
              </a:spcAft>
            </a:pPr>
            <a:r>
              <a:rPr lang="en-US" sz="2400" dirty="0"/>
              <a:t>Q1. </a:t>
            </a:r>
            <a:r>
              <a:rPr lang="en-GB" sz="2400" dirty="0"/>
              <a:t>Design the MI data in the form of a 2x2 contingency table.</a:t>
            </a:r>
          </a:p>
          <a:p>
            <a:pPr>
              <a:spcAft>
                <a:spcPts val="600"/>
              </a:spcAft>
            </a:pPr>
            <a:r>
              <a:rPr lang="en-GB" sz="2400" dirty="0"/>
              <a:t>Q2.</a:t>
            </a:r>
            <a:r>
              <a:rPr lang="en-US" sz="2400" dirty="0"/>
              <a:t> </a:t>
            </a:r>
            <a:r>
              <a:rPr lang="en-GB" sz="2400" dirty="0"/>
              <a:t>Compute the expected table for the OC-MI data.</a:t>
            </a:r>
          </a:p>
          <a:p>
            <a:pPr>
              <a:spcAft>
                <a:spcPts val="600"/>
              </a:spcAft>
            </a:pPr>
            <a:r>
              <a:rPr lang="en-GB" sz="2400" dirty="0"/>
              <a:t>Q3. </a:t>
            </a:r>
            <a:r>
              <a:rPr lang="en-US" sz="2400" dirty="0"/>
              <a:t>What do the observed and expected tables tell us?</a:t>
            </a:r>
          </a:p>
        </p:txBody>
      </p:sp>
    </p:spTree>
    <p:extLst>
      <p:ext uri="{BB962C8B-B14F-4D97-AF65-F5344CB8AC3E}">
        <p14:creationId xmlns:p14="http://schemas.microsoft.com/office/powerpoint/2010/main" val="235963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3673749-0A7C-4EC5-8365-DEDB7E7A5EA4}"/>
              </a:ext>
            </a:extLst>
          </p:cNvPr>
          <p:cNvSpPr/>
          <p:nvPr/>
        </p:nvSpPr>
        <p:spPr>
          <a:xfrm>
            <a:off x="569431" y="607666"/>
            <a:ext cx="7923066" cy="461665"/>
          </a:xfrm>
          <a:prstGeom prst="rect">
            <a:avLst/>
          </a:prstGeom>
        </p:spPr>
        <p:txBody>
          <a:bodyPr wrap="none">
            <a:spAutoFit/>
          </a:bodyPr>
          <a:lstStyle/>
          <a:p>
            <a:pPr>
              <a:spcAft>
                <a:spcPts val="600"/>
              </a:spcAft>
            </a:pPr>
            <a:r>
              <a:rPr lang="en-US" sz="2400" dirty="0"/>
              <a:t>Q1. </a:t>
            </a:r>
            <a:r>
              <a:rPr lang="en-GB" sz="2400" dirty="0"/>
              <a:t>Design the MI data in the form of a 2x2 contingency table.</a:t>
            </a:r>
          </a:p>
        </p:txBody>
      </p:sp>
      <p:sp>
        <p:nvSpPr>
          <p:cNvPr id="4" name="矩形 3">
            <a:extLst>
              <a:ext uri="{FF2B5EF4-FFF2-40B4-BE49-F238E27FC236}">
                <a16:creationId xmlns:a16="http://schemas.microsoft.com/office/drawing/2014/main" id="{C863DBBD-4F9F-48F5-9312-D8F5C901D622}"/>
              </a:ext>
            </a:extLst>
          </p:cNvPr>
          <p:cNvSpPr/>
          <p:nvPr/>
        </p:nvSpPr>
        <p:spPr>
          <a:xfrm>
            <a:off x="569431" y="1559290"/>
            <a:ext cx="10740720" cy="1754326"/>
          </a:xfrm>
          <a:prstGeom prst="rect">
            <a:avLst/>
          </a:prstGeom>
        </p:spPr>
        <p:txBody>
          <a:bodyPr wrap="square">
            <a:spAutoFit/>
          </a:bodyPr>
          <a:lstStyle/>
          <a:p>
            <a:pPr algn="just"/>
            <a:r>
              <a:rPr lang="en-US" dirty="0"/>
              <a:t>Let the rows of the table represent the OC-use group, with the </a:t>
            </a:r>
            <a:r>
              <a:rPr lang="en-US" b="1" dirty="0"/>
              <a:t>first row </a:t>
            </a:r>
            <a:r>
              <a:rPr lang="en-US" dirty="0"/>
              <a:t>representing “</a:t>
            </a:r>
            <a:r>
              <a:rPr lang="en-US" b="1" dirty="0"/>
              <a:t>current OC users</a:t>
            </a:r>
            <a:r>
              <a:rPr lang="en-US" dirty="0"/>
              <a:t>” and the </a:t>
            </a:r>
            <a:r>
              <a:rPr lang="en-US" b="1" dirty="0"/>
              <a:t>second row </a:t>
            </a:r>
            <a:r>
              <a:rPr lang="en-US" dirty="0"/>
              <a:t>representing “</a:t>
            </a:r>
            <a:r>
              <a:rPr lang="en-US" b="1" dirty="0"/>
              <a:t>never-OC users</a:t>
            </a:r>
            <a:r>
              <a:rPr lang="en-US" dirty="0"/>
              <a:t>”.</a:t>
            </a:r>
          </a:p>
          <a:p>
            <a:pPr algn="just"/>
            <a:r>
              <a:rPr lang="en-US" dirty="0"/>
              <a:t>Let the columns of the table represent MI, with the </a:t>
            </a:r>
            <a:r>
              <a:rPr lang="en-US" b="1" dirty="0"/>
              <a:t>first column </a:t>
            </a:r>
            <a:r>
              <a:rPr lang="en-US" dirty="0"/>
              <a:t>representing “</a:t>
            </a:r>
            <a:r>
              <a:rPr lang="en-US" b="1" dirty="0"/>
              <a:t>Yes</a:t>
            </a:r>
            <a:r>
              <a:rPr lang="en-US" dirty="0"/>
              <a:t>” and the </a:t>
            </a:r>
            <a:r>
              <a:rPr lang="en-US" b="1" dirty="0"/>
              <a:t>second column </a:t>
            </a:r>
            <a:r>
              <a:rPr lang="en-US" dirty="0"/>
              <a:t>representing “</a:t>
            </a:r>
            <a:r>
              <a:rPr lang="en-US" b="1" dirty="0"/>
              <a:t>No</a:t>
            </a:r>
            <a:r>
              <a:rPr lang="en-US" dirty="0"/>
              <a:t>”.</a:t>
            </a:r>
          </a:p>
          <a:p>
            <a:pPr algn="just"/>
            <a:r>
              <a:rPr lang="en-US" dirty="0"/>
              <a:t>We studied 5000 current OC users, of whom 13 developed MI and 4987 did not.</a:t>
            </a:r>
          </a:p>
          <a:p>
            <a:pPr algn="just"/>
            <a:r>
              <a:rPr lang="en-US" dirty="0"/>
              <a:t>We studied 10,000 never-OC users, of whom 7 developed MI and 9993 did not.</a:t>
            </a:r>
          </a:p>
        </p:txBody>
      </p:sp>
      <p:graphicFrame>
        <p:nvGraphicFramePr>
          <p:cNvPr id="8" name="表格 7">
            <a:extLst>
              <a:ext uri="{FF2B5EF4-FFF2-40B4-BE49-F238E27FC236}">
                <a16:creationId xmlns:a16="http://schemas.microsoft.com/office/drawing/2014/main" id="{813455FA-DA20-44FC-8DA0-9AB0DB3561B1}"/>
              </a:ext>
            </a:extLst>
          </p:cNvPr>
          <p:cNvGraphicFramePr>
            <a:graphicFrameLocks noGrp="1"/>
          </p:cNvGraphicFramePr>
          <p:nvPr>
            <p:extLst>
              <p:ext uri="{D42A27DB-BD31-4B8C-83A1-F6EECF244321}">
                <p14:modId xmlns:p14="http://schemas.microsoft.com/office/powerpoint/2010/main" val="1316058251"/>
              </p:ext>
            </p:extLst>
          </p:nvPr>
        </p:nvGraphicFramePr>
        <p:xfrm>
          <a:off x="2032000" y="4557030"/>
          <a:ext cx="8128000" cy="1483360"/>
        </p:xfrm>
        <a:graphic>
          <a:graphicData uri="http://schemas.openxmlformats.org/drawingml/2006/table">
            <a:tbl>
              <a:tblPr>
                <a:tableStyleId>{5C22544A-7EE6-4342-B048-85BDC9FD1C3A}</a:tableStyleId>
              </a:tblPr>
              <a:tblGrid>
                <a:gridCol w="2032000">
                  <a:extLst>
                    <a:ext uri="{9D8B030D-6E8A-4147-A177-3AD203B41FA5}">
                      <a16:colId xmlns:a16="http://schemas.microsoft.com/office/drawing/2014/main" val="1087782142"/>
                    </a:ext>
                  </a:extLst>
                </a:gridCol>
                <a:gridCol w="2032000">
                  <a:extLst>
                    <a:ext uri="{9D8B030D-6E8A-4147-A177-3AD203B41FA5}">
                      <a16:colId xmlns:a16="http://schemas.microsoft.com/office/drawing/2014/main" val="1483915191"/>
                    </a:ext>
                  </a:extLst>
                </a:gridCol>
                <a:gridCol w="2032000">
                  <a:extLst>
                    <a:ext uri="{9D8B030D-6E8A-4147-A177-3AD203B41FA5}">
                      <a16:colId xmlns:a16="http://schemas.microsoft.com/office/drawing/2014/main" val="1247770540"/>
                    </a:ext>
                  </a:extLst>
                </a:gridCol>
                <a:gridCol w="2032000">
                  <a:extLst>
                    <a:ext uri="{9D8B030D-6E8A-4147-A177-3AD203B41FA5}">
                      <a16:colId xmlns:a16="http://schemas.microsoft.com/office/drawing/2014/main" val="3987518041"/>
                    </a:ext>
                  </a:extLst>
                </a:gridCol>
              </a:tblGrid>
              <a:tr h="370840">
                <a:tc>
                  <a:txBody>
                    <a:bodyPr/>
                    <a:lstStyle/>
                    <a:p>
                      <a:r>
                        <a:rPr lang="en-US" dirty="0"/>
                        <a:t>OC-use group</a:t>
                      </a:r>
                    </a:p>
                  </a:txBody>
                  <a:tcPr/>
                </a:tc>
                <a:tc>
                  <a:txBody>
                    <a:bodyPr/>
                    <a:lstStyle/>
                    <a:p>
                      <a:pPr algn="ctr"/>
                      <a:r>
                        <a:rPr lang="en-US" dirty="0"/>
                        <a:t>Yes</a:t>
                      </a:r>
                    </a:p>
                  </a:txBody>
                  <a:tcPr/>
                </a:tc>
                <a:tc>
                  <a:txBody>
                    <a:bodyPr/>
                    <a:lstStyle/>
                    <a:p>
                      <a:pPr algn="ctr"/>
                      <a:r>
                        <a:rPr lang="en-US" dirty="0"/>
                        <a:t>No</a:t>
                      </a:r>
                    </a:p>
                  </a:txBody>
                  <a:tcPr/>
                </a:tc>
                <a:tc>
                  <a:txBody>
                    <a:bodyPr/>
                    <a:lstStyle/>
                    <a:p>
                      <a:pPr algn="r"/>
                      <a:r>
                        <a:rPr lang="en-US" dirty="0"/>
                        <a:t>Total</a:t>
                      </a:r>
                    </a:p>
                  </a:txBody>
                  <a:tcPr/>
                </a:tc>
                <a:extLst>
                  <a:ext uri="{0D108BD9-81ED-4DB2-BD59-A6C34878D82A}">
                    <a16:rowId xmlns:a16="http://schemas.microsoft.com/office/drawing/2014/main" val="3814667942"/>
                  </a:ext>
                </a:extLst>
              </a:tr>
              <a:tr h="370840">
                <a:tc>
                  <a:txBody>
                    <a:bodyPr/>
                    <a:lstStyle/>
                    <a:p>
                      <a:r>
                        <a:rPr lang="en-US" dirty="0"/>
                        <a:t>Current OC users</a:t>
                      </a:r>
                    </a:p>
                  </a:txBody>
                  <a:tcPr/>
                </a:tc>
                <a:tc>
                  <a:txBody>
                    <a:bodyPr/>
                    <a:lstStyle/>
                    <a:p>
                      <a:pPr algn="ctr"/>
                      <a:r>
                        <a:rPr lang="en-US" dirty="0"/>
                        <a:t>13</a:t>
                      </a:r>
                    </a:p>
                  </a:txBody>
                  <a:tcPr/>
                </a:tc>
                <a:tc>
                  <a:txBody>
                    <a:bodyPr/>
                    <a:lstStyle/>
                    <a:p>
                      <a:pPr algn="ctr"/>
                      <a:r>
                        <a:rPr lang="en-US" dirty="0"/>
                        <a:t>4987</a:t>
                      </a:r>
                    </a:p>
                  </a:txBody>
                  <a:tcPr/>
                </a:tc>
                <a:tc>
                  <a:txBody>
                    <a:bodyPr/>
                    <a:lstStyle/>
                    <a:p>
                      <a:pPr algn="r"/>
                      <a:r>
                        <a:rPr lang="en-US" dirty="0"/>
                        <a:t>5000</a:t>
                      </a:r>
                    </a:p>
                  </a:txBody>
                  <a:tcPr/>
                </a:tc>
                <a:extLst>
                  <a:ext uri="{0D108BD9-81ED-4DB2-BD59-A6C34878D82A}">
                    <a16:rowId xmlns:a16="http://schemas.microsoft.com/office/drawing/2014/main" val="570004081"/>
                  </a:ext>
                </a:extLst>
              </a:tr>
              <a:tr h="370840">
                <a:tc>
                  <a:txBody>
                    <a:bodyPr/>
                    <a:lstStyle/>
                    <a:p>
                      <a:r>
                        <a:rPr lang="en-US" dirty="0"/>
                        <a:t>Never-OC users</a:t>
                      </a:r>
                    </a:p>
                  </a:txBody>
                  <a:tcPr/>
                </a:tc>
                <a:tc>
                  <a:txBody>
                    <a:bodyPr/>
                    <a:lstStyle/>
                    <a:p>
                      <a:pPr algn="ctr"/>
                      <a:r>
                        <a:rPr lang="en-US" dirty="0"/>
                        <a:t>7</a:t>
                      </a:r>
                    </a:p>
                  </a:txBody>
                  <a:tcPr/>
                </a:tc>
                <a:tc>
                  <a:txBody>
                    <a:bodyPr/>
                    <a:lstStyle/>
                    <a:p>
                      <a:pPr algn="ctr"/>
                      <a:r>
                        <a:rPr lang="en-US" dirty="0"/>
                        <a:t>9993</a:t>
                      </a:r>
                    </a:p>
                  </a:txBody>
                  <a:tcPr/>
                </a:tc>
                <a:tc>
                  <a:txBody>
                    <a:bodyPr/>
                    <a:lstStyle/>
                    <a:p>
                      <a:pPr algn="r"/>
                      <a:r>
                        <a:rPr lang="en-US" dirty="0"/>
                        <a:t>10000</a:t>
                      </a:r>
                    </a:p>
                  </a:txBody>
                  <a:tcPr/>
                </a:tc>
                <a:extLst>
                  <a:ext uri="{0D108BD9-81ED-4DB2-BD59-A6C34878D82A}">
                    <a16:rowId xmlns:a16="http://schemas.microsoft.com/office/drawing/2014/main" val="2731490800"/>
                  </a:ext>
                </a:extLst>
              </a:tr>
              <a:tr h="370840">
                <a:tc>
                  <a:txBody>
                    <a:bodyPr/>
                    <a:lstStyle/>
                    <a:p>
                      <a:r>
                        <a:rPr lang="en-US" dirty="0"/>
                        <a:t>Total</a:t>
                      </a:r>
                    </a:p>
                  </a:txBody>
                  <a:tcPr/>
                </a:tc>
                <a:tc>
                  <a:txBody>
                    <a:bodyPr/>
                    <a:lstStyle/>
                    <a:p>
                      <a:pPr algn="ctr"/>
                      <a:r>
                        <a:rPr lang="en-US" dirty="0"/>
                        <a:t>20</a:t>
                      </a:r>
                    </a:p>
                  </a:txBody>
                  <a:tcPr/>
                </a:tc>
                <a:tc>
                  <a:txBody>
                    <a:bodyPr/>
                    <a:lstStyle/>
                    <a:p>
                      <a:pPr algn="ctr"/>
                      <a:r>
                        <a:rPr lang="en-US" dirty="0"/>
                        <a:t>14980</a:t>
                      </a:r>
                    </a:p>
                  </a:txBody>
                  <a:tcPr/>
                </a:tc>
                <a:tc>
                  <a:txBody>
                    <a:bodyPr/>
                    <a:lstStyle/>
                    <a:p>
                      <a:pPr algn="r"/>
                      <a:r>
                        <a:rPr lang="en-US" dirty="0"/>
                        <a:t>15000</a:t>
                      </a:r>
                    </a:p>
                  </a:txBody>
                  <a:tcPr/>
                </a:tc>
                <a:extLst>
                  <a:ext uri="{0D108BD9-81ED-4DB2-BD59-A6C34878D82A}">
                    <a16:rowId xmlns:a16="http://schemas.microsoft.com/office/drawing/2014/main" val="3133514585"/>
                  </a:ext>
                </a:extLst>
              </a:tr>
            </a:tbl>
          </a:graphicData>
        </a:graphic>
      </p:graphicFrame>
      <p:sp>
        <p:nvSpPr>
          <p:cNvPr id="9" name="文本框 8">
            <a:extLst>
              <a:ext uri="{FF2B5EF4-FFF2-40B4-BE49-F238E27FC236}">
                <a16:creationId xmlns:a16="http://schemas.microsoft.com/office/drawing/2014/main" id="{C426901C-93BF-4FD5-AD01-2B50BE3C3547}"/>
              </a:ext>
            </a:extLst>
          </p:cNvPr>
          <p:cNvSpPr txBox="1"/>
          <p:nvPr/>
        </p:nvSpPr>
        <p:spPr>
          <a:xfrm>
            <a:off x="3752295" y="4074850"/>
            <a:ext cx="4687409" cy="400110"/>
          </a:xfrm>
          <a:prstGeom prst="rect">
            <a:avLst/>
          </a:prstGeom>
          <a:noFill/>
        </p:spPr>
        <p:txBody>
          <a:bodyPr wrap="square" rtlCol="0">
            <a:spAutoFit/>
          </a:bodyPr>
          <a:lstStyle/>
          <a:p>
            <a:r>
              <a:rPr lang="en-US" sz="2000" dirty="0"/>
              <a:t>2x2 contingency table for the OC-MI data</a:t>
            </a:r>
          </a:p>
        </p:txBody>
      </p:sp>
    </p:spTree>
    <p:extLst>
      <p:ext uri="{BB962C8B-B14F-4D97-AF65-F5344CB8AC3E}">
        <p14:creationId xmlns:p14="http://schemas.microsoft.com/office/powerpoint/2010/main" val="302332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3724569-AECD-466E-A1C7-0598D9FE4E00}"/>
              </a:ext>
            </a:extLst>
          </p:cNvPr>
          <p:cNvSpPr/>
          <p:nvPr/>
        </p:nvSpPr>
        <p:spPr>
          <a:xfrm>
            <a:off x="569431" y="607666"/>
            <a:ext cx="6723892" cy="461665"/>
          </a:xfrm>
          <a:prstGeom prst="rect">
            <a:avLst/>
          </a:prstGeom>
        </p:spPr>
        <p:txBody>
          <a:bodyPr wrap="none">
            <a:spAutoFit/>
          </a:bodyPr>
          <a:lstStyle/>
          <a:p>
            <a:pPr>
              <a:spcAft>
                <a:spcPts val="600"/>
              </a:spcAft>
            </a:pPr>
            <a:r>
              <a:rPr lang="en-GB" sz="2400" dirty="0"/>
              <a:t>Q2.</a:t>
            </a:r>
            <a:r>
              <a:rPr lang="en-US" sz="2400" dirty="0"/>
              <a:t> </a:t>
            </a:r>
            <a:r>
              <a:rPr lang="en-GB" sz="2400" dirty="0"/>
              <a:t>Compute the expected table for the OC-MI data.</a:t>
            </a:r>
          </a:p>
        </p:txBody>
      </p:sp>
      <p:pic>
        <p:nvPicPr>
          <p:cNvPr id="3" name="Picture 3">
            <a:extLst>
              <a:ext uri="{FF2B5EF4-FFF2-40B4-BE49-F238E27FC236}">
                <a16:creationId xmlns:a16="http://schemas.microsoft.com/office/drawing/2014/main" id="{FA7F66C7-B327-4090-95AF-EA0507AE39E4}"/>
              </a:ext>
            </a:extLst>
          </p:cNvPr>
          <p:cNvPicPr>
            <a:picLocks noChangeAspect="1"/>
          </p:cNvPicPr>
          <p:nvPr/>
        </p:nvPicPr>
        <p:blipFill>
          <a:blip r:embed="rId2"/>
          <a:stretch>
            <a:fillRect/>
          </a:stretch>
        </p:blipFill>
        <p:spPr>
          <a:xfrm>
            <a:off x="1171949" y="3262545"/>
            <a:ext cx="4376595" cy="2433872"/>
          </a:xfrm>
          <a:prstGeom prst="rect">
            <a:avLst/>
          </a:prstGeom>
        </p:spPr>
      </p:pic>
      <p:pic>
        <p:nvPicPr>
          <p:cNvPr id="4" name="Picture 4">
            <a:extLst>
              <a:ext uri="{FF2B5EF4-FFF2-40B4-BE49-F238E27FC236}">
                <a16:creationId xmlns:a16="http://schemas.microsoft.com/office/drawing/2014/main" id="{EF936909-F9B0-47DA-9800-7386DA067E22}"/>
              </a:ext>
            </a:extLst>
          </p:cNvPr>
          <p:cNvPicPr>
            <a:picLocks noChangeAspect="1"/>
          </p:cNvPicPr>
          <p:nvPr/>
        </p:nvPicPr>
        <p:blipFill>
          <a:blip r:embed="rId3"/>
          <a:stretch>
            <a:fillRect/>
          </a:stretch>
        </p:blipFill>
        <p:spPr>
          <a:xfrm>
            <a:off x="5548544" y="3586817"/>
            <a:ext cx="5079750" cy="2109600"/>
          </a:xfrm>
          <a:prstGeom prst="rect">
            <a:avLst/>
          </a:prstGeom>
        </p:spPr>
      </p:pic>
      <mc:AlternateContent xmlns:mc="http://schemas.openxmlformats.org/markup-compatibility/2006">
        <mc:Choice xmlns:a14="http://schemas.microsoft.com/office/drawing/2010/main" Requires="a14">
          <p:sp>
            <p:nvSpPr>
              <p:cNvPr id="5" name="TextBox 1">
                <a:extLst>
                  <a:ext uri="{FF2B5EF4-FFF2-40B4-BE49-F238E27FC236}">
                    <a16:creationId xmlns:a16="http://schemas.microsoft.com/office/drawing/2014/main" id="{B10747EC-824C-4AB6-8C19-681718494FBF}"/>
                  </a:ext>
                </a:extLst>
              </p:cNvPr>
              <p:cNvSpPr txBox="1"/>
              <p:nvPr/>
            </p:nvSpPr>
            <p:spPr>
              <a:xfrm>
                <a:off x="1101227" y="1521659"/>
                <a:ext cx="2819233" cy="1288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e>
                          </m:acc>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oMath>
                  </m:oMathPara>
                </a14:m>
                <a:endParaRPr lang="en-US" dirty="0"/>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acc>
                      <m:accPr>
                        <m:chr m:val="̂"/>
                        <m:ctrlPr>
                          <a:rPr lang="en-US" i="1">
                            <a:latin typeface="Cambria Math" panose="02040503050406030204" pitchFamily="18" charset="0"/>
                          </a:rPr>
                        </m:ctrlPr>
                      </m:accPr>
                      <m:e>
                        <m:r>
                          <a:rPr lang="en-US" i="1">
                            <a:latin typeface="Cambria Math" panose="02040503050406030204" pitchFamily="18" charset="0"/>
                          </a:rPr>
                          <m:t>𝑝</m:t>
                        </m:r>
                      </m:e>
                    </m:acc>
                  </m:oMath>
                </a14:m>
                <a:r>
                  <a:rPr lang="en-US" dirty="0"/>
                  <a:t>=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oMath>
                </a14:m>
                <a:endParaRPr lang="en-US" dirty="0"/>
              </a:p>
            </p:txBody>
          </p:sp>
        </mc:Choice>
        <mc:Fallback>
          <p:sp>
            <p:nvSpPr>
              <p:cNvPr id="5" name="TextBox 1">
                <a:extLst>
                  <a:ext uri="{FF2B5EF4-FFF2-40B4-BE49-F238E27FC236}">
                    <a16:creationId xmlns:a16="http://schemas.microsoft.com/office/drawing/2014/main" id="{B10747EC-824C-4AB6-8C19-681718494FBF}"/>
                  </a:ext>
                </a:extLst>
              </p:cNvPr>
              <p:cNvSpPr txBox="1">
                <a:spLocks noRot="1" noChangeAspect="1" noMove="1" noResize="1" noEditPoints="1" noAdjustHandles="1" noChangeArrowheads="1" noChangeShapeType="1" noTextEdit="1"/>
              </p:cNvSpPr>
              <p:nvPr/>
            </p:nvSpPr>
            <p:spPr>
              <a:xfrm>
                <a:off x="1101227" y="1521659"/>
                <a:ext cx="2819233" cy="1288558"/>
              </a:xfrm>
              <a:prstGeom prst="rect">
                <a:avLst/>
              </a:prstGeom>
              <a:blipFill>
                <a:blip r:embed="rId4"/>
                <a:stretch>
                  <a:fillRect l="-2165" b="-3318"/>
                </a:stretch>
              </a:blipFill>
            </p:spPr>
            <p:txBody>
              <a:bodyPr/>
              <a:lstStyle/>
              <a:p>
                <a:r>
                  <a:rPr lang="en-US">
                    <a:noFill/>
                  </a:rPr>
                  <a:t> </a:t>
                </a:r>
              </a:p>
            </p:txBody>
          </p:sp>
        </mc:Fallback>
      </mc:AlternateContent>
    </p:spTree>
    <p:extLst>
      <p:ext uri="{BB962C8B-B14F-4D97-AF65-F5344CB8AC3E}">
        <p14:creationId xmlns:p14="http://schemas.microsoft.com/office/powerpoint/2010/main" val="28284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B1B26CF-EA38-4163-BA2A-266981A50BF8}"/>
              </a:ext>
            </a:extLst>
          </p:cNvPr>
          <p:cNvSpPr/>
          <p:nvPr/>
        </p:nvSpPr>
        <p:spPr>
          <a:xfrm>
            <a:off x="569431" y="607666"/>
            <a:ext cx="7014677" cy="461665"/>
          </a:xfrm>
          <a:prstGeom prst="rect">
            <a:avLst/>
          </a:prstGeom>
        </p:spPr>
        <p:txBody>
          <a:bodyPr wrap="none">
            <a:spAutoFit/>
          </a:bodyPr>
          <a:lstStyle/>
          <a:p>
            <a:pPr>
              <a:spcAft>
                <a:spcPts val="600"/>
              </a:spcAft>
            </a:pPr>
            <a:r>
              <a:rPr lang="en-GB" sz="2400" dirty="0"/>
              <a:t>Q3. </a:t>
            </a:r>
            <a:r>
              <a:rPr lang="en-US" sz="2400" dirty="0"/>
              <a:t>What do the observed and expected tables tell us?</a:t>
            </a:r>
          </a:p>
        </p:txBody>
      </p:sp>
      <p:sp>
        <p:nvSpPr>
          <p:cNvPr id="3" name="矩形 2">
            <a:extLst>
              <a:ext uri="{FF2B5EF4-FFF2-40B4-BE49-F238E27FC236}">
                <a16:creationId xmlns:a16="http://schemas.microsoft.com/office/drawing/2014/main" id="{1DB55FE3-B0A1-43B4-8763-D2FD8391976E}"/>
              </a:ext>
            </a:extLst>
          </p:cNvPr>
          <p:cNvSpPr/>
          <p:nvPr/>
        </p:nvSpPr>
        <p:spPr>
          <a:xfrm>
            <a:off x="569431" y="1321423"/>
            <a:ext cx="8787633" cy="830997"/>
          </a:xfrm>
          <a:prstGeom prst="rect">
            <a:avLst/>
          </a:prstGeom>
        </p:spPr>
        <p:txBody>
          <a:bodyPr wrap="square">
            <a:spAutoFit/>
          </a:bodyPr>
          <a:lstStyle/>
          <a:p>
            <a:r>
              <a:rPr lang="en-US" sz="2400" dirty="0"/>
              <a:t>Minimum expected value is 5.</a:t>
            </a:r>
          </a:p>
          <a:p>
            <a:r>
              <a:rPr lang="en-US" sz="2400" dirty="0"/>
              <a:t>The test procedure Yates-corrected chi-square test can be used:</a:t>
            </a:r>
          </a:p>
        </p:txBody>
      </p:sp>
      <p:pic>
        <p:nvPicPr>
          <p:cNvPr id="4" name="Picture 4">
            <a:extLst>
              <a:ext uri="{FF2B5EF4-FFF2-40B4-BE49-F238E27FC236}">
                <a16:creationId xmlns:a16="http://schemas.microsoft.com/office/drawing/2014/main" id="{16514D51-FA44-48EA-9182-23728139E414}"/>
              </a:ext>
            </a:extLst>
          </p:cNvPr>
          <p:cNvPicPr>
            <a:picLocks noChangeAspect="1"/>
          </p:cNvPicPr>
          <p:nvPr/>
        </p:nvPicPr>
        <p:blipFill>
          <a:blip r:embed="rId2"/>
          <a:stretch>
            <a:fillRect/>
          </a:stretch>
        </p:blipFill>
        <p:spPr>
          <a:xfrm>
            <a:off x="569431" y="2503262"/>
            <a:ext cx="6051691" cy="3033315"/>
          </a:xfrm>
          <a:prstGeom prst="rect">
            <a:avLst/>
          </a:prstGeom>
        </p:spPr>
      </p:pic>
    </p:spTree>
    <p:extLst>
      <p:ext uri="{BB962C8B-B14F-4D97-AF65-F5344CB8AC3E}">
        <p14:creationId xmlns:p14="http://schemas.microsoft.com/office/powerpoint/2010/main" val="2862844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F3976E6D-B8D8-4B65-9EA7-AB05613D234F}"/>
                  </a:ext>
                </a:extLst>
              </p:cNvPr>
              <p:cNvSpPr/>
              <p:nvPr/>
            </p:nvSpPr>
            <p:spPr>
              <a:xfrm>
                <a:off x="569431" y="1526370"/>
                <a:ext cx="10580923" cy="2280496"/>
              </a:xfrm>
              <a:prstGeom prst="rect">
                <a:avLst/>
              </a:prstGeom>
            </p:spPr>
            <p:txBody>
              <a:bodyPr wrap="square">
                <a:spAutoFit/>
              </a:bodyPr>
              <a:lstStyle/>
              <a:p>
                <a:r>
                  <a:rPr lang="en-US" sz="2000" dirty="0"/>
                  <a:t>Because </a:t>
                </a:r>
                <a14:m>
                  <m:oMath xmlns:m="http://schemas.openxmlformats.org/officeDocument/2006/math">
                    <m:sSubSup>
                      <m:sSubSupPr>
                        <m:ctrlPr>
                          <a:rPr lang="en-US" sz="2000" i="1" smtClean="0">
                            <a:latin typeface="Cambria Math" panose="02040503050406030204" pitchFamily="18" charset="0"/>
                          </a:rPr>
                        </m:ctrlPr>
                      </m:sSubSupPr>
                      <m:e>
                        <m:r>
                          <m:rPr>
                            <m:sty m:val="p"/>
                          </m:rPr>
                          <a:rPr lang="el-GR" sz="2000" i="1" smtClean="0">
                            <a:latin typeface="Cambria Math" panose="02040503050406030204" pitchFamily="18" charset="0"/>
                            <a:ea typeface="Cambria Math" panose="02040503050406030204" pitchFamily="18" charset="0"/>
                          </a:rPr>
                          <m:t>Χ</m:t>
                        </m:r>
                      </m:e>
                      <m:sub>
                        <m:r>
                          <a:rPr lang="en-US" sz="2000" b="0" i="1" smtClean="0">
                            <a:latin typeface="Cambria Math" panose="02040503050406030204" pitchFamily="18" charset="0"/>
                          </a:rPr>
                          <m:t>1,0.99</m:t>
                        </m:r>
                      </m:sub>
                      <m:sup>
                        <m:r>
                          <a:rPr lang="en-US" sz="2000" b="0" i="1" smtClean="0">
                            <a:latin typeface="Cambria Math" panose="02040503050406030204" pitchFamily="18" charset="0"/>
                          </a:rPr>
                          <m:t>2</m:t>
                        </m:r>
                      </m:sup>
                    </m:sSubSup>
                  </m:oMath>
                </a14:m>
                <a:r>
                  <a:rPr lang="en-US" sz="2000" dirty="0"/>
                  <a:t>=6.63, </a:t>
                </a:r>
                <a14:m>
                  <m:oMath xmlns:m="http://schemas.openxmlformats.org/officeDocument/2006/math">
                    <m:sSubSup>
                      <m:sSubSupPr>
                        <m:ctrlPr>
                          <a:rPr lang="en-US" sz="2000" i="1">
                            <a:latin typeface="Cambria Math" panose="02040503050406030204" pitchFamily="18" charset="0"/>
                          </a:rPr>
                        </m:ctrlPr>
                      </m:sSubSupPr>
                      <m:e>
                        <m:r>
                          <m:rPr>
                            <m:sty m:val="p"/>
                          </m:rPr>
                          <a:rPr lang="el-GR" sz="2000" i="1">
                            <a:latin typeface="Cambria Math" panose="02040503050406030204" pitchFamily="18" charset="0"/>
                            <a:ea typeface="Cambria Math" panose="02040503050406030204" pitchFamily="18" charset="0"/>
                          </a:rPr>
                          <m:t>Χ</m:t>
                        </m:r>
                      </m:e>
                      <m:sub>
                        <m:r>
                          <a:rPr lang="en-US" sz="2000" i="1">
                            <a:latin typeface="Cambria Math" panose="02040503050406030204" pitchFamily="18" charset="0"/>
                          </a:rPr>
                          <m:t>1,0.99</m:t>
                        </m:r>
                        <m:r>
                          <a:rPr lang="en-US" sz="2000" b="0" i="1" smtClean="0">
                            <a:latin typeface="Cambria Math" panose="02040503050406030204" pitchFamily="18" charset="0"/>
                          </a:rPr>
                          <m:t>5</m:t>
                        </m:r>
                      </m:sub>
                      <m:sup>
                        <m:r>
                          <a:rPr lang="en-US" sz="2000" i="1">
                            <a:latin typeface="Cambria Math" panose="02040503050406030204" pitchFamily="18" charset="0"/>
                          </a:rPr>
                          <m:t>2</m:t>
                        </m:r>
                      </m:sup>
                    </m:sSubSup>
                  </m:oMath>
                </a14:m>
                <a:r>
                  <a:rPr lang="en-US" sz="2000" dirty="0"/>
                  <a:t>=7.88, and 6.63&lt;7.67&lt;7.88</a:t>
                </a:r>
              </a:p>
              <a:p>
                <a:r>
                  <a:rPr lang="en-US" sz="2000" dirty="0"/>
                  <a:t>1-0.995&lt;p&lt;1-0.99 or 0.005 &lt;p &lt;0.01 </a:t>
                </a:r>
              </a:p>
              <a:p>
                <a:pPr lvl="1"/>
                <a:r>
                  <a:rPr lang="en-US" sz="2000" dirty="0"/>
                  <a:t>The results are highly significant</a:t>
                </a:r>
              </a:p>
              <a:p>
                <a:r>
                  <a:rPr lang="en-US" sz="2000" dirty="0"/>
                  <a:t>The exact p-value obtained from R:</a:t>
                </a:r>
              </a:p>
              <a:p>
                <a:pPr lvl="1"/>
                <a:r>
                  <a:rPr lang="en-US" sz="2000" dirty="0">
                    <a:solidFill>
                      <a:srgbClr val="0000FF"/>
                    </a:solidFill>
                  </a:rPr>
                  <a:t>&gt;1-pchi(7.67, 1) </a:t>
                </a:r>
                <a:r>
                  <a:rPr lang="en-US" sz="2000" dirty="0"/>
                  <a:t>= 0.006</a:t>
                </a:r>
              </a:p>
              <a:p>
                <a:r>
                  <a:rPr lang="en-US" sz="2000" dirty="0"/>
                  <a:t>Therefore, there is a significant difference between MI incidence rates for current OC users and never-OC users among 40- to 44-year-old women, with current OC users having higher rates.</a:t>
                </a:r>
              </a:p>
            </p:txBody>
          </p:sp>
        </mc:Choice>
        <mc:Fallback>
          <p:sp>
            <p:nvSpPr>
              <p:cNvPr id="2" name="矩形 1">
                <a:extLst>
                  <a:ext uri="{FF2B5EF4-FFF2-40B4-BE49-F238E27FC236}">
                    <a16:creationId xmlns:a16="http://schemas.microsoft.com/office/drawing/2014/main" id="{F3976E6D-B8D8-4B65-9EA7-AB05613D234F}"/>
                  </a:ext>
                </a:extLst>
              </p:cNvPr>
              <p:cNvSpPr>
                <a:spLocks noRot="1" noChangeAspect="1" noMove="1" noResize="1" noEditPoints="1" noAdjustHandles="1" noChangeArrowheads="1" noChangeShapeType="1" noTextEdit="1"/>
              </p:cNvSpPr>
              <p:nvPr/>
            </p:nvSpPr>
            <p:spPr>
              <a:xfrm>
                <a:off x="569431" y="1526370"/>
                <a:ext cx="10580923" cy="2280496"/>
              </a:xfrm>
              <a:prstGeom prst="rect">
                <a:avLst/>
              </a:prstGeom>
              <a:blipFill>
                <a:blip r:embed="rId2"/>
                <a:stretch>
                  <a:fillRect l="-576" t="-535" b="-3743"/>
                </a:stretch>
              </a:blipFill>
            </p:spPr>
            <p:txBody>
              <a:bodyPr/>
              <a:lstStyle/>
              <a:p>
                <a:r>
                  <a:rPr lang="en-US">
                    <a:noFill/>
                  </a:rPr>
                  <a:t> </a:t>
                </a:r>
              </a:p>
            </p:txBody>
          </p:sp>
        </mc:Fallback>
      </mc:AlternateContent>
      <p:sp>
        <p:nvSpPr>
          <p:cNvPr id="3" name="矩形 2">
            <a:extLst>
              <a:ext uri="{FF2B5EF4-FFF2-40B4-BE49-F238E27FC236}">
                <a16:creationId xmlns:a16="http://schemas.microsoft.com/office/drawing/2014/main" id="{3044BB29-A90B-4BCE-A590-6EC841910372}"/>
              </a:ext>
            </a:extLst>
          </p:cNvPr>
          <p:cNvSpPr/>
          <p:nvPr/>
        </p:nvSpPr>
        <p:spPr>
          <a:xfrm>
            <a:off x="569431" y="607666"/>
            <a:ext cx="7014677" cy="461665"/>
          </a:xfrm>
          <a:prstGeom prst="rect">
            <a:avLst/>
          </a:prstGeom>
        </p:spPr>
        <p:txBody>
          <a:bodyPr wrap="none">
            <a:spAutoFit/>
          </a:bodyPr>
          <a:lstStyle/>
          <a:p>
            <a:pPr>
              <a:spcAft>
                <a:spcPts val="600"/>
              </a:spcAft>
            </a:pPr>
            <a:r>
              <a:rPr lang="en-GB" sz="2400" dirty="0"/>
              <a:t>Q3. </a:t>
            </a:r>
            <a:r>
              <a:rPr lang="en-US" sz="2400" dirty="0"/>
              <a:t>What do the observed and expected tables tell us?</a:t>
            </a:r>
          </a:p>
        </p:txBody>
      </p:sp>
    </p:spTree>
    <p:extLst>
      <p:ext uri="{BB962C8B-B14F-4D97-AF65-F5344CB8AC3E}">
        <p14:creationId xmlns:p14="http://schemas.microsoft.com/office/powerpoint/2010/main" val="3555076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9431" y="1497151"/>
            <a:ext cx="10515600" cy="4351338"/>
          </a:xfrm>
        </p:spPr>
        <p:txBody>
          <a:bodyPr>
            <a:normAutofit/>
          </a:bodyPr>
          <a:lstStyle/>
          <a:p>
            <a:pPr algn="just"/>
            <a:r>
              <a:rPr lang="en-US" sz="2400" dirty="0"/>
              <a:t>Use the matrix command of R to form the contingency table matrix</a:t>
            </a:r>
          </a:p>
          <a:p>
            <a:pPr algn="just"/>
            <a:r>
              <a:rPr lang="en-US" sz="2400" dirty="0"/>
              <a:t>Assign it the name “table” as follows:</a:t>
            </a:r>
          </a:p>
          <a:p>
            <a:pPr marL="0" indent="0" algn="just">
              <a:buNone/>
            </a:pPr>
            <a:r>
              <a:rPr lang="en-US" sz="2400" dirty="0">
                <a:solidFill>
                  <a:srgbClr val="0000FF"/>
                </a:solidFill>
              </a:rPr>
              <a:t>&gt;table=matrix(c(</a:t>
            </a:r>
            <a:r>
              <a:rPr lang="en-US" sz="2400" dirty="0" err="1">
                <a:solidFill>
                  <a:srgbClr val="0000FF"/>
                </a:solidFill>
              </a:rPr>
              <a:t>a,b,c,d</a:t>
            </a:r>
            <a:r>
              <a:rPr lang="en-US" sz="2400" dirty="0">
                <a:solidFill>
                  <a:srgbClr val="0000FF"/>
                </a:solidFill>
              </a:rPr>
              <a:t>), </a:t>
            </a:r>
            <a:r>
              <a:rPr lang="en-US" sz="2400" dirty="0" err="1">
                <a:solidFill>
                  <a:srgbClr val="0000FF"/>
                </a:solidFill>
              </a:rPr>
              <a:t>nrow</a:t>
            </a:r>
            <a:r>
              <a:rPr lang="en-US" sz="2400" dirty="0">
                <a:solidFill>
                  <a:srgbClr val="0000FF"/>
                </a:solidFill>
              </a:rPr>
              <a:t>=2)</a:t>
            </a:r>
          </a:p>
          <a:p>
            <a:pPr marL="0" indent="0" algn="just">
              <a:buNone/>
            </a:pPr>
            <a:r>
              <a:rPr lang="en-US" sz="2400" dirty="0"/>
              <a:t>*Note: cell counts have to be entered column-wise (i.e. cell counts a and c are placed in the first column of the matrix, then the cell counts b and d are put in the second column of the matrix)</a:t>
            </a:r>
          </a:p>
          <a:p>
            <a:pPr marL="0" indent="0" algn="just">
              <a:buNone/>
            </a:pPr>
            <a:endParaRPr lang="en-US" sz="2400" dirty="0"/>
          </a:p>
          <a:p>
            <a:pPr algn="just"/>
            <a:r>
              <a:rPr lang="en-US" sz="2400" dirty="0"/>
              <a:t>To obtain the Yates-corrected chi-square statistics:</a:t>
            </a:r>
          </a:p>
          <a:p>
            <a:pPr marL="0" indent="0" algn="just">
              <a:buNone/>
            </a:pPr>
            <a:r>
              <a:rPr lang="en-US" sz="2400" dirty="0">
                <a:solidFill>
                  <a:srgbClr val="0000FF"/>
                </a:solidFill>
              </a:rPr>
              <a:t>&gt;</a:t>
            </a:r>
            <a:r>
              <a:rPr lang="en-US" sz="2400" dirty="0" err="1">
                <a:solidFill>
                  <a:srgbClr val="0000FF"/>
                </a:solidFill>
              </a:rPr>
              <a:t>chisq.test</a:t>
            </a:r>
            <a:r>
              <a:rPr lang="en-US" sz="2400" dirty="0">
                <a:solidFill>
                  <a:srgbClr val="0000FF"/>
                </a:solidFill>
              </a:rPr>
              <a:t>(table)</a:t>
            </a:r>
          </a:p>
        </p:txBody>
      </p:sp>
      <p:sp>
        <p:nvSpPr>
          <p:cNvPr id="7" name="矩形 6">
            <a:extLst>
              <a:ext uri="{FF2B5EF4-FFF2-40B4-BE49-F238E27FC236}">
                <a16:creationId xmlns:a16="http://schemas.microsoft.com/office/drawing/2014/main" id="{54BE1CA3-7767-4338-89C1-7EA18A7641FD}"/>
              </a:ext>
            </a:extLst>
          </p:cNvPr>
          <p:cNvSpPr/>
          <p:nvPr/>
        </p:nvSpPr>
        <p:spPr>
          <a:xfrm>
            <a:off x="569431" y="607666"/>
            <a:ext cx="7014677" cy="461665"/>
          </a:xfrm>
          <a:prstGeom prst="rect">
            <a:avLst/>
          </a:prstGeom>
        </p:spPr>
        <p:txBody>
          <a:bodyPr wrap="none">
            <a:spAutoFit/>
          </a:bodyPr>
          <a:lstStyle/>
          <a:p>
            <a:pPr>
              <a:spcAft>
                <a:spcPts val="600"/>
              </a:spcAft>
            </a:pPr>
            <a:r>
              <a:rPr lang="en-GB" sz="2400" dirty="0"/>
              <a:t>Q3. </a:t>
            </a:r>
            <a:r>
              <a:rPr lang="en-US" sz="2400" dirty="0"/>
              <a:t>What do the observed and expected tables tell us?</a:t>
            </a:r>
          </a:p>
        </p:txBody>
      </p:sp>
    </p:spTree>
    <p:extLst>
      <p:ext uri="{BB962C8B-B14F-4D97-AF65-F5344CB8AC3E}">
        <p14:creationId xmlns:p14="http://schemas.microsoft.com/office/powerpoint/2010/main" val="4118376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78D91E17-E3EA-4398-AB6C-BCF47BB12180}"/>
              </a:ext>
            </a:extLst>
          </p:cNvPr>
          <p:cNvSpPr/>
          <p:nvPr/>
        </p:nvSpPr>
        <p:spPr>
          <a:xfrm>
            <a:off x="569431" y="607666"/>
            <a:ext cx="7014677" cy="461665"/>
          </a:xfrm>
          <a:prstGeom prst="rect">
            <a:avLst/>
          </a:prstGeom>
        </p:spPr>
        <p:txBody>
          <a:bodyPr wrap="none">
            <a:spAutoFit/>
          </a:bodyPr>
          <a:lstStyle/>
          <a:p>
            <a:pPr>
              <a:spcAft>
                <a:spcPts val="600"/>
              </a:spcAft>
            </a:pPr>
            <a:r>
              <a:rPr lang="en-GB" sz="2400" dirty="0"/>
              <a:t>Q3. </a:t>
            </a:r>
            <a:r>
              <a:rPr lang="en-US" sz="2400" dirty="0"/>
              <a:t>What do the observed and expected tables tell us?</a:t>
            </a:r>
          </a:p>
        </p:txBody>
      </p:sp>
      <p:pic>
        <p:nvPicPr>
          <p:cNvPr id="11" name="Picture 4">
            <a:extLst>
              <a:ext uri="{FF2B5EF4-FFF2-40B4-BE49-F238E27FC236}">
                <a16:creationId xmlns:a16="http://schemas.microsoft.com/office/drawing/2014/main" id="{F1C1C5FE-1881-46AF-9C06-48030DE555B1}"/>
              </a:ext>
            </a:extLst>
          </p:cNvPr>
          <p:cNvPicPr>
            <a:picLocks noChangeAspect="1"/>
          </p:cNvPicPr>
          <p:nvPr/>
        </p:nvPicPr>
        <p:blipFill>
          <a:blip r:embed="rId2"/>
          <a:stretch>
            <a:fillRect/>
          </a:stretch>
        </p:blipFill>
        <p:spPr>
          <a:xfrm>
            <a:off x="6631619" y="1319400"/>
            <a:ext cx="5079750" cy="2109600"/>
          </a:xfrm>
          <a:prstGeom prst="rect">
            <a:avLst/>
          </a:prstGeom>
        </p:spPr>
      </p:pic>
      <p:sp>
        <p:nvSpPr>
          <p:cNvPr id="12" name="Content Placeholder 2">
            <a:extLst>
              <a:ext uri="{FF2B5EF4-FFF2-40B4-BE49-F238E27FC236}">
                <a16:creationId xmlns:a16="http://schemas.microsoft.com/office/drawing/2014/main" id="{94BA41A8-6561-4E1C-A6F5-3ECAC254F331}"/>
              </a:ext>
            </a:extLst>
          </p:cNvPr>
          <p:cNvSpPr>
            <a:spLocks noGrp="1"/>
          </p:cNvSpPr>
          <p:nvPr>
            <p:ph idx="1"/>
          </p:nvPr>
        </p:nvSpPr>
        <p:spPr>
          <a:xfrm>
            <a:off x="838200" y="1825625"/>
            <a:ext cx="10515600" cy="4351338"/>
          </a:xfrm>
        </p:spPr>
        <p:txBody>
          <a:bodyPr>
            <a:normAutofit fontScale="85000" lnSpcReduction="20000"/>
          </a:bodyPr>
          <a:lstStyle/>
          <a:p>
            <a:pPr marL="0" indent="0">
              <a:buNone/>
            </a:pPr>
            <a:r>
              <a:rPr lang="en-GB" dirty="0">
                <a:solidFill>
                  <a:srgbClr val="0000FF"/>
                </a:solidFill>
              </a:rPr>
              <a:t>&gt; table&lt;-matrix(c(13,7,4993,9987),</a:t>
            </a:r>
            <a:r>
              <a:rPr lang="en-GB" dirty="0" err="1">
                <a:solidFill>
                  <a:srgbClr val="0000FF"/>
                </a:solidFill>
              </a:rPr>
              <a:t>nrow</a:t>
            </a:r>
            <a:r>
              <a:rPr lang="en-GB" dirty="0">
                <a:solidFill>
                  <a:srgbClr val="0000FF"/>
                </a:solidFill>
              </a:rPr>
              <a:t>=2)</a:t>
            </a:r>
          </a:p>
          <a:p>
            <a:pPr marL="0" indent="0">
              <a:buNone/>
            </a:pPr>
            <a:r>
              <a:rPr lang="en-GB" dirty="0">
                <a:solidFill>
                  <a:srgbClr val="0000FF"/>
                </a:solidFill>
              </a:rPr>
              <a:t>&gt; table</a:t>
            </a:r>
          </a:p>
          <a:p>
            <a:pPr marL="0" indent="0">
              <a:buNone/>
            </a:pPr>
            <a:r>
              <a:rPr lang="en-GB" dirty="0">
                <a:solidFill>
                  <a:srgbClr val="C00000"/>
                </a:solidFill>
              </a:rPr>
              <a:t> [,1] [,2]</a:t>
            </a:r>
          </a:p>
          <a:p>
            <a:pPr marL="0" indent="0">
              <a:buNone/>
            </a:pPr>
            <a:r>
              <a:rPr lang="en-GB" dirty="0">
                <a:solidFill>
                  <a:srgbClr val="C00000"/>
                </a:solidFill>
              </a:rPr>
              <a:t>[1,]   13 4993</a:t>
            </a:r>
          </a:p>
          <a:p>
            <a:pPr marL="0" indent="0">
              <a:buNone/>
            </a:pPr>
            <a:r>
              <a:rPr lang="en-GB" dirty="0">
                <a:solidFill>
                  <a:srgbClr val="C00000"/>
                </a:solidFill>
              </a:rPr>
              <a:t>[2,]    7 9987</a:t>
            </a:r>
          </a:p>
          <a:p>
            <a:pPr marL="0" indent="0">
              <a:buNone/>
            </a:pPr>
            <a:r>
              <a:rPr lang="en-GB" dirty="0">
                <a:solidFill>
                  <a:srgbClr val="0000FF"/>
                </a:solidFill>
              </a:rPr>
              <a:t>&gt; </a:t>
            </a:r>
            <a:r>
              <a:rPr lang="en-GB" dirty="0" err="1">
                <a:solidFill>
                  <a:srgbClr val="0000FF"/>
                </a:solidFill>
              </a:rPr>
              <a:t>chisq.test</a:t>
            </a:r>
            <a:r>
              <a:rPr lang="en-GB" dirty="0">
                <a:solidFill>
                  <a:srgbClr val="0000FF"/>
                </a:solidFill>
              </a:rPr>
              <a:t>(table)</a:t>
            </a:r>
          </a:p>
          <a:p>
            <a:pPr marL="0" indent="0">
              <a:buNone/>
            </a:pPr>
            <a:endParaRPr lang="en-GB" dirty="0"/>
          </a:p>
          <a:p>
            <a:pPr marL="0" indent="0">
              <a:buNone/>
            </a:pPr>
            <a:r>
              <a:rPr lang="en-HK" dirty="0">
                <a:solidFill>
                  <a:srgbClr val="C00000"/>
                </a:solidFill>
              </a:rPr>
              <a:t>	Pearson's Chi-squared test with Yates' continuity correction</a:t>
            </a:r>
          </a:p>
          <a:p>
            <a:pPr marL="0" indent="0">
              <a:buNone/>
            </a:pPr>
            <a:endParaRPr lang="en-HK" dirty="0">
              <a:solidFill>
                <a:srgbClr val="C00000"/>
              </a:solidFill>
            </a:endParaRPr>
          </a:p>
          <a:p>
            <a:pPr marL="0" indent="0">
              <a:buNone/>
            </a:pPr>
            <a:r>
              <a:rPr lang="en-HK" dirty="0">
                <a:solidFill>
                  <a:srgbClr val="C00000"/>
                </a:solidFill>
              </a:rPr>
              <a:t>data:  table</a:t>
            </a:r>
          </a:p>
          <a:p>
            <a:pPr marL="0" indent="0">
              <a:buNone/>
            </a:pPr>
            <a:r>
              <a:rPr lang="en-US" dirty="0">
                <a:solidFill>
                  <a:srgbClr val="C00000"/>
                </a:solidFill>
              </a:rPr>
              <a:t>X-squared = 7.6409, df = 1, p-value = 0.005706</a:t>
            </a:r>
            <a:endParaRPr lang="en-US" dirty="0"/>
          </a:p>
        </p:txBody>
      </p:sp>
    </p:spTree>
    <p:extLst>
      <p:ext uri="{BB962C8B-B14F-4D97-AF65-F5344CB8AC3E}">
        <p14:creationId xmlns:p14="http://schemas.microsoft.com/office/powerpoint/2010/main" val="1946003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141A54C-9F2F-48AB-B9A3-19BE55B787B0}"/>
              </a:ext>
            </a:extLst>
          </p:cNvPr>
          <p:cNvSpPr/>
          <p:nvPr/>
        </p:nvSpPr>
        <p:spPr>
          <a:xfrm>
            <a:off x="606639" y="1481183"/>
            <a:ext cx="10721267" cy="1569660"/>
          </a:xfrm>
          <a:prstGeom prst="rect">
            <a:avLst/>
          </a:prstGeom>
        </p:spPr>
        <p:txBody>
          <a:bodyPr wrap="square">
            <a:spAutoFit/>
          </a:bodyPr>
          <a:lstStyle/>
          <a:p>
            <a:pPr algn="just"/>
            <a:r>
              <a:rPr lang="en-US" sz="2400" dirty="0">
                <a:latin typeface="AkzidenzGroteskBQ-Reg"/>
              </a:rPr>
              <a:t>A 1980 study investigated the relationship between the use of OCs and the development of endometrial cancer. The researchers found that of 117 endometrial-cancer patients, 6 had used the OC </a:t>
            </a:r>
            <a:r>
              <a:rPr lang="en-US" sz="2400" dirty="0" err="1">
                <a:latin typeface="AkzidenzGroteskBQ-Reg"/>
              </a:rPr>
              <a:t>Oracon</a:t>
            </a:r>
            <a:r>
              <a:rPr lang="en-US" sz="2400" dirty="0">
                <a:latin typeface="AkzidenzGroteskBQ-Reg"/>
              </a:rPr>
              <a:t> at some time in their lives, whereas 8 of the 395 controls had used this agent. </a:t>
            </a:r>
            <a:endParaRPr lang="en-US" sz="2400" dirty="0"/>
          </a:p>
        </p:txBody>
      </p:sp>
      <p:sp>
        <p:nvSpPr>
          <p:cNvPr id="3" name="Title 1">
            <a:extLst>
              <a:ext uri="{FF2B5EF4-FFF2-40B4-BE49-F238E27FC236}">
                <a16:creationId xmlns:a16="http://schemas.microsoft.com/office/drawing/2014/main" id="{61FE17BC-5FB9-47B2-8ED3-2FE3BCC778D4}"/>
              </a:ext>
            </a:extLst>
          </p:cNvPr>
          <p:cNvSpPr txBox="1">
            <a:spLocks/>
          </p:cNvSpPr>
          <p:nvPr/>
        </p:nvSpPr>
        <p:spPr>
          <a:xfrm>
            <a:off x="494313" y="346230"/>
            <a:ext cx="10515600" cy="75460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Scenario: OC use and Cancer</a:t>
            </a:r>
          </a:p>
        </p:txBody>
      </p:sp>
      <p:sp>
        <p:nvSpPr>
          <p:cNvPr id="4" name="文本框 3">
            <a:extLst>
              <a:ext uri="{FF2B5EF4-FFF2-40B4-BE49-F238E27FC236}">
                <a16:creationId xmlns:a16="http://schemas.microsoft.com/office/drawing/2014/main" id="{1439CD16-C1C7-407A-BC23-4B0E2B25D0B2}"/>
              </a:ext>
            </a:extLst>
          </p:cNvPr>
          <p:cNvSpPr txBox="1"/>
          <p:nvPr/>
        </p:nvSpPr>
        <p:spPr>
          <a:xfrm>
            <a:off x="606639" y="3543206"/>
            <a:ext cx="10721267" cy="1092607"/>
          </a:xfrm>
          <a:prstGeom prst="rect">
            <a:avLst/>
          </a:prstGeom>
          <a:noFill/>
        </p:spPr>
        <p:txBody>
          <a:bodyPr wrap="square" rtlCol="0">
            <a:spAutoFit/>
          </a:bodyPr>
          <a:lstStyle/>
          <a:p>
            <a:pPr>
              <a:spcAft>
                <a:spcPts val="600"/>
              </a:spcAft>
            </a:pPr>
            <a:r>
              <a:rPr lang="en-US" sz="2000" dirty="0"/>
              <a:t>Q1. </a:t>
            </a:r>
            <a:r>
              <a:rPr lang="en-GB" sz="2000" dirty="0"/>
              <a:t>Design the Observed Table.</a:t>
            </a:r>
          </a:p>
          <a:p>
            <a:pPr>
              <a:spcAft>
                <a:spcPts val="600"/>
              </a:spcAft>
            </a:pPr>
            <a:r>
              <a:rPr lang="en-GB" sz="2000" dirty="0"/>
              <a:t>Q2.</a:t>
            </a:r>
            <a:r>
              <a:rPr lang="en-US" sz="2000" dirty="0"/>
              <a:t> </a:t>
            </a:r>
            <a:r>
              <a:rPr lang="en-US" sz="2000" dirty="0">
                <a:latin typeface="AkzidenzGroteskBQ-Reg"/>
              </a:rPr>
              <a:t>Test for an association between the use of </a:t>
            </a:r>
            <a:r>
              <a:rPr lang="en-US" sz="2000" dirty="0" err="1">
                <a:latin typeface="AkzidenzGroteskBQ-Reg"/>
              </a:rPr>
              <a:t>Oracon</a:t>
            </a:r>
            <a:r>
              <a:rPr lang="en-US" sz="2000" dirty="0">
                <a:latin typeface="AkzidenzGroteskBQ-Reg"/>
              </a:rPr>
              <a:t> and the incidence of endometrial cancer, using a two-tailed test. </a:t>
            </a:r>
            <a:endParaRPr lang="en-US" sz="2000" dirty="0"/>
          </a:p>
        </p:txBody>
      </p:sp>
    </p:spTree>
    <p:extLst>
      <p:ext uri="{BB962C8B-B14F-4D97-AF65-F5344CB8AC3E}">
        <p14:creationId xmlns:p14="http://schemas.microsoft.com/office/powerpoint/2010/main" val="19871667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1014</Words>
  <PresentationFormat>宽屏</PresentationFormat>
  <Paragraphs>92</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AkzidenzGroteskBQ-Reg</vt:lpstr>
      <vt:lpstr>等线</vt:lpstr>
      <vt:lpstr>等线 Light</vt:lpstr>
      <vt:lpstr>Arial</vt:lpstr>
      <vt:lpstr>Calibri</vt:lpstr>
      <vt:lpstr>Calibri Light</vt:lpstr>
      <vt:lpstr>Cambria Math</vt:lpstr>
      <vt:lpstr>Symbol</vt:lpstr>
      <vt:lpstr>Times New Roman</vt:lpstr>
      <vt:lpstr>Office 主题​​</vt:lpstr>
      <vt:lpstr>EE3211  Modelling Techniques</vt:lpstr>
      <vt:lpstr>Scenario: OC use and heart disease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2021-02-07T10:00:00Z</dcterms:created>
  <dcterms:modified xsi:type="dcterms:W3CDTF">2021-02-07T10:59:46Z</dcterms:modified>
</cp:coreProperties>
</file>