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7B3C5-EBB1-4463-9A2B-2A2BFC665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BB3435-266E-49E1-BA31-3A47F0A53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47492B-3107-4979-8D5F-AC69B773C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625E-24F3-4BC7-8501-EC3B6B28715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10EBD5-96DD-41E0-A750-DF66A396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58CEDC-A310-4658-803C-4BD704628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09A0-01A8-46ED-9B8E-4453FD45F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59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A53CDF-54CA-4A59-85A4-87014C017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2E0E97-A30A-45D1-8138-E79F24DDE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FD1879-5FA3-49BD-BCDA-E181070B5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625E-24F3-4BC7-8501-EC3B6B28715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C2E7AC-DED1-4BA6-8917-9DCF89F6B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77B03D-21CF-494E-856C-D92C6ADA3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09A0-01A8-46ED-9B8E-4453FD45F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5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F04676A-0EF4-4962-AB10-5183C244D7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C85A10-58D2-4150-8588-8967A65B0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40E550-1F09-401E-9E45-0C4D27570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625E-24F3-4BC7-8501-EC3B6B28715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C80AC3-84B7-4873-89F3-EA9A7AA54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468F50-7946-4BE5-871F-4AF0FEC20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09A0-01A8-46ED-9B8E-4453FD45F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6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78F5FD-D8FF-412B-B21A-F469285A4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32A17E-FF0A-4C95-AD6C-E2C433C9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261F37-3C7F-432E-9E2C-EA05CF88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625E-24F3-4BC7-8501-EC3B6B28715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1D81C8-6947-4600-BE96-7CB687C69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4B51F2-D771-48F1-9BC1-B913EB185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09A0-01A8-46ED-9B8E-4453FD45F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47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05A70-410B-4973-9C1C-13A3E22BF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522BE1-26FE-42CE-BB1A-1D7ABAF16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53E346-7CDA-43B4-A781-58AC8A1A6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625E-24F3-4BC7-8501-EC3B6B28715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F4E56B-B7BE-4797-9845-206A862FF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209BDA-230C-41DD-B1AD-312F67E5C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09A0-01A8-46ED-9B8E-4453FD45F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14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EF6D5-1BCF-4A20-9F3B-638DFBB6B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29A70-F659-4657-A2A6-289401A0F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E23D31-8976-4B11-A030-373D3DCBD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A6AB8C-F202-4377-97F6-C1739BE68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625E-24F3-4BC7-8501-EC3B6B28715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97518B-669C-48AA-ABBE-D346CE7C8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0D00D7-F04C-4C0C-9294-E66EAB86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09A0-01A8-46ED-9B8E-4453FD45F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36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2A511-2094-422B-B64B-2D09FBCE2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003565-E4CB-4CED-98EA-96A1BA42D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4F0DD0-82A7-42AC-B2C0-51D76FF94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38E10B-91DE-46A0-8364-A70AD347D7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DE511D-E3B1-4515-BADF-2CEC374515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43F689B-5BAD-48E9-B0D6-35C119945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625E-24F3-4BC7-8501-EC3B6B28715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E596EA-FBED-4EF9-AD75-0DAA49A20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D46C0D-FFB7-47C4-A5FB-C06838585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09A0-01A8-46ED-9B8E-4453FD45F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12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FF0AF-902F-45BA-8A57-CFA783C4F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34AAD1-F5B4-4C6A-A696-33EDA3F04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625E-24F3-4BC7-8501-EC3B6B28715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ECFD3B-B277-43B7-A2D1-6EC9DFAB4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D364D8-79B0-4BC6-BA69-74610C495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09A0-01A8-46ED-9B8E-4453FD45F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09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1BC656-F795-4D24-BCBE-F90499208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625E-24F3-4BC7-8501-EC3B6B28715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A3D8BB-72D6-4118-B3F0-7B3A00637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072071-14EA-4027-831A-901CD728D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09A0-01A8-46ED-9B8E-4453FD45F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29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58263-3257-468F-A7A1-027AB9BDC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18F488-7C3D-402B-A1B4-F0A8B40BD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B1A835-F726-46D2-AA31-314829E58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93D855-F4CD-4673-AA28-6E2B1B728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625E-24F3-4BC7-8501-EC3B6B28715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877E92-6EED-4897-AB0D-C3FB6DD2F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817B85-D511-4398-B03A-1871AAC91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09A0-01A8-46ED-9B8E-4453FD45F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18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9CAFDC-0878-431F-BBBB-85D32F57B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FC075B-65A3-4024-B19F-9274A74DB8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FDF7DC-999D-47DA-94DA-BFABB66D9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357BFB-90EA-417D-8CD3-333E04FC5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625E-24F3-4BC7-8501-EC3B6B28715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52F497-D9DB-498C-AF12-88C6ACDB3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25EFA2-D862-4CA3-8A30-2C2771A2E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09A0-01A8-46ED-9B8E-4453FD45F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01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057357B-A8EA-459C-AFEA-D6BCB40FB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7EED0A-D093-4EAE-8432-12998CAC7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46B2A2-84BA-4B12-AD2E-9960C5FEB7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1625E-24F3-4BC7-8501-EC3B6B28715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DB995B-9C42-4D72-9898-FB30409EDD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938959-AC95-4E3E-BB4D-B5245BA30A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809A0-01A8-46ED-9B8E-4453FD45F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8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A8594-C4F4-46EC-8103-A3CF0B4147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EE3211 </a:t>
            </a:r>
            <a:br>
              <a:rPr lang="en-US" dirty="0"/>
            </a:br>
            <a:r>
              <a:rPr lang="en-US" dirty="0"/>
              <a:t>Modelling Techniques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332B36-8435-47DB-88E3-A21C9900F5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Week 6 Tutorial</a:t>
            </a:r>
          </a:p>
          <a:p>
            <a:r>
              <a:rPr lang="en-US" dirty="0"/>
              <a:t>Regression and Correlation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995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BE5D323-59ED-4645-8D9A-A9385BE8D43D}"/>
              </a:ext>
            </a:extLst>
          </p:cNvPr>
          <p:cNvSpPr/>
          <p:nvPr/>
        </p:nvSpPr>
        <p:spPr>
          <a:xfrm>
            <a:off x="1263588" y="1531896"/>
            <a:ext cx="9602679" cy="1638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  <a:defRPr sz="2200"/>
            </a:pPr>
            <a:r>
              <a:rPr lang="en-US" dirty="0"/>
              <a:t>Linear-regression </a:t>
            </a:r>
            <a:r>
              <a:rPr lang="en-US" sz="2200" dirty="0"/>
              <a:t>equation: y = </a:t>
            </a:r>
            <a:r>
              <a:rPr lang="en-US" sz="2200" dirty="0">
                <a:sym typeface="Symbol"/>
              </a:rPr>
              <a:t>a </a:t>
            </a:r>
            <a:r>
              <a:rPr lang="en-US" sz="2200" dirty="0"/>
              <a:t>+ </a:t>
            </a:r>
            <a:r>
              <a:rPr lang="en-US" sz="2200" dirty="0">
                <a:sym typeface="Symbol"/>
              </a:rPr>
              <a:t>b</a:t>
            </a:r>
            <a:r>
              <a:rPr lang="en-US" sz="2200" dirty="0"/>
              <a:t>x + e</a:t>
            </a:r>
          </a:p>
          <a:p>
            <a:pPr marL="342900" indent="-342900">
              <a:spcBef>
                <a:spcPts val="500"/>
              </a:spcBef>
              <a:buSzPct val="100000"/>
              <a:buFont typeface="Arial"/>
              <a:buChar char="•"/>
              <a:defRPr sz="2200" i="1"/>
            </a:pPr>
            <a:r>
              <a:rPr lang="en-US" dirty="0"/>
              <a:t>y : </a:t>
            </a:r>
            <a:r>
              <a:rPr lang="en-US" b="1" dirty="0"/>
              <a:t>dependent variable</a:t>
            </a:r>
            <a:r>
              <a:rPr lang="en-US" dirty="0"/>
              <a:t> </a:t>
            </a:r>
          </a:p>
          <a:p>
            <a:pPr marL="342900" indent="-342900">
              <a:spcBef>
                <a:spcPts val="500"/>
              </a:spcBef>
              <a:buSzPct val="100000"/>
              <a:buFont typeface="Arial"/>
              <a:buChar char="•"/>
              <a:defRPr sz="2200" i="1"/>
            </a:pPr>
            <a:r>
              <a:rPr lang="en-US" dirty="0"/>
              <a:t>x : </a:t>
            </a:r>
            <a:r>
              <a:rPr lang="en-US" b="1" dirty="0"/>
              <a:t>independent variable</a:t>
            </a:r>
            <a:r>
              <a:rPr lang="en-US" dirty="0"/>
              <a:t> (predict y as a function of x)</a:t>
            </a:r>
          </a:p>
          <a:p>
            <a:pPr marL="342900" indent="-342900">
              <a:spcBef>
                <a:spcPts val="500"/>
              </a:spcBef>
              <a:buSzPct val="100000"/>
              <a:buFont typeface="Arial"/>
              <a:buChar char="•"/>
              <a:defRPr sz="2200" i="1"/>
            </a:pPr>
            <a:r>
              <a:rPr lang="en-US" sz="2200" dirty="0">
                <a:sym typeface="Symbol"/>
              </a:rPr>
              <a:t>b </a:t>
            </a:r>
            <a:r>
              <a:rPr lang="en-US" sz="2200" dirty="0"/>
              <a:t>= 0: no linear relationship between x and y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3FB25B4-F08D-49F6-B5AB-4883BC38F25A}"/>
              </a:ext>
            </a:extLst>
          </p:cNvPr>
          <p:cNvSpPr txBox="1"/>
          <p:nvPr/>
        </p:nvSpPr>
        <p:spPr>
          <a:xfrm>
            <a:off x="1263588" y="365569"/>
            <a:ext cx="1784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Review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D08205-7C55-42D7-A3EA-9DBE63DA0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059" y="3687195"/>
            <a:ext cx="1962150" cy="16668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DA3DCAA-3171-4BE6-BDE8-CF5688111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769" y="3699035"/>
            <a:ext cx="1771650" cy="16668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7AB5202-6D42-4C3F-87EB-6BA6C7481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9583" y="3575210"/>
            <a:ext cx="2390775" cy="17907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96556ED-8566-4089-A771-1EC6F4C4E8DB}"/>
              </a:ext>
            </a:extLst>
          </p:cNvPr>
          <p:cNvSpPr/>
          <p:nvPr/>
        </p:nvSpPr>
        <p:spPr>
          <a:xfrm>
            <a:off x="1828621" y="5599879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Symbol"/>
              </a:rPr>
              <a:t>b </a:t>
            </a:r>
            <a:r>
              <a:rPr lang="en-US" dirty="0"/>
              <a:t>&gt; 0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CAEDFAC-0625-48CC-B44F-17DD8E54B71A}"/>
              </a:ext>
            </a:extLst>
          </p:cNvPr>
          <p:cNvSpPr/>
          <p:nvPr/>
        </p:nvSpPr>
        <p:spPr>
          <a:xfrm>
            <a:off x="4419421" y="5599879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Symbol"/>
              </a:rPr>
              <a:t>b </a:t>
            </a:r>
            <a:r>
              <a:rPr lang="en-US" dirty="0"/>
              <a:t>&lt; 0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AB46622-AFB1-4F27-99F4-0880F5496DDE}"/>
              </a:ext>
            </a:extLst>
          </p:cNvPr>
          <p:cNvSpPr/>
          <p:nvPr/>
        </p:nvSpPr>
        <p:spPr>
          <a:xfrm>
            <a:off x="7427797" y="5599879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Symbol"/>
              </a:rPr>
              <a:t>b </a:t>
            </a:r>
            <a:r>
              <a:rPr lang="en-US" dirty="0"/>
              <a:t>= 0</a:t>
            </a:r>
          </a:p>
        </p:txBody>
      </p:sp>
    </p:spTree>
    <p:extLst>
      <p:ext uri="{BB962C8B-B14F-4D97-AF65-F5344CB8AC3E}">
        <p14:creationId xmlns:p14="http://schemas.microsoft.com/office/powerpoint/2010/main" val="700376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0EDA3F-E884-43D1-A09A-DFE100E6819D}"/>
              </a:ext>
            </a:extLst>
          </p:cNvPr>
          <p:cNvSpPr txBox="1"/>
          <p:nvPr/>
        </p:nvSpPr>
        <p:spPr>
          <a:xfrm>
            <a:off x="889717" y="105973"/>
            <a:ext cx="1784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6">
                <a:extLst>
                  <a:ext uri="{FF2B5EF4-FFF2-40B4-BE49-F238E27FC236}">
                    <a16:creationId xmlns:a16="http://schemas.microsoft.com/office/drawing/2014/main" id="{B2F98D79-A712-4DE7-9B08-4D065BE55C53}"/>
                  </a:ext>
                </a:extLst>
              </p:cNvPr>
              <p:cNvSpPr txBox="1"/>
              <p:nvPr/>
            </p:nvSpPr>
            <p:spPr>
              <a:xfrm>
                <a:off x="889717" y="629193"/>
                <a:ext cx="10393801" cy="1397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/>
                  <a:t>Raw sum of squares for x:    			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sz="2400" dirty="0"/>
              </a:p>
              <a:p>
                <a:pPr marL="457200" indent="-4572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/>
                  <a:t>Raw sum of squares for y:    			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sz="2400" dirty="0"/>
              </a:p>
              <a:p>
                <a:pPr marL="457200" indent="-4572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/>
                  <a:t>Raw sum of cross products: 			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6">
                <a:extLst>
                  <a:ext uri="{FF2B5EF4-FFF2-40B4-BE49-F238E27FC236}">
                    <a16:creationId xmlns:a16="http://schemas.microsoft.com/office/drawing/2014/main" id="{B2F98D79-A712-4DE7-9B08-4D065BE55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717" y="629193"/>
                <a:ext cx="10393801" cy="1397562"/>
              </a:xfrm>
              <a:prstGeom prst="rect">
                <a:avLst/>
              </a:prstGeom>
              <a:blipFill>
                <a:blip r:embed="rId2"/>
                <a:stretch>
                  <a:fillRect l="-821" t="-2183" b="-64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6">
                <a:extLst>
                  <a:ext uri="{FF2B5EF4-FFF2-40B4-BE49-F238E27FC236}">
                    <a16:creationId xmlns:a16="http://schemas.microsoft.com/office/drawing/2014/main" id="{3BABE18A-B452-43F6-A56D-E90E500A564B}"/>
                  </a:ext>
                </a:extLst>
              </p:cNvPr>
              <p:cNvSpPr txBox="1"/>
              <p:nvPr/>
            </p:nvSpPr>
            <p:spPr>
              <a:xfrm>
                <a:off x="889717" y="2026755"/>
                <a:ext cx="10544722" cy="4755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Corrected sum of squares for x (</a:t>
                </a:r>
                <a:r>
                  <a:rPr lang="en-US" sz="2400" dirty="0" err="1"/>
                  <a:t>L</a:t>
                </a:r>
                <a:r>
                  <a:rPr lang="en-US" sz="2400" baseline="-25000" dirty="0" err="1"/>
                  <a:t>xx</a:t>
                </a:r>
                <a:r>
                  <a:rPr lang="en-US" sz="2400" dirty="0"/>
                  <a:t>):</a:t>
                </a: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457200" indent="-4572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Corrected sum of cross products (</a:t>
                </a:r>
                <a:r>
                  <a:rPr lang="en-US" sz="2400" dirty="0" err="1"/>
                  <a:t>L</a:t>
                </a:r>
                <a:r>
                  <a:rPr lang="en-US" sz="2400" baseline="-25000" dirty="0" err="1"/>
                  <a:t>xy</a:t>
                </a:r>
                <a:r>
                  <a:rPr lang="en-US" sz="2400" dirty="0"/>
                  <a:t>):</a:t>
                </a: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457200" indent="-4572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Short form for corrected sum of cross products:</a:t>
                </a: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6">
                <a:extLst>
                  <a:ext uri="{FF2B5EF4-FFF2-40B4-BE49-F238E27FC236}">
                    <a16:creationId xmlns:a16="http://schemas.microsoft.com/office/drawing/2014/main" id="{3BABE18A-B452-43F6-A56D-E90E500A5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717" y="2026755"/>
                <a:ext cx="10544722" cy="4755917"/>
              </a:xfrm>
              <a:prstGeom prst="rect">
                <a:avLst/>
              </a:prstGeom>
              <a:blipFill>
                <a:blip r:embed="rId3"/>
                <a:stretch>
                  <a:fillRect l="-809" t="-1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0915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177C64D-5ACD-4D40-9A6A-46FB2434FA6E}"/>
              </a:ext>
            </a:extLst>
          </p:cNvPr>
          <p:cNvSpPr txBox="1"/>
          <p:nvPr/>
        </p:nvSpPr>
        <p:spPr>
          <a:xfrm>
            <a:off x="889717" y="105973"/>
            <a:ext cx="5377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Scenario: cholesterol level</a:t>
            </a:r>
            <a:endParaRPr 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C4D6CC-32DC-4685-B105-074EECCC1191}"/>
              </a:ext>
            </a:extLst>
          </p:cNvPr>
          <p:cNvSpPr txBox="1"/>
          <p:nvPr/>
        </p:nvSpPr>
        <p:spPr>
          <a:xfrm>
            <a:off x="889717" y="914388"/>
            <a:ext cx="10109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file: </a:t>
            </a:r>
            <a:r>
              <a:rPr lang="en-GB" sz="2400" dirty="0"/>
              <a:t>cholesterol.csv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9C3FBAC-C7B5-4517-BB79-09FE518CE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390939"/>
              </p:ext>
            </p:extLst>
          </p:nvPr>
        </p:nvGraphicFramePr>
        <p:xfrm>
          <a:off x="1880575" y="1376053"/>
          <a:ext cx="8128000" cy="3235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30394331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305626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Unit /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698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347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= male; 0 = female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389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chest_pain_type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= typical angina; 2 = atypical angina;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= non-anginal pain; 4 = asymptomatic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24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resting_blood_pressure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mm Hg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10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fasting_blood_sugar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120 mg/dl, 1 = true; 0 = false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608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maximum_heart_rate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maximum heart rate achieved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015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chol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Cholesterol level (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mg</a:t>
                      </a:r>
                      <a:r>
                        <a:rPr lang="en-GB" sz="1800" dirty="0"/>
                        <a:t>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955436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3C9E4ABE-BC34-448C-A80B-00864495F725}"/>
              </a:ext>
            </a:extLst>
          </p:cNvPr>
          <p:cNvSpPr/>
          <p:nvPr/>
        </p:nvSpPr>
        <p:spPr>
          <a:xfrm>
            <a:off x="889717" y="4885798"/>
            <a:ext cx="110596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Q: Find the best-fitting regression line between x=1)BP,2)HR,3)AG and y=</a:t>
            </a:r>
            <a:r>
              <a:rPr lang="en-GB" sz="2400" dirty="0"/>
              <a:t>Cholesterol level</a:t>
            </a:r>
            <a:r>
              <a:rPr lang="en-US" sz="2400" dirty="0"/>
              <a:t>, and test them for statistical significance.</a:t>
            </a:r>
          </a:p>
        </p:txBody>
      </p:sp>
    </p:spTree>
    <p:extLst>
      <p:ext uri="{BB962C8B-B14F-4D97-AF65-F5344CB8AC3E}">
        <p14:creationId xmlns:p14="http://schemas.microsoft.com/office/powerpoint/2010/main" val="3287852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4822522-EDD9-4E5E-9164-CC8CBC9E1F9B}"/>
              </a:ext>
            </a:extLst>
          </p:cNvPr>
          <p:cNvSpPr txBox="1"/>
          <p:nvPr/>
        </p:nvSpPr>
        <p:spPr>
          <a:xfrm>
            <a:off x="889717" y="105973"/>
            <a:ext cx="5377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Scenario: cholesterol level</a:t>
            </a:r>
            <a:endParaRPr lang="en-US" sz="28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814C212-BC1D-4127-AF1B-72D734F9C2D7}"/>
              </a:ext>
            </a:extLst>
          </p:cNvPr>
          <p:cNvSpPr/>
          <p:nvPr/>
        </p:nvSpPr>
        <p:spPr>
          <a:xfrm>
            <a:off x="889717" y="925471"/>
            <a:ext cx="107133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Q1: Find the best-fitting regression line between x=BP and y=</a:t>
            </a:r>
            <a:r>
              <a:rPr lang="en-GB" dirty="0"/>
              <a:t>Cholesterol level</a:t>
            </a:r>
            <a:r>
              <a:rPr lang="en-US" dirty="0"/>
              <a:t>, and test them for statistical significance.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F16B9DE-1E3A-4DE9-AE6E-B7A6C619C5C6}"/>
              </a:ext>
            </a:extLst>
          </p:cNvPr>
          <p:cNvSpPr/>
          <p:nvPr/>
        </p:nvSpPr>
        <p:spPr>
          <a:xfrm>
            <a:off x="889717" y="186808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What are the:</a:t>
            </a:r>
          </a:p>
          <a:p>
            <a:pPr lvl="1"/>
            <a:r>
              <a:rPr lang="en-US" sz="2400" dirty="0"/>
              <a:t>-raw sum of squares for x?</a:t>
            </a:r>
          </a:p>
          <a:p>
            <a:pPr lvl="1"/>
            <a:r>
              <a:rPr lang="en-US" sz="2400" dirty="0"/>
              <a:t>-raw sum of squares for y?</a:t>
            </a:r>
          </a:p>
          <a:p>
            <a:pPr lvl="1"/>
            <a:r>
              <a:rPr lang="en-US" sz="2400" dirty="0"/>
              <a:t>-raw sum of cross products?</a:t>
            </a:r>
          </a:p>
          <a:p>
            <a:pPr lvl="1"/>
            <a:r>
              <a:rPr lang="en-US" sz="2400" dirty="0"/>
              <a:t>-corrected sum of cross products?</a:t>
            </a:r>
          </a:p>
          <a:p>
            <a:pPr lvl="1"/>
            <a:r>
              <a:rPr lang="en-US" sz="2400" dirty="0"/>
              <a:t>-corrected sum of squares for x?</a:t>
            </a:r>
          </a:p>
          <a:p>
            <a:pPr lvl="1"/>
            <a:r>
              <a:rPr lang="en-US" sz="2400" dirty="0"/>
              <a:t>-b?</a:t>
            </a:r>
          </a:p>
          <a:p>
            <a:pPr lvl="1"/>
            <a:r>
              <a:rPr lang="en-US" sz="2400" dirty="0"/>
              <a:t>-a?</a:t>
            </a:r>
          </a:p>
          <a:p>
            <a:pPr lvl="1"/>
            <a:r>
              <a:rPr lang="en-US" sz="2400" dirty="0"/>
              <a:t>-fitted regression line?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94B9F8A-D174-4E7D-8B92-D7F75C593E78}"/>
              </a:ext>
            </a:extLst>
          </p:cNvPr>
          <p:cNvSpPr txBox="1"/>
          <p:nvPr/>
        </p:nvSpPr>
        <p:spPr>
          <a:xfrm>
            <a:off x="6747029" y="2006353"/>
            <a:ext cx="387066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Sx</a:t>
            </a:r>
            <a:r>
              <a:rPr lang="en-US" sz="2000" dirty="0"/>
              <a:t> =39902</a:t>
            </a:r>
          </a:p>
          <a:p>
            <a:r>
              <a:rPr lang="en-US" sz="2000" dirty="0"/>
              <a:t>Sy = 74748</a:t>
            </a:r>
          </a:p>
          <a:p>
            <a:r>
              <a:rPr lang="en-US" sz="2000" dirty="0" err="1">
                <a:solidFill>
                  <a:srgbClr val="00B0F0"/>
                </a:solidFill>
              </a:rPr>
              <a:t>Sxx</a:t>
            </a:r>
            <a:r>
              <a:rPr lang="en-US" sz="2000" dirty="0">
                <a:solidFill>
                  <a:srgbClr val="00B0F0"/>
                </a:solidFill>
              </a:rPr>
              <a:t> = 5348230</a:t>
            </a:r>
          </a:p>
          <a:p>
            <a:r>
              <a:rPr lang="en-US" sz="2000" dirty="0" err="1">
                <a:solidFill>
                  <a:srgbClr val="00B0F0"/>
                </a:solidFill>
              </a:rPr>
              <a:t>Syy</a:t>
            </a:r>
            <a:r>
              <a:rPr lang="en-US" sz="2000" dirty="0">
                <a:solidFill>
                  <a:srgbClr val="00B0F0"/>
                </a:solidFill>
              </a:rPr>
              <a:t> = 19249430</a:t>
            </a:r>
          </a:p>
          <a:p>
            <a:r>
              <a:rPr lang="en-US" sz="2000" dirty="0" err="1">
                <a:solidFill>
                  <a:srgbClr val="00B0F0"/>
                </a:solidFill>
              </a:rPr>
              <a:t>Sxy</a:t>
            </a:r>
            <a:r>
              <a:rPr lang="en-US" sz="2000" dirty="0">
                <a:solidFill>
                  <a:srgbClr val="00B0F0"/>
                </a:solidFill>
              </a:rPr>
              <a:t> = 9879356</a:t>
            </a:r>
          </a:p>
          <a:p>
            <a:r>
              <a:rPr lang="en-US" sz="2000" dirty="0"/>
              <a:t>n = 303</a:t>
            </a:r>
          </a:p>
          <a:p>
            <a:r>
              <a:rPr lang="en-US" sz="2000" dirty="0" err="1">
                <a:solidFill>
                  <a:srgbClr val="00B0F0"/>
                </a:solidFill>
              </a:rPr>
              <a:t>Lxy</a:t>
            </a:r>
            <a:r>
              <a:rPr lang="en-US" sz="2000" dirty="0">
                <a:solidFill>
                  <a:srgbClr val="00B0F0"/>
                </a:solidFill>
              </a:rPr>
              <a:t> = 35809.15</a:t>
            </a:r>
          </a:p>
          <a:p>
            <a:r>
              <a:rPr lang="en-US" sz="2000" dirty="0" err="1">
                <a:solidFill>
                  <a:srgbClr val="00B0F0"/>
                </a:solidFill>
              </a:rPr>
              <a:t>Lxx</a:t>
            </a:r>
            <a:r>
              <a:rPr lang="en-US" sz="2000" dirty="0">
                <a:solidFill>
                  <a:srgbClr val="00B0F0"/>
                </a:solidFill>
              </a:rPr>
              <a:t> = 93544.84</a:t>
            </a:r>
          </a:p>
          <a:p>
            <a:r>
              <a:rPr lang="en-US" sz="2000" dirty="0">
                <a:solidFill>
                  <a:srgbClr val="00B0F0"/>
                </a:solidFill>
              </a:rPr>
              <a:t>b =  0.382802</a:t>
            </a:r>
          </a:p>
          <a:p>
            <a:r>
              <a:rPr lang="en-US" sz="2000" dirty="0">
                <a:solidFill>
                  <a:srgbClr val="00B0F0"/>
                </a:solidFill>
              </a:rPr>
              <a:t>a = 196.282</a:t>
            </a:r>
          </a:p>
          <a:p>
            <a:r>
              <a:rPr lang="en-US" sz="2000" dirty="0">
                <a:solidFill>
                  <a:srgbClr val="00B0F0"/>
                </a:solidFill>
              </a:rPr>
              <a:t>y = 196.282 + 0.382802x</a:t>
            </a:r>
          </a:p>
        </p:txBody>
      </p:sp>
    </p:spTree>
    <p:extLst>
      <p:ext uri="{BB962C8B-B14F-4D97-AF65-F5344CB8AC3E}">
        <p14:creationId xmlns:p14="http://schemas.microsoft.com/office/powerpoint/2010/main" val="183390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87F724A-13CF-409E-A02D-C8995FB8EA4F}"/>
              </a:ext>
            </a:extLst>
          </p:cNvPr>
          <p:cNvSpPr txBox="1"/>
          <p:nvPr/>
        </p:nvSpPr>
        <p:spPr>
          <a:xfrm>
            <a:off x="889717" y="105973"/>
            <a:ext cx="5377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Scenario: cholesterol level</a:t>
            </a:r>
            <a:endParaRPr lang="en-US" sz="28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7E151ED-DB13-44D9-93A5-847A28BA8ABF}"/>
              </a:ext>
            </a:extLst>
          </p:cNvPr>
          <p:cNvSpPr/>
          <p:nvPr/>
        </p:nvSpPr>
        <p:spPr>
          <a:xfrm>
            <a:off x="889717" y="925471"/>
            <a:ext cx="107133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Q1: Find the best-fitting regression line between x=BP and y=</a:t>
            </a:r>
            <a:r>
              <a:rPr lang="en-GB" dirty="0"/>
              <a:t>Cholesterol level</a:t>
            </a:r>
            <a:r>
              <a:rPr lang="en-US" dirty="0"/>
              <a:t>, and test them for statistical significance.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3FDB15-1E51-4C07-BB57-E6296552051F}"/>
              </a:ext>
            </a:extLst>
          </p:cNvPr>
          <p:cNvSpPr txBox="1"/>
          <p:nvPr/>
        </p:nvSpPr>
        <p:spPr>
          <a:xfrm>
            <a:off x="889717" y="1868080"/>
            <a:ext cx="1819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 Syntax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1036A80-E43F-41E5-AAA7-57F27D8FD370}"/>
              </a:ext>
            </a:extLst>
          </p:cNvPr>
          <p:cNvSpPr txBox="1"/>
          <p:nvPr/>
        </p:nvSpPr>
        <p:spPr>
          <a:xfrm>
            <a:off x="889717" y="2626023"/>
            <a:ext cx="93817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Fit_model</a:t>
            </a:r>
            <a:r>
              <a:rPr lang="en-US" sz="2400" dirty="0"/>
              <a:t> &lt;- </a:t>
            </a:r>
            <a:r>
              <a:rPr lang="en-US" sz="2400" dirty="0" err="1"/>
              <a:t>lm</a:t>
            </a:r>
            <a:r>
              <a:rPr lang="en-US" sz="2400" dirty="0"/>
              <a:t>(</a:t>
            </a:r>
            <a:r>
              <a:rPr lang="en-US" sz="2400" dirty="0" err="1"/>
              <a:t>y~x</a:t>
            </a:r>
            <a:r>
              <a:rPr lang="en-US" sz="2400" dirty="0"/>
              <a:t>)				# Linear-regression </a:t>
            </a:r>
          </a:p>
          <a:p>
            <a:r>
              <a:rPr lang="en-US" sz="2400" dirty="0"/>
              <a:t>summary (</a:t>
            </a:r>
            <a:r>
              <a:rPr lang="en-US" sz="2400" dirty="0" err="1"/>
              <a:t>Fit_model</a:t>
            </a:r>
            <a:r>
              <a:rPr lang="en-US" sz="2400" dirty="0"/>
              <a:t>)				#summarize model</a:t>
            </a:r>
          </a:p>
          <a:p>
            <a:r>
              <a:rPr lang="en-US" sz="2400" dirty="0"/>
              <a:t>coefficients(</a:t>
            </a:r>
            <a:r>
              <a:rPr lang="en-US" sz="2400" dirty="0" err="1"/>
              <a:t>Fit_model</a:t>
            </a:r>
            <a:r>
              <a:rPr lang="en-US" sz="2400" dirty="0"/>
              <a:t>) 			#print </a:t>
            </a:r>
            <a:r>
              <a:rPr lang="en-US" sz="2400" dirty="0" err="1"/>
              <a:t>a,b</a:t>
            </a:r>
            <a:endParaRPr lang="en-US" sz="2400" dirty="0"/>
          </a:p>
          <a:p>
            <a:r>
              <a:rPr lang="en-US" sz="2400" dirty="0"/>
              <a:t>plot(</a:t>
            </a:r>
            <a:r>
              <a:rPr lang="en-US" sz="2400" dirty="0" err="1"/>
              <a:t>x,y</a:t>
            </a:r>
            <a:r>
              <a:rPr lang="en-US" sz="2400" dirty="0"/>
              <a:t>)					#plot (dots)</a:t>
            </a:r>
          </a:p>
          <a:p>
            <a:r>
              <a:rPr lang="en-US" sz="2400" dirty="0"/>
              <a:t>lines(</a:t>
            </a:r>
            <a:r>
              <a:rPr lang="en-US" sz="2400" dirty="0" err="1"/>
              <a:t>x,fitted</a:t>
            </a:r>
            <a:r>
              <a:rPr lang="en-US" sz="2400" dirty="0"/>
              <a:t>(</a:t>
            </a:r>
            <a:r>
              <a:rPr lang="en-US" sz="2400" dirty="0" err="1"/>
              <a:t>Fit_model</a:t>
            </a:r>
            <a:r>
              <a:rPr lang="en-US" sz="2400" dirty="0"/>
              <a:t>))			#plot (regression line)</a:t>
            </a:r>
          </a:p>
        </p:txBody>
      </p:sp>
    </p:spTree>
    <p:extLst>
      <p:ext uri="{BB962C8B-B14F-4D97-AF65-F5344CB8AC3E}">
        <p14:creationId xmlns:p14="http://schemas.microsoft.com/office/powerpoint/2010/main" val="2828363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0C5F033-8C3C-45BF-9A84-0ABC4C26DF84}"/>
              </a:ext>
            </a:extLst>
          </p:cNvPr>
          <p:cNvSpPr txBox="1"/>
          <p:nvPr/>
        </p:nvSpPr>
        <p:spPr>
          <a:xfrm>
            <a:off x="889717" y="105973"/>
            <a:ext cx="5377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Scenario: cholesterol level</a:t>
            </a:r>
            <a:endParaRPr lang="en-US" sz="28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35BF926-3D6D-4AE3-A820-89EB8B6F5FEB}"/>
              </a:ext>
            </a:extLst>
          </p:cNvPr>
          <p:cNvSpPr/>
          <p:nvPr/>
        </p:nvSpPr>
        <p:spPr>
          <a:xfrm>
            <a:off x="889717" y="925471"/>
            <a:ext cx="107133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Q1: Find the best-fitting regression line between x=BP and y=</a:t>
            </a:r>
            <a:r>
              <a:rPr lang="en-GB" dirty="0"/>
              <a:t>Cholesterol level</a:t>
            </a:r>
            <a:r>
              <a:rPr lang="en-US" dirty="0"/>
              <a:t>, and test them for statistical significance.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BD26CD-C507-4B55-8726-5FDAD0189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262" y="1868080"/>
            <a:ext cx="7667476" cy="3424885"/>
          </a:xfrm>
          <a:prstGeom prst="rect">
            <a:avLst/>
          </a:prstGeom>
        </p:spPr>
      </p:pic>
      <p:sp>
        <p:nvSpPr>
          <p:cNvPr id="5" name="图文框 4">
            <a:extLst>
              <a:ext uri="{FF2B5EF4-FFF2-40B4-BE49-F238E27FC236}">
                <a16:creationId xmlns:a16="http://schemas.microsoft.com/office/drawing/2014/main" id="{2A81757F-F10B-4DF7-842D-CB8DD02C8051}"/>
              </a:ext>
            </a:extLst>
          </p:cNvPr>
          <p:cNvSpPr/>
          <p:nvPr/>
        </p:nvSpPr>
        <p:spPr>
          <a:xfrm>
            <a:off x="5557421" y="3556710"/>
            <a:ext cx="1029810" cy="689637"/>
          </a:xfrm>
          <a:prstGeom prst="frame">
            <a:avLst>
              <a:gd name="adj1" fmla="val 73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图文框 5">
            <a:extLst>
              <a:ext uri="{FF2B5EF4-FFF2-40B4-BE49-F238E27FC236}">
                <a16:creationId xmlns:a16="http://schemas.microsoft.com/office/drawing/2014/main" id="{BA8EE981-A00F-4FE8-BFF4-6C578E35CD74}"/>
              </a:ext>
            </a:extLst>
          </p:cNvPr>
          <p:cNvSpPr/>
          <p:nvPr/>
        </p:nvSpPr>
        <p:spPr>
          <a:xfrm>
            <a:off x="5801557" y="5031882"/>
            <a:ext cx="1571348" cy="261083"/>
          </a:xfrm>
          <a:prstGeom prst="frame">
            <a:avLst>
              <a:gd name="adj1" fmla="val 175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96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67C0914-3150-42C1-A363-888DB2274010}"/>
              </a:ext>
            </a:extLst>
          </p:cNvPr>
          <p:cNvSpPr txBox="1"/>
          <p:nvPr/>
        </p:nvSpPr>
        <p:spPr>
          <a:xfrm>
            <a:off x="889717" y="105973"/>
            <a:ext cx="5377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Scenario: cholesterol level</a:t>
            </a:r>
            <a:endParaRPr 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DDEEE41-5471-4BBD-811B-DA8174700CCE}"/>
              </a:ext>
            </a:extLst>
          </p:cNvPr>
          <p:cNvSpPr/>
          <p:nvPr/>
        </p:nvSpPr>
        <p:spPr>
          <a:xfrm>
            <a:off x="737821" y="873091"/>
            <a:ext cx="1105962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Q: Find the best-fitting regression line between x=1)BP,2)HR,3)AG and y=</a:t>
            </a:r>
            <a:r>
              <a:rPr lang="en-GB" sz="2400" dirty="0"/>
              <a:t>Cholesterol level</a:t>
            </a:r>
            <a:r>
              <a:rPr lang="en-US" sz="2400" dirty="0"/>
              <a:t>, and test them for statistical significance.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Q1. y=</a:t>
            </a:r>
            <a:r>
              <a:rPr lang="en-GB" sz="2400" dirty="0"/>
              <a:t>Cholesterol level ~ x = BP: </a:t>
            </a:r>
          </a:p>
          <a:p>
            <a:pPr algn="just"/>
            <a:r>
              <a:rPr lang="en-GB" sz="2400" dirty="0"/>
              <a:t>	b = 0.3828,	a = 196.2820,       p-value = 0.0235 &lt; 0.05</a:t>
            </a:r>
            <a:endParaRPr lang="en-US" sz="2400" dirty="0"/>
          </a:p>
          <a:p>
            <a:pPr algn="just"/>
            <a:r>
              <a:rPr lang="en-US" sz="2400" dirty="0"/>
              <a:t>Q2. y=</a:t>
            </a:r>
            <a:r>
              <a:rPr lang="en-GB" sz="2400" dirty="0"/>
              <a:t>Cholesterol level ~ x = HR: </a:t>
            </a:r>
          </a:p>
          <a:p>
            <a:pPr algn="just"/>
            <a:r>
              <a:rPr lang="en-GB" sz="2400" dirty="0"/>
              <a:t>	b = -0.007768,	a = 247.855196,   p-value = 0.953 &gt; 0.05</a:t>
            </a:r>
          </a:p>
          <a:p>
            <a:pPr algn="just"/>
            <a:r>
              <a:rPr lang="en-GB" sz="2400" dirty="0"/>
              <a:t>Q3. </a:t>
            </a:r>
            <a:r>
              <a:rPr lang="en-US" sz="2400" dirty="0"/>
              <a:t>y=</a:t>
            </a:r>
            <a:r>
              <a:rPr lang="en-GB" sz="2400" dirty="0"/>
              <a:t>Cholesterol level ~ x = AG:</a:t>
            </a:r>
          </a:p>
          <a:p>
            <a:pPr algn="just"/>
            <a:r>
              <a:rPr lang="en-GB" sz="2400" dirty="0"/>
              <a:t>	b = 1.196947,	a = 181.532533,   p-value = 0.0002496 &lt; 0.05</a:t>
            </a:r>
          </a:p>
          <a:p>
            <a:pPr algn="just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32520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613</Words>
  <PresentationFormat>宽屏</PresentationFormat>
  <Paragraphs>83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等线</vt:lpstr>
      <vt:lpstr>等线 Light</vt:lpstr>
      <vt:lpstr>Arial</vt:lpstr>
      <vt:lpstr>Calibri</vt:lpstr>
      <vt:lpstr>Calibri Light</vt:lpstr>
      <vt:lpstr>Cambria Math</vt:lpstr>
      <vt:lpstr>Symbol</vt:lpstr>
      <vt:lpstr>Office 主题​​</vt:lpstr>
      <vt:lpstr>EE3211  Modelling Techniques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2021-03-01T12:53:11Z</dcterms:created>
  <dcterms:modified xsi:type="dcterms:W3CDTF">2021-03-01T14:14:43Z</dcterms:modified>
</cp:coreProperties>
</file>