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ink/ink1.xml" ContentType="application/inkml+xml"/>
  <Override PartName="/ppt/ink/ink2.xml" ContentType="application/inkml+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01" r:id="rId2"/>
  </p:sldMasterIdLst>
  <p:notesMasterIdLst>
    <p:notesMasterId r:id="rId17"/>
  </p:notesMasterIdLst>
  <p:handoutMasterIdLst>
    <p:handoutMasterId r:id="rId18"/>
  </p:handoutMasterIdLst>
  <p:sldIdLst>
    <p:sldId id="436" r:id="rId3"/>
    <p:sldId id="443" r:id="rId4"/>
    <p:sldId id="472" r:id="rId5"/>
    <p:sldId id="476" r:id="rId6"/>
    <p:sldId id="473" r:id="rId7"/>
    <p:sldId id="475" r:id="rId8"/>
    <p:sldId id="484" r:id="rId9"/>
    <p:sldId id="485" r:id="rId10"/>
    <p:sldId id="478" r:id="rId11"/>
    <p:sldId id="480" r:id="rId12"/>
    <p:sldId id="479" r:id="rId13"/>
    <p:sldId id="481" r:id="rId14"/>
    <p:sldId id="482" r:id="rId15"/>
    <p:sldId id="486" r:id="rId16"/>
  </p:sldIdLst>
  <p:sldSz cx="12192000" cy="6858000"/>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D60093"/>
    <a:srgbClr val="CC0099"/>
    <a:srgbClr val="FF9300"/>
    <a:srgbClr val="F3CCA9"/>
    <a:srgbClr val="07F924"/>
    <a:srgbClr val="FFFFFF"/>
    <a:srgbClr val="990099"/>
    <a:srgbClr val="CC3399"/>
    <a:srgbClr val="F4DF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9" autoAdjust="0"/>
    <p:restoredTop sz="95037" autoAdjust="0"/>
  </p:normalViewPr>
  <p:slideViewPr>
    <p:cSldViewPr snapToGrid="0">
      <p:cViewPr varScale="1">
        <p:scale>
          <a:sx n="93" d="100"/>
          <a:sy n="93" d="100"/>
        </p:scale>
        <p:origin x="936"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notesViewPr>
    <p:cSldViewPr snapToGrid="0">
      <p:cViewPr varScale="1">
        <p:scale>
          <a:sx n="122" d="100"/>
          <a:sy n="122" d="100"/>
        </p:scale>
        <p:origin x="408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0A12F1C-DAF5-4BFC-A1ED-276FAE0B77AB}" type="datetimeFigureOut">
              <a:rPr lang="zh-CN" altLang="en-US" smtClean="0"/>
              <a:t>2020/11/11</a:t>
            </a:fld>
            <a:endParaRPr lang="zh-CN" altLang="en-US"/>
          </a:p>
        </p:txBody>
      </p:sp>
      <p:sp>
        <p:nvSpPr>
          <p:cNvPr id="4" name="页脚占位符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F1916B3-38DA-4DF1-A23A-BC3C52622B93}" type="slidenum">
              <a:rPr lang="zh-CN" altLang="en-US" smtClean="0"/>
              <a:t>‹#›</a:t>
            </a:fld>
            <a:endParaRPr lang="zh-CN" altLang="en-US"/>
          </a:p>
        </p:txBody>
      </p:sp>
    </p:spTree>
    <p:extLst>
      <p:ext uri="{BB962C8B-B14F-4D97-AF65-F5344CB8AC3E}">
        <p14:creationId xmlns:p14="http://schemas.microsoft.com/office/powerpoint/2010/main" val="19771862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27T02:24:52.887"/>
    </inkml:context>
    <inkml:brush xml:id="br0">
      <inkml:brushProperty name="width" value="0.05" units="cm"/>
      <inkml:brushProperty name="height" value="0.05" units="cm"/>
      <inkml:brushProperty name="color" value="#993366"/>
      <inkml:brushProperty name="ignorePressure" value="1"/>
    </inkml:brush>
  </inkml:definitions>
  <inkml:trace contextRef="#ctx0" brushRef="#br0">1 0,'32530'0,"-32498"0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27T02:24:52.888"/>
    </inkml:context>
    <inkml:brush xml:id="br0">
      <inkml:brushProperty name="width" value="0.2" units="cm"/>
      <inkml:brushProperty name="height" value="0.4" units="cm"/>
      <inkml:brushProperty name="color" value="#993366"/>
      <inkml:brushProperty name="tip" value="rectangle"/>
      <inkml:brushProperty name="rasterOp" value="maskPen"/>
      <inkml:brushProperty name="ignorePressure" value="1"/>
    </inkml:brush>
  </inkml:definitions>
  <inkml:trace contextRef="#ctx0" brushRef="#br0">1 0,'15757'0,"-15742"0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307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307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1BB3C776-D0FF-4C09-AE70-410EC1C76559}" type="slidenum">
              <a:rPr lang="en-US"/>
              <a:pPr/>
              <a:t>‹#›</a:t>
            </a:fld>
            <a:endParaRPr lang="en-US"/>
          </a:p>
        </p:txBody>
      </p:sp>
    </p:spTree>
    <p:extLst>
      <p:ext uri="{BB962C8B-B14F-4D97-AF65-F5344CB8AC3E}">
        <p14:creationId xmlns:p14="http://schemas.microsoft.com/office/powerpoint/2010/main" val="1161567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000" dirty="0"/>
          </a:p>
        </p:txBody>
      </p:sp>
      <p:sp>
        <p:nvSpPr>
          <p:cNvPr id="4" name="灯片编号占位符 3"/>
          <p:cNvSpPr>
            <a:spLocks noGrp="1"/>
          </p:cNvSpPr>
          <p:nvPr>
            <p:ph type="sldNum" sz="quarter" idx="5"/>
          </p:nvPr>
        </p:nvSpPr>
        <p:spPr/>
        <p:txBody>
          <a:bodyPr/>
          <a:lstStyle/>
          <a:p>
            <a:fld id="{1BB3C776-D0FF-4C09-AE70-410EC1C76559}" type="slidenum">
              <a:rPr lang="en-US" smtClean="0"/>
              <a:pPr/>
              <a:t>1</a:t>
            </a:fld>
            <a:endParaRPr lang="en-US"/>
          </a:p>
        </p:txBody>
      </p:sp>
    </p:spTree>
    <p:extLst>
      <p:ext uri="{BB962C8B-B14F-4D97-AF65-F5344CB8AC3E}">
        <p14:creationId xmlns:p14="http://schemas.microsoft.com/office/powerpoint/2010/main" val="1466960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10</a:t>
            </a:fld>
            <a:endParaRPr lang="en-US"/>
          </a:p>
        </p:txBody>
      </p:sp>
    </p:spTree>
    <p:extLst>
      <p:ext uri="{BB962C8B-B14F-4D97-AF65-F5344CB8AC3E}">
        <p14:creationId xmlns:p14="http://schemas.microsoft.com/office/powerpoint/2010/main" val="3800883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11</a:t>
            </a:fld>
            <a:endParaRPr lang="en-US"/>
          </a:p>
        </p:txBody>
      </p:sp>
    </p:spTree>
    <p:extLst>
      <p:ext uri="{BB962C8B-B14F-4D97-AF65-F5344CB8AC3E}">
        <p14:creationId xmlns:p14="http://schemas.microsoft.com/office/powerpoint/2010/main" val="207283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12</a:t>
            </a:fld>
            <a:endParaRPr lang="en-US"/>
          </a:p>
        </p:txBody>
      </p:sp>
    </p:spTree>
    <p:extLst>
      <p:ext uri="{BB962C8B-B14F-4D97-AF65-F5344CB8AC3E}">
        <p14:creationId xmlns:p14="http://schemas.microsoft.com/office/powerpoint/2010/main" val="2923311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13</a:t>
            </a:fld>
            <a:endParaRPr lang="en-US"/>
          </a:p>
        </p:txBody>
      </p:sp>
    </p:spTree>
    <p:extLst>
      <p:ext uri="{BB962C8B-B14F-4D97-AF65-F5344CB8AC3E}">
        <p14:creationId xmlns:p14="http://schemas.microsoft.com/office/powerpoint/2010/main" val="4086758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14</a:t>
            </a:fld>
            <a:endParaRPr lang="en-US"/>
          </a:p>
        </p:txBody>
      </p:sp>
    </p:spTree>
    <p:extLst>
      <p:ext uri="{BB962C8B-B14F-4D97-AF65-F5344CB8AC3E}">
        <p14:creationId xmlns:p14="http://schemas.microsoft.com/office/powerpoint/2010/main" val="2351904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tutorial includes two main parts: WCE image classification and COVID-19 CT image segmentation. For each part, I will introduce a baseline network that is widely utilized as backbone in many related works, then I will present a novel framework based on this baseline network, which propose many advanced technologies, like attention mechanism and objective function, to enhance the performance of original baseline network, and then apply this novel framework to some medical image analysis applications, such as WCE image classification and segment lung infection from CT images.</a:t>
            </a:r>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2</a:t>
            </a:fld>
            <a:endParaRPr lang="en-US"/>
          </a:p>
        </p:txBody>
      </p:sp>
    </p:spTree>
    <p:extLst>
      <p:ext uri="{BB962C8B-B14F-4D97-AF65-F5344CB8AC3E}">
        <p14:creationId xmlns:p14="http://schemas.microsoft.com/office/powerpoint/2010/main" val="109763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This</a:t>
            </a:r>
            <a:r>
              <a:rPr kumimoji="1" lang="zh-CN" altLang="en-US"/>
              <a:t> </a:t>
            </a:r>
            <a:r>
              <a:rPr kumimoji="1" lang="en-US" altLang="zh-CN"/>
              <a:t>is</a:t>
            </a:r>
            <a:r>
              <a:rPr kumimoji="1" lang="zh-CN" altLang="en-US"/>
              <a:t> </a:t>
            </a:r>
            <a:r>
              <a:rPr kumimoji="1" lang="en-US" altLang="zh-CN"/>
              <a:t>the</a:t>
            </a:r>
            <a:r>
              <a:rPr kumimoji="1" lang="zh-CN" altLang="en-US"/>
              <a:t> </a:t>
            </a:r>
            <a:r>
              <a:rPr kumimoji="1" lang="en-US" altLang="zh-CN"/>
              <a:t>whole</a:t>
            </a:r>
            <a:r>
              <a:rPr kumimoji="1" lang="zh-CN" altLang="en-US"/>
              <a:t> </a:t>
            </a:r>
            <a:r>
              <a:rPr kumimoji="1" lang="en-US" altLang="zh-CN"/>
              <a:t>framework</a:t>
            </a:r>
            <a:r>
              <a:rPr kumimoji="1" lang="zh-CN" altLang="en-US"/>
              <a:t> </a:t>
            </a:r>
            <a:r>
              <a:rPr kumimoji="1" lang="en-US" altLang="zh-CN"/>
              <a:t>of</a:t>
            </a:r>
            <a:r>
              <a:rPr kumimoji="1" lang="zh-CN" altLang="en-US"/>
              <a:t> </a:t>
            </a:r>
            <a:r>
              <a:rPr kumimoji="1" lang="en-US" altLang="zh-CN"/>
              <a:t>Inf-Net.</a:t>
            </a:r>
            <a:r>
              <a:rPr kumimoji="1" lang="zh-CN" altLang="en-US"/>
              <a:t> </a:t>
            </a:r>
            <a:r>
              <a:rPr lang="en-US" altLang="zh-CN" sz="1200" kern="1200">
                <a:solidFill>
                  <a:schemeClr val="tx1"/>
                </a:solidFill>
                <a:effectLst/>
                <a:latin typeface="Arial" charset="0"/>
                <a:ea typeface="ＭＳ Ｐゴシック" pitchFamily="-65" charset="-128"/>
                <a:cs typeface="ＭＳ Ｐゴシック" pitchFamily="-65" charset="-128"/>
              </a:rPr>
              <a:t>As in</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this</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figure, CT images are first</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fed to two convolutional layers to extract low-level features. Herein, an</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edge attention module is</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added</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to explicitly improve the representation</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of objective region boundaries. Then, the low-level features</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f2 are fed to three convolutional layers for extracting</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the high-level features, which are used for two purposes. First,</a:t>
            </a:r>
          </a:p>
          <a:p>
            <a:r>
              <a:rPr lang="en-US" altLang="zh-CN" sz="1200" kern="1200">
                <a:solidFill>
                  <a:schemeClr val="tx1"/>
                </a:solidFill>
                <a:effectLst/>
                <a:latin typeface="Arial" charset="0"/>
                <a:ea typeface="ＭＳ Ｐゴシック" pitchFamily="-65" charset="-128"/>
                <a:cs typeface="ＭＳ Ｐゴシック" pitchFamily="-65" charset="-128"/>
              </a:rPr>
              <a:t>A</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parallel partial decoder (PPD) is</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devised</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to aggregate these</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high-level</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features and generate a global semantic</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map Sg for the coarse localization</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of lung infections. Second, these features combined</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with f2 are fed to multiple reverse attention (RA) modules</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under the guidance of the Sg.</a:t>
            </a:r>
          </a:p>
          <a:p>
            <a:r>
              <a:rPr lang="en-US" altLang="zh-CN" sz="1200" kern="1200">
                <a:solidFill>
                  <a:schemeClr val="tx1"/>
                </a:solidFill>
                <a:effectLst/>
                <a:latin typeface="Arial" charset="0"/>
                <a:ea typeface="ＭＳ Ｐゴシック" pitchFamily="-65" charset="-128"/>
                <a:cs typeface="ＭＳ Ｐゴシック" pitchFamily="-65" charset="-128"/>
              </a:rPr>
              <a:t>Therefore,</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 the key components of Inf-Net is</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PPD,</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edge</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attention</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module</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and</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this</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reverse</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attention</a:t>
            </a:r>
            <a:r>
              <a:rPr lang="zh-CN" altLang="en-US" sz="1200" kern="1200">
                <a:solidFill>
                  <a:schemeClr val="tx1"/>
                </a:solidFill>
                <a:effectLst/>
                <a:latin typeface="Arial" charset="0"/>
                <a:ea typeface="ＭＳ Ｐゴシック" pitchFamily="-65" charset="-128"/>
                <a:cs typeface="ＭＳ Ｐゴシック" pitchFamily="-65" charset="-128"/>
              </a:rPr>
              <a:t> </a:t>
            </a:r>
            <a:r>
              <a:rPr lang="en-US" altLang="zh-CN" sz="1200" kern="1200">
                <a:solidFill>
                  <a:schemeClr val="tx1"/>
                </a:solidFill>
                <a:effectLst/>
                <a:latin typeface="Arial" charset="0"/>
                <a:ea typeface="ＭＳ Ｐゴシック" pitchFamily="-65" charset="-128"/>
                <a:cs typeface="ＭＳ Ｐゴシック" pitchFamily="-65" charset="-128"/>
              </a:rPr>
              <a:t>module.</a:t>
            </a:r>
          </a:p>
          <a:p>
            <a:endParaRPr lang="en-US" altLang="zh-CN" sz="1200" kern="1200">
              <a:solidFill>
                <a:schemeClr val="tx1"/>
              </a:solidFill>
              <a:effectLst/>
              <a:latin typeface="Arial" charset="0"/>
              <a:ea typeface="ＭＳ Ｐゴシック" pitchFamily="-65" charset="-128"/>
              <a:cs typeface="ＭＳ Ｐゴシック" pitchFamily="-65" charset="-128"/>
            </a:endParaRPr>
          </a:p>
          <a:p>
            <a:endParaRPr lang="en-US" altLang="zh-CN" sz="1200" kern="1200">
              <a:solidFill>
                <a:schemeClr val="tx1"/>
              </a:solidFill>
              <a:effectLst/>
              <a:latin typeface="Arial" charset="0"/>
              <a:ea typeface="ＭＳ Ｐゴシック" pitchFamily="-65" charset="-128"/>
              <a:cs typeface="ＭＳ Ｐゴシック" pitchFamily="-65" charset="-128"/>
            </a:endParaRPr>
          </a:p>
          <a:p>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3</a:t>
            </a:fld>
            <a:endParaRPr lang="en-US"/>
          </a:p>
        </p:txBody>
      </p:sp>
    </p:spTree>
    <p:extLst>
      <p:ext uri="{BB962C8B-B14F-4D97-AF65-F5344CB8AC3E}">
        <p14:creationId xmlns:p14="http://schemas.microsoft.com/office/powerpoint/2010/main" val="160072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a:t>
            </a:r>
            <a:r>
              <a:rPr kumimoji="1" lang="zh-CN" altLang="en-US" dirty="0"/>
              <a:t> </a:t>
            </a:r>
            <a:r>
              <a:rPr kumimoji="1" lang="en-US" altLang="zh-CN" dirty="0"/>
              <a:t>for</a:t>
            </a:r>
            <a:r>
              <a:rPr kumimoji="1" lang="zh-CN" altLang="en-US" dirty="0"/>
              <a:t> </a:t>
            </a:r>
            <a:r>
              <a:rPr kumimoji="1" lang="en-US" altLang="zh-CN" dirty="0"/>
              <a:t>this</a:t>
            </a:r>
            <a:r>
              <a:rPr kumimoji="1" lang="zh-CN" altLang="en-US" dirty="0"/>
              <a:t> </a:t>
            </a:r>
            <a:r>
              <a:rPr kumimoji="1" lang="en-US" altLang="zh-CN" dirty="0"/>
              <a:t>edge</a:t>
            </a:r>
            <a:r>
              <a:rPr kumimoji="1" lang="zh-CN" altLang="en-US" dirty="0"/>
              <a:t> </a:t>
            </a:r>
            <a:r>
              <a:rPr kumimoji="1" lang="en-US" altLang="zh-CN" dirty="0"/>
              <a:t>attention</a:t>
            </a:r>
            <a:r>
              <a:rPr kumimoji="1" lang="zh-CN" altLang="en-US" dirty="0"/>
              <a:t> </a:t>
            </a:r>
            <a:r>
              <a:rPr kumimoji="1" lang="en-US" altLang="zh-CN" dirty="0"/>
              <a:t>module,</a:t>
            </a:r>
            <a:r>
              <a:rPr kumimoji="1" lang="zh-CN" altLang="en-US" dirty="0"/>
              <a:t> </a:t>
            </a:r>
            <a:r>
              <a:rPr kumimoji="1" lang="en-US" altLang="zh-CN" dirty="0"/>
              <a:t>it</a:t>
            </a:r>
            <a:r>
              <a:rPr kumimoji="1" lang="zh-CN" altLang="en-US" dirty="0"/>
              <a:t> </a:t>
            </a:r>
            <a:r>
              <a:rPr kumimoji="1" lang="en-US" altLang="zh-CN" dirty="0"/>
              <a:t>aims</a:t>
            </a:r>
            <a:r>
              <a:rPr kumimoji="1" lang="zh-CN" altLang="en-US" dirty="0"/>
              <a:t> </a:t>
            </a:r>
            <a:r>
              <a:rPr kumimoji="1" lang="en-US" altLang="zh-CN" dirty="0"/>
              <a:t>to</a:t>
            </a:r>
            <a:r>
              <a:rPr kumimoji="1" lang="zh-CN" altLang="en-US" dirty="0"/>
              <a:t> </a:t>
            </a:r>
            <a:r>
              <a:rPr kumimoji="1" lang="en-US" altLang="zh-CN" dirty="0"/>
              <a:t>extract</a:t>
            </a:r>
            <a:r>
              <a:rPr kumimoji="1" lang="zh-CN" altLang="en-US" dirty="0"/>
              <a:t> </a:t>
            </a:r>
            <a:r>
              <a:rPr kumimoji="1" lang="en-US" altLang="zh-CN" dirty="0"/>
              <a:t>edge</a:t>
            </a:r>
            <a:r>
              <a:rPr kumimoji="1" lang="zh-CN" altLang="en-US" dirty="0"/>
              <a:t> </a:t>
            </a:r>
            <a:r>
              <a:rPr kumimoji="1" lang="en-US" altLang="zh-CN" dirty="0"/>
              <a:t>information.</a:t>
            </a:r>
            <a:r>
              <a:rPr kumimoji="1" lang="zh-CN" altLang="en-US" dirty="0"/>
              <a:t> </a:t>
            </a:r>
            <a:r>
              <a:rPr kumimoji="1" lang="en-US" altLang="zh-CN" dirty="0"/>
              <a:t>Existing</a:t>
            </a:r>
            <a:r>
              <a:rPr kumimoji="1" lang="zh-CN" altLang="en-US" dirty="0"/>
              <a:t> </a:t>
            </a:r>
            <a:r>
              <a:rPr kumimoji="1" lang="en-US" altLang="zh-CN" dirty="0"/>
              <a:t>segmentation</a:t>
            </a:r>
            <a:r>
              <a:rPr kumimoji="1" lang="zh-CN" altLang="en-US" dirty="0"/>
              <a:t> </a:t>
            </a:r>
            <a:r>
              <a:rPr kumimoji="1" lang="en-US" altLang="zh-CN" dirty="0"/>
              <a:t>network</a:t>
            </a:r>
            <a:r>
              <a:rPr kumimoji="1" lang="zh-CN" altLang="en-US" dirty="0"/>
              <a:t> </a:t>
            </a:r>
            <a:r>
              <a:rPr kumimoji="1" lang="en-US" altLang="zh-CN" dirty="0"/>
              <a:t>tends</a:t>
            </a:r>
            <a:r>
              <a:rPr kumimoji="1" lang="zh-CN" altLang="en-US" dirty="0"/>
              <a:t> </a:t>
            </a:r>
            <a:r>
              <a:rPr kumimoji="1" lang="en-US" altLang="zh-CN" dirty="0"/>
              <a:t>to</a:t>
            </a:r>
            <a:r>
              <a:rPr kumimoji="1" lang="zh-CN" altLang="en-US" dirty="0"/>
              <a:t> </a:t>
            </a:r>
            <a:r>
              <a:rPr kumimoji="1" lang="en-US" altLang="zh-CN" dirty="0"/>
              <a:t>result</a:t>
            </a:r>
            <a:r>
              <a:rPr kumimoji="1" lang="zh-CN" altLang="en-US" dirty="0"/>
              <a:t> </a:t>
            </a:r>
            <a:r>
              <a:rPr kumimoji="1" lang="en-US" altLang="zh-CN" dirty="0"/>
              <a:t>in</a:t>
            </a:r>
            <a:r>
              <a:rPr kumimoji="1" lang="zh-CN" altLang="en-US" dirty="0"/>
              <a:t> </a:t>
            </a:r>
            <a:r>
              <a:rPr kumimoji="1" lang="en-US" altLang="zh-CN" dirty="0"/>
              <a:t>wrong</a:t>
            </a:r>
            <a:r>
              <a:rPr kumimoji="1" lang="zh-CN" altLang="en-US" dirty="0"/>
              <a:t> </a:t>
            </a:r>
            <a:r>
              <a:rPr kumimoji="1" lang="en-US" altLang="zh-CN" dirty="0"/>
              <a:t>prediction</a:t>
            </a:r>
            <a:r>
              <a:rPr kumimoji="1" lang="zh-CN" altLang="en-US" dirty="0"/>
              <a:t> </a:t>
            </a:r>
            <a:r>
              <a:rPr kumimoji="1" lang="en-US" altLang="zh-CN" dirty="0"/>
              <a:t>around</a:t>
            </a:r>
            <a:r>
              <a:rPr kumimoji="1" lang="zh-CN" altLang="en-US" dirty="0"/>
              <a:t> </a:t>
            </a:r>
            <a:r>
              <a:rPr kumimoji="1" lang="en-US" altLang="zh-CN" dirty="0"/>
              <a:t>boundary</a:t>
            </a:r>
            <a:r>
              <a:rPr kumimoji="1" lang="zh-CN" altLang="en-US" dirty="0"/>
              <a:t> </a:t>
            </a:r>
            <a:r>
              <a:rPr kumimoji="1" lang="en-US" altLang="zh-CN" dirty="0"/>
              <a:t>of</a:t>
            </a:r>
            <a:r>
              <a:rPr kumimoji="1" lang="zh-CN" altLang="en-US" dirty="0"/>
              <a:t> </a:t>
            </a:r>
            <a:r>
              <a:rPr kumimoji="1" lang="en-US" altLang="zh-CN" dirty="0"/>
              <a:t>lesion,</a:t>
            </a:r>
            <a:r>
              <a:rPr kumimoji="1" lang="zh-CN" altLang="en-US" dirty="0"/>
              <a:t> </a:t>
            </a:r>
            <a:r>
              <a:rPr kumimoji="1" lang="en-US" altLang="zh-CN" dirty="0"/>
              <a:t>so</a:t>
            </a:r>
            <a:r>
              <a:rPr kumimoji="1" lang="zh-CN" altLang="en-US" dirty="0"/>
              <a:t> </a:t>
            </a:r>
            <a:r>
              <a:rPr kumimoji="1" lang="en-US" altLang="zh-CN" dirty="0"/>
              <a:t>in</a:t>
            </a:r>
            <a:r>
              <a:rPr kumimoji="1" lang="zh-CN" altLang="en-US" dirty="0"/>
              <a:t> </a:t>
            </a:r>
            <a:r>
              <a:rPr kumimoji="1" lang="en-US" altLang="zh-CN" dirty="0"/>
              <a:t>this</a:t>
            </a:r>
            <a:r>
              <a:rPr kumimoji="1" lang="zh-CN" altLang="en-US" dirty="0"/>
              <a:t> </a:t>
            </a:r>
            <a:r>
              <a:rPr kumimoji="1" lang="en-US" altLang="zh-CN" dirty="0"/>
              <a:t>way,</a:t>
            </a:r>
            <a:r>
              <a:rPr kumimoji="1" lang="zh-CN" altLang="en-US" dirty="0"/>
              <a:t> </a:t>
            </a:r>
            <a:r>
              <a:rPr kumimoji="1" lang="en-US" altLang="zh-CN" dirty="0"/>
              <a:t>by</a:t>
            </a:r>
            <a:r>
              <a:rPr kumimoji="1" lang="zh-CN" altLang="en-US" dirty="0"/>
              <a:t> </a:t>
            </a:r>
            <a:r>
              <a:rPr kumimoji="1" lang="en-US" altLang="zh-CN" dirty="0"/>
              <a:t>enhancing</a:t>
            </a:r>
            <a:r>
              <a:rPr kumimoji="1" lang="zh-CN" altLang="en-US" dirty="0"/>
              <a:t> </a:t>
            </a:r>
            <a:r>
              <a:rPr kumimoji="1" lang="en-US" altLang="zh-CN" dirty="0"/>
              <a:t>the</a:t>
            </a:r>
            <a:r>
              <a:rPr kumimoji="1" lang="zh-CN" altLang="en-US" dirty="0"/>
              <a:t> </a:t>
            </a:r>
            <a:r>
              <a:rPr kumimoji="1" lang="en-US" altLang="zh-CN" dirty="0"/>
              <a:t>feature</a:t>
            </a:r>
            <a:r>
              <a:rPr kumimoji="1" lang="zh-CN" altLang="en-US" dirty="0"/>
              <a:t> </a:t>
            </a:r>
            <a:r>
              <a:rPr kumimoji="1" lang="en-US" altLang="zh-CN" dirty="0"/>
              <a:t>representation</a:t>
            </a:r>
            <a:r>
              <a:rPr kumimoji="1" lang="zh-CN" altLang="en-US" dirty="0"/>
              <a:t> </a:t>
            </a:r>
            <a:r>
              <a:rPr kumimoji="1" lang="en-US" altLang="zh-CN" dirty="0"/>
              <a:t>around</a:t>
            </a:r>
            <a:r>
              <a:rPr kumimoji="1" lang="zh-CN" altLang="en-US" dirty="0"/>
              <a:t> </a:t>
            </a:r>
            <a:r>
              <a:rPr kumimoji="1" lang="en-US" altLang="zh-CN" dirty="0"/>
              <a:t>the</a:t>
            </a:r>
            <a:r>
              <a:rPr kumimoji="1" lang="zh-CN" altLang="en-US" dirty="0"/>
              <a:t> </a:t>
            </a:r>
            <a:r>
              <a:rPr kumimoji="1" lang="en-US" altLang="zh-CN" dirty="0"/>
              <a:t>boundary</a:t>
            </a:r>
            <a:r>
              <a:rPr kumimoji="1" lang="zh-CN" altLang="en-US" dirty="0"/>
              <a:t> </a:t>
            </a:r>
            <a:r>
              <a:rPr kumimoji="1" lang="en-US" altLang="zh-CN" dirty="0"/>
              <a:t>can</a:t>
            </a:r>
            <a:r>
              <a:rPr kumimoji="1" lang="zh-CN" altLang="en-US" dirty="0"/>
              <a:t> </a:t>
            </a:r>
            <a:r>
              <a:rPr kumimoji="1" lang="en-US" altLang="zh-CN" dirty="0"/>
              <a:t>lead</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more</a:t>
            </a:r>
            <a:r>
              <a:rPr kumimoji="1" lang="zh-CN" altLang="en-US" dirty="0"/>
              <a:t> </a:t>
            </a:r>
            <a:r>
              <a:rPr kumimoji="1" lang="en-US" altLang="zh-CN" dirty="0"/>
              <a:t>accurate</a:t>
            </a:r>
            <a:r>
              <a:rPr kumimoji="1" lang="zh-CN" altLang="en-US" dirty="0"/>
              <a:t> </a:t>
            </a:r>
            <a:r>
              <a:rPr kumimoji="1" lang="en-US" altLang="zh-CN" dirty="0"/>
              <a:t>prediction.</a:t>
            </a:r>
          </a:p>
          <a:p>
            <a:endParaRPr kumimoji="1" lang="en-US" altLang="zh-CN" dirty="0"/>
          </a:p>
          <a:p>
            <a:r>
              <a:rPr kumimoji="1" lang="en-US" altLang="zh-CN" dirty="0"/>
              <a:t>Firstly,</a:t>
            </a:r>
            <a:r>
              <a:rPr kumimoji="1" lang="zh-CN" altLang="en-US" dirty="0"/>
              <a:t> </a:t>
            </a:r>
            <a:r>
              <a:rPr kumimoji="1" lang="en-US" altLang="zh-CN" dirty="0"/>
              <a:t>it</a:t>
            </a:r>
            <a:r>
              <a:rPr kumimoji="1" lang="zh-CN" altLang="en-US" dirty="0"/>
              <a:t> </a:t>
            </a:r>
            <a:r>
              <a:rPr kumimoji="1" lang="en-US" altLang="zh-CN" dirty="0"/>
              <a:t>embeds</a:t>
            </a:r>
            <a:r>
              <a:rPr kumimoji="1" lang="zh-CN" altLang="en-US" dirty="0"/>
              <a:t> </a:t>
            </a:r>
            <a:r>
              <a:rPr kumimoji="1" lang="en-US" altLang="zh-CN" dirty="0"/>
              <a:t>an</a:t>
            </a:r>
            <a:r>
              <a:rPr kumimoji="1" lang="zh-CN" altLang="en-US" dirty="0"/>
              <a:t> </a:t>
            </a:r>
            <a:r>
              <a:rPr kumimoji="1" lang="en-US" altLang="zh-CN" dirty="0"/>
              <a:t>edge</a:t>
            </a:r>
            <a:r>
              <a:rPr kumimoji="1" lang="zh-CN" altLang="en-US" dirty="0"/>
              <a:t> </a:t>
            </a:r>
            <a:r>
              <a:rPr kumimoji="1" lang="en-US" altLang="zh-CN" dirty="0"/>
              <a:t>encoder</a:t>
            </a:r>
            <a:r>
              <a:rPr kumimoji="1" lang="zh-CN" altLang="en-US" dirty="0"/>
              <a:t> </a:t>
            </a:r>
            <a:r>
              <a:rPr kumimoji="1" lang="en-US" altLang="zh-CN" dirty="0"/>
              <a:t>to</a:t>
            </a:r>
            <a:r>
              <a:rPr kumimoji="1" lang="zh-CN" altLang="en-US" dirty="0"/>
              <a:t> </a:t>
            </a:r>
            <a:r>
              <a:rPr kumimoji="1" lang="en-US" altLang="zh-CN" dirty="0"/>
              <a:t>extract</a:t>
            </a:r>
            <a:r>
              <a:rPr kumimoji="1" lang="zh-CN" altLang="en-US" dirty="0"/>
              <a:t> </a:t>
            </a:r>
            <a:r>
              <a:rPr kumimoji="1" lang="en-US" altLang="zh-CN" dirty="0"/>
              <a:t>edge</a:t>
            </a:r>
            <a:r>
              <a:rPr kumimoji="1" lang="zh-CN" altLang="en-US" dirty="0"/>
              <a:t> </a:t>
            </a:r>
            <a:r>
              <a:rPr kumimoji="1" lang="en-US" altLang="zh-CN" dirty="0"/>
              <a:t>features</a:t>
            </a:r>
            <a:r>
              <a:rPr kumimoji="1" lang="zh-CN" altLang="en-US" dirty="0"/>
              <a:t> </a:t>
            </a:r>
            <a:r>
              <a:rPr kumimoji="1" lang="en-US" altLang="zh-CN" dirty="0"/>
              <a:t>and</a:t>
            </a:r>
            <a:r>
              <a:rPr kumimoji="1" lang="zh-CN" altLang="en-US" dirty="0"/>
              <a:t> </a:t>
            </a:r>
            <a:r>
              <a:rPr kumimoji="1" lang="en-US" altLang="zh-CN" dirty="0"/>
              <a:t>utilized</a:t>
            </a:r>
            <a:r>
              <a:rPr kumimoji="1" lang="zh-CN" altLang="en-US" dirty="0"/>
              <a:t> </a:t>
            </a:r>
            <a:r>
              <a:rPr kumimoji="1" lang="en-US" altLang="zh-CN" dirty="0"/>
              <a:t>an</a:t>
            </a:r>
            <a:r>
              <a:rPr kumimoji="1" lang="zh-CN" altLang="en-US" dirty="0"/>
              <a:t> </a:t>
            </a:r>
            <a:r>
              <a:rPr kumimoji="1" lang="en-US" altLang="zh-CN" dirty="0"/>
              <a:t>edge</a:t>
            </a:r>
            <a:r>
              <a:rPr kumimoji="1" lang="zh-CN" altLang="en-US" dirty="0"/>
              <a:t> </a:t>
            </a:r>
            <a:r>
              <a:rPr kumimoji="1" lang="en-US" altLang="zh-CN" dirty="0"/>
              <a:t>objective</a:t>
            </a:r>
            <a:r>
              <a:rPr kumimoji="1" lang="zh-CN" altLang="en-US" dirty="0"/>
              <a:t> </a:t>
            </a:r>
            <a:r>
              <a:rPr kumimoji="1" lang="en-US" altLang="zh-CN" dirty="0"/>
              <a:t>function</a:t>
            </a:r>
            <a:r>
              <a:rPr kumimoji="1" lang="zh-CN" altLang="en-US" dirty="0"/>
              <a:t> </a:t>
            </a:r>
            <a:r>
              <a:rPr kumimoji="1" lang="en-US" altLang="zh-CN" dirty="0"/>
              <a:t>to</a:t>
            </a:r>
            <a:r>
              <a:rPr kumimoji="1" lang="zh-CN" altLang="en-US" dirty="0"/>
              <a:t> </a:t>
            </a:r>
            <a:r>
              <a:rPr kumimoji="1" lang="en-US" altLang="zh-CN" dirty="0"/>
              <a:t>constrain</a:t>
            </a:r>
            <a:r>
              <a:rPr kumimoji="1" lang="zh-CN" altLang="en-US" dirty="0"/>
              <a:t> </a:t>
            </a:r>
            <a:r>
              <a:rPr kumimoji="1" lang="en-US" altLang="zh-CN" dirty="0"/>
              <a:t>the</a:t>
            </a:r>
            <a:r>
              <a:rPr kumimoji="1" lang="zh-CN" altLang="en-US" dirty="0"/>
              <a:t> </a:t>
            </a:r>
            <a:r>
              <a:rPr kumimoji="1" lang="en-US" altLang="zh-CN" dirty="0"/>
              <a:t>extracted</a:t>
            </a:r>
            <a:r>
              <a:rPr kumimoji="1" lang="zh-CN" altLang="en-US" dirty="0"/>
              <a:t> </a:t>
            </a:r>
            <a:r>
              <a:rPr kumimoji="1" lang="en-US" altLang="zh-CN" dirty="0"/>
              <a:t>edge</a:t>
            </a:r>
            <a:r>
              <a:rPr kumimoji="1" lang="zh-CN" altLang="en-US" dirty="0"/>
              <a:t> </a:t>
            </a:r>
            <a:r>
              <a:rPr kumimoji="1" lang="en-US" altLang="zh-CN" dirty="0"/>
              <a:t>information.</a:t>
            </a:r>
            <a:r>
              <a:rPr kumimoji="1" lang="zh-CN" altLang="en-US" dirty="0"/>
              <a:t> </a:t>
            </a:r>
            <a:r>
              <a:rPr kumimoji="1" lang="en-US" altLang="zh-CN" dirty="0"/>
              <a:t>Specifically,</a:t>
            </a:r>
            <a:r>
              <a:rPr kumimoji="1" lang="zh-CN" altLang="en-US" dirty="0"/>
              <a:t> </a:t>
            </a:r>
            <a:r>
              <a:rPr kumimoji="1" lang="en-US" altLang="zh-CN" dirty="0"/>
              <a:t>the</a:t>
            </a:r>
            <a:r>
              <a:rPr kumimoji="1" lang="zh-CN" altLang="en-US" dirty="0"/>
              <a:t> </a:t>
            </a:r>
            <a:r>
              <a:rPr kumimoji="1" lang="en-US" altLang="zh-CN" dirty="0"/>
              <a:t>edge</a:t>
            </a:r>
            <a:r>
              <a:rPr kumimoji="1" lang="zh-CN" altLang="en-US" dirty="0"/>
              <a:t> </a:t>
            </a:r>
            <a:r>
              <a:rPr kumimoji="1" lang="en-US" altLang="zh-CN" dirty="0"/>
              <a:t>ground</a:t>
            </a:r>
            <a:r>
              <a:rPr kumimoji="1" lang="zh-CN" altLang="en-US" dirty="0"/>
              <a:t> </a:t>
            </a:r>
            <a:r>
              <a:rPr kumimoji="1" lang="en-US" altLang="zh-CN" dirty="0"/>
              <a:t>truth</a:t>
            </a:r>
            <a:r>
              <a:rPr kumimoji="1" lang="zh-CN" altLang="en-US" dirty="0"/>
              <a:t> </a:t>
            </a:r>
            <a:r>
              <a:rPr kumimoji="1" lang="en-US" altLang="zh-CN" dirty="0"/>
              <a:t>is</a:t>
            </a:r>
            <a:r>
              <a:rPr kumimoji="1" lang="zh-CN" altLang="en-US" dirty="0"/>
              <a:t> </a:t>
            </a:r>
            <a:r>
              <a:rPr kumimoji="1" lang="en-US" altLang="zh-CN" dirty="0"/>
              <a:t>calculated</a:t>
            </a:r>
            <a:r>
              <a:rPr kumimoji="1" lang="zh-CN" altLang="en-US" dirty="0"/>
              <a:t> </a:t>
            </a:r>
            <a:r>
              <a:rPr kumimoji="1" lang="en-US" altLang="zh-CN" dirty="0"/>
              <a:t>from</a:t>
            </a:r>
            <a:r>
              <a:rPr kumimoji="1" lang="zh-CN" altLang="en-US" dirty="0"/>
              <a:t> </a:t>
            </a:r>
            <a:r>
              <a:rPr kumimoji="1" lang="en-US" altLang="zh-CN" dirty="0"/>
              <a:t>the</a:t>
            </a:r>
            <a:r>
              <a:rPr kumimoji="1" lang="zh-CN" altLang="en-US" dirty="0"/>
              <a:t> </a:t>
            </a:r>
            <a:r>
              <a:rPr kumimoji="1" lang="en-US" altLang="zh-CN" dirty="0"/>
              <a:t>segmentation</a:t>
            </a:r>
            <a:r>
              <a:rPr kumimoji="1" lang="zh-CN" altLang="en-US" dirty="0"/>
              <a:t> </a:t>
            </a:r>
            <a:r>
              <a:rPr kumimoji="1" lang="en-US" altLang="zh-CN" dirty="0"/>
              <a:t>ground</a:t>
            </a:r>
            <a:r>
              <a:rPr kumimoji="1" lang="zh-CN" altLang="en-US" dirty="0"/>
              <a:t> </a:t>
            </a:r>
            <a:r>
              <a:rPr kumimoji="1" lang="en-US" altLang="zh-CN" dirty="0"/>
              <a:t>truth</a:t>
            </a:r>
            <a:r>
              <a:rPr kumimoji="1" lang="zh-CN" altLang="en-US" dirty="0"/>
              <a:t> </a:t>
            </a:r>
            <a:r>
              <a:rPr kumimoji="1" lang="en-US" altLang="zh-CN" dirty="0"/>
              <a:t>through</a:t>
            </a:r>
            <a:r>
              <a:rPr kumimoji="1" lang="zh-CN" altLang="en-US" dirty="0"/>
              <a:t> </a:t>
            </a:r>
            <a:r>
              <a:rPr kumimoji="1" lang="en-US" altLang="zh-CN" dirty="0"/>
              <a:t>some</a:t>
            </a:r>
            <a:r>
              <a:rPr kumimoji="1" lang="zh-CN" altLang="en-US" dirty="0"/>
              <a:t> </a:t>
            </a:r>
            <a:r>
              <a:rPr kumimoji="1" lang="en-US" altLang="zh-CN" dirty="0"/>
              <a:t>conventional</a:t>
            </a:r>
            <a:r>
              <a:rPr kumimoji="1" lang="zh-CN" altLang="en-US" dirty="0"/>
              <a:t> </a:t>
            </a:r>
            <a:r>
              <a:rPr kumimoji="1" lang="en-US" altLang="zh-CN" dirty="0"/>
              <a:t>method,</a:t>
            </a:r>
            <a:r>
              <a:rPr kumimoji="1" lang="zh-CN" altLang="en-US" dirty="0"/>
              <a:t> </a:t>
            </a:r>
            <a:r>
              <a:rPr kumimoji="1" lang="en-US" altLang="zh-CN" dirty="0"/>
              <a:t>such</a:t>
            </a:r>
            <a:r>
              <a:rPr kumimoji="1" lang="zh-CN" altLang="en-US" dirty="0"/>
              <a:t> </a:t>
            </a:r>
            <a:r>
              <a:rPr kumimoji="1" lang="en-US" altLang="zh-CN" dirty="0"/>
              <a:t>as</a:t>
            </a:r>
            <a:r>
              <a:rPr kumimoji="1" lang="zh-CN" altLang="en-US" dirty="0"/>
              <a:t> </a:t>
            </a:r>
            <a:r>
              <a:rPr kumimoji="1" lang="en-US" altLang="zh-CN" dirty="0" err="1"/>
              <a:t>sobel</a:t>
            </a:r>
            <a:r>
              <a:rPr kumimoji="1" lang="zh-CN" altLang="en-US" dirty="0"/>
              <a:t> </a:t>
            </a:r>
            <a:r>
              <a:rPr kumimoji="1" lang="en-US" altLang="zh-CN" dirty="0"/>
              <a:t>filter.</a:t>
            </a:r>
            <a:r>
              <a:rPr kumimoji="1" lang="zh-CN" altLang="en-US" dirty="0"/>
              <a:t> </a:t>
            </a:r>
            <a:r>
              <a:rPr kumimoji="1" lang="en-US" altLang="zh-CN" dirty="0"/>
              <a:t>Then</a:t>
            </a:r>
            <a:r>
              <a:rPr kumimoji="1" lang="zh-CN" altLang="en-US" dirty="0"/>
              <a:t> </a:t>
            </a:r>
            <a:r>
              <a:rPr kumimoji="1" lang="en-US" altLang="zh-CN" dirty="0"/>
              <a:t>the</a:t>
            </a:r>
            <a:r>
              <a:rPr kumimoji="1" lang="zh-CN" altLang="en-US" dirty="0"/>
              <a:t> </a:t>
            </a:r>
            <a:r>
              <a:rPr kumimoji="1" lang="en-US" altLang="zh-CN" dirty="0"/>
              <a:t>objective</a:t>
            </a:r>
            <a:r>
              <a:rPr kumimoji="1" lang="zh-CN" altLang="en-US" dirty="0"/>
              <a:t> </a:t>
            </a:r>
            <a:r>
              <a:rPr kumimoji="1" lang="en-US" altLang="zh-CN" dirty="0"/>
              <a:t>function</a:t>
            </a:r>
            <a:r>
              <a:rPr kumimoji="1" lang="zh-CN" altLang="en-US" dirty="0"/>
              <a:t> </a:t>
            </a:r>
            <a:r>
              <a:rPr kumimoji="1" lang="en-US" altLang="zh-CN" dirty="0"/>
              <a:t>measures</a:t>
            </a:r>
            <a:r>
              <a:rPr kumimoji="1" lang="zh-CN" altLang="en-US" dirty="0"/>
              <a:t> </a:t>
            </a:r>
            <a:r>
              <a:rPr kumimoji="1" lang="en-US" altLang="zh-CN" dirty="0"/>
              <a:t>the</a:t>
            </a:r>
            <a:r>
              <a:rPr kumimoji="1" lang="zh-CN" altLang="en-US" dirty="0"/>
              <a:t> </a:t>
            </a:r>
            <a:r>
              <a:rPr kumimoji="1" lang="en-US" altLang="zh-CN" dirty="0"/>
              <a:t>difference</a:t>
            </a:r>
            <a:r>
              <a:rPr kumimoji="1" lang="zh-CN" altLang="en-US" dirty="0"/>
              <a:t> </a:t>
            </a:r>
            <a:r>
              <a:rPr kumimoji="1" lang="en-US" altLang="zh-CN" dirty="0"/>
              <a:t>between</a:t>
            </a:r>
            <a:r>
              <a:rPr kumimoji="1" lang="zh-CN" altLang="en-US" dirty="0"/>
              <a:t> </a:t>
            </a:r>
            <a:r>
              <a:rPr kumimoji="1" lang="en-US" altLang="zh-CN" dirty="0"/>
              <a:t>the</a:t>
            </a:r>
            <a:r>
              <a:rPr kumimoji="1" lang="zh-CN" altLang="en-US" dirty="0"/>
              <a:t> </a:t>
            </a:r>
            <a:r>
              <a:rPr kumimoji="1" lang="en-US" altLang="zh-CN" dirty="0"/>
              <a:t>extracted</a:t>
            </a:r>
            <a:r>
              <a:rPr kumimoji="1" lang="zh-CN" altLang="en-US" dirty="0"/>
              <a:t> </a:t>
            </a:r>
            <a:r>
              <a:rPr kumimoji="1" lang="en-US" altLang="zh-CN" dirty="0"/>
              <a:t>edge</a:t>
            </a:r>
            <a:r>
              <a:rPr kumimoji="1" lang="zh-CN" altLang="en-US" dirty="0"/>
              <a:t> </a:t>
            </a:r>
            <a:r>
              <a:rPr kumimoji="1" lang="en-US" altLang="zh-CN" dirty="0"/>
              <a:t>and</a:t>
            </a:r>
            <a:r>
              <a:rPr kumimoji="1" lang="zh-CN" altLang="en-US" dirty="0"/>
              <a:t> </a:t>
            </a:r>
            <a:r>
              <a:rPr kumimoji="1" lang="en-US" altLang="zh-CN" dirty="0"/>
              <a:t>the</a:t>
            </a:r>
            <a:r>
              <a:rPr kumimoji="1" lang="zh-CN" altLang="en-US" dirty="0"/>
              <a:t> </a:t>
            </a:r>
            <a:r>
              <a:rPr kumimoji="1" lang="en-US" altLang="zh-CN" dirty="0"/>
              <a:t>generated</a:t>
            </a:r>
            <a:r>
              <a:rPr kumimoji="1" lang="zh-CN" altLang="en-US" dirty="0"/>
              <a:t> </a:t>
            </a:r>
            <a:r>
              <a:rPr kumimoji="1" lang="en-US" altLang="zh-CN" dirty="0"/>
              <a:t>edge</a:t>
            </a:r>
            <a:r>
              <a:rPr kumimoji="1" lang="zh-CN" altLang="en-US" dirty="0"/>
              <a:t> </a:t>
            </a:r>
            <a:r>
              <a:rPr kumimoji="1" lang="en-US" altLang="zh-CN" dirty="0"/>
              <a:t>ground</a:t>
            </a:r>
            <a:r>
              <a:rPr kumimoji="1" lang="zh-CN" altLang="en-US" dirty="0"/>
              <a:t> </a:t>
            </a:r>
            <a:r>
              <a:rPr kumimoji="1" lang="en-US" altLang="zh-CN" dirty="0"/>
              <a:t>truth.</a:t>
            </a:r>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4</a:t>
            </a:fld>
            <a:endParaRPr lang="en-US"/>
          </a:p>
        </p:txBody>
      </p:sp>
    </p:spTree>
    <p:extLst>
      <p:ext uri="{BB962C8B-B14F-4D97-AF65-F5344CB8AC3E}">
        <p14:creationId xmlns:p14="http://schemas.microsoft.com/office/powerpoint/2010/main" val="235592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a:t>
            </a:r>
            <a:r>
              <a:rPr kumimoji="1" lang="zh-CN" altLang="en-US" dirty="0"/>
              <a:t> </a:t>
            </a:r>
            <a:r>
              <a:rPr kumimoji="1" lang="en-US" altLang="zh-CN" dirty="0"/>
              <a:t>for</a:t>
            </a:r>
            <a:r>
              <a:rPr kumimoji="1" lang="zh-CN" altLang="en-US" dirty="0"/>
              <a:t> </a:t>
            </a:r>
            <a:r>
              <a:rPr kumimoji="1" lang="en-US" altLang="zh-CN" dirty="0"/>
              <a:t>the</a:t>
            </a:r>
            <a:r>
              <a:rPr kumimoji="1" lang="zh-CN" altLang="en-US" dirty="0"/>
              <a:t> </a:t>
            </a:r>
            <a:r>
              <a:rPr kumimoji="1" lang="en-US" altLang="zh-CN" dirty="0"/>
              <a:t>paralleled</a:t>
            </a:r>
            <a:r>
              <a:rPr kumimoji="1" lang="zh-CN" altLang="en-US" dirty="0"/>
              <a:t> </a:t>
            </a:r>
            <a:r>
              <a:rPr kumimoji="1" lang="en-US" altLang="zh-CN" dirty="0"/>
              <a:t>partial</a:t>
            </a:r>
            <a:r>
              <a:rPr kumimoji="1" lang="zh-CN" altLang="en-US" dirty="0"/>
              <a:t> </a:t>
            </a:r>
            <a:r>
              <a:rPr kumimoji="1" lang="en-US" altLang="zh-CN" dirty="0"/>
              <a:t>decoder,</a:t>
            </a:r>
            <a:r>
              <a:rPr kumimoji="1" lang="zh-CN" altLang="en-US" dirty="0"/>
              <a:t> </a:t>
            </a:r>
            <a:r>
              <a:rPr kumimoji="1" lang="en-US" altLang="zh-CN" dirty="0"/>
              <a:t>it</a:t>
            </a:r>
            <a:r>
              <a:rPr kumimoji="1" lang="zh-CN" altLang="en-US" dirty="0"/>
              <a:t> </a:t>
            </a:r>
            <a:r>
              <a:rPr kumimoji="1" lang="en-US" altLang="zh-CN" dirty="0"/>
              <a:t>aims</a:t>
            </a:r>
            <a:r>
              <a:rPr kumimoji="1" lang="zh-CN" altLang="en-US" dirty="0"/>
              <a:t> </a:t>
            </a:r>
            <a:r>
              <a:rPr kumimoji="1" lang="en-US" altLang="zh-CN" dirty="0"/>
              <a:t>to</a:t>
            </a:r>
            <a:r>
              <a:rPr kumimoji="1" lang="zh-CN" altLang="en-US" dirty="0"/>
              <a:t> </a:t>
            </a:r>
            <a:r>
              <a:rPr lang="en-US" altLang="zh-CN" sz="1200" kern="1200" dirty="0">
                <a:solidFill>
                  <a:schemeClr val="tx1"/>
                </a:solidFill>
                <a:effectLst/>
                <a:latin typeface="Arial" charset="0"/>
                <a:ea typeface="ＭＳ Ｐゴシック" pitchFamily="-65" charset="-128"/>
                <a:cs typeface="ＭＳ Ｐゴシック" pitchFamily="-65" charset="-128"/>
              </a:rPr>
              <a:t>aggregate the</a:t>
            </a:r>
            <a:r>
              <a:rPr lang="zh-CN" altLang="en-US" sz="1200" kern="1200" dirty="0">
                <a:solidFill>
                  <a:schemeClr val="tx1"/>
                </a:solidFill>
                <a:effectLst/>
                <a:latin typeface="Arial" charset="0"/>
                <a:ea typeface="ＭＳ Ｐゴシック" pitchFamily="-65" charset="-128"/>
                <a:cs typeface="ＭＳ Ｐゴシック" pitchFamily="-65" charset="-128"/>
              </a:rPr>
              <a:t> </a:t>
            </a:r>
            <a:r>
              <a:rPr lang="en-US" altLang="zh-CN" sz="1200" kern="1200" dirty="0">
                <a:solidFill>
                  <a:schemeClr val="tx1"/>
                </a:solidFill>
                <a:effectLst/>
                <a:latin typeface="Arial" charset="0"/>
                <a:ea typeface="ＭＳ Ｐゴシック" pitchFamily="-65" charset="-128"/>
                <a:cs typeface="ＭＳ Ｐゴシック" pitchFamily="-65" charset="-128"/>
              </a:rPr>
              <a:t>high-level features with a paralleled connection. Then</a:t>
            </a:r>
            <a:r>
              <a:rPr lang="zh-CN" altLang="en-US" sz="1200" kern="1200" dirty="0">
                <a:solidFill>
                  <a:schemeClr val="tx1"/>
                </a:solidFill>
                <a:effectLst/>
                <a:latin typeface="Arial" charset="0"/>
                <a:ea typeface="ＭＳ Ｐゴシック" pitchFamily="-65" charset="-128"/>
                <a:cs typeface="ＭＳ Ｐゴシック" pitchFamily="-65" charset="-128"/>
              </a:rPr>
              <a:t> </a:t>
            </a:r>
            <a:r>
              <a:rPr lang="en-US" altLang="zh-CN" sz="1200" kern="1200" dirty="0">
                <a:solidFill>
                  <a:schemeClr val="tx1"/>
                </a:solidFill>
                <a:effectLst/>
                <a:latin typeface="Arial" charset="0"/>
                <a:ea typeface="ＭＳ Ｐゴシック" pitchFamily="-65" charset="-128"/>
                <a:cs typeface="ＭＳ Ｐゴシック" pitchFamily="-65" charset="-128"/>
              </a:rPr>
              <a:t>the partial</a:t>
            </a:r>
            <a:r>
              <a:rPr lang="zh-CN" altLang="en-US" sz="1200" kern="1200" dirty="0">
                <a:solidFill>
                  <a:schemeClr val="tx1"/>
                </a:solidFill>
                <a:effectLst/>
                <a:latin typeface="Arial" charset="0"/>
                <a:ea typeface="ＭＳ Ｐゴシック" pitchFamily="-65" charset="-128"/>
                <a:cs typeface="ＭＳ Ｐゴシック" pitchFamily="-65" charset="-128"/>
              </a:rPr>
              <a:t> </a:t>
            </a:r>
            <a:r>
              <a:rPr lang="en-US" altLang="zh-CN" sz="1200" kern="1200" dirty="0">
                <a:solidFill>
                  <a:schemeClr val="tx1"/>
                </a:solidFill>
                <a:effectLst/>
                <a:latin typeface="Arial" charset="0"/>
                <a:ea typeface="ＭＳ Ｐゴシック" pitchFamily="-65" charset="-128"/>
                <a:cs typeface="ＭＳ Ｐゴシック" pitchFamily="-65" charset="-128"/>
              </a:rPr>
              <a:t>decoder yields a coarse global map, which</a:t>
            </a:r>
            <a:r>
              <a:rPr lang="zh-CN" altLang="en-US" sz="1200" kern="1200" dirty="0">
                <a:solidFill>
                  <a:schemeClr val="tx1"/>
                </a:solidFill>
                <a:effectLst/>
                <a:latin typeface="Arial" charset="0"/>
                <a:ea typeface="ＭＳ Ｐゴシック" pitchFamily="-65" charset="-128"/>
                <a:cs typeface="ＭＳ Ｐゴシック" pitchFamily="-65" charset="-128"/>
              </a:rPr>
              <a:t> </a:t>
            </a:r>
            <a:r>
              <a:rPr lang="en-US" altLang="zh-CN" sz="1200" kern="1200" dirty="0">
                <a:solidFill>
                  <a:schemeClr val="tx1"/>
                </a:solidFill>
                <a:effectLst/>
                <a:latin typeface="Arial" charset="0"/>
                <a:ea typeface="ＭＳ Ｐゴシック" pitchFamily="-65" charset="-128"/>
                <a:cs typeface="ＭＳ Ｐゴシック" pitchFamily="-65" charset="-128"/>
              </a:rPr>
              <a:t>will serve as global guidance for</a:t>
            </a:r>
            <a:r>
              <a:rPr lang="zh-CN" altLang="en-US" sz="1200" kern="1200" dirty="0">
                <a:solidFill>
                  <a:schemeClr val="tx1"/>
                </a:solidFill>
                <a:effectLst/>
                <a:latin typeface="Arial" charset="0"/>
                <a:ea typeface="ＭＳ Ｐゴシック" pitchFamily="-65" charset="-128"/>
                <a:cs typeface="ＭＳ Ｐゴシック" pitchFamily="-65" charset="-128"/>
              </a:rPr>
              <a:t> </a:t>
            </a:r>
            <a:r>
              <a:rPr lang="en-US" altLang="zh-CN" sz="1200" kern="1200" dirty="0">
                <a:solidFill>
                  <a:schemeClr val="tx1"/>
                </a:solidFill>
                <a:effectLst/>
                <a:latin typeface="Arial" charset="0"/>
                <a:ea typeface="ＭＳ Ｐゴシック" pitchFamily="-65" charset="-128"/>
                <a:cs typeface="ＭＳ Ｐゴシック" pitchFamily="-65" charset="-128"/>
              </a:rPr>
              <a:t>RA modules.</a:t>
            </a:r>
          </a:p>
          <a:p>
            <a:endParaRPr lang="en-US" altLang="zh-CN" sz="1200" kern="1200" dirty="0">
              <a:solidFill>
                <a:schemeClr val="tx1"/>
              </a:solidFill>
              <a:effectLst/>
              <a:latin typeface="Arial" charset="0"/>
              <a:ea typeface="ＭＳ Ｐゴシック" pitchFamily="-65" charset="-128"/>
              <a:cs typeface="ＭＳ Ｐゴシック" pitchFamily="-65" charset="-128"/>
            </a:endParaRPr>
          </a:p>
          <a:p>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5</a:t>
            </a:fld>
            <a:endParaRPr lang="en-US"/>
          </a:p>
        </p:txBody>
      </p:sp>
    </p:spTree>
    <p:extLst>
      <p:ext uri="{BB962C8B-B14F-4D97-AF65-F5344CB8AC3E}">
        <p14:creationId xmlns:p14="http://schemas.microsoft.com/office/powerpoint/2010/main" val="28340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Details</a:t>
            </a:r>
            <a:r>
              <a:rPr kumimoji="1" lang="zh-CN" altLang="en-US" dirty="0"/>
              <a:t> </a:t>
            </a:r>
            <a:r>
              <a:rPr kumimoji="1" lang="en-US" altLang="zh-CN" dirty="0"/>
              <a:t>of</a:t>
            </a:r>
            <a:r>
              <a:rPr kumimoji="1" lang="zh-CN" altLang="en-US" dirty="0"/>
              <a:t> </a:t>
            </a:r>
            <a:r>
              <a:rPr kumimoji="1" lang="en-US" altLang="zh-CN" dirty="0"/>
              <a:t>reverse</a:t>
            </a:r>
            <a:r>
              <a:rPr kumimoji="1" lang="zh-CN" altLang="en-US" dirty="0"/>
              <a:t> </a:t>
            </a:r>
            <a:r>
              <a:rPr kumimoji="1" lang="en-US" altLang="zh-CN" dirty="0"/>
              <a:t>attention</a:t>
            </a:r>
            <a:r>
              <a:rPr kumimoji="1" lang="zh-CN" altLang="en-US" dirty="0"/>
              <a:t> </a:t>
            </a:r>
            <a:r>
              <a:rPr kumimoji="1" lang="en-US" altLang="zh-CN" dirty="0"/>
              <a:t>module</a:t>
            </a:r>
            <a:r>
              <a:rPr kumimoji="1" lang="zh-CN" altLang="en-US" dirty="0"/>
              <a:t> </a:t>
            </a:r>
            <a:r>
              <a:rPr kumimoji="1" lang="en-US" altLang="zh-CN" dirty="0"/>
              <a:t>is</a:t>
            </a:r>
            <a:r>
              <a:rPr kumimoji="1" lang="zh-CN" altLang="en-US" dirty="0"/>
              <a:t> </a:t>
            </a:r>
            <a:r>
              <a:rPr kumimoji="1" lang="en-US" altLang="zh-CN" dirty="0"/>
              <a:t>detailed</a:t>
            </a:r>
            <a:r>
              <a:rPr kumimoji="1" lang="zh-CN" altLang="en-US" dirty="0"/>
              <a:t> </a:t>
            </a:r>
            <a:r>
              <a:rPr kumimoji="1" lang="en-US" altLang="zh-CN" dirty="0"/>
              <a:t>in</a:t>
            </a:r>
            <a:r>
              <a:rPr kumimoji="1" lang="zh-CN" altLang="en-US" dirty="0"/>
              <a:t> </a:t>
            </a:r>
            <a:r>
              <a:rPr kumimoji="1" lang="en-US" altLang="zh-CN" dirty="0"/>
              <a:t>this</a:t>
            </a:r>
            <a:r>
              <a:rPr kumimoji="1" lang="zh-CN" altLang="en-US" dirty="0"/>
              <a:t> </a:t>
            </a:r>
            <a:r>
              <a:rPr kumimoji="1" lang="en-US" altLang="zh-CN" dirty="0"/>
              <a:t>figure,</a:t>
            </a:r>
            <a:r>
              <a:rPr kumimoji="1" lang="zh-CN" altLang="en-US" dirty="0"/>
              <a:t> </a:t>
            </a:r>
            <a:r>
              <a:rPr kumimoji="1" lang="en-US" altLang="zh-CN" dirty="0"/>
              <a:t>it</a:t>
            </a:r>
            <a:r>
              <a:rPr kumimoji="1" lang="zh-CN" altLang="en-US" dirty="0"/>
              <a:t> </a:t>
            </a:r>
            <a:r>
              <a:rPr kumimoji="1" lang="en-US" altLang="zh-CN" dirty="0"/>
              <a:t>also</a:t>
            </a:r>
            <a:r>
              <a:rPr kumimoji="1" lang="zh-CN" altLang="en-US" dirty="0"/>
              <a:t> </a:t>
            </a:r>
            <a:r>
              <a:rPr kumimoji="1" lang="en-US" altLang="zh-CN" dirty="0"/>
              <a:t>aims</a:t>
            </a:r>
            <a:r>
              <a:rPr kumimoji="1" lang="zh-CN" altLang="en-US" dirty="0"/>
              <a:t> </a:t>
            </a:r>
            <a:r>
              <a:rPr kumimoji="1" lang="en-US" altLang="zh-CN" dirty="0"/>
              <a:t>to</a:t>
            </a:r>
            <a:r>
              <a:rPr kumimoji="1" lang="zh-CN" altLang="en-US" dirty="0"/>
              <a:t> </a:t>
            </a:r>
            <a:r>
              <a:rPr kumimoji="1" lang="en-US" altLang="zh-CN" dirty="0"/>
              <a:t>implicitly</a:t>
            </a:r>
            <a:r>
              <a:rPr kumimoji="1" lang="zh-CN" altLang="en-US" dirty="0"/>
              <a:t> </a:t>
            </a:r>
            <a:r>
              <a:rPr kumimoji="1" lang="en-US" altLang="zh-CN" dirty="0"/>
              <a:t>learn</a:t>
            </a:r>
            <a:r>
              <a:rPr kumimoji="1" lang="zh-CN" altLang="en-US" dirty="0"/>
              <a:t> </a:t>
            </a:r>
            <a:r>
              <a:rPr kumimoji="1" lang="en-US" altLang="zh-CN" dirty="0"/>
              <a:t>edge</a:t>
            </a:r>
            <a:r>
              <a:rPr kumimoji="1" lang="zh-CN" altLang="en-US" dirty="0"/>
              <a:t> </a:t>
            </a:r>
            <a:r>
              <a:rPr kumimoji="1" lang="en-US" altLang="zh-CN" dirty="0"/>
              <a:t>features.</a:t>
            </a:r>
            <a:r>
              <a:rPr kumimoji="1" lang="zh-CN" altLang="en-US" dirty="0"/>
              <a:t> </a:t>
            </a:r>
            <a:r>
              <a:rPr kumimoji="1" lang="en-US" altLang="zh-CN" dirty="0"/>
              <a:t>Actually,</a:t>
            </a:r>
            <a:r>
              <a:rPr kumimoji="1" lang="zh-CN" altLang="en-US" dirty="0"/>
              <a:t> </a:t>
            </a:r>
            <a:r>
              <a:rPr kumimoji="1" lang="en-US" altLang="zh-CN" dirty="0"/>
              <a:t>this</a:t>
            </a:r>
            <a:r>
              <a:rPr kumimoji="1" lang="zh-CN" altLang="en-US" dirty="0"/>
              <a:t> </a:t>
            </a:r>
            <a:r>
              <a:rPr kumimoji="1" lang="en-US" altLang="zh-CN" dirty="0"/>
              <a:t>reverse</a:t>
            </a:r>
            <a:r>
              <a:rPr kumimoji="1" lang="zh-CN" altLang="en-US" dirty="0"/>
              <a:t> </a:t>
            </a:r>
            <a:r>
              <a:rPr kumimoji="1" lang="en-US" altLang="zh-CN" dirty="0"/>
              <a:t>attention</a:t>
            </a:r>
            <a:r>
              <a:rPr kumimoji="1" lang="zh-CN" altLang="en-US" dirty="0"/>
              <a:t> </a:t>
            </a:r>
            <a:r>
              <a:rPr kumimoji="1" lang="en-US" altLang="zh-CN" dirty="0"/>
              <a:t>module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common</a:t>
            </a:r>
            <a:r>
              <a:rPr kumimoji="1" lang="zh-CN" altLang="en-US" dirty="0"/>
              <a:t> </a:t>
            </a:r>
            <a:r>
              <a:rPr kumimoji="1" lang="en-US" altLang="zh-CN" dirty="0"/>
              <a:t>module</a:t>
            </a:r>
            <a:r>
              <a:rPr kumimoji="1" lang="zh-CN" altLang="en-US" dirty="0"/>
              <a:t> </a:t>
            </a:r>
            <a:r>
              <a:rPr kumimoji="1" lang="en-US" altLang="zh-CN" dirty="0"/>
              <a:t>for</a:t>
            </a:r>
            <a:r>
              <a:rPr kumimoji="1" lang="zh-CN" altLang="en-US" dirty="0"/>
              <a:t> </a:t>
            </a:r>
            <a:r>
              <a:rPr kumimoji="1" lang="en-US" altLang="zh-CN" dirty="0"/>
              <a:t>edge</a:t>
            </a:r>
            <a:r>
              <a:rPr kumimoji="1" lang="zh-CN" altLang="en-US" dirty="0"/>
              <a:t> </a:t>
            </a:r>
            <a:r>
              <a:rPr kumimoji="1" lang="en-US" altLang="zh-CN" dirty="0"/>
              <a:t>feature</a:t>
            </a:r>
            <a:r>
              <a:rPr kumimoji="1" lang="zh-CN" altLang="en-US" dirty="0"/>
              <a:t> </a:t>
            </a:r>
            <a:r>
              <a:rPr kumimoji="1" lang="en-US" altLang="zh-CN" dirty="0"/>
              <a:t>extraction.</a:t>
            </a:r>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6</a:t>
            </a:fld>
            <a:endParaRPr lang="en-US"/>
          </a:p>
        </p:txBody>
      </p:sp>
    </p:spTree>
    <p:extLst>
      <p:ext uri="{BB962C8B-B14F-4D97-AF65-F5344CB8AC3E}">
        <p14:creationId xmlns:p14="http://schemas.microsoft.com/office/powerpoint/2010/main" val="177482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7</a:t>
            </a:fld>
            <a:endParaRPr lang="en-US"/>
          </a:p>
        </p:txBody>
      </p:sp>
    </p:spTree>
    <p:extLst>
      <p:ext uri="{BB962C8B-B14F-4D97-AF65-F5344CB8AC3E}">
        <p14:creationId xmlns:p14="http://schemas.microsoft.com/office/powerpoint/2010/main" val="515103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8</a:t>
            </a:fld>
            <a:endParaRPr lang="en-US"/>
          </a:p>
        </p:txBody>
      </p:sp>
    </p:spTree>
    <p:extLst>
      <p:ext uri="{BB962C8B-B14F-4D97-AF65-F5344CB8AC3E}">
        <p14:creationId xmlns:p14="http://schemas.microsoft.com/office/powerpoint/2010/main" val="2475263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BB3C776-D0FF-4C09-AE70-410EC1C76559}" type="slidenum">
              <a:rPr lang="en-US" smtClean="0"/>
              <a:pPr/>
              <a:t>9</a:t>
            </a:fld>
            <a:endParaRPr lang="en-US"/>
          </a:p>
        </p:txBody>
      </p:sp>
    </p:spTree>
    <p:extLst>
      <p:ext uri="{BB962C8B-B14F-4D97-AF65-F5344CB8AC3E}">
        <p14:creationId xmlns:p14="http://schemas.microsoft.com/office/powerpoint/2010/main" val="3304646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365760" y="1005841"/>
            <a:ext cx="10972800" cy="4525963"/>
          </a:xfrm>
          <a:prstGeom prst="rect">
            <a:avLst/>
          </a:prstGeom>
        </p:spPr>
        <p:txBody>
          <a:bodyPr/>
          <a:lstStyle>
            <a:lvl1pPr marL="0" indent="0">
              <a:buClr>
                <a:srgbClr val="993366"/>
              </a:buClr>
              <a:buSzPct val="120000"/>
              <a:buFont typeface="Wingdings" panose="05000000000000000000" pitchFamily="2" charset="2"/>
              <a:buNone/>
              <a:defRPr>
                <a:latin typeface="Times New Roman" panose="02020603050405020304" pitchFamily="18" charset="0"/>
                <a:cs typeface="Times New Roman" panose="02020603050405020304" pitchFamily="18" charset="0"/>
              </a:defRPr>
            </a:lvl1pPr>
            <a:lvl2pPr marL="557213" indent="-214313">
              <a:buClr>
                <a:srgbClr val="993366"/>
              </a:buClr>
              <a:buSzPct val="100000"/>
              <a:buFont typeface="Wingdings" panose="05000000000000000000" pitchFamily="2" charset="2"/>
              <a:buChar char="§"/>
              <a:defRPr sz="2000">
                <a:latin typeface="Times New Roman" panose="02020603050405020304" pitchFamily="18" charset="0"/>
                <a:cs typeface="Times New Roman" panose="02020603050405020304" pitchFamily="18" charset="0"/>
              </a:defRPr>
            </a:lvl2pPr>
          </a:lstStyle>
          <a:p>
            <a:pPr lvl="0"/>
            <a:endParaRPr lang="en-US" dirty="0"/>
          </a:p>
        </p:txBody>
      </p:sp>
      <p:pic>
        <p:nvPicPr>
          <p:cNvPr id="7" name="图片 6">
            <a:extLst>
              <a:ext uri="{FF2B5EF4-FFF2-40B4-BE49-F238E27FC236}">
                <a16:creationId xmlns:a16="http://schemas.microsoft.com/office/drawing/2014/main" id="{50E6973F-6D58-4C1D-B55D-9CDB16A40C4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0892" b="7030"/>
          <a:stretch/>
        </p:blipFill>
        <p:spPr>
          <a:xfrm>
            <a:off x="9636218" y="131575"/>
            <a:ext cx="2477405" cy="587206"/>
          </a:xfrm>
          <a:prstGeom prst="rect">
            <a:avLst/>
          </a:prstGeom>
        </p:spPr>
      </p:pic>
    </p:spTree>
    <p:extLst>
      <p:ext uri="{BB962C8B-B14F-4D97-AF65-F5344CB8AC3E}">
        <p14:creationId xmlns:p14="http://schemas.microsoft.com/office/powerpoint/2010/main" val="106077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200469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2400"/>
            </a:lvl1pPr>
          </a:lstStyle>
          <a:p>
            <a:r>
              <a:rPr lang="de-DE"/>
              <a:t>Titelmasterformat durch Klicken bearbeiten</a:t>
            </a:r>
            <a:endParaRPr lang="en-US"/>
          </a:p>
        </p:txBody>
      </p:sp>
      <p:sp>
        <p:nvSpPr>
          <p:cNvPr id="3" name="Inhaltsplatzhalt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Textmasterformat bearbeiten</a:t>
            </a:r>
          </a:p>
        </p:txBody>
      </p:sp>
      <p:sp>
        <p:nvSpPr>
          <p:cNvPr id="5" name="Datumsplatzhalter 4"/>
          <p:cNvSpPr>
            <a:spLocks noGrp="1"/>
          </p:cNvSpPr>
          <p:nvPr>
            <p:ph type="dt" sz="half" idx="10"/>
          </p:nvPr>
        </p:nvSpPr>
        <p:spPr/>
        <p:txBody>
          <a:bodyPr/>
          <a:lstStyle/>
          <a:p>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3155879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2400"/>
            </a:lvl1pPr>
          </a:lstStyle>
          <a:p>
            <a:r>
              <a:rPr lang="de-DE"/>
              <a:t>Titelmasterformat durch Klicken bearbeiten</a:t>
            </a:r>
            <a:endParaRPr lang="en-US"/>
          </a:p>
        </p:txBody>
      </p:sp>
      <p:sp>
        <p:nvSpPr>
          <p:cNvPr id="3" name="Bildplatzhalt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Textmasterformat bearbeiten</a:t>
            </a:r>
          </a:p>
        </p:txBody>
      </p:sp>
      <p:sp>
        <p:nvSpPr>
          <p:cNvPr id="5" name="Datumsplatzhalter 4"/>
          <p:cNvSpPr>
            <a:spLocks noGrp="1"/>
          </p:cNvSpPr>
          <p:nvPr>
            <p:ph type="dt" sz="half" idx="10"/>
          </p:nvPr>
        </p:nvSpPr>
        <p:spPr/>
        <p:txBody>
          <a:bodyPr/>
          <a:lstStyle/>
          <a:p>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953811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2879702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1"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1"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1762794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113834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Content Placeholder 2">
            <a:extLst>
              <a:ext uri="{FF2B5EF4-FFF2-40B4-BE49-F238E27FC236}">
                <a16:creationId xmlns:a16="http://schemas.microsoft.com/office/drawing/2014/main" id="{8FF954B3-0786-4CE2-AC75-D71CF7B53B7F}"/>
              </a:ext>
            </a:extLst>
          </p:cNvPr>
          <p:cNvSpPr>
            <a:spLocks noGrp="1"/>
          </p:cNvSpPr>
          <p:nvPr>
            <p:ph idx="10"/>
          </p:nvPr>
        </p:nvSpPr>
        <p:spPr>
          <a:xfrm>
            <a:off x="365760" y="1005841"/>
            <a:ext cx="11216640" cy="4525963"/>
          </a:xfrm>
          <a:prstGeom prst="rect">
            <a:avLst/>
          </a:prstGeom>
        </p:spPr>
        <p:txBody>
          <a:bodyPr/>
          <a:lstStyle>
            <a:lvl1pPr marL="257175" indent="-257175">
              <a:buClr>
                <a:srgbClr val="993366"/>
              </a:buClr>
              <a:buSzPct val="120000"/>
              <a:buFont typeface="Wingdings" panose="05000000000000000000" pitchFamily="2" charset="2"/>
              <a:buChar char="§"/>
              <a:defRPr>
                <a:latin typeface="Times New Roman" panose="02020603050405020304" pitchFamily="18" charset="0"/>
                <a:cs typeface="Times New Roman" panose="02020603050405020304" pitchFamily="18" charset="0"/>
              </a:defRPr>
            </a:lvl1pPr>
            <a:lvl2pPr marL="342900" indent="0">
              <a:buClr>
                <a:srgbClr val="993366"/>
              </a:buClr>
              <a:buSzPct val="110000"/>
              <a:buFont typeface="Wingdings" panose="05000000000000000000" pitchFamily="2" charset="2"/>
              <a:buNone/>
              <a:defRPr sz="2000">
                <a:latin typeface="Times New Roman" panose="02020603050405020304" pitchFamily="18" charset="0"/>
                <a:cs typeface="Times New Roman" panose="02020603050405020304" pitchFamily="18" charset="0"/>
              </a:defRPr>
            </a:lvl2pPr>
          </a:lstStyle>
          <a:p>
            <a:pPr lvl="1"/>
            <a:endParaRPr lang="en-US" dirty="0"/>
          </a:p>
        </p:txBody>
      </p:sp>
    </p:spTree>
    <p:extLst>
      <p:ext uri="{BB962C8B-B14F-4D97-AF65-F5344CB8AC3E}">
        <p14:creationId xmlns:p14="http://schemas.microsoft.com/office/powerpoint/2010/main" val="124132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7555" y="1122363"/>
            <a:ext cx="11304608" cy="1858118"/>
          </a:xfrm>
        </p:spPr>
        <p:txBody>
          <a:bodyPr anchor="ctr">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HK" dirty="0"/>
          </a:p>
        </p:txBody>
      </p:sp>
      <p:sp>
        <p:nvSpPr>
          <p:cNvPr id="6" name="Slide Number Placeholder 5"/>
          <p:cNvSpPr>
            <a:spLocks noGrp="1"/>
          </p:cNvSpPr>
          <p:nvPr>
            <p:ph type="sldNum" sz="quarter" idx="12"/>
          </p:nvPr>
        </p:nvSpPr>
        <p:spPr/>
        <p:txBody>
          <a:bodyPr/>
          <a:lstStyle/>
          <a:p>
            <a:fld id="{F2040A06-A54A-4E73-863C-C49DEF3221D9}" type="slidenum">
              <a:rPr lang="en-HK" smtClean="0"/>
              <a:t>‹#›</a:t>
            </a:fld>
            <a:endParaRPr lang="en-HK"/>
          </a:p>
        </p:txBody>
      </p:sp>
    </p:spTree>
    <p:extLst>
      <p:ext uri="{BB962C8B-B14F-4D97-AF65-F5344CB8AC3E}">
        <p14:creationId xmlns:p14="http://schemas.microsoft.com/office/powerpoint/2010/main" val="2199505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45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177109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362523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1" y="1709740"/>
            <a:ext cx="10515600" cy="2852737"/>
          </a:xfrm>
        </p:spPr>
        <p:txBody>
          <a:bodyPr anchor="b"/>
          <a:lstStyle>
            <a:lvl1pPr>
              <a:defRPr sz="4500"/>
            </a:lvl1pPr>
          </a:lstStyle>
          <a:p>
            <a:r>
              <a:rPr lang="de-DE"/>
              <a:t>Titelmasterformat durch Klicken bearbeiten</a:t>
            </a:r>
            <a:endParaRPr lang="en-US"/>
          </a:p>
        </p:txBody>
      </p:sp>
      <p:sp>
        <p:nvSpPr>
          <p:cNvPr id="3" name="Textplatzhalt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181983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371001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7"/>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Textmasterformat bearbeiten</a:t>
            </a:r>
          </a:p>
        </p:txBody>
      </p:sp>
      <p:sp>
        <p:nvSpPr>
          <p:cNvPr id="4" name="Inhaltsplatzhalter 3"/>
          <p:cNvSpPr>
            <a:spLocks noGrp="1"/>
          </p:cNvSpPr>
          <p:nvPr>
            <p:ph sz="half" idx="2"/>
          </p:nvPr>
        </p:nvSpPr>
        <p:spPr>
          <a:xfrm>
            <a:off x="839789"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Textmasterformat bearbeiten</a:t>
            </a:r>
          </a:p>
        </p:txBody>
      </p:sp>
      <p:sp>
        <p:nvSpPr>
          <p:cNvPr id="6" name="Inhaltsplatzhalter 5"/>
          <p:cNvSpPr>
            <a:spLocks noGrp="1"/>
          </p:cNvSpPr>
          <p:nvPr>
            <p:ph sz="quarter" idx="4"/>
          </p:nvPr>
        </p:nvSpPr>
        <p:spPr>
          <a:xfrm>
            <a:off x="6172201"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153496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D5FB080D-1AD7-4BEC-A609-CC962635D50C}" type="slidenum">
              <a:rPr lang="en-US" smtClean="0"/>
              <a:t>‹#›</a:t>
            </a:fld>
            <a:endParaRPr lang="en-US"/>
          </a:p>
        </p:txBody>
      </p:sp>
    </p:spTree>
    <p:extLst>
      <p:ext uri="{BB962C8B-B14F-4D97-AF65-F5344CB8AC3E}">
        <p14:creationId xmlns:p14="http://schemas.microsoft.com/office/powerpoint/2010/main" val="30622273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customXml" Target="../ink/ink2.xml"/><Relationship Id="rId5" Type="http://schemas.openxmlformats.org/officeDocument/2006/relationships/image" Target="../media/image1.png"/><Relationship Id="rId10" Type="http://schemas.openxmlformats.org/officeDocument/2006/relationships/image" Target="../media/image2.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1" y="0"/>
            <a:ext cx="983826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Arial" pitchFamily="-65" charset="0"/>
                <a:ea typeface="ＭＳ Ｐゴシック" pitchFamily="-65" charset="-128"/>
                <a:cs typeface="ＭＳ Ｐゴシック" pitchFamily="-65" charset="-128"/>
              </a:defRPr>
            </a:lvl1pPr>
          </a:lstStyle>
          <a:p>
            <a:pPr>
              <a:defRPr/>
            </a:pPr>
            <a:endParaRPr lang="en-US">
              <a:solidFill>
                <a:srgbClr val="000000"/>
              </a:solidFill>
            </a:endParaRPr>
          </a:p>
        </p:txBody>
      </p:sp>
      <p:sp>
        <p:nvSpPr>
          <p:cNvPr id="3"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vl1pPr>
          </a:lstStyle>
          <a:p>
            <a:fld id="{F42B4DD7-1311-48B7-AA8E-38B7FB5E78ED}" type="slidenum">
              <a:rPr lang="en-US" smtClean="0">
                <a:solidFill>
                  <a:srgbClr val="000000"/>
                </a:solidFill>
              </a:rPr>
              <a:pPr/>
              <a:t>‹#›</a:t>
            </a:fld>
            <a:r>
              <a:rPr lang="en-US" dirty="0">
                <a:solidFill>
                  <a:srgbClr val="000000"/>
                </a:solidFill>
              </a:rPr>
              <a:t> /32</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pic>
        <p:nvPicPr>
          <p:cNvPr id="10" name="图片 6">
            <a:extLst>
              <a:ext uri="{FF2B5EF4-FFF2-40B4-BE49-F238E27FC236}">
                <a16:creationId xmlns:a16="http://schemas.microsoft.com/office/drawing/2014/main" id="{50E6973F-6D58-4C1D-B55D-9CDB16A40C4F}"/>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t="20892" b="7030"/>
          <a:stretch/>
        </p:blipFill>
        <p:spPr>
          <a:xfrm>
            <a:off x="9636218" y="131575"/>
            <a:ext cx="2477405" cy="587206"/>
          </a:xfrm>
          <a:prstGeom prst="rect">
            <a:avLst/>
          </a:prstGeom>
        </p:spPr>
      </p:pic>
      <mc:AlternateContent xmlns:mc="http://schemas.openxmlformats.org/markup-compatibility/2006" xmlns:p14="http://schemas.microsoft.com/office/powerpoint/2010/main">
        <mc:Choice Requires="p14">
          <p:contentPart p14:bwMode="auto" r:id="rId6">
            <p14:nvContentPartPr>
              <p14:cNvPr id="11" name="墨迹 29">
                <a:extLst>
                  <a:ext uri="{FF2B5EF4-FFF2-40B4-BE49-F238E27FC236}">
                    <a16:creationId xmlns:a16="http://schemas.microsoft.com/office/drawing/2014/main" id="{86EAC30B-8227-4EBB-BA31-3E3FF174BB08}"/>
                  </a:ext>
                </a:extLst>
              </p14:cNvPr>
              <p14:cNvContentPartPr/>
              <p14:nvPr userDrawn="1"/>
            </p14:nvContentPartPr>
            <p14:xfrm>
              <a:off x="-5405" y="837840"/>
              <a:ext cx="11722787" cy="360"/>
            </p14:xfrm>
          </p:contentPart>
        </mc:Choice>
        <mc:Fallback xmlns="">
          <p:pic>
            <p:nvPicPr>
              <p:cNvPr id="11" name="墨迹 29">
                <a:extLst>
                  <a:ext uri="{FF2B5EF4-FFF2-40B4-BE49-F238E27FC236}">
                    <a16:creationId xmlns:a16="http://schemas.microsoft.com/office/drawing/2014/main" id="{86EAC30B-8227-4EBB-BA31-3E3FF174BB08}"/>
                  </a:ext>
                </a:extLst>
              </p:cNvPr>
              <p:cNvPicPr/>
              <p:nvPr/>
            </p:nvPicPr>
            <p:blipFill>
              <a:blip r:embed="rId10"/>
              <a:stretch>
                <a:fillRect/>
              </a:stretch>
            </p:blipFill>
            <p:spPr>
              <a:xfrm>
                <a:off x="-14405" y="828840"/>
                <a:ext cx="11740787"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墨迹 33">
                <a:extLst>
                  <a:ext uri="{FF2B5EF4-FFF2-40B4-BE49-F238E27FC236}">
                    <a16:creationId xmlns:a16="http://schemas.microsoft.com/office/drawing/2014/main" id="{3CB47C4F-2A42-47E5-A652-9E01AE0F29D0}"/>
                  </a:ext>
                </a:extLst>
              </p14:cNvPr>
              <p14:cNvContentPartPr/>
              <p14:nvPr userDrawn="1"/>
            </p14:nvContentPartPr>
            <p14:xfrm>
              <a:off x="25400" y="837840"/>
              <a:ext cx="5678640" cy="360"/>
            </p14:xfrm>
          </p:contentPart>
        </mc:Choice>
        <mc:Fallback xmlns="">
          <p:pic>
            <p:nvPicPr>
              <p:cNvPr id="12" name="墨迹 33">
                <a:extLst>
                  <a:ext uri="{FF2B5EF4-FFF2-40B4-BE49-F238E27FC236}">
                    <a16:creationId xmlns:a16="http://schemas.microsoft.com/office/drawing/2014/main" id="{3CB47C4F-2A42-47E5-A652-9E01AE0F29D0}"/>
                  </a:ext>
                </a:extLst>
              </p:cNvPr>
              <p:cNvPicPr/>
              <p:nvPr/>
            </p:nvPicPr>
            <p:blipFill>
              <a:blip r:embed="rId12"/>
              <a:stretch>
                <a:fillRect/>
              </a:stretch>
            </p:blipFill>
            <p:spPr>
              <a:xfrm>
                <a:off x="-10602" y="765840"/>
                <a:ext cx="5750645" cy="144360"/>
              </a:xfrm>
              <a:prstGeom prst="rect">
                <a:avLst/>
              </a:prstGeom>
            </p:spPr>
          </p:pic>
        </mc:Fallback>
      </mc:AlternateContent>
      <p:sp>
        <p:nvSpPr>
          <p:cNvPr id="13" name="Content Placeholder 2"/>
          <p:cNvSpPr txBox="1">
            <a:spLocks/>
          </p:cNvSpPr>
          <p:nvPr userDrawn="1"/>
        </p:nvSpPr>
        <p:spPr>
          <a:xfrm>
            <a:off x="365760" y="1005841"/>
            <a:ext cx="10972800" cy="4525963"/>
          </a:xfrm>
          <a:prstGeom prst="rect">
            <a:avLst/>
          </a:prstGeom>
        </p:spPr>
        <p:txBody>
          <a:bodyPr/>
          <a:lstStyle>
            <a:lvl1pPr marL="257175" indent="-257175" algn="l" rtl="0" eaLnBrk="0" fontAlgn="base" hangingPunct="0">
              <a:spcBef>
                <a:spcPct val="20000"/>
              </a:spcBef>
              <a:spcAft>
                <a:spcPct val="0"/>
              </a:spcAft>
              <a:buClr>
                <a:srgbClr val="993366"/>
              </a:buClr>
              <a:buSzPct val="120000"/>
              <a:buFont typeface="Wingdings" panose="05000000000000000000" pitchFamily="2" charset="2"/>
              <a:buChar char="§"/>
              <a:defRPr sz="2400">
                <a:solidFill>
                  <a:schemeClr val="tx1"/>
                </a:solidFill>
                <a:latin typeface="Times New Roman" panose="02020603050405020304" pitchFamily="18" charset="0"/>
                <a:ea typeface="ＭＳ Ｐゴシック" pitchFamily="-65" charset="-128"/>
                <a:cs typeface="Times New Roman" panose="02020603050405020304" pitchFamily="18" charset="0"/>
              </a:defRPr>
            </a:lvl1pPr>
            <a:lvl2pPr marL="557213" indent="-214313" algn="l" rtl="0" eaLnBrk="0" fontAlgn="base" hangingPunct="0">
              <a:spcBef>
                <a:spcPct val="20000"/>
              </a:spcBef>
              <a:spcAft>
                <a:spcPct val="0"/>
              </a:spcAft>
              <a:buClr>
                <a:srgbClr val="993366"/>
              </a:buClr>
              <a:buSzPct val="100000"/>
              <a:buFont typeface="Wingdings" panose="05000000000000000000" pitchFamily="2" charset="2"/>
              <a:buChar char="§"/>
              <a:defRPr sz="2000">
                <a:solidFill>
                  <a:schemeClr val="tx1"/>
                </a:solidFill>
                <a:latin typeface="Times New Roman" panose="02020603050405020304" pitchFamily="18" charset="0"/>
                <a:ea typeface="ＭＳ Ｐゴシック" pitchFamily="-65" charset="-128"/>
                <a:cs typeface="Times New Roman" panose="02020603050405020304" pitchFamily="18" charset="0"/>
              </a:defRPr>
            </a:lvl2pPr>
            <a:lvl3pPr marL="857250" indent="-171450" algn="l" rtl="0" eaLnBrk="0" fontAlgn="base" hangingPunct="0">
              <a:spcBef>
                <a:spcPct val="20000"/>
              </a:spcBef>
              <a:spcAft>
                <a:spcPct val="0"/>
              </a:spcAft>
              <a:buChar char="•"/>
              <a:defRPr sz="1800">
                <a:solidFill>
                  <a:schemeClr val="tx1"/>
                </a:solidFill>
                <a:latin typeface="+mn-lt"/>
                <a:ea typeface="ＭＳ Ｐゴシック" pitchFamily="-65" charset="-128"/>
              </a:defRPr>
            </a:lvl3pPr>
            <a:lvl4pPr marL="1200150" indent="-171450" algn="l" rtl="0" eaLnBrk="0" fontAlgn="base" hangingPunct="0">
              <a:spcBef>
                <a:spcPct val="20000"/>
              </a:spcBef>
              <a:spcAft>
                <a:spcPct val="0"/>
              </a:spcAft>
              <a:buChar char="–"/>
              <a:defRPr sz="1500">
                <a:solidFill>
                  <a:schemeClr val="tx1"/>
                </a:solidFill>
                <a:latin typeface="+mn-lt"/>
                <a:ea typeface="ＭＳ Ｐゴシック" pitchFamily="-65" charset="-128"/>
              </a:defRPr>
            </a:lvl4pPr>
            <a:lvl5pPr marL="1543050" indent="-171450" algn="l" rtl="0" eaLnBrk="0" fontAlgn="base" hangingPunct="0">
              <a:spcBef>
                <a:spcPct val="20000"/>
              </a:spcBef>
              <a:spcAft>
                <a:spcPct val="0"/>
              </a:spcAft>
              <a:buChar char="»"/>
              <a:defRPr sz="1500">
                <a:solidFill>
                  <a:schemeClr val="tx1"/>
                </a:solidFill>
                <a:latin typeface="+mn-lt"/>
                <a:ea typeface="ＭＳ Ｐゴシック" pitchFamily="-65" charset="-128"/>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a:lstStyle>
          <a:p>
            <a:endParaRPr lang="en-US" kern="0" dirty="0"/>
          </a:p>
        </p:txBody>
      </p:sp>
      <p:sp>
        <p:nvSpPr>
          <p:cNvPr id="2" name="TextBox 1"/>
          <p:cNvSpPr txBox="1"/>
          <p:nvPr userDrawn="1"/>
        </p:nvSpPr>
        <p:spPr>
          <a:xfrm>
            <a:off x="365760" y="1275806"/>
            <a:ext cx="8913223" cy="830997"/>
          </a:xfrm>
          <a:prstGeom prst="rect">
            <a:avLst/>
          </a:prstGeom>
          <a:noFill/>
        </p:spPr>
        <p:txBody>
          <a:bodyPr wrap="square" rtlCol="0">
            <a:spAutoFit/>
          </a:bodyPr>
          <a:lstStyle/>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857135666"/>
      </p:ext>
    </p:extLst>
  </p:cSld>
  <p:clrMap bg1="lt1" tx1="dk1" bg2="lt2" tx2="dk2" accent1="accent1" accent2="accent2" accent3="accent3" accent4="accent4" accent5="accent5" accent6="accent6" hlink="hlink" folHlink="folHlink"/>
  <p:sldLayoutIdLst>
    <p:sldLayoutId id="2147483690" r:id="rId1"/>
    <p:sldLayoutId id="2147483692" r:id="rId2"/>
    <p:sldLayoutId id="2147483714" r:id="rId3"/>
  </p:sldLayoutIdLst>
  <p:hf hdr="0" ftr="0" dt="0"/>
  <p:txStyles>
    <p:titleStyle>
      <a:lvl1pPr algn="l" rtl="0" eaLnBrk="0" fontAlgn="base" hangingPunct="0">
        <a:spcBef>
          <a:spcPct val="0"/>
        </a:spcBef>
        <a:spcAft>
          <a:spcPct val="0"/>
        </a:spcAft>
        <a:defRPr sz="2700" b="1">
          <a:solidFill>
            <a:schemeClr val="tx1"/>
          </a:solidFill>
          <a:effectLst>
            <a:outerShdw blurRad="50800" dist="38100" dir="2700000">
              <a:schemeClr val="tx1">
                <a:alpha val="50000"/>
              </a:schemeClr>
            </a:outerShdw>
          </a:effectLst>
          <a:latin typeface="+mj-lt"/>
          <a:ea typeface="ＭＳ Ｐゴシック" pitchFamily="-65" charset="-128"/>
          <a:cs typeface="ＭＳ Ｐゴシック" pitchFamily="-65" charset="-128"/>
        </a:defRPr>
      </a:lvl1pPr>
      <a:lvl2pPr algn="l" rtl="0" eaLnBrk="0" fontAlgn="base" hangingPunct="0">
        <a:spcBef>
          <a:spcPct val="0"/>
        </a:spcBef>
        <a:spcAft>
          <a:spcPct val="0"/>
        </a:spcAft>
        <a:defRPr sz="3300" b="1">
          <a:solidFill>
            <a:srgbClr val="F4DF8C"/>
          </a:solidFill>
          <a:latin typeface="Arial" charset="0"/>
          <a:ea typeface="ＭＳ Ｐゴシック" pitchFamily="-65" charset="-128"/>
          <a:cs typeface="ＭＳ Ｐゴシック" pitchFamily="-65" charset="-128"/>
        </a:defRPr>
      </a:lvl2pPr>
      <a:lvl3pPr algn="l" rtl="0" eaLnBrk="0" fontAlgn="base" hangingPunct="0">
        <a:spcBef>
          <a:spcPct val="0"/>
        </a:spcBef>
        <a:spcAft>
          <a:spcPct val="0"/>
        </a:spcAft>
        <a:defRPr sz="3300" b="1">
          <a:solidFill>
            <a:srgbClr val="F4DF8C"/>
          </a:solidFill>
          <a:latin typeface="Arial" charset="0"/>
          <a:ea typeface="ＭＳ Ｐゴシック" pitchFamily="-65" charset="-128"/>
          <a:cs typeface="ＭＳ Ｐゴシック" pitchFamily="-65" charset="-128"/>
        </a:defRPr>
      </a:lvl3pPr>
      <a:lvl4pPr algn="l" rtl="0" eaLnBrk="0" fontAlgn="base" hangingPunct="0">
        <a:spcBef>
          <a:spcPct val="0"/>
        </a:spcBef>
        <a:spcAft>
          <a:spcPct val="0"/>
        </a:spcAft>
        <a:defRPr sz="3300" b="1">
          <a:solidFill>
            <a:srgbClr val="F4DF8C"/>
          </a:solidFill>
          <a:latin typeface="Arial" charset="0"/>
          <a:ea typeface="ＭＳ Ｐゴシック" pitchFamily="-65" charset="-128"/>
          <a:cs typeface="ＭＳ Ｐゴシック" pitchFamily="-65" charset="-128"/>
        </a:defRPr>
      </a:lvl4pPr>
      <a:lvl5pPr algn="l" rtl="0" eaLnBrk="0" fontAlgn="base" hangingPunct="0">
        <a:spcBef>
          <a:spcPct val="0"/>
        </a:spcBef>
        <a:spcAft>
          <a:spcPct val="0"/>
        </a:spcAft>
        <a:defRPr sz="3300" b="1">
          <a:solidFill>
            <a:srgbClr val="F4DF8C"/>
          </a:solidFill>
          <a:latin typeface="Arial" charset="0"/>
          <a:ea typeface="ＭＳ Ｐゴシック" pitchFamily="-65" charset="-128"/>
          <a:cs typeface="ＭＳ Ｐゴシック" pitchFamily="-65" charset="-128"/>
        </a:defRPr>
      </a:lvl5pPr>
      <a:lvl6pPr marL="342900" algn="l" rtl="0" fontAlgn="base">
        <a:spcBef>
          <a:spcPct val="0"/>
        </a:spcBef>
        <a:spcAft>
          <a:spcPct val="0"/>
        </a:spcAft>
        <a:defRPr sz="3300" b="1">
          <a:solidFill>
            <a:schemeClr val="bg1"/>
          </a:solidFill>
          <a:latin typeface="Arial" charset="0"/>
        </a:defRPr>
      </a:lvl6pPr>
      <a:lvl7pPr marL="685800" algn="l" rtl="0" fontAlgn="base">
        <a:spcBef>
          <a:spcPct val="0"/>
        </a:spcBef>
        <a:spcAft>
          <a:spcPct val="0"/>
        </a:spcAft>
        <a:defRPr sz="3300" b="1">
          <a:solidFill>
            <a:schemeClr val="bg1"/>
          </a:solidFill>
          <a:latin typeface="Arial" charset="0"/>
        </a:defRPr>
      </a:lvl7pPr>
      <a:lvl8pPr marL="1028700" algn="l" rtl="0" fontAlgn="base">
        <a:spcBef>
          <a:spcPct val="0"/>
        </a:spcBef>
        <a:spcAft>
          <a:spcPct val="0"/>
        </a:spcAft>
        <a:defRPr sz="3300" b="1">
          <a:solidFill>
            <a:schemeClr val="bg1"/>
          </a:solidFill>
          <a:latin typeface="Arial" charset="0"/>
        </a:defRPr>
      </a:lvl8pPr>
      <a:lvl9pPr marL="1371600" algn="l" rtl="0" fontAlgn="base">
        <a:spcBef>
          <a:spcPct val="0"/>
        </a:spcBef>
        <a:spcAft>
          <a:spcPct val="0"/>
        </a:spcAft>
        <a:defRPr sz="3300" b="1">
          <a:solidFill>
            <a:schemeClr val="bg1"/>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ＭＳ Ｐゴシック" pitchFamily="-65" charset="-128"/>
          <a:cs typeface="ＭＳ Ｐゴシック" pitchFamily="-65" charset="-128"/>
        </a:defRPr>
      </a:lvl1pPr>
      <a:lvl2pPr marL="557213" indent="-214313" algn="l" rtl="0" eaLnBrk="0" fontAlgn="base" hangingPunct="0">
        <a:spcBef>
          <a:spcPct val="20000"/>
        </a:spcBef>
        <a:spcAft>
          <a:spcPct val="0"/>
        </a:spcAft>
        <a:buChar char="–"/>
        <a:defRPr sz="2100">
          <a:solidFill>
            <a:schemeClr val="tx1"/>
          </a:solidFill>
          <a:latin typeface="+mn-lt"/>
          <a:ea typeface="ＭＳ Ｐゴシック" pitchFamily="-65" charset="-128"/>
        </a:defRPr>
      </a:lvl2pPr>
      <a:lvl3pPr marL="857250" indent="-171450" algn="l" rtl="0" eaLnBrk="0" fontAlgn="base" hangingPunct="0">
        <a:spcBef>
          <a:spcPct val="20000"/>
        </a:spcBef>
        <a:spcAft>
          <a:spcPct val="0"/>
        </a:spcAft>
        <a:buChar char="•"/>
        <a:defRPr sz="1800">
          <a:solidFill>
            <a:schemeClr val="tx1"/>
          </a:solidFill>
          <a:latin typeface="+mn-lt"/>
          <a:ea typeface="ＭＳ Ｐゴシック" pitchFamily="-65" charset="-128"/>
        </a:defRPr>
      </a:lvl3pPr>
      <a:lvl4pPr marL="1200150" indent="-171450" algn="l" rtl="0" eaLnBrk="0" fontAlgn="base" hangingPunct="0">
        <a:spcBef>
          <a:spcPct val="20000"/>
        </a:spcBef>
        <a:spcAft>
          <a:spcPct val="0"/>
        </a:spcAft>
        <a:buChar char="–"/>
        <a:defRPr sz="1500">
          <a:solidFill>
            <a:schemeClr val="tx1"/>
          </a:solidFill>
          <a:latin typeface="+mn-lt"/>
          <a:ea typeface="ＭＳ Ｐゴシック" pitchFamily="-65" charset="-128"/>
        </a:defRPr>
      </a:lvl4pPr>
      <a:lvl5pPr marL="1543050" indent="-171450" algn="l" rtl="0" eaLnBrk="0" fontAlgn="base" hangingPunct="0">
        <a:spcBef>
          <a:spcPct val="20000"/>
        </a:spcBef>
        <a:spcAft>
          <a:spcPct val="0"/>
        </a:spcAft>
        <a:buChar char="»"/>
        <a:defRPr sz="1500">
          <a:solidFill>
            <a:schemeClr val="tx1"/>
          </a:solidFill>
          <a:latin typeface="+mn-lt"/>
          <a:ea typeface="ＭＳ Ｐゴシック" pitchFamily="-65" charset="-128"/>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ußzeilenplatzhalt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FB080D-1AD7-4BEC-A609-CC962635D50C}" type="slidenum">
              <a:rPr lang="en-US" smtClean="0"/>
              <a:t>‹#›</a:t>
            </a:fld>
            <a:endParaRPr lang="en-US"/>
          </a:p>
        </p:txBody>
      </p:sp>
    </p:spTree>
    <p:extLst>
      <p:ext uri="{BB962C8B-B14F-4D97-AF65-F5344CB8AC3E}">
        <p14:creationId xmlns:p14="http://schemas.microsoft.com/office/powerpoint/2010/main" val="39498954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drive.google.com/file/d/1bbKAqUuk7Y1q3xsDSwP07oOXN_GL3SQM/view" TargetMode="External"/><Relationship Id="rId11" Type="http://schemas.openxmlformats.org/officeDocument/2006/relationships/image" Target="../media/image23.jpg"/><Relationship Id="rId5" Type="http://schemas.openxmlformats.org/officeDocument/2006/relationships/hyperlink" Target="https://medicalsegmentation.com/covid19/" TargetMode="External"/><Relationship Id="rId10" Type="http://schemas.openxmlformats.org/officeDocument/2006/relationships/image" Target="../media/image22.png"/><Relationship Id="rId4" Type="http://schemas.openxmlformats.org/officeDocument/2006/relationships/hyperlink" Target="https://github.com/DengPingFan/Inf-Net" TargetMode="Externa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hyperlink" Target="https://github.com/DengPingFan/Inf-Net/blob/master/requirements.tx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developer.nvidia.com/cuda-10.0-download-archiv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ocs.nvidia.com/deeplearning/cudnn/install-guide/index.html#installlinux"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hyperlink" Target="https://developer.nvidia.com/rdp/cudnn-archiv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hyperlink" Target="https://www.anaconda.com/products/individual#linux"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924EE19-9A25-3749-BAAE-31E801A390CE}"/>
              </a:ext>
            </a:extLst>
          </p:cNvPr>
          <p:cNvSpPr txBox="1"/>
          <p:nvPr/>
        </p:nvSpPr>
        <p:spPr>
          <a:xfrm>
            <a:off x="67733" y="1730437"/>
            <a:ext cx="12056533" cy="707886"/>
          </a:xfrm>
          <a:prstGeom prst="rect">
            <a:avLst/>
          </a:prstGeom>
          <a:noFill/>
        </p:spPr>
        <p:txBody>
          <a:bodyPr wrap="square" rtlCol="0">
            <a:spAutoFit/>
          </a:bodyPr>
          <a:lstStyle/>
          <a:p>
            <a:pPr lvl="0" algn="ctr" fontAlgn="auto">
              <a:spcBef>
                <a:spcPts val="0"/>
              </a:spcBef>
              <a:spcAft>
                <a:spcPts val="0"/>
              </a:spcAft>
              <a:defRPr/>
            </a:pPr>
            <a:r>
              <a:rPr lang="en" altLang="zh-CN" sz="4000" b="1"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Implement Segmentation Network with </a:t>
            </a:r>
            <a:r>
              <a:rPr lang="en" altLang="zh-CN" sz="4000" b="1" dirty="0" err="1">
                <a:solidFill>
                  <a:srgbClr val="C00000"/>
                </a:solidFill>
                <a:latin typeface="Times New Roman" panose="02020603050405020304" pitchFamily="18" charset="0"/>
                <a:ea typeface="等线" panose="02010600030101010101" pitchFamily="2" charset="-122"/>
                <a:cs typeface="Times New Roman" panose="02020603050405020304" pitchFamily="18" charset="0"/>
              </a:rPr>
              <a:t>Pytorch</a:t>
            </a:r>
            <a:endParaRPr kumimoji="0" lang="zh-CN" altLang="en-US" sz="4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24FB490A-AA00-1A4E-9E3F-D001539B7FC4}"/>
              </a:ext>
            </a:extLst>
          </p:cNvPr>
          <p:cNvSpPr/>
          <p:nvPr/>
        </p:nvSpPr>
        <p:spPr>
          <a:xfrm>
            <a:off x="3047999" y="3525707"/>
            <a:ext cx="6096000" cy="2062103"/>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Times New Roman" panose="02020603050405020304" pitchFamily="18" charset="0"/>
              </a:rPr>
              <a:t>Tutorial of EE4211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lvl="0" algn="ctr" fontAlgn="auto">
              <a:spcBef>
                <a:spcPts val="0"/>
              </a:spcBef>
              <a:spcAft>
                <a:spcPts val="0"/>
              </a:spcAft>
              <a:defRPr/>
            </a:pPr>
            <a:r>
              <a:rPr lang="en" altLang="zh-CN" dirty="0">
                <a:solidFill>
                  <a:srgbClr val="4472C4">
                    <a:lumMod val="75000"/>
                  </a:srgbClr>
                </a:solidFill>
                <a:latin typeface="Times New Roman" panose="02020603050405020304" pitchFamily="18" charset="0"/>
                <a:ea typeface="等线" panose="02010600030101010101" pitchFamily="2" charset="-122"/>
                <a:cs typeface="Times New Roman" panose="02020603050405020304" pitchFamily="18" charset="0"/>
              </a:rPr>
              <a:t>Department of Electrical Engineering</a:t>
            </a:r>
          </a:p>
          <a:p>
            <a:pPr lvl="0" algn="ctr" fontAlgn="auto">
              <a:spcBef>
                <a:spcPts val="0"/>
              </a:spcBef>
              <a:spcAft>
                <a:spcPts val="0"/>
              </a:spcAft>
              <a:defRPr/>
            </a:pPr>
            <a:r>
              <a:rPr lang="en" altLang="zh-CN" dirty="0">
                <a:solidFill>
                  <a:srgbClr val="4472C4">
                    <a:lumMod val="75000"/>
                  </a:srgbClr>
                </a:solidFill>
                <a:latin typeface="Times New Roman" panose="02020603050405020304" pitchFamily="18" charset="0"/>
                <a:ea typeface="等线" panose="02010600030101010101" pitchFamily="2" charset="-122"/>
                <a:cs typeface="Times New Roman" panose="02020603050405020304" pitchFamily="18" charset="0"/>
              </a:rPr>
              <a:t>City University of Hong Kong</a:t>
            </a:r>
          </a:p>
          <a:p>
            <a:pPr lvl="0" algn="ctr" fontAlgn="auto">
              <a:spcBef>
                <a:spcPts val="0"/>
              </a:spcBef>
              <a:spcAft>
                <a:spcPts val="0"/>
              </a:spcAft>
              <a:defRPr/>
            </a:pPr>
            <a:r>
              <a:rPr lang="en" altLang="zh-CN" dirty="0">
                <a:solidFill>
                  <a:srgbClr val="4472C4">
                    <a:lumMod val="75000"/>
                  </a:srgbClr>
                </a:solidFill>
                <a:latin typeface="Times New Roman" panose="02020603050405020304" pitchFamily="18" charset="0"/>
                <a:ea typeface="等线" panose="02010600030101010101" pitchFamily="2" charset="-122"/>
                <a:cs typeface="Times New Roman" panose="02020603050405020304" pitchFamily="18" charset="0"/>
              </a:rPr>
              <a:t>06/11/2020</a:t>
            </a:r>
          </a:p>
        </p:txBody>
      </p:sp>
      <p:sp>
        <p:nvSpPr>
          <p:cNvPr id="9" name="灯片编号占位符 1">
            <a:extLst>
              <a:ext uri="{FF2B5EF4-FFF2-40B4-BE49-F238E27FC236}">
                <a16:creationId xmlns:a16="http://schemas.microsoft.com/office/drawing/2014/main" id="{A9CD8D4B-0F99-7D4A-AAC0-2CACFACC18EC}"/>
              </a:ext>
            </a:extLst>
          </p:cNvPr>
          <p:cNvSpPr txBox="1">
            <a:spLocks/>
          </p:cNvSpPr>
          <p:nvPr/>
        </p:nvSpPr>
        <p:spPr>
          <a:xfrm>
            <a:off x="8610600" y="6356350"/>
            <a:ext cx="27432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r" fontAlgn="auto">
              <a:spcBef>
                <a:spcPts val="0"/>
              </a:spcBef>
              <a:spcAft>
                <a:spcPts val="0"/>
              </a:spcAft>
            </a:pPr>
            <a:fld id="{D225C11A-E085-4D95-B705-5ED589A4EDF8}" type="slidenum">
              <a:rPr lang="zh-CN" altLang="en-US" sz="1200" smtClean="0">
                <a:solidFill>
                  <a:prstClr val="black">
                    <a:tint val="75000"/>
                  </a:prstClr>
                </a:solidFill>
                <a:latin typeface="等线" panose="020F0502020204030204"/>
                <a:ea typeface="等线" panose="02010600030101010101" pitchFamily="2" charset="-122"/>
              </a:rPr>
              <a:pPr algn="r" fontAlgn="auto">
                <a:spcBef>
                  <a:spcPts val="0"/>
                </a:spcBef>
                <a:spcAft>
                  <a:spcPts val="0"/>
                </a:spcAft>
              </a:pPr>
              <a:t>1</a:t>
            </a:fld>
            <a:endParaRPr lang="zh-CN" altLang="en-US" sz="1200" dirty="0">
              <a:solidFill>
                <a:prstClr val="black">
                  <a:tint val="75000"/>
                </a:prstClr>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421948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3">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pic>
        <p:nvPicPr>
          <p:cNvPr id="12" name="图片 11" descr="卡通画&#10;&#10;描述已自动生成">
            <a:extLst>
              <a:ext uri="{FF2B5EF4-FFF2-40B4-BE49-F238E27FC236}">
                <a16:creationId xmlns:a16="http://schemas.microsoft.com/office/drawing/2014/main" id="{CD73CAFC-1315-1844-9126-C4FD414C6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89" y="971296"/>
            <a:ext cx="2768600" cy="609600"/>
          </a:xfrm>
          <a:prstGeom prst="rect">
            <a:avLst/>
          </a:prstGeom>
        </p:spPr>
      </p:pic>
      <p:sp>
        <p:nvSpPr>
          <p:cNvPr id="13" name="矩形 12">
            <a:extLst>
              <a:ext uri="{FF2B5EF4-FFF2-40B4-BE49-F238E27FC236}">
                <a16:creationId xmlns:a16="http://schemas.microsoft.com/office/drawing/2014/main" id="{B27EE0C1-C8BA-F349-BE83-F9185CF1C3F6}"/>
              </a:ext>
            </a:extLst>
          </p:cNvPr>
          <p:cNvSpPr/>
          <p:nvPr/>
        </p:nvSpPr>
        <p:spPr>
          <a:xfrm>
            <a:off x="829852" y="1831567"/>
            <a:ext cx="2292615" cy="461665"/>
          </a:xfrm>
          <a:prstGeom prst="rect">
            <a:avLst/>
          </a:prstGeom>
        </p:spPr>
        <p:txBody>
          <a:bodyPr wrap="none">
            <a:spAutoFit/>
          </a:bodyPr>
          <a:lstStyle/>
          <a:p>
            <a:pPr marL="342900" indent="-342900">
              <a:buFont typeface="Arial" panose="020B0604020202020204" pitchFamily="34" charset="0"/>
              <a:buChar char="•"/>
            </a:pPr>
            <a:r>
              <a:rPr lang="en-US" altLang="zh-CN" dirty="0"/>
              <a:t>Install Steps:</a:t>
            </a:r>
          </a:p>
        </p:txBody>
      </p:sp>
      <p:sp>
        <p:nvSpPr>
          <p:cNvPr id="10" name="文本框 9">
            <a:extLst>
              <a:ext uri="{FF2B5EF4-FFF2-40B4-BE49-F238E27FC236}">
                <a16:creationId xmlns:a16="http://schemas.microsoft.com/office/drawing/2014/main" id="{8053E100-CC3E-8D47-B154-A5EAA9500DE3}"/>
              </a:ext>
            </a:extLst>
          </p:cNvPr>
          <p:cNvSpPr txBox="1"/>
          <p:nvPr/>
        </p:nvSpPr>
        <p:spPr>
          <a:xfrm>
            <a:off x="169489" y="258960"/>
            <a:ext cx="8412012" cy="461665"/>
          </a:xfrm>
          <a:prstGeom prst="rect">
            <a:avLst/>
          </a:prstGeom>
          <a:noFill/>
        </p:spPr>
        <p:txBody>
          <a:bodyPr wrap="square" rtlCol="0">
            <a:spAutoFit/>
          </a:bodyPr>
          <a:lstStyle/>
          <a:p>
            <a:r>
              <a:rPr lang="en-GB" altLang="zh-CN" dirty="0">
                <a:solidFill>
                  <a:srgbClr val="993366"/>
                </a:solidFill>
              </a:rPr>
              <a:t>Install Anaconda</a:t>
            </a:r>
          </a:p>
        </p:txBody>
      </p:sp>
      <p:sp>
        <p:nvSpPr>
          <p:cNvPr id="3" name="矩形 2">
            <a:extLst>
              <a:ext uri="{FF2B5EF4-FFF2-40B4-BE49-F238E27FC236}">
                <a16:creationId xmlns:a16="http://schemas.microsoft.com/office/drawing/2014/main" id="{D01876D4-AB4E-0D48-AB0A-A738DA88478A}"/>
              </a:ext>
            </a:extLst>
          </p:cNvPr>
          <p:cNvSpPr/>
          <p:nvPr/>
        </p:nvSpPr>
        <p:spPr>
          <a:xfrm>
            <a:off x="1553789" y="2315009"/>
            <a:ext cx="9918100" cy="4093428"/>
          </a:xfrm>
          <a:prstGeom prst="rect">
            <a:avLst/>
          </a:prstGeom>
        </p:spPr>
        <p:txBody>
          <a:bodyPr wrap="none">
            <a:spAutoFit/>
          </a:bodyPr>
          <a:lstStyle/>
          <a:p>
            <a:r>
              <a:rPr lang="en-US" altLang="zh-CN" sz="2000" dirty="0">
                <a:latin typeface="Source Code Pro"/>
              </a:rPr>
              <a:t>cd /home  </a:t>
            </a:r>
            <a:r>
              <a:rPr lang="en-US" altLang="zh-CN" sz="2000" dirty="0">
                <a:solidFill>
                  <a:schemeClr val="bg1">
                    <a:lumMod val="50000"/>
                  </a:schemeClr>
                </a:solidFill>
                <a:latin typeface="Source Code Pro"/>
              </a:rPr>
              <a:t># The path you download Anaconda</a:t>
            </a:r>
          </a:p>
          <a:p>
            <a:r>
              <a:rPr lang="en-US" altLang="zh-CN" sz="2000" dirty="0">
                <a:latin typeface="Source Code Pro"/>
              </a:rPr>
              <a:t>bash Anaconda3-2020.07-Linux-x86_64.sh  </a:t>
            </a:r>
            <a:r>
              <a:rPr lang="en-US" altLang="zh-CN" sz="2000" dirty="0">
                <a:solidFill>
                  <a:schemeClr val="bg1">
                    <a:lumMod val="50000"/>
                  </a:schemeClr>
                </a:solidFill>
                <a:latin typeface="Source Code Pro"/>
              </a:rPr>
              <a:t># Enter, </a:t>
            </a:r>
          </a:p>
          <a:p>
            <a:r>
              <a:rPr lang="en-US" altLang="zh-CN" sz="2000" dirty="0">
                <a:solidFill>
                  <a:schemeClr val="bg1">
                    <a:lumMod val="50000"/>
                  </a:schemeClr>
                </a:solidFill>
                <a:latin typeface="Source Code Pro"/>
              </a:rPr>
              <a:t>	    # Follow the command-line prompts and answer each question</a:t>
            </a:r>
          </a:p>
          <a:p>
            <a:endParaRPr lang="en-US" altLang="zh-CN" sz="2000" dirty="0">
              <a:solidFill>
                <a:srgbClr val="4F4F4F"/>
              </a:solidFill>
              <a:latin typeface="Source Code Pro"/>
            </a:endParaRPr>
          </a:p>
          <a:p>
            <a:r>
              <a:rPr lang="en-US" altLang="zh-CN" sz="2000" dirty="0">
                <a:solidFill>
                  <a:schemeClr val="bg1">
                    <a:lumMod val="50000"/>
                  </a:schemeClr>
                </a:solidFill>
                <a:latin typeface="Source Code Pro"/>
              </a:rPr>
              <a:t># Once install successfully, test with</a:t>
            </a:r>
          </a:p>
          <a:p>
            <a:r>
              <a:rPr lang="en-US" altLang="zh-CN" sz="2000" dirty="0">
                <a:latin typeface="Source Code Pro"/>
              </a:rPr>
              <a:t>python</a:t>
            </a:r>
            <a:r>
              <a:rPr lang="en-US" altLang="zh-CN" sz="2000" dirty="0">
                <a:solidFill>
                  <a:srgbClr val="4F4F4F"/>
                </a:solidFill>
                <a:latin typeface="Source Code Pro"/>
              </a:rPr>
              <a:t>  </a:t>
            </a:r>
            <a:r>
              <a:rPr lang="en-US" altLang="zh-CN" sz="2000" dirty="0">
                <a:solidFill>
                  <a:schemeClr val="bg1">
                    <a:lumMod val="50000"/>
                  </a:schemeClr>
                </a:solidFill>
                <a:latin typeface="Source Code Pro"/>
              </a:rPr>
              <a:t># If there is an error indicating ‘cannot find python’</a:t>
            </a:r>
          </a:p>
          <a:p>
            <a:r>
              <a:rPr lang="en-US" altLang="zh-CN" sz="2000" dirty="0" err="1">
                <a:latin typeface="Source Code Pro"/>
              </a:rPr>
              <a:t>sudo</a:t>
            </a:r>
            <a:r>
              <a:rPr lang="en-US" altLang="zh-CN" sz="2000" dirty="0">
                <a:latin typeface="Source Code Pro"/>
              </a:rPr>
              <a:t> vim /</a:t>
            </a:r>
            <a:r>
              <a:rPr lang="en-US" altLang="zh-CN" sz="2000" dirty="0" err="1">
                <a:latin typeface="Source Code Pro"/>
              </a:rPr>
              <a:t>etc</a:t>
            </a:r>
            <a:r>
              <a:rPr lang="en-US" altLang="zh-CN" sz="2000" dirty="0">
                <a:latin typeface="Source Code Pro"/>
              </a:rPr>
              <a:t>/profile  </a:t>
            </a:r>
            <a:r>
              <a:rPr lang="en-US" altLang="zh-CN" sz="2000" dirty="0">
                <a:solidFill>
                  <a:schemeClr val="bg1">
                    <a:lumMod val="50000"/>
                  </a:schemeClr>
                </a:solidFill>
                <a:latin typeface="Source Code Pro"/>
              </a:rPr>
              <a:t># Configure and edit the environment variables</a:t>
            </a:r>
          </a:p>
          <a:p>
            <a:r>
              <a:rPr lang="en-US" altLang="zh-CN" sz="2000" u="sng" dirty="0">
                <a:solidFill>
                  <a:srgbClr val="4F4F4F"/>
                </a:solidFill>
                <a:latin typeface="Source Code Pro"/>
              </a:rPr>
              <a:t>PATH=/home/user/anaconda3/bin:$PATH  </a:t>
            </a:r>
            <a:r>
              <a:rPr lang="en-US" altLang="zh-CN" sz="2000" dirty="0">
                <a:solidFill>
                  <a:schemeClr val="bg1">
                    <a:lumMod val="50000"/>
                  </a:schemeClr>
                </a:solidFill>
                <a:latin typeface="Source Code Pro"/>
              </a:rPr>
              <a:t># Add this line into the file</a:t>
            </a:r>
          </a:p>
          <a:p>
            <a:r>
              <a:rPr lang="en-US" altLang="zh-CN" sz="2000" dirty="0">
                <a:solidFill>
                  <a:schemeClr val="bg1">
                    <a:lumMod val="50000"/>
                  </a:schemeClr>
                </a:solidFill>
                <a:latin typeface="Source Code Pro"/>
              </a:rPr>
              <a:t>		# Save this configure file with ‘:</a:t>
            </a:r>
            <a:r>
              <a:rPr lang="en-US" altLang="zh-CN" sz="2000" dirty="0" err="1">
                <a:solidFill>
                  <a:schemeClr val="bg1">
                    <a:lumMod val="50000"/>
                  </a:schemeClr>
                </a:solidFill>
                <a:latin typeface="Source Code Pro"/>
              </a:rPr>
              <a:t>wq</a:t>
            </a:r>
            <a:r>
              <a:rPr lang="en-US" altLang="zh-CN" sz="2000" dirty="0">
                <a:solidFill>
                  <a:schemeClr val="bg1">
                    <a:lumMod val="50000"/>
                  </a:schemeClr>
                </a:solidFill>
                <a:latin typeface="Source Code Pro"/>
              </a:rPr>
              <a:t>!’</a:t>
            </a:r>
          </a:p>
          <a:p>
            <a:r>
              <a:rPr lang="en-US" altLang="zh-CN" sz="2000" dirty="0">
                <a:latin typeface="Source Code Pro"/>
              </a:rPr>
              <a:t>source /</a:t>
            </a:r>
            <a:r>
              <a:rPr lang="en-US" altLang="zh-CN" sz="2000" dirty="0" err="1">
                <a:latin typeface="Source Code Pro"/>
              </a:rPr>
              <a:t>etc</a:t>
            </a:r>
            <a:r>
              <a:rPr lang="en-US" altLang="zh-CN" sz="2000" dirty="0">
                <a:latin typeface="Source Code Pro"/>
              </a:rPr>
              <a:t>/profile  </a:t>
            </a:r>
            <a:r>
              <a:rPr lang="en-US" altLang="zh-CN" sz="2000" dirty="0">
                <a:solidFill>
                  <a:schemeClr val="bg1">
                    <a:lumMod val="50000"/>
                  </a:schemeClr>
                </a:solidFill>
                <a:latin typeface="Source Code Pro"/>
              </a:rPr>
              <a:t># Update the environment variables</a:t>
            </a:r>
          </a:p>
          <a:p>
            <a:endParaRPr lang="en-US" altLang="zh-CN" sz="2000" dirty="0">
              <a:solidFill>
                <a:schemeClr val="bg1">
                  <a:lumMod val="50000"/>
                </a:schemeClr>
              </a:solidFill>
              <a:latin typeface="Source Code Pro"/>
            </a:endParaRPr>
          </a:p>
          <a:p>
            <a:r>
              <a:rPr lang="en-US" altLang="zh-CN" sz="2000" dirty="0">
                <a:solidFill>
                  <a:schemeClr val="bg1">
                    <a:lumMod val="50000"/>
                  </a:schemeClr>
                </a:solidFill>
                <a:latin typeface="Source Code Pro"/>
              </a:rPr>
              <a:t># Test again</a:t>
            </a:r>
          </a:p>
          <a:p>
            <a:r>
              <a:rPr lang="en-US" altLang="zh-CN" sz="2000" dirty="0">
                <a:latin typeface="Source Code Pro"/>
              </a:rPr>
              <a:t>python</a:t>
            </a:r>
            <a:endParaRPr lang="en-US" altLang="zh-CN" sz="2000" dirty="0">
              <a:solidFill>
                <a:schemeClr val="bg1">
                  <a:lumMod val="50000"/>
                </a:schemeClr>
              </a:solidFill>
              <a:latin typeface="Source Code Pro"/>
            </a:endParaRPr>
          </a:p>
        </p:txBody>
      </p:sp>
    </p:spTree>
    <p:extLst>
      <p:ext uri="{BB962C8B-B14F-4D97-AF65-F5344CB8AC3E}">
        <p14:creationId xmlns:p14="http://schemas.microsoft.com/office/powerpoint/2010/main" val="208334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3">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pic>
        <p:nvPicPr>
          <p:cNvPr id="3" name="图片 2" descr="图片包含 游戏机, 画&#10;&#10;描述已自动生成">
            <a:extLst>
              <a:ext uri="{FF2B5EF4-FFF2-40B4-BE49-F238E27FC236}">
                <a16:creationId xmlns:a16="http://schemas.microsoft.com/office/drawing/2014/main" id="{0BB6D97B-15C3-EC46-ADAC-9669B2245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559" y="1726085"/>
            <a:ext cx="2392551" cy="855872"/>
          </a:xfrm>
          <a:prstGeom prst="rect">
            <a:avLst/>
          </a:prstGeom>
        </p:spPr>
      </p:pic>
      <p:sp>
        <p:nvSpPr>
          <p:cNvPr id="10" name="文本框 9">
            <a:extLst>
              <a:ext uri="{FF2B5EF4-FFF2-40B4-BE49-F238E27FC236}">
                <a16:creationId xmlns:a16="http://schemas.microsoft.com/office/drawing/2014/main" id="{8053E100-CC3E-8D47-B154-A5EAA9500DE3}"/>
              </a:ext>
            </a:extLst>
          </p:cNvPr>
          <p:cNvSpPr txBox="1"/>
          <p:nvPr/>
        </p:nvSpPr>
        <p:spPr>
          <a:xfrm>
            <a:off x="169489" y="258960"/>
            <a:ext cx="8412012" cy="461665"/>
          </a:xfrm>
          <a:prstGeom prst="rect">
            <a:avLst/>
          </a:prstGeom>
          <a:noFill/>
        </p:spPr>
        <p:txBody>
          <a:bodyPr wrap="square" rtlCol="0">
            <a:spAutoFit/>
          </a:bodyPr>
          <a:lstStyle/>
          <a:p>
            <a:r>
              <a:rPr lang="en-GB" altLang="zh-CN" dirty="0">
                <a:solidFill>
                  <a:srgbClr val="993366"/>
                </a:solidFill>
              </a:rPr>
              <a:t>Install </a:t>
            </a:r>
            <a:r>
              <a:rPr lang="en-GB" altLang="zh-CN" dirty="0" err="1">
                <a:solidFill>
                  <a:srgbClr val="993366"/>
                </a:solidFill>
              </a:rPr>
              <a:t>Pytorch</a:t>
            </a:r>
            <a:r>
              <a:rPr lang="en-GB" altLang="zh-CN" dirty="0">
                <a:solidFill>
                  <a:srgbClr val="993366"/>
                </a:solidFill>
              </a:rPr>
              <a:t> and Related Library</a:t>
            </a:r>
          </a:p>
        </p:txBody>
      </p:sp>
      <p:sp>
        <p:nvSpPr>
          <p:cNvPr id="2" name="矩形 1">
            <a:extLst>
              <a:ext uri="{FF2B5EF4-FFF2-40B4-BE49-F238E27FC236}">
                <a16:creationId xmlns:a16="http://schemas.microsoft.com/office/drawing/2014/main" id="{BDB1C67C-3B17-A54A-B55B-A4018F8F976B}"/>
              </a:ext>
            </a:extLst>
          </p:cNvPr>
          <p:cNvSpPr/>
          <p:nvPr/>
        </p:nvSpPr>
        <p:spPr>
          <a:xfrm>
            <a:off x="-128182" y="990384"/>
            <a:ext cx="11149263" cy="577850"/>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CN" kern="0" dirty="0"/>
              <a:t>Install torch, </a:t>
            </a:r>
            <a:r>
              <a:rPr lang="en-US" altLang="zh-CN" kern="0" dirty="0" err="1"/>
              <a:t>numpy</a:t>
            </a:r>
            <a:r>
              <a:rPr lang="en-US" altLang="zh-CN" kern="0" dirty="0"/>
              <a:t>, </a:t>
            </a:r>
            <a:r>
              <a:rPr lang="en-US" altLang="zh-CN" kern="0" dirty="0" err="1"/>
              <a:t>opencv</a:t>
            </a:r>
            <a:r>
              <a:rPr lang="en-US" altLang="zh-CN" kern="0" dirty="0"/>
              <a:t>-python, </a:t>
            </a:r>
            <a:r>
              <a:rPr lang="en-US" altLang="zh-CN" kern="0" dirty="0" err="1"/>
              <a:t>scikit</a:t>
            </a:r>
            <a:r>
              <a:rPr lang="en-US" altLang="zh-CN" kern="0" dirty="0"/>
              <a:t>-image, </a:t>
            </a:r>
            <a:r>
              <a:rPr lang="en-US" altLang="zh-CN" kern="0" dirty="0" err="1"/>
              <a:t>scipy</a:t>
            </a:r>
            <a:r>
              <a:rPr lang="en-US" altLang="zh-CN" kern="0" dirty="0"/>
              <a:t>, </a:t>
            </a:r>
            <a:r>
              <a:rPr lang="en-US" altLang="zh-CN" kern="0" dirty="0" err="1"/>
              <a:t>SimpleITK</a:t>
            </a:r>
            <a:endParaRPr lang="en-US" altLang="zh-CN" kern="0" dirty="0"/>
          </a:p>
        </p:txBody>
      </p:sp>
      <p:pic>
        <p:nvPicPr>
          <p:cNvPr id="7" name="图片 6" descr="卡通画&#10;&#10;描述已自动生成">
            <a:extLst>
              <a:ext uri="{FF2B5EF4-FFF2-40B4-BE49-F238E27FC236}">
                <a16:creationId xmlns:a16="http://schemas.microsoft.com/office/drawing/2014/main" id="{332AEFFD-1366-5943-B8F6-7DC8996EE5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0815" y="1726085"/>
            <a:ext cx="2450370" cy="855871"/>
          </a:xfrm>
          <a:prstGeom prst="rect">
            <a:avLst/>
          </a:prstGeom>
        </p:spPr>
      </p:pic>
      <p:pic>
        <p:nvPicPr>
          <p:cNvPr id="11" name="图片 10" descr="图片包含 游戏机, 桌子&#10;&#10;描述已自动生成">
            <a:extLst>
              <a:ext uri="{FF2B5EF4-FFF2-40B4-BE49-F238E27FC236}">
                <a16:creationId xmlns:a16="http://schemas.microsoft.com/office/drawing/2014/main" id="{F9DC6A36-5551-3645-B2EF-BA97C393AB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3348" y="1651233"/>
            <a:ext cx="1440415" cy="1005573"/>
          </a:xfrm>
          <a:prstGeom prst="rect">
            <a:avLst/>
          </a:prstGeom>
        </p:spPr>
      </p:pic>
      <p:pic>
        <p:nvPicPr>
          <p:cNvPr id="15" name="图片 14" descr="图片包含 文本&#10;&#10;描述已自动生成">
            <a:extLst>
              <a:ext uri="{FF2B5EF4-FFF2-40B4-BE49-F238E27FC236}">
                <a16:creationId xmlns:a16="http://schemas.microsoft.com/office/drawing/2014/main" id="{A1CA66C7-732E-5348-9244-CEBEEC8B5F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489" y="2659598"/>
            <a:ext cx="3873500" cy="1117600"/>
          </a:xfrm>
          <a:prstGeom prst="rect">
            <a:avLst/>
          </a:prstGeom>
        </p:spPr>
      </p:pic>
      <p:pic>
        <p:nvPicPr>
          <p:cNvPr id="17" name="图片 16" descr="文本&#10;&#10;描述已自动生成">
            <a:extLst>
              <a:ext uri="{FF2B5EF4-FFF2-40B4-BE49-F238E27FC236}">
                <a16:creationId xmlns:a16="http://schemas.microsoft.com/office/drawing/2014/main" id="{286F00E2-761B-B842-9BAD-A23C11ED10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6450" y="2662786"/>
            <a:ext cx="2959100" cy="1066800"/>
          </a:xfrm>
          <a:prstGeom prst="rect">
            <a:avLst/>
          </a:prstGeom>
        </p:spPr>
      </p:pic>
      <p:pic>
        <p:nvPicPr>
          <p:cNvPr id="19" name="图片 18" descr="图标&#10;&#10;描述已自动生成">
            <a:extLst>
              <a:ext uri="{FF2B5EF4-FFF2-40B4-BE49-F238E27FC236}">
                <a16:creationId xmlns:a16="http://schemas.microsoft.com/office/drawing/2014/main" id="{BE40D453-4D4D-EE48-A24E-80F4F2D575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49011" y="2833647"/>
            <a:ext cx="3049504" cy="769501"/>
          </a:xfrm>
          <a:prstGeom prst="rect">
            <a:avLst/>
          </a:prstGeom>
        </p:spPr>
      </p:pic>
      <p:sp>
        <p:nvSpPr>
          <p:cNvPr id="20" name="矩形 19">
            <a:extLst>
              <a:ext uri="{FF2B5EF4-FFF2-40B4-BE49-F238E27FC236}">
                <a16:creationId xmlns:a16="http://schemas.microsoft.com/office/drawing/2014/main" id="{55A2EFF4-970C-4B47-8744-1F0855E0C926}"/>
              </a:ext>
            </a:extLst>
          </p:cNvPr>
          <p:cNvSpPr/>
          <p:nvPr/>
        </p:nvSpPr>
        <p:spPr>
          <a:xfrm>
            <a:off x="327817" y="3665299"/>
            <a:ext cx="11646568" cy="3231654"/>
          </a:xfrm>
          <a:prstGeom prst="rect">
            <a:avLst/>
          </a:prstGeom>
        </p:spPr>
        <p:txBody>
          <a:bodyPr wrap="square">
            <a:spAutoFit/>
          </a:bodyPr>
          <a:lstStyle/>
          <a:p>
            <a:r>
              <a:rPr lang="en-US" altLang="zh-CN" sz="2000" dirty="0" err="1">
                <a:latin typeface="Source Code Pro"/>
              </a:rPr>
              <a:t>conda</a:t>
            </a:r>
            <a:r>
              <a:rPr lang="en-US" altLang="zh-CN" sz="2000" dirty="0">
                <a:latin typeface="Source Code Pro"/>
              </a:rPr>
              <a:t> create -n </a:t>
            </a:r>
            <a:r>
              <a:rPr lang="en-US" altLang="zh-CN" sz="2000" dirty="0" err="1">
                <a:latin typeface="Source Code Pro"/>
              </a:rPr>
              <a:t>SINet</a:t>
            </a:r>
            <a:r>
              <a:rPr lang="en-US" altLang="zh-CN" sz="2000" dirty="0">
                <a:latin typeface="Source Code Pro"/>
              </a:rPr>
              <a:t> python=3.6  </a:t>
            </a:r>
            <a:r>
              <a:rPr lang="en-US" altLang="zh-CN" sz="2000" dirty="0">
                <a:solidFill>
                  <a:schemeClr val="bg1">
                    <a:lumMod val="50000"/>
                  </a:schemeClr>
                </a:solidFill>
                <a:latin typeface="Source Code Pro"/>
              </a:rPr>
              <a:t># construct virtual environment named </a:t>
            </a:r>
            <a:r>
              <a:rPr lang="en-US" altLang="zh-CN" sz="2000" dirty="0" err="1">
                <a:solidFill>
                  <a:schemeClr val="bg1">
                    <a:lumMod val="50000"/>
                  </a:schemeClr>
                </a:solidFill>
                <a:latin typeface="Source Code Pro"/>
              </a:rPr>
              <a:t>SINet</a:t>
            </a:r>
            <a:endParaRPr lang="en-US" altLang="zh-CN" sz="2000" dirty="0">
              <a:solidFill>
                <a:schemeClr val="bg1">
                  <a:lumMod val="50000"/>
                </a:schemeClr>
              </a:solidFill>
              <a:latin typeface="Source Code Pro"/>
            </a:endParaRPr>
          </a:p>
          <a:p>
            <a:r>
              <a:rPr lang="en-US" altLang="zh-CN" sz="2000" dirty="0" err="1">
                <a:latin typeface="Source Code Pro"/>
              </a:rPr>
              <a:t>conda</a:t>
            </a:r>
            <a:r>
              <a:rPr lang="en-US" altLang="zh-CN" sz="2000" dirty="0">
                <a:latin typeface="Source Code Pro"/>
              </a:rPr>
              <a:t> activate </a:t>
            </a:r>
            <a:r>
              <a:rPr lang="en-US" altLang="zh-CN" sz="2000" dirty="0" err="1">
                <a:latin typeface="Source Code Pro"/>
              </a:rPr>
              <a:t>SINet</a:t>
            </a:r>
            <a:r>
              <a:rPr lang="en-US" altLang="zh-CN" sz="2000" dirty="0">
                <a:latin typeface="Source Code Pro"/>
              </a:rPr>
              <a:t>  </a:t>
            </a:r>
            <a:r>
              <a:rPr lang="en-US" altLang="zh-CN" sz="2000" dirty="0">
                <a:solidFill>
                  <a:schemeClr val="bg1">
                    <a:lumMod val="50000"/>
                  </a:schemeClr>
                </a:solidFill>
                <a:latin typeface="Source Code Pro"/>
              </a:rPr>
              <a:t># activate virtual environment</a:t>
            </a:r>
          </a:p>
          <a:p>
            <a:r>
              <a:rPr lang="en-US" altLang="zh-CN" sz="2000" dirty="0">
                <a:latin typeface="Source Code Pro"/>
              </a:rPr>
              <a:t>pip list  </a:t>
            </a:r>
            <a:r>
              <a:rPr lang="en-US" altLang="zh-CN" sz="2000" dirty="0">
                <a:solidFill>
                  <a:schemeClr val="bg1">
                    <a:lumMod val="50000"/>
                  </a:schemeClr>
                </a:solidFill>
                <a:latin typeface="Source Code Pro"/>
              </a:rPr>
              <a:t># show the installed library </a:t>
            </a:r>
          </a:p>
          <a:p>
            <a:r>
              <a:rPr lang="en-US" altLang="zh-CN" sz="2000" dirty="0">
                <a:latin typeface="Source Code Pro"/>
              </a:rPr>
              <a:t>pip install torch==1.3.1  </a:t>
            </a:r>
          </a:p>
          <a:p>
            <a:r>
              <a:rPr lang="en-US" altLang="zh-CN" sz="2000" dirty="0">
                <a:latin typeface="Source Code Pro"/>
              </a:rPr>
              <a:t>pip install </a:t>
            </a:r>
            <a:r>
              <a:rPr lang="en-US" altLang="zh-CN" sz="2000" dirty="0" err="1">
                <a:latin typeface="Source Code Pro"/>
              </a:rPr>
              <a:t>numpy</a:t>
            </a:r>
            <a:endParaRPr lang="en-US" altLang="zh-CN" sz="2000" dirty="0">
              <a:latin typeface="Source Code Pro"/>
            </a:endParaRPr>
          </a:p>
          <a:p>
            <a:r>
              <a:rPr lang="en-US" altLang="zh-CN" sz="2000" dirty="0">
                <a:latin typeface="Source Code Pro"/>
              </a:rPr>
              <a:t>pip install </a:t>
            </a:r>
            <a:r>
              <a:rPr lang="en-US" altLang="zh-CN" sz="2000" dirty="0" err="1">
                <a:latin typeface="Source Code Pro"/>
              </a:rPr>
              <a:t>opencv</a:t>
            </a:r>
            <a:r>
              <a:rPr lang="en-US" altLang="zh-CN" sz="2000" dirty="0">
                <a:latin typeface="Source Code Pro"/>
              </a:rPr>
              <a:t>-python</a:t>
            </a:r>
          </a:p>
          <a:p>
            <a:r>
              <a:rPr lang="en-US" altLang="zh-CN" sz="2000" dirty="0">
                <a:latin typeface="Source Code Pro"/>
              </a:rPr>
              <a:t>pip install </a:t>
            </a:r>
            <a:r>
              <a:rPr lang="en-US" altLang="zh-CN" sz="2000" dirty="0" err="1">
                <a:latin typeface="Source Code Pro"/>
              </a:rPr>
              <a:t>scikit</a:t>
            </a:r>
            <a:r>
              <a:rPr lang="en-US" altLang="zh-CN" sz="2000" dirty="0">
                <a:latin typeface="Source Code Pro"/>
              </a:rPr>
              <a:t>-image</a:t>
            </a:r>
          </a:p>
          <a:p>
            <a:r>
              <a:rPr lang="en-US" altLang="zh-CN" sz="2000" dirty="0">
                <a:latin typeface="Source Code Pro"/>
              </a:rPr>
              <a:t>pip install </a:t>
            </a:r>
            <a:r>
              <a:rPr lang="en-US" altLang="zh-CN" sz="2000" dirty="0" err="1">
                <a:latin typeface="Source Code Pro"/>
              </a:rPr>
              <a:t>scipy</a:t>
            </a:r>
            <a:endParaRPr lang="en-US" altLang="zh-CN" sz="2000" dirty="0">
              <a:latin typeface="Source Code Pro"/>
            </a:endParaRPr>
          </a:p>
          <a:p>
            <a:r>
              <a:rPr lang="en-US" altLang="zh-CN" sz="2000" dirty="0">
                <a:solidFill>
                  <a:schemeClr val="bg1">
                    <a:lumMod val="50000"/>
                  </a:schemeClr>
                </a:solidFill>
                <a:latin typeface="Source Code Pro"/>
              </a:rPr>
              <a:t># The resting required libraries can be installed following the reported error when debugging</a:t>
            </a:r>
          </a:p>
        </p:txBody>
      </p:sp>
    </p:spTree>
    <p:extLst>
      <p:ext uri="{BB962C8B-B14F-4D97-AF65-F5344CB8AC3E}">
        <p14:creationId xmlns:p14="http://schemas.microsoft.com/office/powerpoint/2010/main" val="303384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3">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sp>
        <p:nvSpPr>
          <p:cNvPr id="10" name="文本框 9">
            <a:extLst>
              <a:ext uri="{FF2B5EF4-FFF2-40B4-BE49-F238E27FC236}">
                <a16:creationId xmlns:a16="http://schemas.microsoft.com/office/drawing/2014/main" id="{8053E100-CC3E-8D47-B154-A5EAA9500DE3}"/>
              </a:ext>
            </a:extLst>
          </p:cNvPr>
          <p:cNvSpPr txBox="1"/>
          <p:nvPr/>
        </p:nvSpPr>
        <p:spPr>
          <a:xfrm>
            <a:off x="169489" y="258960"/>
            <a:ext cx="8412012" cy="461665"/>
          </a:xfrm>
          <a:prstGeom prst="rect">
            <a:avLst/>
          </a:prstGeom>
          <a:noFill/>
        </p:spPr>
        <p:txBody>
          <a:bodyPr wrap="square" rtlCol="0">
            <a:spAutoFit/>
          </a:bodyPr>
          <a:lstStyle/>
          <a:p>
            <a:r>
              <a:rPr lang="en-GB" altLang="zh-CN" dirty="0">
                <a:solidFill>
                  <a:srgbClr val="993366"/>
                </a:solidFill>
              </a:rPr>
              <a:t>Implement Inf-Net with </a:t>
            </a:r>
            <a:r>
              <a:rPr lang="en-GB" altLang="zh-CN" dirty="0" err="1">
                <a:solidFill>
                  <a:srgbClr val="993366"/>
                </a:solidFill>
              </a:rPr>
              <a:t>Pytorch</a:t>
            </a:r>
            <a:r>
              <a:rPr lang="en-GB" altLang="zh-CN" dirty="0">
                <a:solidFill>
                  <a:srgbClr val="993366"/>
                </a:solidFill>
              </a:rPr>
              <a:t> – Data </a:t>
            </a:r>
            <a:r>
              <a:rPr lang="en-GB" altLang="zh-CN" dirty="0" err="1">
                <a:solidFill>
                  <a:srgbClr val="993366"/>
                </a:solidFill>
              </a:rPr>
              <a:t>preprocessing</a:t>
            </a:r>
            <a:endParaRPr lang="en-GB" altLang="zh-CN" dirty="0">
              <a:solidFill>
                <a:srgbClr val="993366"/>
              </a:solidFill>
            </a:endParaRPr>
          </a:p>
        </p:txBody>
      </p:sp>
      <p:sp>
        <p:nvSpPr>
          <p:cNvPr id="5" name="矩形 4">
            <a:extLst>
              <a:ext uri="{FF2B5EF4-FFF2-40B4-BE49-F238E27FC236}">
                <a16:creationId xmlns:a16="http://schemas.microsoft.com/office/drawing/2014/main" id="{FEA8368D-D151-9E45-9794-D75F036FEC1B}"/>
              </a:ext>
            </a:extLst>
          </p:cNvPr>
          <p:cNvSpPr/>
          <p:nvPr/>
        </p:nvSpPr>
        <p:spPr>
          <a:xfrm>
            <a:off x="-128182" y="990384"/>
            <a:ext cx="12320181" cy="3597139"/>
          </a:xfrm>
          <a:prstGeom prst="rect">
            <a:avLst/>
          </a:prstGeom>
        </p:spPr>
        <p:txBody>
          <a:bodyPr wrap="square">
            <a:spAutoFit/>
          </a:bodyPr>
          <a:lstStyle/>
          <a:p>
            <a:pPr marL="800100" lvl="1" indent="-342900">
              <a:lnSpc>
                <a:spcPct val="120000"/>
              </a:lnSpc>
              <a:buFont typeface="Arial" panose="020B0604020202020204" pitchFamily="34" charset="0"/>
              <a:buChar char="•"/>
            </a:pPr>
            <a:r>
              <a:rPr lang="en-US" altLang="zh-CN" kern="0" dirty="0"/>
              <a:t>Code:  </a:t>
            </a:r>
            <a:r>
              <a:rPr lang="zh-CN" altLang="en-US" dirty="0">
                <a:hlinkClick r:id="rId4"/>
              </a:rPr>
              <a:t>https://github.com/DengPingFan/Inf-Net</a:t>
            </a:r>
            <a:endParaRPr lang="en-US" altLang="zh-CN" kern="0" dirty="0"/>
          </a:p>
          <a:p>
            <a:pPr marL="800100" lvl="1" indent="-342900">
              <a:lnSpc>
                <a:spcPct val="120000"/>
              </a:lnSpc>
              <a:buFont typeface="Arial" panose="020B0604020202020204" pitchFamily="34" charset="0"/>
              <a:buChar char="•"/>
            </a:pPr>
            <a:r>
              <a:rPr lang="en-US" altLang="zh-CN" kern="0" dirty="0"/>
              <a:t>Dataset:  </a:t>
            </a:r>
            <a:r>
              <a:rPr lang="en-US" altLang="zh-CN" kern="0" dirty="0">
                <a:hlinkClick r:id="rId5"/>
              </a:rPr>
              <a:t>https://medicalsegmentation.com/covid19/</a:t>
            </a:r>
          </a:p>
          <a:p>
            <a:pPr marL="800100" lvl="1" indent="-342900">
              <a:lnSpc>
                <a:spcPct val="120000"/>
              </a:lnSpc>
              <a:buFont typeface="Arial" panose="020B0604020202020204" pitchFamily="34" charset="0"/>
              <a:buChar char="•"/>
            </a:pPr>
            <a:endParaRPr lang="en-US" altLang="zh-CN" kern="0" dirty="0">
              <a:hlinkClick r:id="rId5"/>
            </a:endParaRPr>
          </a:p>
          <a:p>
            <a:pPr marL="800100" lvl="1" indent="-342900">
              <a:lnSpc>
                <a:spcPct val="120000"/>
              </a:lnSpc>
              <a:buFont typeface="Arial" panose="020B0604020202020204" pitchFamily="34" charset="0"/>
              <a:buChar char="•"/>
            </a:pPr>
            <a:endParaRPr lang="en-US" altLang="zh-CN" kern="0" dirty="0">
              <a:hlinkClick r:id="rId5"/>
            </a:endParaRPr>
          </a:p>
          <a:p>
            <a:pPr marL="800100" lvl="1" indent="-342900">
              <a:lnSpc>
                <a:spcPct val="120000"/>
              </a:lnSpc>
              <a:buFont typeface="Arial" panose="020B0604020202020204" pitchFamily="34" charset="0"/>
              <a:buChar char="•"/>
            </a:pPr>
            <a:endParaRPr lang="en-US" altLang="zh-CN" kern="0" dirty="0">
              <a:hlinkClick r:id="rId5"/>
            </a:endParaRPr>
          </a:p>
          <a:p>
            <a:pPr lvl="1">
              <a:lnSpc>
                <a:spcPct val="120000"/>
              </a:lnSpc>
            </a:pPr>
            <a:endParaRPr lang="en-US" altLang="zh-CN" kern="0" dirty="0">
              <a:hlinkClick r:id="rId5"/>
            </a:endParaRPr>
          </a:p>
          <a:p>
            <a:pPr marL="800100" lvl="1" indent="-342900">
              <a:lnSpc>
                <a:spcPct val="120000"/>
              </a:lnSpc>
              <a:buFont typeface="Arial" panose="020B0604020202020204" pitchFamily="34" charset="0"/>
              <a:buChar char="•"/>
            </a:pPr>
            <a:r>
              <a:rPr lang="en-US" altLang="zh-CN" kern="0" dirty="0"/>
              <a:t>Preprocessed dataset: </a:t>
            </a:r>
            <a:r>
              <a:rPr lang="en-US" altLang="zh-CN" kern="0" dirty="0">
                <a:hlinkClick r:id="rId6"/>
              </a:rPr>
              <a:t>https://</a:t>
            </a:r>
            <a:r>
              <a:rPr lang="en-US" altLang="zh-CN" kern="0" dirty="0" err="1">
                <a:hlinkClick r:id="rId6"/>
              </a:rPr>
              <a:t>drive.google.com</a:t>
            </a:r>
            <a:r>
              <a:rPr lang="en-US" altLang="zh-CN" kern="0" dirty="0">
                <a:hlinkClick r:id="rId6"/>
              </a:rPr>
              <a:t>/file/d/1bbKAqUuk7Y1q3xsDSwP07oOXN_GL3SQM/view</a:t>
            </a:r>
            <a:endParaRPr lang="en-US" altLang="zh-CN" kern="0" dirty="0">
              <a:hlinkClick r:id="rId5"/>
            </a:endParaRPr>
          </a:p>
        </p:txBody>
      </p:sp>
      <p:pic>
        <p:nvPicPr>
          <p:cNvPr id="7" name="图片 6" descr="文本&#10;&#10;描述已自动生成">
            <a:extLst>
              <a:ext uri="{FF2B5EF4-FFF2-40B4-BE49-F238E27FC236}">
                <a16:creationId xmlns:a16="http://schemas.microsoft.com/office/drawing/2014/main" id="{B8AD7DD0-BAC3-F548-8A0B-0DB9B8AD03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663" y="2048438"/>
            <a:ext cx="5495124" cy="1582301"/>
          </a:xfrm>
          <a:prstGeom prst="rect">
            <a:avLst/>
          </a:prstGeom>
        </p:spPr>
      </p:pic>
      <p:pic>
        <p:nvPicPr>
          <p:cNvPr id="9" name="图片 8" descr="文本&#10;&#10;描述已自动生成">
            <a:extLst>
              <a:ext uri="{FF2B5EF4-FFF2-40B4-BE49-F238E27FC236}">
                <a16:creationId xmlns:a16="http://schemas.microsoft.com/office/drawing/2014/main" id="{49E15994-5BB6-AD4A-896A-22FF1A4780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4667" y="2616370"/>
            <a:ext cx="2774789" cy="1014369"/>
          </a:xfrm>
          <a:prstGeom prst="rect">
            <a:avLst/>
          </a:prstGeom>
        </p:spPr>
      </p:pic>
      <p:sp>
        <p:nvSpPr>
          <p:cNvPr id="11" name="矩形 10">
            <a:extLst>
              <a:ext uri="{FF2B5EF4-FFF2-40B4-BE49-F238E27FC236}">
                <a16:creationId xmlns:a16="http://schemas.microsoft.com/office/drawing/2014/main" id="{9CAF2778-490E-5543-A6A1-AE5B7CC780F4}"/>
              </a:ext>
            </a:extLst>
          </p:cNvPr>
          <p:cNvSpPr/>
          <p:nvPr/>
        </p:nvSpPr>
        <p:spPr>
          <a:xfrm>
            <a:off x="6581470" y="1992439"/>
            <a:ext cx="5158785" cy="400110"/>
          </a:xfrm>
          <a:prstGeom prst="rect">
            <a:avLst/>
          </a:prstGeom>
        </p:spPr>
        <p:txBody>
          <a:bodyPr wrap="none">
            <a:spAutoFit/>
          </a:bodyPr>
          <a:lstStyle/>
          <a:p>
            <a:r>
              <a:rPr lang="en-US" altLang="zh-CN" sz="2000" kern="0" dirty="0"/>
              <a:t>Software for 3D medical image visualization</a:t>
            </a:r>
            <a:endParaRPr lang="zh-CN" altLang="en-US" sz="2000" dirty="0"/>
          </a:p>
        </p:txBody>
      </p:sp>
      <p:sp>
        <p:nvSpPr>
          <p:cNvPr id="12" name="下箭头 11">
            <a:extLst>
              <a:ext uri="{FF2B5EF4-FFF2-40B4-BE49-F238E27FC236}">
                <a16:creationId xmlns:a16="http://schemas.microsoft.com/office/drawing/2014/main" id="{101341CB-18AF-5041-9533-E88D276FC7AA}"/>
              </a:ext>
            </a:extLst>
          </p:cNvPr>
          <p:cNvSpPr/>
          <p:nvPr/>
        </p:nvSpPr>
        <p:spPr>
          <a:xfrm>
            <a:off x="8978865" y="2343562"/>
            <a:ext cx="361078" cy="219600"/>
          </a:xfrm>
          <a:prstGeom prst="downArrow">
            <a:avLst/>
          </a:prstGeom>
          <a:solidFill>
            <a:schemeClr val="accent2"/>
          </a:solidFill>
          <a:ln>
            <a:solidFill>
              <a:schemeClr val="tx1"/>
            </a:solidFill>
          </a:ln>
        </p:spPr>
        <p:txBody>
          <a:bodyPr wrap="square" rtlCol="0" anchor="ctr">
            <a:spAutoFit/>
          </a:bodyPr>
          <a:lstStyle/>
          <a:p>
            <a:pPr algn="ctr"/>
            <a:endParaRPr kumimoji="1" lang="zh-CN" altLang="en-US" sz="1600" i="1">
              <a:solidFill>
                <a:srgbClr val="FF0000"/>
              </a:solidFill>
              <a:latin typeface="Cambria Math" panose="02040503050406030204" pitchFamily="18" charset="0"/>
            </a:endParaRPr>
          </a:p>
        </p:txBody>
      </p:sp>
      <p:pic>
        <p:nvPicPr>
          <p:cNvPr id="16" name="图片 15">
            <a:extLst>
              <a:ext uri="{FF2B5EF4-FFF2-40B4-BE49-F238E27FC236}">
                <a16:creationId xmlns:a16="http://schemas.microsoft.com/office/drawing/2014/main" id="{B80E20BA-2C67-6C48-844F-D3DE2E9B00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090161" y="4893266"/>
            <a:ext cx="1740531" cy="1980000"/>
          </a:xfrm>
          <a:prstGeom prst="rect">
            <a:avLst/>
          </a:prstGeom>
        </p:spPr>
      </p:pic>
      <p:pic>
        <p:nvPicPr>
          <p:cNvPr id="18" name="图片 17" descr="图片包含 应用程序&#10;&#10;描述已自动生成">
            <a:extLst>
              <a:ext uri="{FF2B5EF4-FFF2-40B4-BE49-F238E27FC236}">
                <a16:creationId xmlns:a16="http://schemas.microsoft.com/office/drawing/2014/main" id="{5398DFC8-18D3-F84B-B24D-AC4B24F4BC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5400000">
            <a:off x="8181091" y="4893266"/>
            <a:ext cx="1740531" cy="1980000"/>
          </a:xfrm>
          <a:prstGeom prst="rect">
            <a:avLst/>
          </a:prstGeom>
        </p:spPr>
      </p:pic>
      <p:pic>
        <p:nvPicPr>
          <p:cNvPr id="20" name="图片 19" descr="图片包含 桌子, 照片, 食物, 盒子&#10;&#10;描述已自动生成">
            <a:extLst>
              <a:ext uri="{FF2B5EF4-FFF2-40B4-BE49-F238E27FC236}">
                <a16:creationId xmlns:a16="http://schemas.microsoft.com/office/drawing/2014/main" id="{BC3C79F8-8186-6248-9E5F-EE4E4FE5AB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5400000">
            <a:off x="1999233" y="4893265"/>
            <a:ext cx="1740531" cy="1980000"/>
          </a:xfrm>
          <a:prstGeom prst="rect">
            <a:avLst/>
          </a:prstGeom>
        </p:spPr>
      </p:pic>
      <p:sp>
        <p:nvSpPr>
          <p:cNvPr id="21" name="矩形 20">
            <a:extLst>
              <a:ext uri="{FF2B5EF4-FFF2-40B4-BE49-F238E27FC236}">
                <a16:creationId xmlns:a16="http://schemas.microsoft.com/office/drawing/2014/main" id="{5BCABF59-62D5-7241-AAB1-96D15AD22686}"/>
              </a:ext>
            </a:extLst>
          </p:cNvPr>
          <p:cNvSpPr/>
          <p:nvPr/>
        </p:nvSpPr>
        <p:spPr>
          <a:xfrm>
            <a:off x="2113872" y="4596560"/>
            <a:ext cx="1523174" cy="400110"/>
          </a:xfrm>
          <a:prstGeom prst="rect">
            <a:avLst/>
          </a:prstGeom>
        </p:spPr>
        <p:txBody>
          <a:bodyPr wrap="none">
            <a:spAutoFit/>
          </a:bodyPr>
          <a:lstStyle/>
          <a:p>
            <a:r>
              <a:rPr lang="en-US" altLang="zh-CN" sz="2000" kern="0" dirty="0"/>
              <a:t>Input image</a:t>
            </a:r>
            <a:endParaRPr lang="zh-CN" altLang="en-US" sz="2000" dirty="0"/>
          </a:p>
        </p:txBody>
      </p:sp>
      <p:sp>
        <p:nvSpPr>
          <p:cNvPr id="22" name="矩形 21">
            <a:extLst>
              <a:ext uri="{FF2B5EF4-FFF2-40B4-BE49-F238E27FC236}">
                <a16:creationId xmlns:a16="http://schemas.microsoft.com/office/drawing/2014/main" id="{0B1B0F69-7FD0-5446-9645-3122C11FB5AA}"/>
              </a:ext>
            </a:extLst>
          </p:cNvPr>
          <p:cNvSpPr/>
          <p:nvPr/>
        </p:nvSpPr>
        <p:spPr>
          <a:xfrm>
            <a:off x="4779237" y="4612889"/>
            <a:ext cx="2380780" cy="400110"/>
          </a:xfrm>
          <a:prstGeom prst="rect">
            <a:avLst/>
          </a:prstGeom>
        </p:spPr>
        <p:txBody>
          <a:bodyPr wrap="none">
            <a:spAutoFit/>
          </a:bodyPr>
          <a:lstStyle/>
          <a:p>
            <a:r>
              <a:rPr lang="en-US" altLang="zh-CN" sz="2000" kern="0" dirty="0"/>
              <a:t>Segmentation label</a:t>
            </a:r>
            <a:endParaRPr lang="zh-CN" altLang="en-US" sz="2000" dirty="0"/>
          </a:p>
        </p:txBody>
      </p:sp>
      <p:sp>
        <p:nvSpPr>
          <p:cNvPr id="23" name="矩形 22">
            <a:extLst>
              <a:ext uri="{FF2B5EF4-FFF2-40B4-BE49-F238E27FC236}">
                <a16:creationId xmlns:a16="http://schemas.microsoft.com/office/drawing/2014/main" id="{0012639B-0A14-F345-9835-A2D56FA44404}"/>
              </a:ext>
            </a:extLst>
          </p:cNvPr>
          <p:cNvSpPr/>
          <p:nvPr/>
        </p:nvSpPr>
        <p:spPr>
          <a:xfrm>
            <a:off x="8352286" y="4596689"/>
            <a:ext cx="1398140" cy="400110"/>
          </a:xfrm>
          <a:prstGeom prst="rect">
            <a:avLst/>
          </a:prstGeom>
        </p:spPr>
        <p:txBody>
          <a:bodyPr wrap="none">
            <a:spAutoFit/>
          </a:bodyPr>
          <a:lstStyle/>
          <a:p>
            <a:r>
              <a:rPr lang="en-US" altLang="zh-CN" sz="2000" kern="0" dirty="0"/>
              <a:t>Edge label</a:t>
            </a:r>
            <a:endParaRPr lang="zh-CN" altLang="en-US" sz="2000" dirty="0"/>
          </a:p>
        </p:txBody>
      </p:sp>
    </p:spTree>
    <p:extLst>
      <p:ext uri="{BB962C8B-B14F-4D97-AF65-F5344CB8AC3E}">
        <p14:creationId xmlns:p14="http://schemas.microsoft.com/office/powerpoint/2010/main" val="382873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3">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sp>
        <p:nvSpPr>
          <p:cNvPr id="10" name="文本框 9">
            <a:extLst>
              <a:ext uri="{FF2B5EF4-FFF2-40B4-BE49-F238E27FC236}">
                <a16:creationId xmlns:a16="http://schemas.microsoft.com/office/drawing/2014/main" id="{8053E100-CC3E-8D47-B154-A5EAA9500DE3}"/>
              </a:ext>
            </a:extLst>
          </p:cNvPr>
          <p:cNvSpPr txBox="1"/>
          <p:nvPr/>
        </p:nvSpPr>
        <p:spPr>
          <a:xfrm>
            <a:off x="169488" y="258960"/>
            <a:ext cx="9675551" cy="461665"/>
          </a:xfrm>
          <a:prstGeom prst="rect">
            <a:avLst/>
          </a:prstGeom>
          <a:noFill/>
        </p:spPr>
        <p:txBody>
          <a:bodyPr wrap="square" rtlCol="0">
            <a:spAutoFit/>
          </a:bodyPr>
          <a:lstStyle/>
          <a:p>
            <a:r>
              <a:rPr lang="en-GB" altLang="zh-CN" dirty="0">
                <a:solidFill>
                  <a:srgbClr val="993366"/>
                </a:solidFill>
              </a:rPr>
              <a:t>Implement Inf-Net with </a:t>
            </a:r>
            <a:r>
              <a:rPr lang="en-GB" altLang="zh-CN" dirty="0" err="1">
                <a:solidFill>
                  <a:srgbClr val="993366"/>
                </a:solidFill>
              </a:rPr>
              <a:t>Pytorch</a:t>
            </a:r>
            <a:r>
              <a:rPr lang="en-GB" altLang="zh-CN" dirty="0">
                <a:solidFill>
                  <a:srgbClr val="993366"/>
                </a:solidFill>
              </a:rPr>
              <a:t> – Read, edit, debug and run the code</a:t>
            </a:r>
          </a:p>
        </p:txBody>
      </p:sp>
      <p:sp>
        <p:nvSpPr>
          <p:cNvPr id="4" name="矩形 3">
            <a:extLst>
              <a:ext uri="{FF2B5EF4-FFF2-40B4-BE49-F238E27FC236}">
                <a16:creationId xmlns:a16="http://schemas.microsoft.com/office/drawing/2014/main" id="{1C3C7404-E2F9-7D42-ADD5-1FA80F299F2D}"/>
              </a:ext>
            </a:extLst>
          </p:cNvPr>
          <p:cNvSpPr/>
          <p:nvPr/>
        </p:nvSpPr>
        <p:spPr>
          <a:xfrm>
            <a:off x="-128182" y="990384"/>
            <a:ext cx="12320181" cy="494751"/>
          </a:xfrm>
          <a:prstGeom prst="rect">
            <a:avLst/>
          </a:prstGeom>
        </p:spPr>
        <p:txBody>
          <a:bodyPr wrap="square">
            <a:spAutoFit/>
          </a:bodyPr>
          <a:lstStyle/>
          <a:p>
            <a:pPr marL="800100" lvl="1" indent="-342900">
              <a:lnSpc>
                <a:spcPct val="120000"/>
              </a:lnSpc>
              <a:buFont typeface="Arial" panose="020B0604020202020204" pitchFamily="34" charset="0"/>
              <a:buChar char="•"/>
            </a:pPr>
            <a:r>
              <a:rPr lang="en-US" altLang="zh-CN" kern="0" dirty="0"/>
              <a:t>Requirement:  </a:t>
            </a:r>
            <a:r>
              <a:rPr lang="en" altLang="zh-CN" dirty="0">
                <a:hlinkClick r:id="rId4"/>
              </a:rPr>
              <a:t>https://</a:t>
            </a:r>
            <a:r>
              <a:rPr lang="en" altLang="zh-CN" dirty="0" err="1">
                <a:hlinkClick r:id="rId4"/>
              </a:rPr>
              <a:t>github.com</a:t>
            </a:r>
            <a:r>
              <a:rPr lang="en" altLang="zh-CN" dirty="0">
                <a:hlinkClick r:id="rId4"/>
              </a:rPr>
              <a:t>/</a:t>
            </a:r>
            <a:r>
              <a:rPr lang="en" altLang="zh-CN" dirty="0" err="1">
                <a:hlinkClick r:id="rId4"/>
              </a:rPr>
              <a:t>DengPingFan</a:t>
            </a:r>
            <a:r>
              <a:rPr lang="en" altLang="zh-CN" dirty="0">
                <a:hlinkClick r:id="rId4"/>
              </a:rPr>
              <a:t>/Inf-Net/blob/master/</a:t>
            </a:r>
            <a:r>
              <a:rPr lang="en" altLang="zh-CN" dirty="0" err="1">
                <a:hlinkClick r:id="rId4"/>
              </a:rPr>
              <a:t>requirements.txt</a:t>
            </a:r>
            <a:endParaRPr lang="en-US" altLang="zh-CN" kern="0" dirty="0"/>
          </a:p>
        </p:txBody>
      </p:sp>
      <p:pic>
        <p:nvPicPr>
          <p:cNvPr id="3" name="图片 2" descr="文本&#10;&#10;描述已自动生成">
            <a:extLst>
              <a:ext uri="{FF2B5EF4-FFF2-40B4-BE49-F238E27FC236}">
                <a16:creationId xmlns:a16="http://schemas.microsoft.com/office/drawing/2014/main" id="{8F6A4657-5BE7-1D44-9815-CD86130BC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790" y="1485720"/>
            <a:ext cx="3392170" cy="5113320"/>
          </a:xfrm>
          <a:prstGeom prst="rect">
            <a:avLst/>
          </a:prstGeom>
        </p:spPr>
      </p:pic>
      <p:sp>
        <p:nvSpPr>
          <p:cNvPr id="7" name="矩形 6">
            <a:extLst>
              <a:ext uri="{FF2B5EF4-FFF2-40B4-BE49-F238E27FC236}">
                <a16:creationId xmlns:a16="http://schemas.microsoft.com/office/drawing/2014/main" id="{13A4E1D5-A170-DD4F-80C9-BD91AEA81AF3}"/>
              </a:ext>
            </a:extLst>
          </p:cNvPr>
          <p:cNvSpPr/>
          <p:nvPr/>
        </p:nvSpPr>
        <p:spPr>
          <a:xfrm>
            <a:off x="4651110" y="1813979"/>
            <a:ext cx="7141738" cy="4708981"/>
          </a:xfrm>
          <a:prstGeom prst="rect">
            <a:avLst/>
          </a:prstGeom>
        </p:spPr>
        <p:txBody>
          <a:bodyPr wrap="square">
            <a:spAutoFit/>
          </a:bodyPr>
          <a:lstStyle/>
          <a:p>
            <a:r>
              <a:rPr lang="en-US" altLang="zh-CN" sz="2000" dirty="0" err="1">
                <a:latin typeface="Source Code Pro"/>
              </a:rPr>
              <a:t>conda</a:t>
            </a:r>
            <a:r>
              <a:rPr lang="en-US" altLang="zh-CN" sz="2000" dirty="0">
                <a:latin typeface="Source Code Pro"/>
              </a:rPr>
              <a:t> activate </a:t>
            </a:r>
            <a:r>
              <a:rPr lang="en-US" altLang="zh-CN" sz="2000" dirty="0" err="1">
                <a:latin typeface="Source Code Pro"/>
              </a:rPr>
              <a:t>SINet</a:t>
            </a:r>
            <a:r>
              <a:rPr lang="en-US" altLang="zh-CN" sz="2000" dirty="0">
                <a:latin typeface="Source Code Pro"/>
              </a:rPr>
              <a:t>  </a:t>
            </a:r>
            <a:r>
              <a:rPr lang="en-US" altLang="zh-CN" sz="2000" dirty="0">
                <a:solidFill>
                  <a:schemeClr val="bg1">
                    <a:lumMod val="50000"/>
                  </a:schemeClr>
                </a:solidFill>
                <a:latin typeface="Source Code Pro"/>
              </a:rPr>
              <a:t># activate virtual environment</a:t>
            </a:r>
          </a:p>
          <a:p>
            <a:r>
              <a:rPr lang="en-US" altLang="zh-CN" sz="2000" dirty="0">
                <a:latin typeface="Source Code Pro"/>
              </a:rPr>
              <a:t>pip install -r </a:t>
            </a:r>
            <a:r>
              <a:rPr lang="en-US" altLang="zh-CN" sz="2000" dirty="0" err="1">
                <a:latin typeface="Source Code Pro"/>
              </a:rPr>
              <a:t>requirements.txt</a:t>
            </a:r>
            <a:r>
              <a:rPr lang="en-US" altLang="zh-CN" sz="2000" dirty="0">
                <a:latin typeface="Source Code Pro"/>
              </a:rPr>
              <a:t> </a:t>
            </a:r>
            <a:r>
              <a:rPr lang="en-US" altLang="zh-CN" sz="2000" dirty="0">
                <a:solidFill>
                  <a:schemeClr val="bg1">
                    <a:lumMod val="50000"/>
                  </a:schemeClr>
                </a:solidFill>
                <a:latin typeface="Source Code Pro"/>
              </a:rPr>
              <a:t># this Inf-Net requires left dependent libraries</a:t>
            </a:r>
          </a:p>
          <a:p>
            <a:r>
              <a:rPr lang="en-US" altLang="zh-CN" sz="2000" dirty="0">
                <a:latin typeface="Source Code Pro"/>
              </a:rPr>
              <a:t>pip list  </a:t>
            </a:r>
            <a:r>
              <a:rPr lang="en-US" altLang="zh-CN" sz="2000" dirty="0">
                <a:solidFill>
                  <a:schemeClr val="bg1">
                    <a:lumMod val="50000"/>
                  </a:schemeClr>
                </a:solidFill>
                <a:latin typeface="Source Code Pro"/>
              </a:rPr>
              <a:t># show the installed library</a:t>
            </a:r>
          </a:p>
          <a:p>
            <a:endParaRPr lang="en-US" altLang="zh-CN" sz="2000" dirty="0">
              <a:solidFill>
                <a:schemeClr val="bg1">
                  <a:lumMod val="50000"/>
                </a:schemeClr>
              </a:solidFill>
              <a:latin typeface="Source Code Pro"/>
            </a:endParaRPr>
          </a:p>
          <a:p>
            <a:r>
              <a:rPr lang="en-US" altLang="zh-CN" sz="2000" dirty="0">
                <a:solidFill>
                  <a:schemeClr val="bg1">
                    <a:lumMod val="50000"/>
                  </a:schemeClr>
                </a:solidFill>
                <a:latin typeface="Source Code Pro"/>
              </a:rPr>
              <a:t># read and edit code……</a:t>
            </a:r>
          </a:p>
          <a:p>
            <a:endParaRPr lang="en-US" altLang="zh-CN" sz="2000" dirty="0">
              <a:solidFill>
                <a:schemeClr val="bg1">
                  <a:lumMod val="50000"/>
                </a:schemeClr>
              </a:solidFill>
              <a:latin typeface="Source Code Pro"/>
            </a:endParaRPr>
          </a:p>
          <a:p>
            <a:r>
              <a:rPr lang="en-US" altLang="zh-CN" sz="2000" dirty="0">
                <a:solidFill>
                  <a:schemeClr val="bg1">
                    <a:lumMod val="50000"/>
                  </a:schemeClr>
                </a:solidFill>
                <a:latin typeface="Source Code Pro"/>
              </a:rPr>
              <a:t># run training code:</a:t>
            </a:r>
          </a:p>
          <a:p>
            <a:r>
              <a:rPr lang="en-US" altLang="zh-CN" sz="2000" dirty="0">
                <a:latin typeface="Source Code Pro"/>
              </a:rPr>
              <a:t>python </a:t>
            </a:r>
            <a:r>
              <a:rPr lang="en-US" altLang="zh-CN" sz="2000" dirty="0" err="1">
                <a:latin typeface="Source Code Pro"/>
              </a:rPr>
              <a:t>MyTrain_LungInf.py</a:t>
            </a:r>
            <a:endParaRPr lang="en-US" altLang="zh-CN" sz="2000" dirty="0">
              <a:latin typeface="Source Code Pro"/>
            </a:endParaRPr>
          </a:p>
          <a:p>
            <a:r>
              <a:rPr lang="en-US" altLang="zh-CN" sz="2000" dirty="0">
                <a:solidFill>
                  <a:schemeClr val="bg1">
                    <a:lumMod val="50000"/>
                  </a:schemeClr>
                </a:solidFill>
                <a:latin typeface="Source Code Pro"/>
              </a:rPr>
              <a:t># run testing code:</a:t>
            </a:r>
          </a:p>
          <a:p>
            <a:r>
              <a:rPr lang="en-US" altLang="zh-CN" sz="2000" dirty="0">
                <a:latin typeface="Source Code Pro"/>
              </a:rPr>
              <a:t>python </a:t>
            </a:r>
            <a:r>
              <a:rPr lang="en-US" altLang="zh-CN" sz="2000" dirty="0" err="1">
                <a:latin typeface="Source Code Pro"/>
              </a:rPr>
              <a:t>MyTest_LungInf.py</a:t>
            </a:r>
            <a:endParaRPr lang="en-US" altLang="zh-CN" sz="2000" dirty="0">
              <a:latin typeface="Source Code Pro"/>
            </a:endParaRPr>
          </a:p>
          <a:p>
            <a:endParaRPr lang="en-US" altLang="zh-CN" sz="2000" dirty="0">
              <a:latin typeface="Source Code Pro"/>
            </a:endParaRPr>
          </a:p>
          <a:p>
            <a:r>
              <a:rPr lang="en-US" altLang="zh-CN" sz="2000" dirty="0">
                <a:solidFill>
                  <a:schemeClr val="bg1">
                    <a:lumMod val="50000"/>
                  </a:schemeClr>
                </a:solidFill>
                <a:latin typeface="Source Code Pro"/>
              </a:rPr>
              <a:t># perform evaluation</a:t>
            </a:r>
          </a:p>
          <a:p>
            <a:r>
              <a:rPr lang="en-US" altLang="zh-CN" sz="2000" dirty="0">
                <a:latin typeface="Source Code Pro"/>
              </a:rPr>
              <a:t>## Run </a:t>
            </a:r>
            <a:r>
              <a:rPr lang="en-US" altLang="zh-CN" sz="2000" dirty="0" err="1">
                <a:latin typeface="Source Code Pro"/>
              </a:rPr>
              <a:t>Matlab</a:t>
            </a:r>
            <a:r>
              <a:rPr lang="en-US" altLang="zh-CN" sz="2000" dirty="0">
                <a:latin typeface="Source Code Pro"/>
              </a:rPr>
              <a:t> code in folder ‘</a:t>
            </a:r>
            <a:r>
              <a:rPr lang="en-US" altLang="zh-CN" sz="2000" dirty="0" err="1">
                <a:latin typeface="Source Code Pro"/>
              </a:rPr>
              <a:t>EvaluationTool</a:t>
            </a:r>
            <a:r>
              <a:rPr lang="en-US" altLang="zh-CN" sz="2000" dirty="0">
                <a:latin typeface="Source Code Pro"/>
              </a:rPr>
              <a:t>’</a:t>
            </a:r>
          </a:p>
        </p:txBody>
      </p:sp>
    </p:spTree>
    <p:extLst>
      <p:ext uri="{BB962C8B-B14F-4D97-AF65-F5344CB8AC3E}">
        <p14:creationId xmlns:p14="http://schemas.microsoft.com/office/powerpoint/2010/main" val="119904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3">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sp>
        <p:nvSpPr>
          <p:cNvPr id="10" name="文本框 9">
            <a:extLst>
              <a:ext uri="{FF2B5EF4-FFF2-40B4-BE49-F238E27FC236}">
                <a16:creationId xmlns:a16="http://schemas.microsoft.com/office/drawing/2014/main" id="{8053E100-CC3E-8D47-B154-A5EAA9500DE3}"/>
              </a:ext>
            </a:extLst>
          </p:cNvPr>
          <p:cNvSpPr txBox="1"/>
          <p:nvPr/>
        </p:nvSpPr>
        <p:spPr>
          <a:xfrm>
            <a:off x="169488" y="258960"/>
            <a:ext cx="9675551" cy="461665"/>
          </a:xfrm>
          <a:prstGeom prst="rect">
            <a:avLst/>
          </a:prstGeom>
          <a:noFill/>
        </p:spPr>
        <p:txBody>
          <a:bodyPr wrap="square" rtlCol="0">
            <a:spAutoFit/>
          </a:bodyPr>
          <a:lstStyle/>
          <a:p>
            <a:r>
              <a:rPr lang="en-GB" altLang="zh-CN" dirty="0">
                <a:solidFill>
                  <a:srgbClr val="993366"/>
                </a:solidFill>
              </a:rPr>
              <a:t>Implement Inf-Net with </a:t>
            </a:r>
            <a:r>
              <a:rPr lang="en-GB" altLang="zh-CN" dirty="0" err="1">
                <a:solidFill>
                  <a:srgbClr val="993366"/>
                </a:solidFill>
              </a:rPr>
              <a:t>Pytorch</a:t>
            </a:r>
            <a:r>
              <a:rPr lang="en-GB" altLang="zh-CN" dirty="0">
                <a:solidFill>
                  <a:srgbClr val="993366"/>
                </a:solidFill>
              </a:rPr>
              <a:t> – Read, edit, debug and run the code</a:t>
            </a:r>
          </a:p>
        </p:txBody>
      </p:sp>
      <p:sp>
        <p:nvSpPr>
          <p:cNvPr id="4" name="矩形 3">
            <a:extLst>
              <a:ext uri="{FF2B5EF4-FFF2-40B4-BE49-F238E27FC236}">
                <a16:creationId xmlns:a16="http://schemas.microsoft.com/office/drawing/2014/main" id="{1C3C7404-E2F9-7D42-ADD5-1FA80F299F2D}"/>
              </a:ext>
            </a:extLst>
          </p:cNvPr>
          <p:cNvSpPr/>
          <p:nvPr/>
        </p:nvSpPr>
        <p:spPr>
          <a:xfrm>
            <a:off x="-128182" y="990384"/>
            <a:ext cx="12320181" cy="494751"/>
          </a:xfrm>
          <a:prstGeom prst="rect">
            <a:avLst/>
          </a:prstGeom>
        </p:spPr>
        <p:txBody>
          <a:bodyPr wrap="square">
            <a:spAutoFit/>
          </a:bodyPr>
          <a:lstStyle/>
          <a:p>
            <a:pPr marL="800100" lvl="1" indent="-342900">
              <a:lnSpc>
                <a:spcPct val="120000"/>
              </a:lnSpc>
              <a:buFont typeface="Arial" panose="020B0604020202020204" pitchFamily="34" charset="0"/>
              <a:buChar char="•"/>
            </a:pPr>
            <a:r>
              <a:rPr lang="en-US" altLang="zh-CN" kern="0" dirty="0"/>
              <a:t>Results:</a:t>
            </a:r>
          </a:p>
        </p:txBody>
      </p:sp>
      <p:pic>
        <p:nvPicPr>
          <p:cNvPr id="5" name="图片 4">
            <a:extLst>
              <a:ext uri="{FF2B5EF4-FFF2-40B4-BE49-F238E27FC236}">
                <a16:creationId xmlns:a16="http://schemas.microsoft.com/office/drawing/2014/main" id="{51E14801-92D9-2A41-A275-58B3391D235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1317169" y="2454910"/>
            <a:ext cx="2880000" cy="2880000"/>
          </a:xfrm>
          <a:prstGeom prst="rect">
            <a:avLst/>
          </a:prstGeom>
        </p:spPr>
      </p:pic>
      <p:pic>
        <p:nvPicPr>
          <p:cNvPr id="9" name="图片 8">
            <a:extLst>
              <a:ext uri="{FF2B5EF4-FFF2-40B4-BE49-F238E27FC236}">
                <a16:creationId xmlns:a16="http://schemas.microsoft.com/office/drawing/2014/main" id="{C600587F-E910-CD4E-8834-5883AADF9B21}"/>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rot="5400000">
            <a:off x="4656000" y="2454909"/>
            <a:ext cx="2880000" cy="2880000"/>
          </a:xfrm>
          <a:prstGeom prst="rect">
            <a:avLst/>
          </a:prstGeom>
        </p:spPr>
      </p:pic>
      <p:pic>
        <p:nvPicPr>
          <p:cNvPr id="12" name="图片 11">
            <a:extLst>
              <a:ext uri="{FF2B5EF4-FFF2-40B4-BE49-F238E27FC236}">
                <a16:creationId xmlns:a16="http://schemas.microsoft.com/office/drawing/2014/main" id="{E8C4C761-07BF-AE45-BF16-9ACB704ED8FB}"/>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rot="5400000">
            <a:off x="7994831" y="2454909"/>
            <a:ext cx="2880000" cy="2880000"/>
          </a:xfrm>
          <a:prstGeom prst="rect">
            <a:avLst/>
          </a:prstGeom>
        </p:spPr>
      </p:pic>
      <p:sp>
        <p:nvSpPr>
          <p:cNvPr id="13" name="矩形 12">
            <a:extLst>
              <a:ext uri="{FF2B5EF4-FFF2-40B4-BE49-F238E27FC236}">
                <a16:creationId xmlns:a16="http://schemas.microsoft.com/office/drawing/2014/main" id="{527A5672-1CBD-2A4D-B7D2-A2FDD250FC04}"/>
              </a:ext>
            </a:extLst>
          </p:cNvPr>
          <p:cNvSpPr/>
          <p:nvPr/>
        </p:nvSpPr>
        <p:spPr>
          <a:xfrm>
            <a:off x="1857965" y="1963359"/>
            <a:ext cx="1794081" cy="461665"/>
          </a:xfrm>
          <a:prstGeom prst="rect">
            <a:avLst/>
          </a:prstGeom>
        </p:spPr>
        <p:txBody>
          <a:bodyPr wrap="none">
            <a:spAutoFit/>
          </a:bodyPr>
          <a:lstStyle/>
          <a:p>
            <a:r>
              <a:rPr lang="en-US" altLang="zh-CN" kern="0" dirty="0"/>
              <a:t>Input image</a:t>
            </a:r>
            <a:endParaRPr lang="zh-CN" altLang="en-US" dirty="0"/>
          </a:p>
        </p:txBody>
      </p:sp>
      <p:sp>
        <p:nvSpPr>
          <p:cNvPr id="14" name="矩形 13">
            <a:extLst>
              <a:ext uri="{FF2B5EF4-FFF2-40B4-BE49-F238E27FC236}">
                <a16:creationId xmlns:a16="http://schemas.microsoft.com/office/drawing/2014/main" id="{A27DF525-8799-5C4C-AF9E-D3C9FC94959B}"/>
              </a:ext>
            </a:extLst>
          </p:cNvPr>
          <p:cNvSpPr/>
          <p:nvPr/>
        </p:nvSpPr>
        <p:spPr>
          <a:xfrm>
            <a:off x="4706210" y="1979688"/>
            <a:ext cx="2823209" cy="461665"/>
          </a:xfrm>
          <a:prstGeom prst="rect">
            <a:avLst/>
          </a:prstGeom>
        </p:spPr>
        <p:txBody>
          <a:bodyPr wrap="none">
            <a:spAutoFit/>
          </a:bodyPr>
          <a:lstStyle/>
          <a:p>
            <a:r>
              <a:rPr lang="en-US" altLang="zh-CN" kern="0" dirty="0"/>
              <a:t>Segmentation label</a:t>
            </a:r>
            <a:endParaRPr lang="zh-CN" altLang="en-US" dirty="0"/>
          </a:p>
        </p:txBody>
      </p:sp>
      <p:sp>
        <p:nvSpPr>
          <p:cNvPr id="15" name="矩形 14">
            <a:extLst>
              <a:ext uri="{FF2B5EF4-FFF2-40B4-BE49-F238E27FC236}">
                <a16:creationId xmlns:a16="http://schemas.microsoft.com/office/drawing/2014/main" id="{8355559E-741D-424F-B68B-96B260487A7C}"/>
              </a:ext>
            </a:extLst>
          </p:cNvPr>
          <p:cNvSpPr/>
          <p:nvPr/>
        </p:nvSpPr>
        <p:spPr>
          <a:xfrm>
            <a:off x="8004939" y="1963488"/>
            <a:ext cx="2924198" cy="461665"/>
          </a:xfrm>
          <a:prstGeom prst="rect">
            <a:avLst/>
          </a:prstGeom>
        </p:spPr>
        <p:txBody>
          <a:bodyPr wrap="none">
            <a:spAutoFit/>
          </a:bodyPr>
          <a:lstStyle/>
          <a:p>
            <a:r>
              <a:rPr lang="en-US" altLang="zh-CN" kern="0" dirty="0"/>
              <a:t>Segmentation result</a:t>
            </a:r>
            <a:endParaRPr lang="zh-CN" altLang="en-US" dirty="0"/>
          </a:p>
        </p:txBody>
      </p:sp>
      <p:sp>
        <p:nvSpPr>
          <p:cNvPr id="16" name="矩形 15">
            <a:extLst>
              <a:ext uri="{FF2B5EF4-FFF2-40B4-BE49-F238E27FC236}">
                <a16:creationId xmlns:a16="http://schemas.microsoft.com/office/drawing/2014/main" id="{CB0D10AD-E2E1-C24A-B6B1-1F83ED319457}"/>
              </a:ext>
            </a:extLst>
          </p:cNvPr>
          <p:cNvSpPr/>
          <p:nvPr/>
        </p:nvSpPr>
        <p:spPr>
          <a:xfrm>
            <a:off x="8105355" y="5398711"/>
            <a:ext cx="3479367" cy="1200329"/>
          </a:xfrm>
          <a:prstGeom prst="rect">
            <a:avLst/>
          </a:prstGeom>
        </p:spPr>
        <p:txBody>
          <a:bodyPr wrap="square">
            <a:spAutoFit/>
          </a:bodyPr>
          <a:lstStyle/>
          <a:p>
            <a:r>
              <a:rPr lang="en-US" altLang="zh-CN" kern="0" dirty="0"/>
              <a:t>Probability of being classified into lung infection category</a:t>
            </a:r>
            <a:endParaRPr lang="zh-CN" altLang="en-US" dirty="0"/>
          </a:p>
        </p:txBody>
      </p:sp>
    </p:spTree>
    <p:extLst>
      <p:ext uri="{BB962C8B-B14F-4D97-AF65-F5344CB8AC3E}">
        <p14:creationId xmlns:p14="http://schemas.microsoft.com/office/powerpoint/2010/main" val="292480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4BEE3AD2-47D4-9145-8400-ADE2717C762F}"/>
              </a:ext>
            </a:extLst>
          </p:cNvPr>
          <p:cNvSpPr txBox="1">
            <a:spLocks/>
          </p:cNvSpPr>
          <p:nvPr/>
        </p:nvSpPr>
        <p:spPr>
          <a:xfrm>
            <a:off x="8610600" y="6356350"/>
            <a:ext cx="27432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r" fontAlgn="auto">
              <a:spcBef>
                <a:spcPts val="0"/>
              </a:spcBef>
              <a:spcAft>
                <a:spcPts val="0"/>
              </a:spcAft>
            </a:pPr>
            <a:fld id="{D225C11A-E085-4D95-B705-5ED589A4EDF8}" type="slidenum">
              <a:rPr lang="zh-CN" altLang="en-US" sz="1200" smtClean="0">
                <a:solidFill>
                  <a:prstClr val="black">
                    <a:tint val="75000"/>
                  </a:prstClr>
                </a:solidFill>
                <a:latin typeface="等线" panose="020F0502020204030204"/>
                <a:ea typeface="等线" panose="02010600030101010101" pitchFamily="2" charset="-122"/>
              </a:rPr>
              <a:pPr algn="r" fontAlgn="auto">
                <a:spcBef>
                  <a:spcPts val="0"/>
                </a:spcBef>
                <a:spcAft>
                  <a:spcPts val="0"/>
                </a:spcAft>
              </a:pPr>
              <a:t>2</a:t>
            </a:fld>
            <a:endParaRPr lang="zh-CN" altLang="en-US" sz="1200" dirty="0">
              <a:solidFill>
                <a:prstClr val="black">
                  <a:tint val="75000"/>
                </a:prstClr>
              </a:solidFill>
              <a:latin typeface="等线" panose="020F0502020204030204"/>
              <a:ea typeface="等线" panose="02010600030101010101" pitchFamily="2" charset="-122"/>
            </a:endParaRPr>
          </a:p>
        </p:txBody>
      </p:sp>
      <p:sp>
        <p:nvSpPr>
          <p:cNvPr id="8" name="文本框 7">
            <a:extLst>
              <a:ext uri="{FF2B5EF4-FFF2-40B4-BE49-F238E27FC236}">
                <a16:creationId xmlns:a16="http://schemas.microsoft.com/office/drawing/2014/main" id="{2895BA94-5442-9346-B635-7D4DB8D5DA24}"/>
              </a:ext>
            </a:extLst>
          </p:cNvPr>
          <p:cNvSpPr txBox="1"/>
          <p:nvPr/>
        </p:nvSpPr>
        <p:spPr>
          <a:xfrm>
            <a:off x="296101" y="259648"/>
            <a:ext cx="5880682" cy="523220"/>
          </a:xfrm>
          <a:prstGeom prst="rect">
            <a:avLst/>
          </a:prstGeom>
          <a:noFill/>
        </p:spPr>
        <p:txBody>
          <a:bodyPr wrap="square" rtlCol="0">
            <a:spAutoFit/>
          </a:bodyPr>
          <a:lstStyle/>
          <a:p>
            <a:pPr lvl="0" fontAlgn="auto">
              <a:spcBef>
                <a:spcPts val="0"/>
              </a:spcBef>
              <a:spcAft>
                <a:spcPts val="0"/>
              </a:spcAft>
              <a:defRPr/>
            </a:pPr>
            <a:r>
              <a:rPr lang="en-US" altLang="zh-CN" sz="2800" b="1" dirty="0">
                <a:solidFill>
                  <a:srgbClr val="4472C4">
                    <a:lumMod val="75000"/>
                  </a:srgbClr>
                </a:solidFill>
                <a:latin typeface="Times New Roman" panose="02020603050405020304" pitchFamily="18" charset="0"/>
                <a:ea typeface="等线" panose="02010600030101010101" pitchFamily="2" charset="-122"/>
                <a:cs typeface="Times New Roman" panose="02020603050405020304" pitchFamily="18" charset="0"/>
              </a:rPr>
              <a:t>Outline</a:t>
            </a:r>
            <a:endParaRPr kumimoji="0" lang="zh-CN" altLang="en-US" sz="28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副标题 6">
            <a:extLst>
              <a:ext uri="{FF2B5EF4-FFF2-40B4-BE49-F238E27FC236}">
                <a16:creationId xmlns:a16="http://schemas.microsoft.com/office/drawing/2014/main" id="{F23C4941-A0F5-084B-80AD-1935F6B92552}"/>
              </a:ext>
            </a:extLst>
          </p:cNvPr>
          <p:cNvSpPr txBox="1">
            <a:spLocks/>
          </p:cNvSpPr>
          <p:nvPr/>
        </p:nvSpPr>
        <p:spPr>
          <a:xfrm>
            <a:off x="302559" y="1693691"/>
            <a:ext cx="11586881" cy="3985215"/>
          </a:xfrm>
          <a:prstGeom prst="rect">
            <a:avLst/>
          </a:prstGeom>
        </p:spPr>
        <p:txBody>
          <a:bodyPr>
            <a:normAutofit fontScale="55000" lnSpcReduction="20000"/>
          </a:bodyPr>
          <a:lstStyle>
            <a:lvl1pPr marL="257175" indent="-257175" algn="l" rtl="0" eaLnBrk="0" fontAlgn="base" hangingPunct="0">
              <a:spcBef>
                <a:spcPct val="20000"/>
              </a:spcBef>
              <a:spcAft>
                <a:spcPct val="0"/>
              </a:spcAft>
              <a:buChar char="•"/>
              <a:defRPr sz="2400">
                <a:solidFill>
                  <a:schemeClr val="tx1"/>
                </a:solidFill>
                <a:latin typeface="+mn-lt"/>
                <a:ea typeface="ＭＳ Ｐゴシック" pitchFamily="-65" charset="-128"/>
                <a:cs typeface="ＭＳ Ｐゴシック" pitchFamily="-65" charset="-128"/>
              </a:defRPr>
            </a:lvl1pPr>
            <a:lvl2pPr marL="557213" indent="-214313" algn="l" rtl="0" eaLnBrk="0" fontAlgn="base" hangingPunct="0">
              <a:spcBef>
                <a:spcPct val="20000"/>
              </a:spcBef>
              <a:spcAft>
                <a:spcPct val="0"/>
              </a:spcAft>
              <a:buChar char="–"/>
              <a:defRPr sz="2100">
                <a:solidFill>
                  <a:schemeClr val="tx1"/>
                </a:solidFill>
                <a:latin typeface="+mn-lt"/>
                <a:ea typeface="ＭＳ Ｐゴシック" pitchFamily="-65" charset="-128"/>
              </a:defRPr>
            </a:lvl2pPr>
            <a:lvl3pPr marL="857250" indent="-171450" algn="l" rtl="0" eaLnBrk="0" fontAlgn="base" hangingPunct="0">
              <a:spcBef>
                <a:spcPct val="20000"/>
              </a:spcBef>
              <a:spcAft>
                <a:spcPct val="0"/>
              </a:spcAft>
              <a:buChar char="•"/>
              <a:defRPr sz="1800">
                <a:solidFill>
                  <a:schemeClr val="tx1"/>
                </a:solidFill>
                <a:latin typeface="+mn-lt"/>
                <a:ea typeface="ＭＳ Ｐゴシック" pitchFamily="-65" charset="-128"/>
              </a:defRPr>
            </a:lvl3pPr>
            <a:lvl4pPr marL="1200150" indent="-171450" algn="l" rtl="0" eaLnBrk="0" fontAlgn="base" hangingPunct="0">
              <a:spcBef>
                <a:spcPct val="20000"/>
              </a:spcBef>
              <a:spcAft>
                <a:spcPct val="0"/>
              </a:spcAft>
              <a:buChar char="–"/>
              <a:defRPr sz="1500">
                <a:solidFill>
                  <a:schemeClr val="tx1"/>
                </a:solidFill>
                <a:latin typeface="+mn-lt"/>
                <a:ea typeface="ＭＳ Ｐゴシック" pitchFamily="-65" charset="-128"/>
              </a:defRPr>
            </a:lvl4pPr>
            <a:lvl5pPr marL="1543050" indent="-171450" algn="l" rtl="0" eaLnBrk="0" fontAlgn="base" hangingPunct="0">
              <a:spcBef>
                <a:spcPct val="20000"/>
              </a:spcBef>
              <a:spcAft>
                <a:spcPct val="0"/>
              </a:spcAft>
              <a:buChar char="»"/>
              <a:defRPr sz="1500">
                <a:solidFill>
                  <a:schemeClr val="tx1"/>
                </a:solidFill>
                <a:latin typeface="+mn-lt"/>
                <a:ea typeface="ＭＳ Ｐゴシック" pitchFamily="-65" charset="-128"/>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a:lstStyle>
          <a:p>
            <a:pPr marL="571500" indent="-571500">
              <a:lnSpc>
                <a:spcPct val="150000"/>
              </a:lnSpc>
              <a:buFont typeface="Wingdings" pitchFamily="2" charset="2"/>
              <a:buChar char="Ø"/>
            </a:pPr>
            <a:r>
              <a:rPr lang="en-US" altLang="zh-CN" sz="4000" kern="0" dirty="0">
                <a:solidFill>
                  <a:srgbClr val="993366"/>
                </a:solidFill>
              </a:rPr>
              <a:t>Segmentation Network Structure (Inf-Net)</a:t>
            </a:r>
          </a:p>
          <a:p>
            <a:pPr marL="800100" lvl="1" indent="-342900">
              <a:lnSpc>
                <a:spcPct val="150000"/>
              </a:lnSpc>
              <a:buFont typeface="Arial" panose="020B0604020202020204" pitchFamily="34" charset="0"/>
              <a:buChar char="•"/>
            </a:pPr>
            <a:r>
              <a:rPr lang="en-US" altLang="zh-CN" sz="3600" kern="0" dirty="0"/>
              <a:t>Inf-Net: Automatic COVID-19 Lung Infection Segmentation From CT Images (IEEE TMI 2020)</a:t>
            </a:r>
          </a:p>
          <a:p>
            <a:pPr marL="457200" lvl="1" indent="0">
              <a:lnSpc>
                <a:spcPct val="150000"/>
              </a:lnSpc>
              <a:buNone/>
            </a:pPr>
            <a:endParaRPr lang="en-US" altLang="zh-CN" sz="2900" kern="0" dirty="0"/>
          </a:p>
          <a:p>
            <a:pPr marL="571500" indent="-571500">
              <a:lnSpc>
                <a:spcPct val="150000"/>
              </a:lnSpc>
              <a:buFont typeface="Wingdings" pitchFamily="2" charset="2"/>
              <a:buChar char="Ø"/>
            </a:pPr>
            <a:r>
              <a:rPr lang="en-US" altLang="zh-CN" sz="4000" kern="0" dirty="0">
                <a:solidFill>
                  <a:srgbClr val="993366"/>
                </a:solidFill>
              </a:rPr>
              <a:t>Install CUDA, </a:t>
            </a:r>
            <a:r>
              <a:rPr lang="en-US" altLang="zh-CN" sz="4000" kern="0" dirty="0" err="1">
                <a:solidFill>
                  <a:srgbClr val="993366"/>
                </a:solidFill>
              </a:rPr>
              <a:t>cuDNN</a:t>
            </a:r>
            <a:r>
              <a:rPr lang="en-US" altLang="zh-CN" sz="4000" kern="0" dirty="0">
                <a:solidFill>
                  <a:srgbClr val="993366"/>
                </a:solidFill>
              </a:rPr>
              <a:t>, Anaconda, </a:t>
            </a:r>
            <a:r>
              <a:rPr lang="en-US" altLang="zh-CN" sz="4000" kern="0" dirty="0" err="1">
                <a:solidFill>
                  <a:srgbClr val="993366"/>
                </a:solidFill>
              </a:rPr>
              <a:t>Pytorch</a:t>
            </a:r>
            <a:r>
              <a:rPr lang="en-US" altLang="zh-CN" sz="4000" kern="0" dirty="0">
                <a:solidFill>
                  <a:srgbClr val="993366"/>
                </a:solidFill>
              </a:rPr>
              <a:t> and Related Library</a:t>
            </a:r>
          </a:p>
          <a:p>
            <a:pPr marL="800100" lvl="1" indent="-342900">
              <a:lnSpc>
                <a:spcPct val="150000"/>
              </a:lnSpc>
              <a:buFont typeface="Arial" panose="020B0604020202020204" pitchFamily="34" charset="0"/>
              <a:buChar char="•"/>
            </a:pPr>
            <a:r>
              <a:rPr lang="en-US" altLang="zh-CN" sz="3600" kern="0" dirty="0"/>
              <a:t>torch, </a:t>
            </a:r>
            <a:r>
              <a:rPr lang="en-US" altLang="zh-CN" sz="3600" kern="0" dirty="0" err="1"/>
              <a:t>numpy</a:t>
            </a:r>
            <a:r>
              <a:rPr lang="en-US" altLang="zh-CN" sz="3600" kern="0" dirty="0"/>
              <a:t>, </a:t>
            </a:r>
            <a:r>
              <a:rPr lang="en-US" altLang="zh-CN" sz="3600" kern="0" dirty="0" err="1"/>
              <a:t>opencv</a:t>
            </a:r>
            <a:r>
              <a:rPr lang="en-US" altLang="zh-CN" sz="3600" kern="0" dirty="0"/>
              <a:t>-python, </a:t>
            </a:r>
            <a:r>
              <a:rPr lang="en-US" altLang="zh-CN" sz="3600" kern="0" dirty="0" err="1"/>
              <a:t>scikit</a:t>
            </a:r>
            <a:r>
              <a:rPr lang="en-US" altLang="zh-CN" sz="3600" kern="0" dirty="0"/>
              <a:t>-image, </a:t>
            </a:r>
            <a:r>
              <a:rPr lang="en-US" altLang="zh-CN" sz="3600" kern="0" dirty="0" err="1"/>
              <a:t>scipy</a:t>
            </a:r>
            <a:r>
              <a:rPr lang="en-US" altLang="zh-CN" sz="3600" kern="0" dirty="0"/>
              <a:t>, </a:t>
            </a:r>
            <a:r>
              <a:rPr lang="en-US" altLang="zh-CN" sz="3600" kern="0" dirty="0" err="1"/>
              <a:t>SimpleITK</a:t>
            </a:r>
            <a:endParaRPr lang="en-US" altLang="zh-CN" sz="3600" kern="0" dirty="0"/>
          </a:p>
          <a:p>
            <a:pPr marL="800100" lvl="1" indent="-342900">
              <a:lnSpc>
                <a:spcPct val="150000"/>
              </a:lnSpc>
              <a:buFont typeface="Arial" panose="020B0604020202020204" pitchFamily="34" charset="0"/>
              <a:buChar char="•"/>
            </a:pPr>
            <a:endParaRPr lang="en-US" altLang="zh-CN" sz="2900" kern="0" dirty="0"/>
          </a:p>
          <a:p>
            <a:pPr marL="571500" lvl="0" indent="-571500" eaLnBrk="1" hangingPunct="1">
              <a:lnSpc>
                <a:spcPct val="150000"/>
              </a:lnSpc>
              <a:spcBef>
                <a:spcPct val="0"/>
              </a:spcBef>
              <a:buFont typeface="Wingdings" pitchFamily="2" charset="2"/>
              <a:buChar char="Ø"/>
            </a:pPr>
            <a:r>
              <a:rPr lang="en-US" altLang="zh-CN" sz="4000" kern="0" dirty="0">
                <a:solidFill>
                  <a:srgbClr val="993366"/>
                </a:solidFill>
                <a:latin typeface="Arial" pitchFamily="34" charset="0"/>
                <a:ea typeface="ＭＳ Ｐゴシック" pitchFamily="34" charset="-128"/>
                <a:cs typeface="+mn-cs"/>
              </a:rPr>
              <a:t>Implement Inf-Net with </a:t>
            </a:r>
            <a:r>
              <a:rPr lang="en-US" altLang="zh-CN" sz="4000" kern="0" dirty="0" err="1">
                <a:solidFill>
                  <a:srgbClr val="993366"/>
                </a:solidFill>
                <a:latin typeface="Arial" pitchFamily="34" charset="0"/>
                <a:ea typeface="ＭＳ Ｐゴシック" pitchFamily="34" charset="-128"/>
                <a:cs typeface="+mn-cs"/>
              </a:rPr>
              <a:t>Pytorch</a:t>
            </a:r>
            <a:endParaRPr lang="en-US" altLang="zh-CN" sz="4000" kern="0" dirty="0">
              <a:solidFill>
                <a:srgbClr val="993366"/>
              </a:solidFill>
              <a:latin typeface="Arial" pitchFamily="34" charset="0"/>
              <a:ea typeface="ＭＳ Ｐゴシック" pitchFamily="34" charset="-128"/>
              <a:cs typeface="+mn-cs"/>
            </a:endParaRPr>
          </a:p>
          <a:p>
            <a:pPr marL="800100" lvl="1" indent="-342900" eaLnBrk="1" hangingPunct="1">
              <a:lnSpc>
                <a:spcPct val="150000"/>
              </a:lnSpc>
              <a:spcBef>
                <a:spcPct val="0"/>
              </a:spcBef>
              <a:buFont typeface="Arial" panose="020B0604020202020204" pitchFamily="34" charset="0"/>
              <a:buChar char="•"/>
            </a:pPr>
            <a:r>
              <a:rPr lang="en-US" altLang="zh-CN" sz="3600" kern="0" dirty="0">
                <a:solidFill>
                  <a:srgbClr val="000000"/>
                </a:solidFill>
                <a:latin typeface="Arial" pitchFamily="34" charset="0"/>
                <a:ea typeface="ＭＳ Ｐゴシック" pitchFamily="34" charset="-128"/>
              </a:rPr>
              <a:t>Data preprocessing</a:t>
            </a:r>
          </a:p>
          <a:p>
            <a:pPr marL="800100" lvl="1" indent="-342900" eaLnBrk="1" hangingPunct="1">
              <a:lnSpc>
                <a:spcPct val="150000"/>
              </a:lnSpc>
              <a:spcBef>
                <a:spcPct val="0"/>
              </a:spcBef>
              <a:buFont typeface="Arial" panose="020B0604020202020204" pitchFamily="34" charset="0"/>
              <a:buChar char="•"/>
            </a:pPr>
            <a:r>
              <a:rPr lang="en-US" altLang="zh-CN" sz="3600" kern="0" dirty="0">
                <a:solidFill>
                  <a:srgbClr val="000000"/>
                </a:solidFill>
                <a:latin typeface="Arial" pitchFamily="34" charset="0"/>
                <a:ea typeface="ＭＳ Ｐゴシック" pitchFamily="34" charset="-128"/>
              </a:rPr>
              <a:t>Read, edit, debug and run the code</a:t>
            </a:r>
          </a:p>
        </p:txBody>
      </p:sp>
    </p:spTree>
    <p:extLst>
      <p:ext uri="{BB962C8B-B14F-4D97-AF65-F5344CB8AC3E}">
        <p14:creationId xmlns:p14="http://schemas.microsoft.com/office/powerpoint/2010/main" val="40939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3">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sp>
        <p:nvSpPr>
          <p:cNvPr id="8" name="矩形 7">
            <a:extLst>
              <a:ext uri="{FF2B5EF4-FFF2-40B4-BE49-F238E27FC236}">
                <a16:creationId xmlns:a16="http://schemas.microsoft.com/office/drawing/2014/main" id="{20523CC5-999A-FC47-A336-E53A2B3E6FCF}"/>
              </a:ext>
            </a:extLst>
          </p:cNvPr>
          <p:cNvSpPr/>
          <p:nvPr/>
        </p:nvSpPr>
        <p:spPr>
          <a:xfrm>
            <a:off x="1358696" y="6541848"/>
            <a:ext cx="10326251" cy="276999"/>
          </a:xfrm>
          <a:prstGeom prst="rect">
            <a:avLst/>
          </a:prstGeom>
        </p:spPr>
        <p:txBody>
          <a:bodyPr wrap="square">
            <a:spAutoFit/>
          </a:bodyPr>
          <a:lstStyle/>
          <a:p>
            <a:r>
              <a:rPr lang="en-US" altLang="zh-CN" sz="1200" i="1" dirty="0">
                <a:solidFill>
                  <a:srgbClr val="A00001"/>
                </a:solidFill>
              </a:rPr>
              <a:t>Fan, Deng-Ping, et al. "Inf-Net: Automatic COVID-19 Lung Infection Segmentation from CT Images." IEEE Transactions on Medical Imaging (2020).</a:t>
            </a:r>
          </a:p>
        </p:txBody>
      </p:sp>
      <p:sp>
        <p:nvSpPr>
          <p:cNvPr id="9" name="文本框 8">
            <a:extLst>
              <a:ext uri="{FF2B5EF4-FFF2-40B4-BE49-F238E27FC236}">
                <a16:creationId xmlns:a16="http://schemas.microsoft.com/office/drawing/2014/main" id="{A06E2A06-66C6-964C-A6F5-4FD613753334}"/>
              </a:ext>
            </a:extLst>
          </p:cNvPr>
          <p:cNvSpPr txBox="1"/>
          <p:nvPr/>
        </p:nvSpPr>
        <p:spPr>
          <a:xfrm>
            <a:off x="169489" y="258960"/>
            <a:ext cx="8412012" cy="461665"/>
          </a:xfrm>
          <a:prstGeom prst="rect">
            <a:avLst/>
          </a:prstGeom>
          <a:noFill/>
        </p:spPr>
        <p:txBody>
          <a:bodyPr wrap="square" rtlCol="0">
            <a:spAutoFit/>
          </a:bodyPr>
          <a:lstStyle/>
          <a:p>
            <a:r>
              <a:rPr lang="en-GB" altLang="zh-CN" dirty="0">
                <a:solidFill>
                  <a:srgbClr val="993366"/>
                </a:solidFill>
              </a:rPr>
              <a:t>Segmentation Network Structure (Inf-Net)</a:t>
            </a:r>
          </a:p>
        </p:txBody>
      </p:sp>
      <p:pic>
        <p:nvPicPr>
          <p:cNvPr id="10" name="图片 9" descr="图示&#10;&#10;描述已自动生成">
            <a:extLst>
              <a:ext uri="{FF2B5EF4-FFF2-40B4-BE49-F238E27FC236}">
                <a16:creationId xmlns:a16="http://schemas.microsoft.com/office/drawing/2014/main" id="{E53D22F6-2A20-B242-B118-EFD3C4FDFA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4215" y="1054996"/>
            <a:ext cx="8915211" cy="5152481"/>
          </a:xfrm>
          <a:prstGeom prst="rect">
            <a:avLst/>
          </a:prstGeom>
        </p:spPr>
      </p:pic>
    </p:spTree>
    <p:extLst>
      <p:ext uri="{BB962C8B-B14F-4D97-AF65-F5344CB8AC3E}">
        <p14:creationId xmlns:p14="http://schemas.microsoft.com/office/powerpoint/2010/main" val="34301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示&#10;&#10;描述已自动生成">
            <a:extLst>
              <a:ext uri="{FF2B5EF4-FFF2-40B4-BE49-F238E27FC236}">
                <a16:creationId xmlns:a16="http://schemas.microsoft.com/office/drawing/2014/main" id="{EBCF3A55-B099-4C47-B2A4-F3549BE00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215" y="1054996"/>
            <a:ext cx="8915211" cy="5152481"/>
          </a:xfrm>
          <a:prstGeom prst="rect">
            <a:avLst/>
          </a:prstGeom>
        </p:spPr>
      </p:pic>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4">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sp>
        <p:nvSpPr>
          <p:cNvPr id="8" name="矩形 7">
            <a:extLst>
              <a:ext uri="{FF2B5EF4-FFF2-40B4-BE49-F238E27FC236}">
                <a16:creationId xmlns:a16="http://schemas.microsoft.com/office/drawing/2014/main" id="{20523CC5-999A-FC47-A336-E53A2B3E6FCF}"/>
              </a:ext>
            </a:extLst>
          </p:cNvPr>
          <p:cNvSpPr/>
          <p:nvPr/>
        </p:nvSpPr>
        <p:spPr>
          <a:xfrm>
            <a:off x="1358696" y="6541848"/>
            <a:ext cx="10326251" cy="276999"/>
          </a:xfrm>
          <a:prstGeom prst="rect">
            <a:avLst/>
          </a:prstGeom>
        </p:spPr>
        <p:txBody>
          <a:bodyPr wrap="square">
            <a:spAutoFit/>
          </a:bodyPr>
          <a:lstStyle/>
          <a:p>
            <a:r>
              <a:rPr lang="en-US" altLang="zh-CN" sz="1200" i="1" dirty="0">
                <a:solidFill>
                  <a:srgbClr val="A00001"/>
                </a:solidFill>
              </a:rPr>
              <a:t>Fan, Deng-Ping, et al. "Inf-Net: Automatic COVID-19 Lung Infection Segmentation from CT Images." IEEE Transactions on Medical Imaging (2020).</a:t>
            </a:r>
          </a:p>
        </p:txBody>
      </p:sp>
      <p:sp>
        <p:nvSpPr>
          <p:cNvPr id="5" name="矩形 4">
            <a:extLst>
              <a:ext uri="{FF2B5EF4-FFF2-40B4-BE49-F238E27FC236}">
                <a16:creationId xmlns:a16="http://schemas.microsoft.com/office/drawing/2014/main" id="{D0D32AD6-CD83-954A-B832-F158683E7BA2}"/>
              </a:ext>
            </a:extLst>
          </p:cNvPr>
          <p:cNvSpPr/>
          <p:nvPr/>
        </p:nvSpPr>
        <p:spPr>
          <a:xfrm>
            <a:off x="1358696" y="6541848"/>
            <a:ext cx="10326251" cy="276999"/>
          </a:xfrm>
          <a:prstGeom prst="rect">
            <a:avLst/>
          </a:prstGeom>
        </p:spPr>
        <p:txBody>
          <a:bodyPr wrap="square">
            <a:spAutoFit/>
          </a:bodyPr>
          <a:lstStyle/>
          <a:p>
            <a:r>
              <a:rPr lang="en-US" altLang="zh-CN" sz="1200" i="1" dirty="0">
                <a:solidFill>
                  <a:srgbClr val="A00001"/>
                </a:solidFill>
              </a:rPr>
              <a:t>Fan, Deng-Ping, et al. "Inf-Net: Automatic COVID-19 Lung Infection Segmentation from CT Images." IEEE Transactions on Medical Imaging (2020).</a:t>
            </a:r>
          </a:p>
        </p:txBody>
      </p:sp>
      <p:sp>
        <p:nvSpPr>
          <p:cNvPr id="11" name="矩形 10">
            <a:hlinkClick r:id="" action="ppaction://hlinkshowjump?jump=nextslide"/>
            <a:extLst>
              <a:ext uri="{FF2B5EF4-FFF2-40B4-BE49-F238E27FC236}">
                <a16:creationId xmlns:a16="http://schemas.microsoft.com/office/drawing/2014/main" id="{BB3CCA9A-8458-0D4D-9A4E-171677F48828}"/>
              </a:ext>
            </a:extLst>
          </p:cNvPr>
          <p:cNvSpPr/>
          <p:nvPr/>
        </p:nvSpPr>
        <p:spPr>
          <a:xfrm>
            <a:off x="4441531" y="1931088"/>
            <a:ext cx="3347804" cy="89677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8EA15FE2-C663-124B-A270-CF1B5B232C6F}"/>
              </a:ext>
            </a:extLst>
          </p:cNvPr>
          <p:cNvSpPr/>
          <p:nvPr/>
        </p:nvSpPr>
        <p:spPr>
          <a:xfrm>
            <a:off x="1989755" y="1054996"/>
            <a:ext cx="9064129" cy="5346000"/>
          </a:xfrm>
          <a:prstGeom prst="rect">
            <a:avLst/>
          </a:prstGeom>
          <a:solidFill>
            <a:schemeClr val="bg1"/>
          </a:solidFill>
          <a:ln>
            <a:solidFill>
              <a:schemeClr val="bg1"/>
            </a:solidFill>
          </a:ln>
        </p:spPr>
        <p:txBody>
          <a:bodyPr wrap="none" rtlCol="0" anchor="ctr">
            <a:spAutoFit/>
          </a:bodyPr>
          <a:lstStyle/>
          <a:p>
            <a:pPr algn="ctr"/>
            <a:endParaRPr kumimoji="1" lang="zh-CN" altLang="en-US" sz="1600" i="1">
              <a:solidFill>
                <a:srgbClr val="FF0000"/>
              </a:solidFill>
              <a:latin typeface="Cambria Math" panose="02040503050406030204" pitchFamily="18" charset="0"/>
            </a:endParaRPr>
          </a:p>
        </p:txBody>
      </p:sp>
      <p:sp>
        <p:nvSpPr>
          <p:cNvPr id="12" name="文本框 11">
            <a:extLst>
              <a:ext uri="{FF2B5EF4-FFF2-40B4-BE49-F238E27FC236}">
                <a16:creationId xmlns:a16="http://schemas.microsoft.com/office/drawing/2014/main" id="{480B8824-47B5-6B42-8D2F-B3DBCE9A76F2}"/>
              </a:ext>
            </a:extLst>
          </p:cNvPr>
          <p:cNvSpPr txBox="1"/>
          <p:nvPr/>
        </p:nvSpPr>
        <p:spPr>
          <a:xfrm>
            <a:off x="171226" y="936495"/>
            <a:ext cx="5147534" cy="400110"/>
          </a:xfrm>
          <a:prstGeom prst="rect">
            <a:avLst/>
          </a:prstGeom>
          <a:noFill/>
        </p:spPr>
        <p:txBody>
          <a:bodyPr wrap="square" rtlCol="0">
            <a:spAutoFit/>
          </a:bodyPr>
          <a:lstStyle/>
          <a:p>
            <a:r>
              <a:rPr kumimoji="1" lang="en-US" altLang="zh-CN" sz="2000" b="1" dirty="0"/>
              <a:t>Edge Attention Module</a:t>
            </a:r>
            <a:r>
              <a:rPr kumimoji="1" lang="zh-CN" altLang="en-US" sz="2000" b="1" dirty="0"/>
              <a:t> （</a:t>
            </a:r>
            <a:r>
              <a:rPr kumimoji="1" lang="en-US" altLang="zh-CN" sz="2000" b="1" dirty="0"/>
              <a:t>EAM</a:t>
            </a:r>
            <a:r>
              <a:rPr kumimoji="1" lang="zh-CN" altLang="en-US" sz="2000" b="1" dirty="0"/>
              <a:t>）</a:t>
            </a:r>
            <a:endParaRPr kumimoji="1" lang="en-US" altLang="zh-CN" sz="2000" b="1" dirty="0"/>
          </a:p>
        </p:txBody>
      </p:sp>
      <p:pic>
        <p:nvPicPr>
          <p:cNvPr id="10" name="图片 9" descr="图片包含 图示&#10;&#10;描述已自动生成">
            <a:extLst>
              <a:ext uri="{FF2B5EF4-FFF2-40B4-BE49-F238E27FC236}">
                <a16:creationId xmlns:a16="http://schemas.microsoft.com/office/drawing/2014/main" id="{89B38FEB-D8F4-A243-A0F1-C526FD3DFE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8737" y="2113116"/>
            <a:ext cx="5246512" cy="1430867"/>
          </a:xfrm>
          <a:prstGeom prst="rect">
            <a:avLst/>
          </a:prstGeom>
        </p:spPr>
      </p:pic>
      <p:pic>
        <p:nvPicPr>
          <p:cNvPr id="14" name="图片 13" descr="文本&#10;&#10;描述已自动生成">
            <a:extLst>
              <a:ext uri="{FF2B5EF4-FFF2-40B4-BE49-F238E27FC236}">
                <a16:creationId xmlns:a16="http://schemas.microsoft.com/office/drawing/2014/main" id="{A34A6F32-03E8-2241-9590-13EE0DDC9C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5824" y="4133755"/>
            <a:ext cx="6337404" cy="1056234"/>
          </a:xfrm>
          <a:prstGeom prst="rect">
            <a:avLst/>
          </a:prstGeom>
        </p:spPr>
      </p:pic>
      <p:sp>
        <p:nvSpPr>
          <p:cNvPr id="15" name="文本框 14">
            <a:extLst>
              <a:ext uri="{FF2B5EF4-FFF2-40B4-BE49-F238E27FC236}">
                <a16:creationId xmlns:a16="http://schemas.microsoft.com/office/drawing/2014/main" id="{E189CB7E-3B30-654F-9240-D798E871E361}"/>
              </a:ext>
            </a:extLst>
          </p:cNvPr>
          <p:cNvSpPr txBox="1"/>
          <p:nvPr/>
        </p:nvSpPr>
        <p:spPr>
          <a:xfrm>
            <a:off x="169489" y="258960"/>
            <a:ext cx="8412012" cy="461665"/>
          </a:xfrm>
          <a:prstGeom prst="rect">
            <a:avLst/>
          </a:prstGeom>
          <a:noFill/>
        </p:spPr>
        <p:txBody>
          <a:bodyPr wrap="square" rtlCol="0">
            <a:spAutoFit/>
          </a:bodyPr>
          <a:lstStyle/>
          <a:p>
            <a:r>
              <a:rPr lang="en-GB" altLang="zh-CN" dirty="0">
                <a:solidFill>
                  <a:srgbClr val="993366"/>
                </a:solidFill>
              </a:rPr>
              <a:t>Segmentation Network Structure (Inf-Net)</a:t>
            </a:r>
          </a:p>
        </p:txBody>
      </p:sp>
    </p:spTree>
    <p:extLst>
      <p:ext uri="{BB962C8B-B14F-4D97-AF65-F5344CB8AC3E}">
        <p14:creationId xmlns:p14="http://schemas.microsoft.com/office/powerpoint/2010/main" val="8782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示&#10;&#10;描述已自动生成">
            <a:extLst>
              <a:ext uri="{FF2B5EF4-FFF2-40B4-BE49-F238E27FC236}">
                <a16:creationId xmlns:a16="http://schemas.microsoft.com/office/drawing/2014/main" id="{EBCF3A55-B099-4C47-B2A4-F3549BE00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215" y="1054996"/>
            <a:ext cx="8915211" cy="5152481"/>
          </a:xfrm>
          <a:prstGeom prst="rect">
            <a:avLst/>
          </a:prstGeom>
        </p:spPr>
      </p:pic>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4">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sp>
        <p:nvSpPr>
          <p:cNvPr id="8" name="矩形 7">
            <a:extLst>
              <a:ext uri="{FF2B5EF4-FFF2-40B4-BE49-F238E27FC236}">
                <a16:creationId xmlns:a16="http://schemas.microsoft.com/office/drawing/2014/main" id="{20523CC5-999A-FC47-A336-E53A2B3E6FCF}"/>
              </a:ext>
            </a:extLst>
          </p:cNvPr>
          <p:cNvSpPr/>
          <p:nvPr/>
        </p:nvSpPr>
        <p:spPr>
          <a:xfrm>
            <a:off x="1358696" y="6541848"/>
            <a:ext cx="10326251" cy="276999"/>
          </a:xfrm>
          <a:prstGeom prst="rect">
            <a:avLst/>
          </a:prstGeom>
        </p:spPr>
        <p:txBody>
          <a:bodyPr wrap="square">
            <a:spAutoFit/>
          </a:bodyPr>
          <a:lstStyle/>
          <a:p>
            <a:r>
              <a:rPr lang="en-US" altLang="zh-CN" sz="1200" i="1" dirty="0">
                <a:solidFill>
                  <a:srgbClr val="A00001"/>
                </a:solidFill>
              </a:rPr>
              <a:t>Fan, Deng-Ping, et al. "Inf-Net: Automatic COVID-19 Lung Infection Segmentation from CT Images." IEEE Transactions on Medical Imaging (2020).</a:t>
            </a:r>
          </a:p>
        </p:txBody>
      </p:sp>
      <p:sp>
        <p:nvSpPr>
          <p:cNvPr id="5" name="矩形 4">
            <a:extLst>
              <a:ext uri="{FF2B5EF4-FFF2-40B4-BE49-F238E27FC236}">
                <a16:creationId xmlns:a16="http://schemas.microsoft.com/office/drawing/2014/main" id="{D0D32AD6-CD83-954A-B832-F158683E7BA2}"/>
              </a:ext>
            </a:extLst>
          </p:cNvPr>
          <p:cNvSpPr/>
          <p:nvPr/>
        </p:nvSpPr>
        <p:spPr>
          <a:xfrm>
            <a:off x="1358696" y="6541848"/>
            <a:ext cx="10326251" cy="276999"/>
          </a:xfrm>
          <a:prstGeom prst="rect">
            <a:avLst/>
          </a:prstGeom>
        </p:spPr>
        <p:txBody>
          <a:bodyPr wrap="square">
            <a:spAutoFit/>
          </a:bodyPr>
          <a:lstStyle/>
          <a:p>
            <a:r>
              <a:rPr lang="en-US" altLang="zh-CN" sz="1200" i="1" dirty="0">
                <a:solidFill>
                  <a:srgbClr val="A00001"/>
                </a:solidFill>
              </a:rPr>
              <a:t>Fan, Deng-Ping, et al. "Inf-Net: Automatic COVID-19 Lung Infection Segmentation from CT Images." IEEE Transactions on Medical Imaging (2020).</a:t>
            </a:r>
          </a:p>
        </p:txBody>
      </p:sp>
      <p:sp>
        <p:nvSpPr>
          <p:cNvPr id="11" name="矩形 10">
            <a:hlinkClick r:id="" action="ppaction://hlinkshowjump?jump=nextslide"/>
            <a:extLst>
              <a:ext uri="{FF2B5EF4-FFF2-40B4-BE49-F238E27FC236}">
                <a16:creationId xmlns:a16="http://schemas.microsoft.com/office/drawing/2014/main" id="{BB3CCA9A-8458-0D4D-9A4E-171677F48828}"/>
              </a:ext>
            </a:extLst>
          </p:cNvPr>
          <p:cNvSpPr/>
          <p:nvPr/>
        </p:nvSpPr>
        <p:spPr>
          <a:xfrm>
            <a:off x="4888625" y="4992678"/>
            <a:ext cx="1475105" cy="72328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8EA15FE2-C663-124B-A270-CF1B5B232C6F}"/>
              </a:ext>
            </a:extLst>
          </p:cNvPr>
          <p:cNvSpPr/>
          <p:nvPr/>
        </p:nvSpPr>
        <p:spPr>
          <a:xfrm>
            <a:off x="1915297" y="1046266"/>
            <a:ext cx="9064129" cy="5346000"/>
          </a:xfrm>
          <a:prstGeom prst="rect">
            <a:avLst/>
          </a:prstGeom>
          <a:solidFill>
            <a:schemeClr val="bg1"/>
          </a:solidFill>
          <a:ln>
            <a:solidFill>
              <a:schemeClr val="bg1"/>
            </a:solidFill>
          </a:ln>
        </p:spPr>
        <p:txBody>
          <a:bodyPr wrap="none" rtlCol="0" anchor="ctr">
            <a:spAutoFit/>
          </a:bodyPr>
          <a:lstStyle/>
          <a:p>
            <a:pPr algn="ctr"/>
            <a:endParaRPr kumimoji="1" lang="zh-CN" altLang="en-US" sz="1600" i="1">
              <a:solidFill>
                <a:srgbClr val="FF0000"/>
              </a:solidFill>
              <a:latin typeface="Cambria Math" panose="02040503050406030204" pitchFamily="18" charset="0"/>
            </a:endParaRPr>
          </a:p>
        </p:txBody>
      </p:sp>
      <p:pic>
        <p:nvPicPr>
          <p:cNvPr id="10" name="图片 9" descr="图示, 示意图&#10;&#10;描述已自动生成">
            <a:extLst>
              <a:ext uri="{FF2B5EF4-FFF2-40B4-BE49-F238E27FC236}">
                <a16:creationId xmlns:a16="http://schemas.microsoft.com/office/drawing/2014/main" id="{E1634BE4-8B6D-3148-8A41-E11851B0A5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8199" y="2002080"/>
            <a:ext cx="6915601" cy="3258312"/>
          </a:xfrm>
          <a:prstGeom prst="rect">
            <a:avLst/>
          </a:prstGeom>
        </p:spPr>
      </p:pic>
      <p:sp>
        <p:nvSpPr>
          <p:cNvPr id="12" name="文本框 11">
            <a:extLst>
              <a:ext uri="{FF2B5EF4-FFF2-40B4-BE49-F238E27FC236}">
                <a16:creationId xmlns:a16="http://schemas.microsoft.com/office/drawing/2014/main" id="{480B8824-47B5-6B42-8D2F-B3DBCE9A76F2}"/>
              </a:ext>
            </a:extLst>
          </p:cNvPr>
          <p:cNvSpPr txBox="1"/>
          <p:nvPr/>
        </p:nvSpPr>
        <p:spPr>
          <a:xfrm>
            <a:off x="171226" y="936495"/>
            <a:ext cx="5147534" cy="400110"/>
          </a:xfrm>
          <a:prstGeom prst="rect">
            <a:avLst/>
          </a:prstGeom>
          <a:noFill/>
        </p:spPr>
        <p:txBody>
          <a:bodyPr wrap="square" rtlCol="0">
            <a:spAutoFit/>
          </a:bodyPr>
          <a:lstStyle/>
          <a:p>
            <a:r>
              <a:rPr kumimoji="1" lang="en-US" altLang="zh-CN" sz="2000" b="1" dirty="0"/>
              <a:t>Paralleled partial decoder</a:t>
            </a:r>
            <a:r>
              <a:rPr kumimoji="1" lang="zh-CN" altLang="en-US" sz="2000" b="1" dirty="0"/>
              <a:t> （</a:t>
            </a:r>
            <a:r>
              <a:rPr kumimoji="1" lang="en-US" altLang="zh-CN" sz="2000" b="1" dirty="0"/>
              <a:t>PPD</a:t>
            </a:r>
            <a:r>
              <a:rPr kumimoji="1" lang="zh-CN" altLang="en-US" sz="2000" b="1" dirty="0"/>
              <a:t>）</a:t>
            </a:r>
            <a:endParaRPr kumimoji="1" lang="en-US" altLang="zh-CN" sz="2000" b="1" dirty="0"/>
          </a:p>
        </p:txBody>
      </p:sp>
      <p:sp>
        <p:nvSpPr>
          <p:cNvPr id="3" name="矩形 2">
            <a:extLst>
              <a:ext uri="{FF2B5EF4-FFF2-40B4-BE49-F238E27FC236}">
                <a16:creationId xmlns:a16="http://schemas.microsoft.com/office/drawing/2014/main" id="{0521A3CE-95C1-9C4E-82F0-E4F15DD19AFF}"/>
              </a:ext>
            </a:extLst>
          </p:cNvPr>
          <p:cNvSpPr/>
          <p:nvPr/>
        </p:nvSpPr>
        <p:spPr>
          <a:xfrm>
            <a:off x="8776292" y="3169571"/>
            <a:ext cx="2702984" cy="830997"/>
          </a:xfrm>
          <a:prstGeom prst="rect">
            <a:avLst/>
          </a:prstGeom>
        </p:spPr>
        <p:txBody>
          <a:bodyPr wrap="none">
            <a:spAutoFit/>
          </a:bodyPr>
          <a:lstStyle/>
          <a:p>
            <a:pPr algn="ctr"/>
            <a:r>
              <a:rPr lang="en-US" altLang="zh-CN" dirty="0">
                <a:latin typeface="Arial" charset="0"/>
                <a:ea typeface="ＭＳ Ｐゴシック" pitchFamily="-65" charset="-128"/>
                <a:cs typeface="ＭＳ Ｐゴシック" pitchFamily="-65" charset="-128"/>
              </a:rPr>
              <a:t>coarse global map</a:t>
            </a:r>
          </a:p>
          <a:p>
            <a:pPr algn="ctr"/>
            <a:r>
              <a:rPr lang="en-US" altLang="zh-CN" dirty="0">
                <a:latin typeface="Arial" charset="0"/>
                <a:ea typeface="ＭＳ Ｐゴシック" pitchFamily="-65" charset="-128"/>
              </a:rPr>
              <a:t>S</a:t>
            </a:r>
            <a:r>
              <a:rPr lang="en-US" altLang="zh-CN" baseline="-25000" dirty="0">
                <a:latin typeface="Arial" charset="0"/>
                <a:ea typeface="ＭＳ Ｐゴシック" pitchFamily="-65" charset="-128"/>
              </a:rPr>
              <a:t>g</a:t>
            </a:r>
            <a:endParaRPr lang="zh-CN" altLang="en-US" baseline="-25000" dirty="0"/>
          </a:p>
        </p:txBody>
      </p:sp>
      <p:sp>
        <p:nvSpPr>
          <p:cNvPr id="15" name="文本框 14">
            <a:extLst>
              <a:ext uri="{FF2B5EF4-FFF2-40B4-BE49-F238E27FC236}">
                <a16:creationId xmlns:a16="http://schemas.microsoft.com/office/drawing/2014/main" id="{01031EA3-8C34-0D45-A902-8159A376C420}"/>
              </a:ext>
            </a:extLst>
          </p:cNvPr>
          <p:cNvSpPr txBox="1"/>
          <p:nvPr/>
        </p:nvSpPr>
        <p:spPr>
          <a:xfrm>
            <a:off x="169489" y="258960"/>
            <a:ext cx="8412012" cy="461665"/>
          </a:xfrm>
          <a:prstGeom prst="rect">
            <a:avLst/>
          </a:prstGeom>
          <a:noFill/>
        </p:spPr>
        <p:txBody>
          <a:bodyPr wrap="square" rtlCol="0">
            <a:spAutoFit/>
          </a:bodyPr>
          <a:lstStyle/>
          <a:p>
            <a:r>
              <a:rPr lang="en-GB" altLang="zh-CN" dirty="0">
                <a:solidFill>
                  <a:srgbClr val="993366"/>
                </a:solidFill>
              </a:rPr>
              <a:t>Segmentation Network Structure (Inf-Net)</a:t>
            </a:r>
          </a:p>
        </p:txBody>
      </p:sp>
    </p:spTree>
    <p:extLst>
      <p:ext uri="{BB962C8B-B14F-4D97-AF65-F5344CB8AC3E}">
        <p14:creationId xmlns:p14="http://schemas.microsoft.com/office/powerpoint/2010/main" val="66356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示&#10;&#10;描述已自动生成">
            <a:extLst>
              <a:ext uri="{FF2B5EF4-FFF2-40B4-BE49-F238E27FC236}">
                <a16:creationId xmlns:a16="http://schemas.microsoft.com/office/drawing/2014/main" id="{EBCF3A55-B099-4C47-B2A4-F3549BE00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215" y="1054996"/>
            <a:ext cx="8915211" cy="5152481"/>
          </a:xfrm>
          <a:prstGeom prst="rect">
            <a:avLst/>
          </a:prstGeom>
        </p:spPr>
      </p:pic>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4">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sp>
        <p:nvSpPr>
          <p:cNvPr id="8" name="矩形 7">
            <a:extLst>
              <a:ext uri="{FF2B5EF4-FFF2-40B4-BE49-F238E27FC236}">
                <a16:creationId xmlns:a16="http://schemas.microsoft.com/office/drawing/2014/main" id="{20523CC5-999A-FC47-A336-E53A2B3E6FCF}"/>
              </a:ext>
            </a:extLst>
          </p:cNvPr>
          <p:cNvSpPr/>
          <p:nvPr/>
        </p:nvSpPr>
        <p:spPr>
          <a:xfrm>
            <a:off x="1358696" y="6541848"/>
            <a:ext cx="10326251" cy="276999"/>
          </a:xfrm>
          <a:prstGeom prst="rect">
            <a:avLst/>
          </a:prstGeom>
        </p:spPr>
        <p:txBody>
          <a:bodyPr wrap="square">
            <a:spAutoFit/>
          </a:bodyPr>
          <a:lstStyle/>
          <a:p>
            <a:r>
              <a:rPr lang="en-US" altLang="zh-CN" sz="1200" i="1" dirty="0">
                <a:solidFill>
                  <a:srgbClr val="A00001"/>
                </a:solidFill>
              </a:rPr>
              <a:t>Fan, Deng-Ping, et al. "Inf-Net: Automatic COVID-19 Lung Infection Segmentation from CT Images." IEEE Transactions on Medical Imaging (2020).</a:t>
            </a:r>
          </a:p>
        </p:txBody>
      </p:sp>
      <p:sp>
        <p:nvSpPr>
          <p:cNvPr id="5" name="矩形 4">
            <a:extLst>
              <a:ext uri="{FF2B5EF4-FFF2-40B4-BE49-F238E27FC236}">
                <a16:creationId xmlns:a16="http://schemas.microsoft.com/office/drawing/2014/main" id="{D0D32AD6-CD83-954A-B832-F158683E7BA2}"/>
              </a:ext>
            </a:extLst>
          </p:cNvPr>
          <p:cNvSpPr/>
          <p:nvPr/>
        </p:nvSpPr>
        <p:spPr>
          <a:xfrm>
            <a:off x="1358696" y="6541848"/>
            <a:ext cx="10326251" cy="276999"/>
          </a:xfrm>
          <a:prstGeom prst="rect">
            <a:avLst/>
          </a:prstGeom>
        </p:spPr>
        <p:txBody>
          <a:bodyPr wrap="square">
            <a:spAutoFit/>
          </a:bodyPr>
          <a:lstStyle/>
          <a:p>
            <a:r>
              <a:rPr lang="en-US" altLang="zh-CN" sz="1200" i="1" dirty="0">
                <a:solidFill>
                  <a:srgbClr val="A00001"/>
                </a:solidFill>
              </a:rPr>
              <a:t>Fan, Deng-Ping, et al. "Inf-Net: Automatic COVID-19 Lung Infection Segmentation from CT Images." IEEE Transactions on Medical Imaging (2020).</a:t>
            </a:r>
          </a:p>
        </p:txBody>
      </p:sp>
      <p:sp>
        <p:nvSpPr>
          <p:cNvPr id="11" name="矩形 10">
            <a:hlinkClick r:id="" action="ppaction://hlinkshowjump?jump=nextslide"/>
            <a:extLst>
              <a:ext uri="{FF2B5EF4-FFF2-40B4-BE49-F238E27FC236}">
                <a16:creationId xmlns:a16="http://schemas.microsoft.com/office/drawing/2014/main" id="{BB3CCA9A-8458-0D4D-9A4E-171677F48828}"/>
              </a:ext>
            </a:extLst>
          </p:cNvPr>
          <p:cNvSpPr/>
          <p:nvPr/>
        </p:nvSpPr>
        <p:spPr>
          <a:xfrm>
            <a:off x="4649728" y="2778396"/>
            <a:ext cx="910814" cy="2127235"/>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8EA15FE2-C663-124B-A270-CF1B5B232C6F}"/>
              </a:ext>
            </a:extLst>
          </p:cNvPr>
          <p:cNvSpPr/>
          <p:nvPr/>
        </p:nvSpPr>
        <p:spPr>
          <a:xfrm>
            <a:off x="1989755" y="958236"/>
            <a:ext cx="9064129" cy="5346000"/>
          </a:xfrm>
          <a:prstGeom prst="rect">
            <a:avLst/>
          </a:prstGeom>
          <a:solidFill>
            <a:schemeClr val="bg1"/>
          </a:solidFill>
          <a:ln>
            <a:solidFill>
              <a:schemeClr val="bg1"/>
            </a:solidFill>
          </a:ln>
        </p:spPr>
        <p:txBody>
          <a:bodyPr wrap="none" rtlCol="0" anchor="ctr">
            <a:spAutoFit/>
          </a:bodyPr>
          <a:lstStyle/>
          <a:p>
            <a:pPr algn="ctr"/>
            <a:endParaRPr kumimoji="1" lang="zh-CN" altLang="en-US" sz="1600" i="1">
              <a:solidFill>
                <a:srgbClr val="FF0000"/>
              </a:solidFill>
              <a:latin typeface="Cambria Math" panose="02040503050406030204" pitchFamily="18" charset="0"/>
            </a:endParaRPr>
          </a:p>
        </p:txBody>
      </p:sp>
      <p:sp>
        <p:nvSpPr>
          <p:cNvPr id="12" name="文本框 11">
            <a:extLst>
              <a:ext uri="{FF2B5EF4-FFF2-40B4-BE49-F238E27FC236}">
                <a16:creationId xmlns:a16="http://schemas.microsoft.com/office/drawing/2014/main" id="{480B8824-47B5-6B42-8D2F-B3DBCE9A76F2}"/>
              </a:ext>
            </a:extLst>
          </p:cNvPr>
          <p:cNvSpPr txBox="1"/>
          <p:nvPr/>
        </p:nvSpPr>
        <p:spPr>
          <a:xfrm>
            <a:off x="171226" y="936495"/>
            <a:ext cx="5147534" cy="400110"/>
          </a:xfrm>
          <a:prstGeom prst="rect">
            <a:avLst/>
          </a:prstGeom>
          <a:noFill/>
        </p:spPr>
        <p:txBody>
          <a:bodyPr wrap="square" rtlCol="0">
            <a:spAutoFit/>
          </a:bodyPr>
          <a:lstStyle/>
          <a:p>
            <a:r>
              <a:rPr kumimoji="1" lang="en-US" altLang="zh-CN" sz="2000" b="1" dirty="0"/>
              <a:t>Reverse attention module (RAM)</a:t>
            </a:r>
          </a:p>
        </p:txBody>
      </p:sp>
      <p:pic>
        <p:nvPicPr>
          <p:cNvPr id="4" name="图片 3" descr="图示&#10;&#10;描述已自动生成">
            <a:extLst>
              <a:ext uri="{FF2B5EF4-FFF2-40B4-BE49-F238E27FC236}">
                <a16:creationId xmlns:a16="http://schemas.microsoft.com/office/drawing/2014/main" id="{13229EBD-E8DA-D744-BEC2-2B1AC2198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2058" y="2062784"/>
            <a:ext cx="6667883" cy="3282195"/>
          </a:xfrm>
          <a:prstGeom prst="rect">
            <a:avLst/>
          </a:prstGeom>
        </p:spPr>
      </p:pic>
      <p:sp>
        <p:nvSpPr>
          <p:cNvPr id="14" name="文本框 13">
            <a:extLst>
              <a:ext uri="{FF2B5EF4-FFF2-40B4-BE49-F238E27FC236}">
                <a16:creationId xmlns:a16="http://schemas.microsoft.com/office/drawing/2014/main" id="{364BEC75-39E6-8F41-A009-B60E4AB4191E}"/>
              </a:ext>
            </a:extLst>
          </p:cNvPr>
          <p:cNvSpPr txBox="1"/>
          <p:nvPr/>
        </p:nvSpPr>
        <p:spPr>
          <a:xfrm>
            <a:off x="169489" y="258960"/>
            <a:ext cx="8412012" cy="461665"/>
          </a:xfrm>
          <a:prstGeom prst="rect">
            <a:avLst/>
          </a:prstGeom>
          <a:noFill/>
        </p:spPr>
        <p:txBody>
          <a:bodyPr wrap="square" rtlCol="0">
            <a:spAutoFit/>
          </a:bodyPr>
          <a:lstStyle/>
          <a:p>
            <a:r>
              <a:rPr lang="en-GB" altLang="zh-CN" dirty="0">
                <a:solidFill>
                  <a:srgbClr val="993366"/>
                </a:solidFill>
              </a:rPr>
              <a:t>Segmentation Network Structure (Inf-Net)</a:t>
            </a:r>
          </a:p>
        </p:txBody>
      </p:sp>
    </p:spTree>
    <p:extLst>
      <p:ext uri="{BB962C8B-B14F-4D97-AF65-F5344CB8AC3E}">
        <p14:creationId xmlns:p14="http://schemas.microsoft.com/office/powerpoint/2010/main" val="279325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3">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sp>
        <p:nvSpPr>
          <p:cNvPr id="13" name="矩形 12">
            <a:extLst>
              <a:ext uri="{FF2B5EF4-FFF2-40B4-BE49-F238E27FC236}">
                <a16:creationId xmlns:a16="http://schemas.microsoft.com/office/drawing/2014/main" id="{B27EE0C1-C8BA-F349-BE83-F9185CF1C3F6}"/>
              </a:ext>
            </a:extLst>
          </p:cNvPr>
          <p:cNvSpPr/>
          <p:nvPr/>
        </p:nvSpPr>
        <p:spPr>
          <a:xfrm>
            <a:off x="829853" y="1831567"/>
            <a:ext cx="11164028" cy="461665"/>
          </a:xfrm>
          <a:prstGeom prst="rect">
            <a:avLst/>
          </a:prstGeom>
        </p:spPr>
        <p:txBody>
          <a:bodyPr wrap="square">
            <a:spAutoFit/>
          </a:bodyPr>
          <a:lstStyle/>
          <a:p>
            <a:pPr marL="342900" indent="-342900">
              <a:buFont typeface="Arial" panose="020B0604020202020204" pitchFamily="34" charset="0"/>
              <a:buChar char="•"/>
            </a:pPr>
            <a:r>
              <a:rPr lang="en-US" altLang="zh-CN" dirty="0"/>
              <a:t>Download: </a:t>
            </a:r>
            <a:r>
              <a:rPr lang="en-US" altLang="zh-CN" dirty="0">
                <a:hlinkClick r:id="rId4"/>
              </a:rPr>
              <a:t>https://</a:t>
            </a:r>
            <a:r>
              <a:rPr lang="en-US" altLang="zh-CN" dirty="0" err="1">
                <a:hlinkClick r:id="rId4"/>
              </a:rPr>
              <a:t>developer.nvidia.com</a:t>
            </a:r>
            <a:r>
              <a:rPr lang="en-US" altLang="zh-CN" dirty="0">
                <a:hlinkClick r:id="rId4"/>
              </a:rPr>
              <a:t>/cuda-10.0-download-archive</a:t>
            </a:r>
            <a:endParaRPr lang="zh-CN" altLang="en-US" dirty="0"/>
          </a:p>
        </p:txBody>
      </p:sp>
      <p:sp>
        <p:nvSpPr>
          <p:cNvPr id="10" name="文本框 9">
            <a:extLst>
              <a:ext uri="{FF2B5EF4-FFF2-40B4-BE49-F238E27FC236}">
                <a16:creationId xmlns:a16="http://schemas.microsoft.com/office/drawing/2014/main" id="{8053E100-CC3E-8D47-B154-A5EAA9500DE3}"/>
              </a:ext>
            </a:extLst>
          </p:cNvPr>
          <p:cNvSpPr txBox="1"/>
          <p:nvPr/>
        </p:nvSpPr>
        <p:spPr>
          <a:xfrm>
            <a:off x="169489" y="258960"/>
            <a:ext cx="8412012" cy="461665"/>
          </a:xfrm>
          <a:prstGeom prst="rect">
            <a:avLst/>
          </a:prstGeom>
          <a:noFill/>
        </p:spPr>
        <p:txBody>
          <a:bodyPr wrap="square" rtlCol="0">
            <a:spAutoFit/>
          </a:bodyPr>
          <a:lstStyle/>
          <a:p>
            <a:r>
              <a:rPr lang="en-GB" altLang="zh-CN" dirty="0">
                <a:solidFill>
                  <a:srgbClr val="993366"/>
                </a:solidFill>
              </a:rPr>
              <a:t>Install CUDA</a:t>
            </a:r>
          </a:p>
        </p:txBody>
      </p:sp>
      <p:pic>
        <p:nvPicPr>
          <p:cNvPr id="3" name="图片 2" descr="文本, 徽标&#10;&#10;描述已自动生成">
            <a:extLst>
              <a:ext uri="{FF2B5EF4-FFF2-40B4-BE49-F238E27FC236}">
                <a16:creationId xmlns:a16="http://schemas.microsoft.com/office/drawing/2014/main" id="{ACB5CE68-421B-9649-9B78-AB836E246F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929" y="1101537"/>
            <a:ext cx="3773707" cy="642000"/>
          </a:xfrm>
          <a:prstGeom prst="rect">
            <a:avLst/>
          </a:prstGeom>
        </p:spPr>
      </p:pic>
      <p:pic>
        <p:nvPicPr>
          <p:cNvPr id="8" name="图片 7" descr="图示&#10;&#10;描述已自动生成">
            <a:extLst>
              <a:ext uri="{FF2B5EF4-FFF2-40B4-BE49-F238E27FC236}">
                <a16:creationId xmlns:a16="http://schemas.microsoft.com/office/drawing/2014/main" id="{F040EE8F-D839-2F44-B038-175C453F83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4693" y="2281261"/>
            <a:ext cx="8740867" cy="3471839"/>
          </a:xfrm>
          <a:prstGeom prst="rect">
            <a:avLst/>
          </a:prstGeom>
        </p:spPr>
      </p:pic>
      <p:pic>
        <p:nvPicPr>
          <p:cNvPr id="11" name="图片 10">
            <a:extLst>
              <a:ext uri="{FF2B5EF4-FFF2-40B4-BE49-F238E27FC236}">
                <a16:creationId xmlns:a16="http://schemas.microsoft.com/office/drawing/2014/main" id="{92E3CDCA-09B8-E44B-9C89-E527F68515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5626" y="5753100"/>
            <a:ext cx="4699000" cy="1104900"/>
          </a:xfrm>
          <a:prstGeom prst="rect">
            <a:avLst/>
          </a:prstGeom>
        </p:spPr>
      </p:pic>
    </p:spTree>
    <p:extLst>
      <p:ext uri="{BB962C8B-B14F-4D97-AF65-F5344CB8AC3E}">
        <p14:creationId xmlns:p14="http://schemas.microsoft.com/office/powerpoint/2010/main" val="209412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3">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sp>
        <p:nvSpPr>
          <p:cNvPr id="13" name="矩形 12">
            <a:extLst>
              <a:ext uri="{FF2B5EF4-FFF2-40B4-BE49-F238E27FC236}">
                <a16:creationId xmlns:a16="http://schemas.microsoft.com/office/drawing/2014/main" id="{B27EE0C1-C8BA-F349-BE83-F9185CF1C3F6}"/>
              </a:ext>
            </a:extLst>
          </p:cNvPr>
          <p:cNvSpPr/>
          <p:nvPr/>
        </p:nvSpPr>
        <p:spPr>
          <a:xfrm>
            <a:off x="829853" y="1831567"/>
            <a:ext cx="11164028" cy="461665"/>
          </a:xfrm>
          <a:prstGeom prst="rect">
            <a:avLst/>
          </a:prstGeom>
        </p:spPr>
        <p:txBody>
          <a:bodyPr wrap="square">
            <a:spAutoFit/>
          </a:bodyPr>
          <a:lstStyle/>
          <a:p>
            <a:pPr marL="342900" indent="-342900">
              <a:buFont typeface="Arial" panose="020B0604020202020204" pitchFamily="34" charset="0"/>
              <a:buChar char="•"/>
            </a:pPr>
            <a:r>
              <a:rPr lang="en-US" altLang="zh-CN" dirty="0"/>
              <a:t>Download: </a:t>
            </a:r>
            <a:r>
              <a:rPr lang="zh-CN" altLang="en-US" dirty="0">
                <a:hlinkClick r:id="rId4"/>
              </a:rPr>
              <a:t>https://developer.nvidia.com/rdp/cudnn-archive</a:t>
            </a:r>
            <a:endParaRPr lang="zh-CN" altLang="en-US" dirty="0"/>
          </a:p>
        </p:txBody>
      </p:sp>
      <p:sp>
        <p:nvSpPr>
          <p:cNvPr id="10" name="文本框 9">
            <a:extLst>
              <a:ext uri="{FF2B5EF4-FFF2-40B4-BE49-F238E27FC236}">
                <a16:creationId xmlns:a16="http://schemas.microsoft.com/office/drawing/2014/main" id="{8053E100-CC3E-8D47-B154-A5EAA9500DE3}"/>
              </a:ext>
            </a:extLst>
          </p:cNvPr>
          <p:cNvSpPr txBox="1"/>
          <p:nvPr/>
        </p:nvSpPr>
        <p:spPr>
          <a:xfrm>
            <a:off x="169489" y="258960"/>
            <a:ext cx="8412012" cy="461665"/>
          </a:xfrm>
          <a:prstGeom prst="rect">
            <a:avLst/>
          </a:prstGeom>
          <a:noFill/>
        </p:spPr>
        <p:txBody>
          <a:bodyPr wrap="square" rtlCol="0">
            <a:spAutoFit/>
          </a:bodyPr>
          <a:lstStyle/>
          <a:p>
            <a:r>
              <a:rPr lang="en-GB" altLang="zh-CN" dirty="0">
                <a:solidFill>
                  <a:srgbClr val="993366"/>
                </a:solidFill>
              </a:rPr>
              <a:t>Install </a:t>
            </a:r>
            <a:r>
              <a:rPr lang="en-GB" altLang="zh-CN" dirty="0" err="1">
                <a:solidFill>
                  <a:srgbClr val="993366"/>
                </a:solidFill>
              </a:rPr>
              <a:t>cuDNN</a:t>
            </a:r>
            <a:endParaRPr lang="en-GB" altLang="zh-CN" dirty="0">
              <a:solidFill>
                <a:srgbClr val="993366"/>
              </a:solidFill>
            </a:endParaRPr>
          </a:p>
        </p:txBody>
      </p:sp>
      <p:pic>
        <p:nvPicPr>
          <p:cNvPr id="3" name="图片 2" descr="文本, 徽标&#10;&#10;描述已自动生成">
            <a:extLst>
              <a:ext uri="{FF2B5EF4-FFF2-40B4-BE49-F238E27FC236}">
                <a16:creationId xmlns:a16="http://schemas.microsoft.com/office/drawing/2014/main" id="{ACB5CE68-421B-9649-9B78-AB836E246F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929" y="1101537"/>
            <a:ext cx="3773707" cy="642000"/>
          </a:xfrm>
          <a:prstGeom prst="rect">
            <a:avLst/>
          </a:prstGeom>
        </p:spPr>
      </p:pic>
      <p:pic>
        <p:nvPicPr>
          <p:cNvPr id="4" name="图片 3" descr="图形用户界面, 文本, 应用程序, 聊天或短信&#10;&#10;描述已自动生成">
            <a:extLst>
              <a:ext uri="{FF2B5EF4-FFF2-40B4-BE49-F238E27FC236}">
                <a16:creationId xmlns:a16="http://schemas.microsoft.com/office/drawing/2014/main" id="{661E2ACD-23A0-CE4B-BE61-EC7083CF43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6193" y="2381262"/>
            <a:ext cx="5829300" cy="3276600"/>
          </a:xfrm>
          <a:prstGeom prst="rect">
            <a:avLst/>
          </a:prstGeom>
        </p:spPr>
      </p:pic>
      <p:sp>
        <p:nvSpPr>
          <p:cNvPr id="12" name="圆角矩形 11">
            <a:extLst>
              <a:ext uri="{FF2B5EF4-FFF2-40B4-BE49-F238E27FC236}">
                <a16:creationId xmlns:a16="http://schemas.microsoft.com/office/drawing/2014/main" id="{60182DFA-C09E-6B41-B6A5-E79C20309FE3}"/>
              </a:ext>
            </a:extLst>
          </p:cNvPr>
          <p:cNvSpPr/>
          <p:nvPr/>
        </p:nvSpPr>
        <p:spPr>
          <a:xfrm>
            <a:off x="3152481" y="4357024"/>
            <a:ext cx="5829301" cy="611216"/>
          </a:xfrm>
          <a:prstGeom prst="roundRect">
            <a:avLst/>
          </a:prstGeom>
          <a:ln w="12700">
            <a:solidFill>
              <a:srgbClr val="C00000"/>
            </a:solidFill>
          </a:ln>
        </p:spPr>
        <p:txBody>
          <a:bodyPr wrap="square" rtlCol="0" anchor="ctr">
            <a:spAutoFit/>
          </a:bodyPr>
          <a:lstStyle/>
          <a:p>
            <a:pPr algn="ctr"/>
            <a:endParaRPr kumimoji="1" lang="zh-CN" altLang="en-US" sz="1600" i="1">
              <a:solidFill>
                <a:srgbClr val="FF0000"/>
              </a:solidFill>
              <a:latin typeface="Cambria Math" panose="02040503050406030204" pitchFamily="18" charset="0"/>
            </a:endParaRPr>
          </a:p>
        </p:txBody>
      </p:sp>
      <p:sp>
        <p:nvSpPr>
          <p:cNvPr id="14" name="矩形 13">
            <a:extLst>
              <a:ext uri="{FF2B5EF4-FFF2-40B4-BE49-F238E27FC236}">
                <a16:creationId xmlns:a16="http://schemas.microsoft.com/office/drawing/2014/main" id="{6DFD3233-0772-774B-9CD2-5B92BA84027D}"/>
              </a:ext>
            </a:extLst>
          </p:cNvPr>
          <p:cNvSpPr/>
          <p:nvPr/>
        </p:nvSpPr>
        <p:spPr>
          <a:xfrm>
            <a:off x="169489" y="5648730"/>
            <a:ext cx="1182439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a:latin typeface="Source Code Pro"/>
              </a:rPr>
              <a:t>You should choose the matched version of </a:t>
            </a:r>
            <a:r>
              <a:rPr lang="en-US" altLang="zh-CN" sz="2000" dirty="0" err="1">
                <a:latin typeface="Source Code Pro"/>
              </a:rPr>
              <a:t>cuDNN</a:t>
            </a:r>
            <a:r>
              <a:rPr lang="en-US" altLang="zh-CN" sz="2000" dirty="0">
                <a:latin typeface="Source Code Pro"/>
              </a:rPr>
              <a:t> with the installed CUDA</a:t>
            </a:r>
          </a:p>
          <a:p>
            <a:pPr marL="342900" indent="-342900">
              <a:buFont typeface="Arial" panose="020B0604020202020204" pitchFamily="34" charset="0"/>
              <a:buChar char="•"/>
            </a:pPr>
            <a:r>
              <a:rPr lang="en-US" altLang="zh-CN" sz="2000" dirty="0">
                <a:latin typeface="Source Code Pro"/>
              </a:rPr>
              <a:t>Installation instruction: </a:t>
            </a:r>
            <a:r>
              <a:rPr lang="en-US" altLang="zh-CN" sz="2000" dirty="0">
                <a:latin typeface="Source Code Pro"/>
                <a:hlinkClick r:id="rId7"/>
              </a:rPr>
              <a:t>https://</a:t>
            </a:r>
            <a:r>
              <a:rPr lang="en-US" altLang="zh-CN" sz="2000" dirty="0" err="1">
                <a:latin typeface="Source Code Pro"/>
                <a:hlinkClick r:id="rId7"/>
              </a:rPr>
              <a:t>docs.nvidia.com</a:t>
            </a:r>
            <a:r>
              <a:rPr lang="en-US" altLang="zh-CN" sz="2000" dirty="0">
                <a:latin typeface="Source Code Pro"/>
                <a:hlinkClick r:id="rId7"/>
              </a:rPr>
              <a:t>/</a:t>
            </a:r>
            <a:r>
              <a:rPr lang="en-US" altLang="zh-CN" sz="2000" dirty="0" err="1">
                <a:latin typeface="Source Code Pro"/>
                <a:hlinkClick r:id="rId7"/>
              </a:rPr>
              <a:t>deeplearning</a:t>
            </a:r>
            <a:r>
              <a:rPr lang="en-US" altLang="zh-CN" sz="2000" dirty="0">
                <a:latin typeface="Source Code Pro"/>
                <a:hlinkClick r:id="rId7"/>
              </a:rPr>
              <a:t>/</a:t>
            </a:r>
            <a:r>
              <a:rPr lang="en-US" altLang="zh-CN" sz="2000" dirty="0" err="1">
                <a:latin typeface="Source Code Pro"/>
                <a:hlinkClick r:id="rId7"/>
              </a:rPr>
              <a:t>cudnn</a:t>
            </a:r>
            <a:r>
              <a:rPr lang="en-US" altLang="zh-CN" sz="2000" dirty="0">
                <a:latin typeface="Source Code Pro"/>
                <a:hlinkClick r:id="rId7"/>
              </a:rPr>
              <a:t>/install-guide/</a:t>
            </a:r>
            <a:r>
              <a:rPr lang="en-US" altLang="zh-CN" sz="2000" dirty="0" err="1">
                <a:latin typeface="Source Code Pro"/>
                <a:hlinkClick r:id="rId7"/>
              </a:rPr>
              <a:t>index.html#installlinux</a:t>
            </a:r>
            <a:endParaRPr lang="en-US" altLang="zh-CN" sz="2000" dirty="0">
              <a:latin typeface="Source Code Pro"/>
            </a:endParaRPr>
          </a:p>
        </p:txBody>
      </p:sp>
    </p:spTree>
    <p:extLst>
      <p:ext uri="{BB962C8B-B14F-4D97-AF65-F5344CB8AC3E}">
        <p14:creationId xmlns:p14="http://schemas.microsoft.com/office/powerpoint/2010/main" val="31895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14EFD33-231B-EA4E-ACC4-F911ED660F9C}"/>
              </a:ext>
            </a:extLst>
          </p:cNvPr>
          <p:cNvPicPr>
            <a:picLocks noChangeAspect="1"/>
          </p:cNvPicPr>
          <p:nvPr/>
        </p:nvPicPr>
        <p:blipFill rotWithShape="1">
          <a:blip r:embed="rId3">
            <a:extLst>
              <a:ext uri="{28A0092B-C50C-407E-A947-70E740481C1C}">
                <a14:useLocalDpi xmlns:a14="http://schemas.microsoft.com/office/drawing/2010/main" val="0"/>
              </a:ext>
            </a:extLst>
          </a:blip>
          <a:srcRect t="20892" b="7030"/>
          <a:stretch/>
        </p:blipFill>
        <p:spPr>
          <a:xfrm>
            <a:off x="8945493" y="39153"/>
            <a:ext cx="3246507" cy="769502"/>
          </a:xfrm>
          <a:prstGeom prst="rect">
            <a:avLst/>
          </a:prstGeom>
        </p:spPr>
      </p:pic>
      <p:pic>
        <p:nvPicPr>
          <p:cNvPr id="12" name="图片 11" descr="卡通画&#10;&#10;描述已自动生成">
            <a:extLst>
              <a:ext uri="{FF2B5EF4-FFF2-40B4-BE49-F238E27FC236}">
                <a16:creationId xmlns:a16="http://schemas.microsoft.com/office/drawing/2014/main" id="{CD73CAFC-1315-1844-9126-C4FD414C6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89" y="971296"/>
            <a:ext cx="2768600" cy="609600"/>
          </a:xfrm>
          <a:prstGeom prst="rect">
            <a:avLst/>
          </a:prstGeom>
        </p:spPr>
      </p:pic>
      <p:sp>
        <p:nvSpPr>
          <p:cNvPr id="13" name="矩形 12">
            <a:extLst>
              <a:ext uri="{FF2B5EF4-FFF2-40B4-BE49-F238E27FC236}">
                <a16:creationId xmlns:a16="http://schemas.microsoft.com/office/drawing/2014/main" id="{B27EE0C1-C8BA-F349-BE83-F9185CF1C3F6}"/>
              </a:ext>
            </a:extLst>
          </p:cNvPr>
          <p:cNvSpPr/>
          <p:nvPr/>
        </p:nvSpPr>
        <p:spPr>
          <a:xfrm>
            <a:off x="829852" y="1831567"/>
            <a:ext cx="9282349" cy="461665"/>
          </a:xfrm>
          <a:prstGeom prst="rect">
            <a:avLst/>
          </a:prstGeom>
        </p:spPr>
        <p:txBody>
          <a:bodyPr wrap="none">
            <a:spAutoFit/>
          </a:bodyPr>
          <a:lstStyle/>
          <a:p>
            <a:pPr marL="342900" indent="-342900">
              <a:buFont typeface="Arial" panose="020B0604020202020204" pitchFamily="34" charset="0"/>
              <a:buChar char="•"/>
            </a:pPr>
            <a:r>
              <a:rPr lang="en-US" altLang="zh-CN" dirty="0"/>
              <a:t>Download:  </a:t>
            </a:r>
            <a:r>
              <a:rPr lang="en-US" altLang="zh-CN" dirty="0">
                <a:hlinkClick r:id="rId5"/>
              </a:rPr>
              <a:t>https://www.anaconda.com/products/individual#linux</a:t>
            </a:r>
            <a:endParaRPr lang="zh-CN" altLang="en-US" dirty="0"/>
          </a:p>
        </p:txBody>
      </p:sp>
      <p:sp>
        <p:nvSpPr>
          <p:cNvPr id="10" name="文本框 9">
            <a:extLst>
              <a:ext uri="{FF2B5EF4-FFF2-40B4-BE49-F238E27FC236}">
                <a16:creationId xmlns:a16="http://schemas.microsoft.com/office/drawing/2014/main" id="{8053E100-CC3E-8D47-B154-A5EAA9500DE3}"/>
              </a:ext>
            </a:extLst>
          </p:cNvPr>
          <p:cNvSpPr txBox="1"/>
          <p:nvPr/>
        </p:nvSpPr>
        <p:spPr>
          <a:xfrm>
            <a:off x="169489" y="258960"/>
            <a:ext cx="8412012" cy="461665"/>
          </a:xfrm>
          <a:prstGeom prst="rect">
            <a:avLst/>
          </a:prstGeom>
          <a:noFill/>
        </p:spPr>
        <p:txBody>
          <a:bodyPr wrap="square" rtlCol="0">
            <a:spAutoFit/>
          </a:bodyPr>
          <a:lstStyle/>
          <a:p>
            <a:r>
              <a:rPr lang="en-GB" altLang="zh-CN" dirty="0">
                <a:solidFill>
                  <a:srgbClr val="993366"/>
                </a:solidFill>
              </a:rPr>
              <a:t>Install Anaconda</a:t>
            </a:r>
          </a:p>
        </p:txBody>
      </p:sp>
      <p:pic>
        <p:nvPicPr>
          <p:cNvPr id="5" name="图片 4" descr="图形用户界面, 文本, 应用程序&#10;&#10;描述已自动生成">
            <a:extLst>
              <a:ext uri="{FF2B5EF4-FFF2-40B4-BE49-F238E27FC236}">
                <a16:creationId xmlns:a16="http://schemas.microsoft.com/office/drawing/2014/main" id="{D8AEBA07-A59B-D740-A3E7-A248B23DD2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523850"/>
            <a:ext cx="12192000" cy="4012687"/>
          </a:xfrm>
          <a:prstGeom prst="rect">
            <a:avLst/>
          </a:prstGeom>
        </p:spPr>
      </p:pic>
      <p:sp>
        <p:nvSpPr>
          <p:cNvPr id="7" name="圆角矩形 6">
            <a:extLst>
              <a:ext uri="{FF2B5EF4-FFF2-40B4-BE49-F238E27FC236}">
                <a16:creationId xmlns:a16="http://schemas.microsoft.com/office/drawing/2014/main" id="{2EAE6825-3201-2F48-9136-D04E09A1E83B}"/>
              </a:ext>
            </a:extLst>
          </p:cNvPr>
          <p:cNvSpPr/>
          <p:nvPr/>
        </p:nvSpPr>
        <p:spPr>
          <a:xfrm>
            <a:off x="8438147" y="5293895"/>
            <a:ext cx="2727158" cy="385010"/>
          </a:xfrm>
          <a:prstGeom prst="roundRect">
            <a:avLst/>
          </a:prstGeom>
          <a:ln w="12700">
            <a:solidFill>
              <a:srgbClr val="C00000"/>
            </a:solidFill>
          </a:ln>
        </p:spPr>
        <p:txBody>
          <a:bodyPr wrap="none" rtlCol="0" anchor="ctr">
            <a:spAutoFit/>
          </a:bodyPr>
          <a:lstStyle/>
          <a:p>
            <a:pPr algn="ctr"/>
            <a:endParaRPr kumimoji="1" lang="zh-CN" altLang="en-US" sz="1600" i="1">
              <a:solidFill>
                <a:srgbClr val="FF0000"/>
              </a:solidFill>
              <a:latin typeface="Cambria Math" panose="02040503050406030204" pitchFamily="18" charset="0"/>
            </a:endParaRPr>
          </a:p>
        </p:txBody>
      </p:sp>
    </p:spTree>
    <p:extLst>
      <p:ext uri="{BB962C8B-B14F-4D97-AF65-F5344CB8AC3E}">
        <p14:creationId xmlns:p14="http://schemas.microsoft.com/office/powerpoint/2010/main" val="301484769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1600" i="1" smtClean="0">
            <a:solidFill>
              <a:srgbClr val="FF0000"/>
            </a:solidFill>
            <a:latin typeface="Cambria Math" panose="02040503050406030204" pitchFamily="18" charset="0"/>
          </a:defRPr>
        </a:defPPr>
      </a:lst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39053</TotalTime>
  <Words>1214</Words>
  <PresentationFormat>宽屏</PresentationFormat>
  <Paragraphs>125</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等线</vt:lpstr>
      <vt:lpstr>Source Code Pro</vt:lpstr>
      <vt:lpstr>Arial</vt:lpstr>
      <vt:lpstr>Calibri</vt:lpstr>
      <vt:lpstr>Calibri Light</vt:lpstr>
      <vt:lpstr>Cambria Math</vt:lpstr>
      <vt:lpstr>Times New Roman</vt:lpstr>
      <vt:lpstr>Wingdings</vt:lpstr>
      <vt:lpstr>1_Default Design</vt:lpstr>
      <vt:lpstr>Benutzerdefiniertes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2017-06-20T00:32:14Z</cp:lastPrinted>
  <dcterms:created xsi:type="dcterms:W3CDTF">2010-07-27T03:50:09Z</dcterms:created>
  <dcterms:modified xsi:type="dcterms:W3CDTF">2020-11-11T12:47:00Z</dcterms:modified>
</cp:coreProperties>
</file>