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8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0000FF"/>
    <a:srgbClr val="996633"/>
    <a:srgbClr val="CC99FF"/>
    <a:srgbClr val="FFFF99"/>
    <a:srgbClr val="FF33CC"/>
    <a:srgbClr val="996600"/>
    <a:srgbClr val="B90FE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498" autoAdjust="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6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36512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3975102"/>
            <a:ext cx="662622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537702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20331F58-9BA4-44C1-87C3-F7FF9B2A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B856C-C68A-446C-812D-F88B921CBDAD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711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14C53-E49F-4A91-8940-C268627D2BBA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72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19DD3-D3DE-4352-BC37-5C74E3E3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E67B-E76F-41D6-AF71-8456E6449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55D0-E8B5-43A0-901A-206C87B15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7093-F9BB-486B-B916-71D1B6E7B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BEE8-7113-41FB-B647-FB564AE7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3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1114-C35B-4E8F-BF87-5505A0C8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2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6D01-0BB9-4D93-A30B-1132C415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CD8A9-E7C4-48DA-9EB2-260C47B47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944E-5609-4F01-A31F-1BFDD05F5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D82D-BB63-4D00-AD5C-A54C493E6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2F5E-227E-458C-98DE-CD00BA0A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E5A7-F1AA-4587-BE91-8DB5AE9AB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CB30700E-B878-47D8-B2DC-06E78386D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EFA4-EF56-49F6-B0DD-1C1E3B203B4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8229600" cy="4953000"/>
          </a:xfrm>
        </p:spPr>
        <p:txBody>
          <a:bodyPr/>
          <a:lstStyle/>
          <a:p>
            <a:pPr eaLnBrk="1" hangingPunct="1"/>
            <a:r>
              <a:rPr lang="en-US" sz="380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GE2262 </a:t>
            </a:r>
            <a:r>
              <a:rPr lang="en-US" sz="3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7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Inference for the Proportion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Levine, D.M., </a:t>
            </a:r>
            <a:r>
              <a:rPr lang="en-GB" sz="1800" dirty="0" err="1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Krehbiel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T.C. and Berenson, M.L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GB" sz="1800" i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Statistics: A First Course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Education Ltd, Chapter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b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</p:spPr>
            <p:txBody>
              <a:bodyPr/>
              <a:lstStyle/>
              <a:p>
                <a:r>
                  <a:rPr lang="en-US" sz="2200" dirty="0" smtClean="0"/>
                  <a:t>Suppose you want to estimate the proportion 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200" dirty="0" smtClean="0"/>
                  <a:t>) of </a:t>
                </a:r>
                <a:r>
                  <a:rPr lang="en-US" sz="2200" dirty="0" err="1" smtClean="0"/>
                  <a:t>CityU</a:t>
                </a:r>
                <a:r>
                  <a:rPr lang="en-US" sz="2200" dirty="0" smtClean="0"/>
                  <a:t> students who skipped 2 or more classes per week in last semester</a:t>
                </a:r>
              </a:p>
              <a:p>
                <a:r>
                  <a:rPr lang="en-US" sz="2200" dirty="0" smtClean="0"/>
                  <a:t>A sample of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 smtClean="0"/>
                  <a:t> is collected</a:t>
                </a:r>
              </a:p>
              <a:p>
                <a:r>
                  <a:rPr lang="en-US" sz="2200" dirty="0" smtClean="0"/>
                  <a:t>You register your data points as categorical observations: Yes, skipped 2 or more classes; or No, skipped 1 or less class</a:t>
                </a:r>
              </a:p>
              <a:p>
                <a:r>
                  <a:rPr lang="en-US" sz="2200" dirty="0" smtClean="0"/>
                  <a:t>For subsequent data manipulation, you may code those who skipped 2 or more classes as a 1, and those who skipped 1 or less class as a 0</a:t>
                </a:r>
              </a:p>
              <a:p>
                <a:r>
                  <a:rPr lang="en-US" sz="2200" dirty="0" smtClean="0"/>
                  <a:t>Using the numeric coded values, and denotes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as the numeric coded value of the i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observed student in the sample, we see that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𝑌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observed number of students who skipped 2 or more classes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= sample proportion of students who skipped 2 or more classes</a:t>
                </a:r>
              </a:p>
              <a:p>
                <a:pPr marL="608013" lvl="1" indent="-280988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is like the formula for the sample mean, so, a sample proportion is a special case of a sample mean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  <a:blipFill rotWithShape="1">
                <a:blip r:embed="rId2"/>
                <a:stretch>
                  <a:fillRect l="-72" t="-808" r="-216" b="-1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596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Since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 (=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/>
                  <a:t> has mean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/>
                  <a:t> and standard deviation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600" dirty="0"/>
                  <a:t>, then by Central Limit Theorem, sampling distribution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follows a normal distribution approximately </a:t>
                </a:r>
                <a:r>
                  <a:rPr lang="en-US" sz="2600" dirty="0"/>
                  <a:t>with mean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/>
                  <a:t> and standard deviation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30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Hence, for large sample size, the distribution of the random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𝑍</m:t>
                      </m:r>
                      <m:r>
                        <a:rPr lang="en-US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  <m:r>
                            <a:rPr lang="en-US" sz="2600" i="1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is approximately standard normal</a:t>
                </a:r>
              </a:p>
              <a:p>
                <a:pPr>
                  <a:tabLst>
                    <a:tab pos="341313" algn="l"/>
                  </a:tabLst>
                </a:pPr>
                <a:r>
                  <a:rPr lang="en-US" sz="2600" dirty="0" smtClean="0"/>
                  <a:t>This statistic can be used to obtain confidence intervals, and hypothesis testing for the population proportion</a:t>
                </a:r>
              </a:p>
              <a:p>
                <a:pPr>
                  <a:tabLst>
                    <a:tab pos="341313" algn="l"/>
                  </a:tabLst>
                </a:pPr>
                <a:r>
                  <a:rPr lang="en-US" sz="2600" dirty="0" smtClean="0"/>
                  <a:t>In practice, “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is large enough” often means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)≥5</m:t>
                    </m:r>
                  </m:oMath>
                </a14:m>
                <a:r>
                  <a:rPr lang="en-US" sz="2600" dirty="0" smtClean="0"/>
                  <a:t>, that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cannot be too small or too large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b="-7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9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530725"/>
              </a:xfrm>
            </p:spPr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Normal approximation </a:t>
                </a:r>
                <a:r>
                  <a:rPr lang="en-US" sz="2600" dirty="0" smtClean="0"/>
                  <a:t>can be used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</a:rPr>
                      <m:t>(1−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)≥5</m:t>
                    </m:r>
                  </m:oMath>
                </a14:m>
                <a:endParaRPr lang="en-US" sz="2200" dirty="0" smtClean="0"/>
              </a:p>
              <a:p>
                <a:pPr marL="344487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400" dirty="0" smtClean="0"/>
                  <a:t>Sampling </a:t>
                </a:r>
                <a:r>
                  <a:rPr lang="en-US" sz="2400" dirty="0"/>
                  <a:t>distribution of sample </a:t>
                </a:r>
                <a:r>
                  <a:rPr lang="en-US" sz="2400" dirty="0" smtClean="0"/>
                  <a:t>proportion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𝑝</m:t>
                    </m:r>
                    <m:r>
                      <a:rPr lang="en-US" sz="2400" i="1" dirty="0">
                        <a:latin typeface="Cambria Math"/>
                      </a:rPr>
                      <m:t>~</m:t>
                    </m:r>
                    <m:r>
                      <a:rPr lang="en-US" sz="2400" i="1" dirty="0">
                        <a:latin typeface="Cambria Math"/>
                      </a:rPr>
                      <m:t>𝑁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r>
                  <a:rPr lang="en-US" sz="2600" dirty="0" smtClean="0"/>
                  <a:t>2 parameters in sampling distribution of sample proportion</a:t>
                </a:r>
              </a:p>
              <a:p>
                <a:pPr lvl="1"/>
                <a:r>
                  <a:rPr lang="en-US" sz="2200" dirty="0" smtClean="0"/>
                  <a:t>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530725"/>
              </a:xfrm>
              <a:blipFill rotWithShape="1">
                <a:blip r:embed="rId2"/>
                <a:stretch>
                  <a:fillRect l="-508" t="-1077" b="-17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6134100" y="4357633"/>
                <a:ext cx="2860675" cy="36676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TW" altLang="en-US" sz="1800" b="0" i="1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800" b="0" i="1" dirty="0" smtClean="0">
                        <a:latin typeface="Cambria Math"/>
                        <a:ea typeface="PMingLiU" pitchFamily="18" charset="-120"/>
                        <a:sym typeface="Symbol" pitchFamily="18" charset="2"/>
                      </a:rPr>
                      <m:t>𝜋</m:t>
                    </m:r>
                  </m:oMath>
                </a14:m>
                <a:r>
                  <a:rPr lang="en-US" altLang="zh-TW" sz="1800" b="0" i="1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1800" b="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= </a:t>
                </a:r>
                <a:r>
                  <a:rPr lang="en-US" altLang="zh-TW" sz="1800" b="0" i="1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population proportion</a:t>
                </a: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100" y="4357633"/>
                <a:ext cx="2860675" cy="366767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81626" y="1629078"/>
                <a:ext cx="3460749" cy="42832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200" b="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Sampling </a:t>
                </a:r>
                <a:r>
                  <a:rPr lang="en-US" altLang="zh-TW" sz="2200" b="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latin typeface="Cambria Math"/>
                        <a:ea typeface="PMingLiU" pitchFamily="18" charset="-12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626" y="1629078"/>
                <a:ext cx="3460749" cy="428322"/>
              </a:xfrm>
              <a:prstGeom prst="rect">
                <a:avLst/>
              </a:prstGeom>
              <a:blipFill rotWithShape="1">
                <a:blip r:embed="rId4"/>
                <a:stretch>
                  <a:fillRect l="-2289" t="-7042" b="-281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72163" y="342900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67363" y="3505200"/>
            <a:ext cx="3048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76963" y="3200400"/>
            <a:ext cx="3048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81763" y="2895600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091363" y="2895600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86563" y="2743200"/>
            <a:ext cx="304800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96163" y="3200400"/>
            <a:ext cx="3048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700963" y="342900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005763" y="3505200"/>
            <a:ext cx="304800" cy="76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262563" y="2624138"/>
            <a:ext cx="0" cy="96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318125" y="3581400"/>
            <a:ext cx="3405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318125" y="3276600"/>
            <a:ext cx="332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322661" y="2971800"/>
            <a:ext cx="332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18125" y="2667000"/>
            <a:ext cx="33335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719763" y="2667000"/>
            <a:ext cx="2439987" cy="825500"/>
            <a:chOff x="3216" y="2304"/>
            <a:chExt cx="1537" cy="520"/>
          </a:xfrm>
        </p:grpSpPr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86" y="2304"/>
              <a:ext cx="767" cy="520"/>
            </a:xfrm>
            <a:custGeom>
              <a:avLst/>
              <a:gdLst>
                <a:gd name="T0" fmla="*/ 766 w 767"/>
                <a:gd name="T1" fmla="*/ 519 h 520"/>
                <a:gd name="T2" fmla="*/ 686 w 767"/>
                <a:gd name="T3" fmla="*/ 513 h 520"/>
                <a:gd name="T4" fmla="*/ 645 w 767"/>
                <a:gd name="T5" fmla="*/ 507 h 520"/>
                <a:gd name="T6" fmla="*/ 605 w 767"/>
                <a:gd name="T7" fmla="*/ 499 h 520"/>
                <a:gd name="T8" fmla="*/ 564 w 767"/>
                <a:gd name="T9" fmla="*/ 487 h 520"/>
                <a:gd name="T10" fmla="*/ 523 w 767"/>
                <a:gd name="T11" fmla="*/ 470 h 520"/>
                <a:gd name="T12" fmla="*/ 485 w 767"/>
                <a:gd name="T13" fmla="*/ 449 h 520"/>
                <a:gd name="T14" fmla="*/ 403 w 767"/>
                <a:gd name="T15" fmla="*/ 389 h 520"/>
                <a:gd name="T16" fmla="*/ 322 w 767"/>
                <a:gd name="T17" fmla="*/ 304 h 520"/>
                <a:gd name="T18" fmla="*/ 242 w 767"/>
                <a:gd name="T19" fmla="*/ 203 h 520"/>
                <a:gd name="T20" fmla="*/ 201 w 767"/>
                <a:gd name="T21" fmla="*/ 151 h 520"/>
                <a:gd name="T22" fmla="*/ 160 w 767"/>
                <a:gd name="T23" fmla="*/ 102 h 520"/>
                <a:gd name="T24" fmla="*/ 121 w 767"/>
                <a:gd name="T25" fmla="*/ 61 h 520"/>
                <a:gd name="T26" fmla="*/ 80 w 767"/>
                <a:gd name="T27" fmla="*/ 28 h 520"/>
                <a:gd name="T28" fmla="*/ 39 w 767"/>
                <a:gd name="T29" fmla="*/ 7 h 520"/>
                <a:gd name="T30" fmla="*/ 0 w 767"/>
                <a:gd name="T31" fmla="*/ 0 h 5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7" h="520">
                  <a:moveTo>
                    <a:pt x="766" y="519"/>
                  </a:moveTo>
                  <a:lnTo>
                    <a:pt x="686" y="513"/>
                  </a:lnTo>
                  <a:lnTo>
                    <a:pt x="645" y="507"/>
                  </a:lnTo>
                  <a:lnTo>
                    <a:pt x="605" y="499"/>
                  </a:lnTo>
                  <a:lnTo>
                    <a:pt x="564" y="487"/>
                  </a:lnTo>
                  <a:lnTo>
                    <a:pt x="523" y="470"/>
                  </a:lnTo>
                  <a:lnTo>
                    <a:pt x="485" y="449"/>
                  </a:lnTo>
                  <a:lnTo>
                    <a:pt x="403" y="389"/>
                  </a:lnTo>
                  <a:lnTo>
                    <a:pt x="322" y="304"/>
                  </a:lnTo>
                  <a:lnTo>
                    <a:pt x="242" y="203"/>
                  </a:lnTo>
                  <a:lnTo>
                    <a:pt x="201" y="151"/>
                  </a:lnTo>
                  <a:lnTo>
                    <a:pt x="160" y="102"/>
                  </a:lnTo>
                  <a:lnTo>
                    <a:pt x="121" y="61"/>
                  </a:lnTo>
                  <a:lnTo>
                    <a:pt x="80" y="28"/>
                  </a:lnTo>
                  <a:lnTo>
                    <a:pt x="39" y="7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16" y="2304"/>
              <a:ext cx="771" cy="520"/>
            </a:xfrm>
            <a:custGeom>
              <a:avLst/>
              <a:gdLst>
                <a:gd name="T0" fmla="*/ 0 w 771"/>
                <a:gd name="T1" fmla="*/ 519 h 520"/>
                <a:gd name="T2" fmla="*/ 81 w 771"/>
                <a:gd name="T3" fmla="*/ 513 h 520"/>
                <a:gd name="T4" fmla="*/ 122 w 771"/>
                <a:gd name="T5" fmla="*/ 507 h 520"/>
                <a:gd name="T6" fmla="*/ 163 w 771"/>
                <a:gd name="T7" fmla="*/ 499 h 520"/>
                <a:gd name="T8" fmla="*/ 202 w 771"/>
                <a:gd name="T9" fmla="*/ 487 h 520"/>
                <a:gd name="T10" fmla="*/ 243 w 771"/>
                <a:gd name="T11" fmla="*/ 470 h 520"/>
                <a:gd name="T12" fmla="*/ 285 w 771"/>
                <a:gd name="T13" fmla="*/ 449 h 520"/>
                <a:gd name="T14" fmla="*/ 364 w 771"/>
                <a:gd name="T15" fmla="*/ 389 h 520"/>
                <a:gd name="T16" fmla="*/ 445 w 771"/>
                <a:gd name="T17" fmla="*/ 304 h 520"/>
                <a:gd name="T18" fmla="*/ 527 w 771"/>
                <a:gd name="T19" fmla="*/ 203 h 520"/>
                <a:gd name="T20" fmla="*/ 567 w 771"/>
                <a:gd name="T21" fmla="*/ 151 h 520"/>
                <a:gd name="T22" fmla="*/ 608 w 771"/>
                <a:gd name="T23" fmla="*/ 102 h 520"/>
                <a:gd name="T24" fmla="*/ 648 w 771"/>
                <a:gd name="T25" fmla="*/ 61 h 520"/>
                <a:gd name="T26" fmla="*/ 688 w 771"/>
                <a:gd name="T27" fmla="*/ 28 h 520"/>
                <a:gd name="T28" fmla="*/ 729 w 771"/>
                <a:gd name="T29" fmla="*/ 7 h 520"/>
                <a:gd name="T30" fmla="*/ 770 w 771"/>
                <a:gd name="T31" fmla="*/ 0 h 5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71" h="520">
                  <a:moveTo>
                    <a:pt x="0" y="519"/>
                  </a:moveTo>
                  <a:lnTo>
                    <a:pt x="81" y="513"/>
                  </a:lnTo>
                  <a:lnTo>
                    <a:pt x="122" y="507"/>
                  </a:lnTo>
                  <a:lnTo>
                    <a:pt x="163" y="499"/>
                  </a:lnTo>
                  <a:lnTo>
                    <a:pt x="202" y="487"/>
                  </a:lnTo>
                  <a:lnTo>
                    <a:pt x="243" y="470"/>
                  </a:lnTo>
                  <a:lnTo>
                    <a:pt x="285" y="449"/>
                  </a:lnTo>
                  <a:lnTo>
                    <a:pt x="364" y="389"/>
                  </a:lnTo>
                  <a:lnTo>
                    <a:pt x="445" y="304"/>
                  </a:lnTo>
                  <a:lnTo>
                    <a:pt x="527" y="203"/>
                  </a:lnTo>
                  <a:lnTo>
                    <a:pt x="567" y="151"/>
                  </a:lnTo>
                  <a:lnTo>
                    <a:pt x="608" y="102"/>
                  </a:lnTo>
                  <a:lnTo>
                    <a:pt x="648" y="61"/>
                  </a:lnTo>
                  <a:lnTo>
                    <a:pt x="688" y="28"/>
                  </a:lnTo>
                  <a:lnTo>
                    <a:pt x="729" y="7"/>
                  </a:lnTo>
                  <a:lnTo>
                    <a:pt x="77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06950" y="2058988"/>
                <a:ext cx="911225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𝑝</m:t>
                      </m:r>
                      <m:r>
                        <a:rPr lang="en-US" altLang="zh-TW" sz="2000" b="0" i="1" smtClean="0">
                          <a:latin typeface="Cambria Math"/>
                          <a:ea typeface="PMingLiU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latin typeface="Arial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25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6950" y="2058988"/>
                <a:ext cx="911225" cy="397545"/>
              </a:xfrm>
              <a:prstGeom prst="rect">
                <a:avLst/>
              </a:prstGeom>
              <a:blipFill rotWithShape="1">
                <a:blip r:embed="rId5"/>
                <a:stretch>
                  <a:fillRect b="-184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883150" y="2516188"/>
            <a:ext cx="45402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.3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.2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.1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PMingLiU" pitchFamily="18" charset="-120"/>
              </a:rPr>
              <a:t> 0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035550" y="3582988"/>
            <a:ext cx="3806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800">
                <a:latin typeface="Arial" charset="0"/>
                <a:ea typeface="PMingLiU" pitchFamily="18" charset="-120"/>
              </a:rPr>
              <a:t>   </a:t>
            </a:r>
            <a:r>
              <a:rPr lang="en-US" altLang="zh-TW" sz="1800">
                <a:latin typeface="Arial" charset="0"/>
                <a:ea typeface="PMingLiU" pitchFamily="18" charset="-120"/>
              </a:rPr>
              <a:t>0      . 2       .4       .6        .8       1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537575" y="3386138"/>
                <a:ext cx="606425" cy="423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  <a:ea typeface="PMingLiU" pitchFamily="18" charset="-120"/>
                        </a:rPr>
                        <m:t>𝑝</m:t>
                      </m:r>
                    </m:oMath>
                  </m:oMathPara>
                </a14:m>
                <a:endParaRPr lang="en-US" altLang="zh-TW" sz="2000" i="1" baseline="-25000" dirty="0">
                  <a:latin typeface="Arial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28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7575" y="3386138"/>
                <a:ext cx="606425" cy="423862"/>
              </a:xfrm>
              <a:prstGeom prst="rect">
                <a:avLst/>
              </a:prstGeom>
              <a:blipFill rotWithShape="1">
                <a:blip r:embed="rId6"/>
                <a:stretch>
                  <a:fillRect b="-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ine 48"/>
          <p:cNvSpPr>
            <a:spLocks noChangeShapeType="1"/>
          </p:cNvSpPr>
          <p:nvPr/>
        </p:nvSpPr>
        <p:spPr bwMode="auto">
          <a:xfrm flipV="1">
            <a:off x="6934200" y="3590925"/>
            <a:ext cx="0" cy="719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 Sampling Distribution of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Converting the sample proportion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/>
                  <a:t> value</a:t>
                </a:r>
              </a:p>
              <a:p>
                <a:pPr marL="0" indent="0">
                  <a:buNone/>
                </a:pPr>
                <a:r>
                  <a:rPr lang="en-US" sz="2600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1" name="Group 2059"/>
          <p:cNvGrpSpPr>
            <a:grpSpLocks/>
          </p:cNvGrpSpPr>
          <p:nvPr/>
        </p:nvGrpSpPr>
        <p:grpSpPr bwMode="auto">
          <a:xfrm>
            <a:off x="3367542" y="4521916"/>
            <a:ext cx="2286000" cy="937020"/>
            <a:chOff x="1825" y="2398"/>
            <a:chExt cx="1728" cy="793"/>
          </a:xfrm>
          <a:solidFill>
            <a:schemeClr val="accent1"/>
          </a:solidFill>
        </p:grpSpPr>
        <p:sp>
          <p:nvSpPr>
            <p:cNvPr id="12" name="Freeform 2060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>
                <a:gd name="T0" fmla="*/ 0 w 1726"/>
                <a:gd name="T1" fmla="*/ 386 h 759"/>
                <a:gd name="T2" fmla="*/ 86 w 1726"/>
                <a:gd name="T3" fmla="*/ 282 h 759"/>
                <a:gd name="T4" fmla="*/ 151 w 1726"/>
                <a:gd name="T5" fmla="*/ 227 h 759"/>
                <a:gd name="T6" fmla="*/ 224 w 1726"/>
                <a:gd name="T7" fmla="*/ 175 h 759"/>
                <a:gd name="T8" fmla="*/ 304 w 1726"/>
                <a:gd name="T9" fmla="*/ 134 h 759"/>
                <a:gd name="T10" fmla="*/ 394 w 1726"/>
                <a:gd name="T11" fmla="*/ 93 h 759"/>
                <a:gd name="T12" fmla="*/ 502 w 1726"/>
                <a:gd name="T13" fmla="*/ 57 h 759"/>
                <a:gd name="T14" fmla="*/ 646 w 1726"/>
                <a:gd name="T15" fmla="*/ 20 h 759"/>
                <a:gd name="T16" fmla="*/ 778 w 1726"/>
                <a:gd name="T17" fmla="*/ 6 h 759"/>
                <a:gd name="T18" fmla="*/ 896 w 1726"/>
                <a:gd name="T19" fmla="*/ 2 h 759"/>
                <a:gd name="T20" fmla="*/ 1021 w 1726"/>
                <a:gd name="T21" fmla="*/ 14 h 759"/>
                <a:gd name="T22" fmla="*/ 1132 w 1726"/>
                <a:gd name="T23" fmla="*/ 36 h 759"/>
                <a:gd name="T24" fmla="*/ 1236 w 1726"/>
                <a:gd name="T25" fmla="*/ 79 h 759"/>
                <a:gd name="T26" fmla="*/ 1342 w 1726"/>
                <a:gd name="T27" fmla="*/ 147 h 759"/>
                <a:gd name="T28" fmla="*/ 1426 w 1726"/>
                <a:gd name="T29" fmla="*/ 225 h 759"/>
                <a:gd name="T30" fmla="*/ 1472 w 1726"/>
                <a:gd name="T31" fmla="*/ 277 h 759"/>
                <a:gd name="T32" fmla="*/ 1594 w 1726"/>
                <a:gd name="T33" fmla="*/ 94 h 759"/>
                <a:gd name="T34" fmla="*/ 1596 w 1726"/>
                <a:gd name="T35" fmla="*/ 197 h 759"/>
                <a:gd name="T36" fmla="*/ 1605 w 1726"/>
                <a:gd name="T37" fmla="*/ 300 h 759"/>
                <a:gd name="T38" fmla="*/ 1624 w 1726"/>
                <a:gd name="T39" fmla="*/ 398 h 759"/>
                <a:gd name="T40" fmla="*/ 1651 w 1726"/>
                <a:gd name="T41" fmla="*/ 499 h 759"/>
                <a:gd name="T42" fmla="*/ 1706 w 1726"/>
                <a:gd name="T43" fmla="*/ 627 h 759"/>
                <a:gd name="T44" fmla="*/ 1685 w 1726"/>
                <a:gd name="T45" fmla="*/ 685 h 759"/>
                <a:gd name="T46" fmla="*/ 1601 w 1726"/>
                <a:gd name="T47" fmla="*/ 667 h 759"/>
                <a:gd name="T48" fmla="*/ 1534 w 1726"/>
                <a:gd name="T49" fmla="*/ 664 h 759"/>
                <a:gd name="T50" fmla="*/ 1469 w 1726"/>
                <a:gd name="T51" fmla="*/ 671 h 759"/>
                <a:gd name="T52" fmla="*/ 1403 w 1726"/>
                <a:gd name="T53" fmla="*/ 690 h 759"/>
                <a:gd name="T54" fmla="*/ 1330 w 1726"/>
                <a:gd name="T55" fmla="*/ 723 h 759"/>
                <a:gd name="T56" fmla="*/ 1259 w 1726"/>
                <a:gd name="T57" fmla="*/ 687 h 759"/>
                <a:gd name="T58" fmla="*/ 1345 w 1726"/>
                <a:gd name="T59" fmla="*/ 482 h 759"/>
                <a:gd name="T60" fmla="*/ 1237 w 1726"/>
                <a:gd name="T61" fmla="*/ 396 h 759"/>
                <a:gd name="T62" fmla="*/ 1131 w 1726"/>
                <a:gd name="T63" fmla="*/ 328 h 759"/>
                <a:gd name="T64" fmla="*/ 1036 w 1726"/>
                <a:gd name="T65" fmla="*/ 277 h 759"/>
                <a:gd name="T66" fmla="*/ 921 w 1726"/>
                <a:gd name="T67" fmla="*/ 232 h 759"/>
                <a:gd name="T68" fmla="*/ 811 w 1726"/>
                <a:gd name="T69" fmla="*/ 209 h 759"/>
                <a:gd name="T70" fmla="*/ 707 w 1726"/>
                <a:gd name="T71" fmla="*/ 195 h 759"/>
                <a:gd name="T72" fmla="*/ 587 w 1726"/>
                <a:gd name="T73" fmla="*/ 201 h 759"/>
                <a:gd name="T74" fmla="*/ 470 w 1726"/>
                <a:gd name="T75" fmla="*/ 211 h 759"/>
                <a:gd name="T76" fmla="*/ 334 w 1726"/>
                <a:gd name="T77" fmla="*/ 232 h 759"/>
                <a:gd name="T78" fmla="*/ 231 w 1726"/>
                <a:gd name="T79" fmla="*/ 266 h 759"/>
                <a:gd name="T80" fmla="*/ 158 w 1726"/>
                <a:gd name="T81" fmla="*/ 301 h 759"/>
                <a:gd name="T82" fmla="*/ 97 w 1726"/>
                <a:gd name="T83" fmla="*/ 343 h 7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grp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61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>
                <a:gd name="T0" fmla="*/ 57 w 1708"/>
                <a:gd name="T1" fmla="*/ 326 h 718"/>
                <a:gd name="T2" fmla="*/ 117 w 1708"/>
                <a:gd name="T3" fmla="*/ 264 h 718"/>
                <a:gd name="T4" fmla="*/ 183 w 1708"/>
                <a:gd name="T5" fmla="*/ 210 h 718"/>
                <a:gd name="T6" fmla="*/ 263 w 1708"/>
                <a:gd name="T7" fmla="*/ 156 h 718"/>
                <a:gd name="T8" fmla="*/ 336 w 1708"/>
                <a:gd name="T9" fmla="*/ 117 h 718"/>
                <a:gd name="T10" fmla="*/ 438 w 1708"/>
                <a:gd name="T11" fmla="*/ 79 h 718"/>
                <a:gd name="T12" fmla="*/ 575 w 1708"/>
                <a:gd name="T13" fmla="*/ 37 h 718"/>
                <a:gd name="T14" fmla="*/ 694 w 1708"/>
                <a:gd name="T15" fmla="*/ 16 h 718"/>
                <a:gd name="T16" fmla="*/ 831 w 1708"/>
                <a:gd name="T17" fmla="*/ 0 h 718"/>
                <a:gd name="T18" fmla="*/ 951 w 1708"/>
                <a:gd name="T19" fmla="*/ 2 h 718"/>
                <a:gd name="T20" fmla="*/ 1069 w 1708"/>
                <a:gd name="T21" fmla="*/ 17 h 718"/>
                <a:gd name="T22" fmla="*/ 1176 w 1708"/>
                <a:gd name="T23" fmla="*/ 49 h 718"/>
                <a:gd name="T24" fmla="*/ 1280 w 1708"/>
                <a:gd name="T25" fmla="*/ 96 h 718"/>
                <a:gd name="T26" fmla="*/ 1371 w 1708"/>
                <a:gd name="T27" fmla="*/ 164 h 718"/>
                <a:gd name="T28" fmla="*/ 1445 w 1708"/>
                <a:gd name="T29" fmla="*/ 236 h 718"/>
                <a:gd name="T30" fmla="*/ 1583 w 1708"/>
                <a:gd name="T31" fmla="*/ 78 h 718"/>
                <a:gd name="T32" fmla="*/ 1583 w 1708"/>
                <a:gd name="T33" fmla="*/ 176 h 718"/>
                <a:gd name="T34" fmla="*/ 1592 w 1708"/>
                <a:gd name="T35" fmla="*/ 274 h 718"/>
                <a:gd name="T36" fmla="*/ 1609 w 1708"/>
                <a:gd name="T37" fmla="*/ 368 h 718"/>
                <a:gd name="T38" fmla="*/ 1635 w 1708"/>
                <a:gd name="T39" fmla="*/ 464 h 718"/>
                <a:gd name="T40" fmla="*/ 1674 w 1708"/>
                <a:gd name="T41" fmla="*/ 576 h 718"/>
                <a:gd name="T42" fmla="*/ 1707 w 1708"/>
                <a:gd name="T43" fmla="*/ 656 h 718"/>
                <a:gd name="T44" fmla="*/ 1628 w 1708"/>
                <a:gd name="T45" fmla="*/ 634 h 718"/>
                <a:gd name="T46" fmla="*/ 1542 w 1708"/>
                <a:gd name="T47" fmla="*/ 623 h 718"/>
                <a:gd name="T48" fmla="*/ 1491 w 1708"/>
                <a:gd name="T49" fmla="*/ 626 h 718"/>
                <a:gd name="T50" fmla="*/ 1417 w 1708"/>
                <a:gd name="T51" fmla="*/ 641 h 718"/>
                <a:gd name="T52" fmla="*/ 1350 w 1708"/>
                <a:gd name="T53" fmla="*/ 668 h 718"/>
                <a:gd name="T54" fmla="*/ 1260 w 1708"/>
                <a:gd name="T55" fmla="*/ 717 h 718"/>
                <a:gd name="T56" fmla="*/ 1332 w 1708"/>
                <a:gd name="T57" fmla="*/ 453 h 718"/>
                <a:gd name="T58" fmla="*/ 1224 w 1708"/>
                <a:gd name="T59" fmla="*/ 372 h 718"/>
                <a:gd name="T60" fmla="*/ 1119 w 1708"/>
                <a:gd name="T61" fmla="*/ 308 h 718"/>
                <a:gd name="T62" fmla="*/ 1026 w 1708"/>
                <a:gd name="T63" fmla="*/ 261 h 718"/>
                <a:gd name="T64" fmla="*/ 911 w 1708"/>
                <a:gd name="T65" fmla="*/ 220 h 718"/>
                <a:gd name="T66" fmla="*/ 802 w 1708"/>
                <a:gd name="T67" fmla="*/ 200 h 718"/>
                <a:gd name="T68" fmla="*/ 699 w 1708"/>
                <a:gd name="T69" fmla="*/ 189 h 718"/>
                <a:gd name="T70" fmla="*/ 579 w 1708"/>
                <a:gd name="T71" fmla="*/ 196 h 718"/>
                <a:gd name="T72" fmla="*/ 462 w 1708"/>
                <a:gd name="T73" fmla="*/ 208 h 718"/>
                <a:gd name="T74" fmla="*/ 327 w 1708"/>
                <a:gd name="T75" fmla="*/ 230 h 718"/>
                <a:gd name="T76" fmla="*/ 224 w 1708"/>
                <a:gd name="T77" fmla="*/ 263 h 718"/>
                <a:gd name="T78" fmla="*/ 148 w 1708"/>
                <a:gd name="T79" fmla="*/ 299 h 718"/>
                <a:gd name="T80" fmla="*/ 91 w 1708"/>
                <a:gd name="T81" fmla="*/ 340 h 7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grp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2686" y="3511300"/>
            <a:ext cx="3897539" cy="3116843"/>
            <a:chOff x="442686" y="3511300"/>
            <a:chExt cx="3897539" cy="31168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2058"/>
                <p:cNvSpPr>
                  <a:spLocks noChangeArrowheads="1"/>
                </p:cNvSpPr>
                <p:nvPr/>
              </p:nvSpPr>
              <p:spPr bwMode="auto">
                <a:xfrm>
                  <a:off x="822325" y="3511300"/>
                  <a:ext cx="2819400" cy="766877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0" dirty="0"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Sampling </a:t>
                  </a:r>
                  <a:r>
                    <a:rPr lang="en-US" altLang="zh-TW" sz="2200" b="0" dirty="0" smtClean="0"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Distribution of </a:t>
                  </a:r>
                  <a14:m>
                    <m:oMath xmlns:m="http://schemas.openxmlformats.org/officeDocument/2006/math">
                      <m:r>
                        <a:rPr lang="en-US" altLang="zh-TW" sz="2200" b="0" i="1" dirty="0" smtClean="0">
                          <a:latin typeface="Cambria Math"/>
                          <a:ea typeface="PMingLiU" pitchFamily="18" charset="-120"/>
                        </a:rPr>
                        <m:t>𝑝</m:t>
                      </m:r>
                    </m:oMath>
                  </a14:m>
                  <a:endParaRPr lang="en-US" altLang="zh-TW" sz="2200" b="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2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325" y="3511300"/>
                  <a:ext cx="2819400" cy="7668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68" b="-15873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2063"/>
            <p:cNvSpPr>
              <a:spLocks/>
            </p:cNvSpPr>
            <p:nvPr/>
          </p:nvSpPr>
          <p:spPr bwMode="auto">
            <a:xfrm>
              <a:off x="2276475" y="4587382"/>
              <a:ext cx="1635125" cy="1573213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048887825 w 1030"/>
                <a:gd name="T7" fmla="*/ 2147483647 h 991"/>
                <a:gd name="T8" fmla="*/ 1910278438 w 1030"/>
                <a:gd name="T9" fmla="*/ 2147483647 h 991"/>
                <a:gd name="T10" fmla="*/ 1771670638 w 1030"/>
                <a:gd name="T11" fmla="*/ 2147483647 h 991"/>
                <a:gd name="T12" fmla="*/ 1640622513 w 1030"/>
                <a:gd name="T13" fmla="*/ 2147483647 h 991"/>
                <a:gd name="T14" fmla="*/ 1363405325 w 1030"/>
                <a:gd name="T15" fmla="*/ 1872477483 h 991"/>
                <a:gd name="T16" fmla="*/ 1091228450 w 1030"/>
                <a:gd name="T17" fmla="*/ 1464212040 h 991"/>
                <a:gd name="T18" fmla="*/ 819051575 w 1030"/>
                <a:gd name="T19" fmla="*/ 972780622 h 991"/>
                <a:gd name="T20" fmla="*/ 680442188 w 1030"/>
                <a:gd name="T21" fmla="*/ 723285867 h 991"/>
                <a:gd name="T22" fmla="*/ 541834388 w 1030"/>
                <a:gd name="T23" fmla="*/ 493950782 h 991"/>
                <a:gd name="T24" fmla="*/ 410786263 w 1030"/>
                <a:gd name="T25" fmla="*/ 292338218 h 991"/>
                <a:gd name="T26" fmla="*/ 272176875 w 1030"/>
                <a:gd name="T27" fmla="*/ 133569117 h 991"/>
                <a:gd name="T28" fmla="*/ 133569075 w 1030"/>
                <a:gd name="T29" fmla="*/ 32762835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064"/>
            <p:cNvSpPr>
              <a:spLocks/>
            </p:cNvSpPr>
            <p:nvPr/>
          </p:nvSpPr>
          <p:spPr bwMode="auto">
            <a:xfrm>
              <a:off x="609600" y="4596907"/>
              <a:ext cx="1638300" cy="1573213"/>
            </a:xfrm>
            <a:custGeom>
              <a:avLst/>
              <a:gdLst>
                <a:gd name="T0" fmla="*/ 0 w 1032"/>
                <a:gd name="T1" fmla="*/ 2147483647 h 991"/>
                <a:gd name="T2" fmla="*/ 272176875 w 1032"/>
                <a:gd name="T3" fmla="*/ 2147483647 h 991"/>
                <a:gd name="T4" fmla="*/ 410786263 w 1032"/>
                <a:gd name="T5" fmla="*/ 2147483647 h 991"/>
                <a:gd name="T6" fmla="*/ 549394063 w 1032"/>
                <a:gd name="T7" fmla="*/ 2147483647 h 991"/>
                <a:gd name="T8" fmla="*/ 682963138 w 1032"/>
                <a:gd name="T9" fmla="*/ 2147483647 h 991"/>
                <a:gd name="T10" fmla="*/ 821570938 w 1032"/>
                <a:gd name="T11" fmla="*/ 2147483647 h 991"/>
                <a:gd name="T12" fmla="*/ 960180325 w 1032"/>
                <a:gd name="T13" fmla="*/ 2147483647 h 991"/>
                <a:gd name="T14" fmla="*/ 1229836250 w 1032"/>
                <a:gd name="T15" fmla="*/ 1872477483 h 991"/>
                <a:gd name="T16" fmla="*/ 1502013125 w 1032"/>
                <a:gd name="T17" fmla="*/ 1464212040 h 991"/>
                <a:gd name="T18" fmla="*/ 1779230313 w 1032"/>
                <a:gd name="T19" fmla="*/ 972780622 h 991"/>
                <a:gd name="T20" fmla="*/ 1912799388 w 1032"/>
                <a:gd name="T21" fmla="*/ 723285867 h 991"/>
                <a:gd name="T22" fmla="*/ 2051407188 w 1032"/>
                <a:gd name="T23" fmla="*/ 493950782 h 991"/>
                <a:gd name="T24" fmla="*/ 2147483647 w 1032"/>
                <a:gd name="T25" fmla="*/ 292338218 h 991"/>
                <a:gd name="T26" fmla="*/ 2147483647 w 1032"/>
                <a:gd name="T27" fmla="*/ 133569117 h 991"/>
                <a:gd name="T28" fmla="*/ 2147483647 w 1032"/>
                <a:gd name="T29" fmla="*/ 32762835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78"/>
            <p:cNvSpPr>
              <a:spLocks noChangeShapeType="1"/>
            </p:cNvSpPr>
            <p:nvPr/>
          </p:nvSpPr>
          <p:spPr bwMode="auto">
            <a:xfrm>
              <a:off x="2286000" y="4644532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6"/>
                <p:cNvSpPr>
                  <a:spLocks noChangeArrowheads="1"/>
                </p:cNvSpPr>
                <p:nvPr/>
              </p:nvSpPr>
              <p:spPr bwMode="auto">
                <a:xfrm>
                  <a:off x="822325" y="4798582"/>
                  <a:ext cx="606425" cy="454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5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325" y="4798582"/>
                  <a:ext cx="606425" cy="4543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3733800" y="6053138"/>
                  <a:ext cx="606425" cy="423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dirty="0" smtClean="0">
                            <a:latin typeface="Cambria Math"/>
                            <a:ea typeface="PMingLiU" pitchFamily="18" charset="-120"/>
                          </a:rPr>
                          <m:t>𝑝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8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6053138"/>
                  <a:ext cx="606425" cy="42386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2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981200" y="6173788"/>
                  <a:ext cx="606425" cy="454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6173788"/>
                  <a:ext cx="606425" cy="4543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0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442686" y="6186714"/>
              <a:ext cx="3579812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106988" y="3520582"/>
            <a:ext cx="3579812" cy="3141476"/>
            <a:chOff x="5106988" y="3520582"/>
            <a:chExt cx="3579812" cy="3141476"/>
          </a:xfrm>
        </p:grpSpPr>
        <p:sp>
          <p:nvSpPr>
            <p:cNvPr id="7" name="Freeform 2055"/>
            <p:cNvSpPr>
              <a:spLocks/>
            </p:cNvSpPr>
            <p:nvPr/>
          </p:nvSpPr>
          <p:spPr bwMode="auto">
            <a:xfrm>
              <a:off x="6858000" y="4596907"/>
              <a:ext cx="1025122" cy="1573213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048887825 w 1030"/>
                <a:gd name="T7" fmla="*/ 2147483647 h 991"/>
                <a:gd name="T8" fmla="*/ 1910278438 w 1030"/>
                <a:gd name="T9" fmla="*/ 2147483647 h 991"/>
                <a:gd name="T10" fmla="*/ 1771670638 w 1030"/>
                <a:gd name="T11" fmla="*/ 2147483647 h 991"/>
                <a:gd name="T12" fmla="*/ 1640622513 w 1030"/>
                <a:gd name="T13" fmla="*/ 2147483647 h 991"/>
                <a:gd name="T14" fmla="*/ 1363405325 w 1030"/>
                <a:gd name="T15" fmla="*/ 1872477483 h 991"/>
                <a:gd name="T16" fmla="*/ 1091228450 w 1030"/>
                <a:gd name="T17" fmla="*/ 1464212040 h 991"/>
                <a:gd name="T18" fmla="*/ 819051575 w 1030"/>
                <a:gd name="T19" fmla="*/ 972780622 h 991"/>
                <a:gd name="T20" fmla="*/ 680442188 w 1030"/>
                <a:gd name="T21" fmla="*/ 723285867 h 991"/>
                <a:gd name="T22" fmla="*/ 541834388 w 1030"/>
                <a:gd name="T23" fmla="*/ 493950782 h 991"/>
                <a:gd name="T24" fmla="*/ 410786263 w 1030"/>
                <a:gd name="T25" fmla="*/ 292338218 h 991"/>
                <a:gd name="T26" fmla="*/ 272176875 w 1030"/>
                <a:gd name="T27" fmla="*/ 133569117 h 991"/>
                <a:gd name="T28" fmla="*/ 133569075 w 1030"/>
                <a:gd name="T29" fmla="*/ 32762835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056"/>
            <p:cNvSpPr>
              <a:spLocks/>
            </p:cNvSpPr>
            <p:nvPr/>
          </p:nvSpPr>
          <p:spPr bwMode="auto">
            <a:xfrm>
              <a:off x="5867399" y="4596907"/>
              <a:ext cx="1027113" cy="1573213"/>
            </a:xfrm>
            <a:custGeom>
              <a:avLst/>
              <a:gdLst>
                <a:gd name="T0" fmla="*/ 0 w 1032"/>
                <a:gd name="T1" fmla="*/ 2147483647 h 991"/>
                <a:gd name="T2" fmla="*/ 272176875 w 1032"/>
                <a:gd name="T3" fmla="*/ 2147483647 h 991"/>
                <a:gd name="T4" fmla="*/ 410786263 w 1032"/>
                <a:gd name="T5" fmla="*/ 2147483647 h 991"/>
                <a:gd name="T6" fmla="*/ 549394063 w 1032"/>
                <a:gd name="T7" fmla="*/ 2147483647 h 991"/>
                <a:gd name="T8" fmla="*/ 682963138 w 1032"/>
                <a:gd name="T9" fmla="*/ 2147483647 h 991"/>
                <a:gd name="T10" fmla="*/ 821570938 w 1032"/>
                <a:gd name="T11" fmla="*/ 2147483647 h 991"/>
                <a:gd name="T12" fmla="*/ 960180325 w 1032"/>
                <a:gd name="T13" fmla="*/ 2147483647 h 991"/>
                <a:gd name="T14" fmla="*/ 1229836250 w 1032"/>
                <a:gd name="T15" fmla="*/ 1872477483 h 991"/>
                <a:gd name="T16" fmla="*/ 1502013125 w 1032"/>
                <a:gd name="T17" fmla="*/ 1464212040 h 991"/>
                <a:gd name="T18" fmla="*/ 1779230313 w 1032"/>
                <a:gd name="T19" fmla="*/ 972780622 h 991"/>
                <a:gd name="T20" fmla="*/ 1912799388 w 1032"/>
                <a:gd name="T21" fmla="*/ 723285867 h 991"/>
                <a:gd name="T22" fmla="*/ 2051407188 w 1032"/>
                <a:gd name="T23" fmla="*/ 493950782 h 991"/>
                <a:gd name="T24" fmla="*/ 2147483647 w 1032"/>
                <a:gd name="T25" fmla="*/ 292338218 h 991"/>
                <a:gd name="T26" fmla="*/ 2147483647 w 1032"/>
                <a:gd name="T27" fmla="*/ 133569117 h 991"/>
                <a:gd name="T28" fmla="*/ 2147483647 w 1032"/>
                <a:gd name="T29" fmla="*/ 32762835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062"/>
            <p:cNvSpPr>
              <a:spLocks noChangeArrowheads="1"/>
            </p:cNvSpPr>
            <p:nvPr/>
          </p:nvSpPr>
          <p:spPr bwMode="auto">
            <a:xfrm>
              <a:off x="5410200" y="3520582"/>
              <a:ext cx="2971800" cy="76687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Standardized </a:t>
              </a:r>
              <a:br>
                <a: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</a:br>
              <a:r>
                <a:rPr lang="en-US" altLang="zh-TW" sz="2200" b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Normal Distribution</a:t>
              </a:r>
            </a:p>
          </p:txBody>
        </p:sp>
        <p:sp>
          <p:nvSpPr>
            <p:cNvPr id="21" name="Rectangle 2076"/>
            <p:cNvSpPr>
              <a:spLocks noChangeArrowheads="1"/>
            </p:cNvSpPr>
            <p:nvPr/>
          </p:nvSpPr>
          <p:spPr bwMode="auto">
            <a:xfrm>
              <a:off x="7286625" y="6151070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23" name="Line 2079"/>
            <p:cNvSpPr>
              <a:spLocks noChangeShapeType="1"/>
            </p:cNvSpPr>
            <p:nvPr/>
          </p:nvSpPr>
          <p:spPr bwMode="auto">
            <a:xfrm>
              <a:off x="6873766" y="4644532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00800" y="6241558"/>
                  <a:ext cx="950913" cy="420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</a:rPr>
                          <m:t>=0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6241558"/>
                  <a:ext cx="950913" cy="4205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848600" y="6096680"/>
                  <a:ext cx="606425" cy="423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</a:rPr>
                          <m:t>𝑍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29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6096680"/>
                  <a:ext cx="606425" cy="42386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7315200" y="4644532"/>
                  <a:ext cx="997404" cy="420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sSubPr>
                          <m:e>
                            <m:r>
                              <a:rPr lang="zh-TW" altLang="en-US" sz="2000" i="1" dirty="0" smtClean="0">
                                <a:latin typeface="Cambria Math"/>
                                <a:ea typeface="PMingLiU" pitchFamily="18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/>
                                <a:ea typeface="PMingLiU" pitchFamily="18" charset="-12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</a:rPr>
                          <m:t>=1</m:t>
                        </m:r>
                      </m:oMath>
                    </m:oMathPara>
                  </a14:m>
                  <a:endParaRPr lang="en-US" altLang="zh-TW" sz="2000" i="1" baseline="-250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30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644532"/>
                  <a:ext cx="997404" cy="4205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106988" y="6172200"/>
              <a:ext cx="3579812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6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Sampling Distribution of </a:t>
            </a:r>
            <a:r>
              <a:rPr lang="en-US" dirty="0" smtClean="0"/>
              <a:t>Proportion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Suppose that the manager of the local bank determines that 40% of all depositors have multiple accounts at the bank</a:t>
            </a:r>
          </a:p>
          <a:p>
            <a:r>
              <a:rPr lang="en-US" sz="2600" dirty="0" smtClean="0"/>
              <a:t>If you select a random sample of 200 depositors, what is the probability that the sample proportion of depositors with multiple accounts is less than 0.3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026" name="Picture 2" descr="C:\Users\susannat\AppData\Local\Microsoft\Windows\Temporary Internet Files\Content.IE5\GFTFBIRB\MC9000300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6512"/>
            <a:ext cx="1371600" cy="12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sannat\AppData\Local\Microsoft\Windows\Temporary Internet Files\Content.IE5\K7499RK6\MC90031187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26484"/>
            <a:ext cx="1542201" cy="14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sannat\AppData\Local\Microsoft\Windows\Temporary Internet Files\Content.IE5\K7499RK6\MC90044131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15920"/>
            <a:ext cx="1781184" cy="178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Sampling Distribution of Proportion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population proportion of depositors with multiple accounts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=0.4</m:t>
                    </m:r>
                  </m:oMath>
                </a14:m>
                <a:r>
                  <a:rPr lang="en-US" sz="2600" dirty="0" smtClean="0"/>
                  <a:t> </a:t>
                </a:r>
              </a:p>
              <a:p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=200&gt;30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=80&gt;5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(1−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12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0&gt;5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    </a:t>
                </a:r>
                <a:r>
                  <a:rPr lang="en-US" sz="2600" dirty="0" smtClean="0"/>
                  <a:t>The sampling distribution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follows Normal distribution approximately, i.e.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~</m:t>
                    </m:r>
                    <m:r>
                      <a:rPr lang="en-US" sz="2600" i="1">
                        <a:latin typeface="Cambria Math"/>
                      </a:rPr>
                      <m:t>𝑁</m:t>
                    </m:r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6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600" b="0" i="0" smtClean="0">
                            <a:latin typeface="Cambria Math"/>
                          </a:rPr>
                          <m:t>0.3</m:t>
                        </m:r>
                      </m:e>
                    </m:d>
                  </m:oMath>
                </a14:m>
                <a:endParaRPr lang="en-US" sz="26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6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P</m:t>
                    </m:r>
                    <m:r>
                      <a:rPr lang="en-US" sz="26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Z</m:t>
                    </m:r>
                    <m:r>
                      <a:rPr lang="en-US" sz="2600" b="0" i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0.3−0.4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0.4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1−0.4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200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 rotWithShape="1">
                <a:blip r:embed="rId2"/>
                <a:stretch>
                  <a:fillRect l="-29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29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Since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population proportion,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, is unknown</a:t>
                </a:r>
                <a:r>
                  <a:rPr lang="en-US" sz="2600" dirty="0" smtClean="0"/>
                  <a:t>, the standard deviation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 smtClean="0"/>
                  <a:t> can be estimated by sample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 smtClean="0"/>
                  <a:t>Hence,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𝑍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 ~ 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sz="2600" dirty="0" smtClean="0"/>
                  <a:t> approximately, for large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As the population proportion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is unknown, we may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verify the “large enough” condition by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Conditions</a:t>
                </a:r>
              </a:p>
              <a:p>
                <a:pPr lvl="1"/>
                <a:r>
                  <a:rPr lang="en-US" sz="2200" dirty="0"/>
                  <a:t>The no. of successes,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, follows Binomial distribution</a:t>
                </a:r>
              </a:p>
              <a:p>
                <a:pPr lvl="1"/>
                <a:r>
                  <a:rPr lang="en-US" sz="2200" dirty="0"/>
                  <a:t>Normal approximation can be used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)≥5 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/>
                          </a:rPr>
                          <m:t>1−</m:t>
                        </m:r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600" i="1" dirty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sz="2600" dirty="0"/>
                  <a:t> Confidence interval estimate</a:t>
                </a:r>
              </a:p>
              <a:p>
                <a:endParaRPr lang="en-US" sz="1000" dirty="0"/>
              </a:p>
              <a:p>
                <a:pPr marL="327025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1200" y="5128736"/>
            <a:ext cx="5181600" cy="1195864"/>
            <a:chOff x="4267200" y="4241800"/>
            <a:chExt cx="5181600" cy="1195864"/>
          </a:xfrm>
        </p:grpSpPr>
        <p:sp>
          <p:nvSpPr>
            <p:cNvPr id="6" name="Oval 5"/>
            <p:cNvSpPr/>
            <p:nvPr/>
          </p:nvSpPr>
          <p:spPr bwMode="auto">
            <a:xfrm>
              <a:off x="4267200" y="4241800"/>
              <a:ext cx="2209800" cy="914400"/>
            </a:xfrm>
            <a:prstGeom prst="ellipse">
              <a:avLst/>
            </a:pr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38900" y="4883666"/>
              <a:ext cx="106680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0300" y="5068332"/>
                  <a:ext cx="1968500" cy="369332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Sampling Error,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00" y="5068332"/>
                  <a:ext cx="19685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7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719614" y="5128736"/>
            <a:ext cx="4290786" cy="943428"/>
            <a:chOff x="5005614" y="4241800"/>
            <a:chExt cx="4290786" cy="943428"/>
          </a:xfrm>
        </p:grpSpPr>
        <p:sp>
          <p:nvSpPr>
            <p:cNvPr id="10" name="Oval 9"/>
            <p:cNvSpPr/>
            <p:nvPr/>
          </p:nvSpPr>
          <p:spPr bwMode="auto">
            <a:xfrm>
              <a:off x="5005614" y="4270828"/>
              <a:ext cx="1219200" cy="914400"/>
            </a:xfrm>
            <a:prstGeom prst="ellipse">
              <a:avLst/>
            </a:prstGeom>
            <a:noFill/>
            <a:ln w="1905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248400" y="4378067"/>
              <a:ext cx="990600" cy="27253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239000" y="4241800"/>
                  <a:ext cx="2057400" cy="390748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Standard Error,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4241800"/>
                  <a:ext cx="2057400" cy="3907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671" t="-781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097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</a:t>
            </a:r>
            <a:r>
              <a:rPr lang="en-US" dirty="0" smtClean="0"/>
              <a:t>Proportion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Among the 200 depositors you randomly selected, 95 of them have RMB deposit account at the bank </a:t>
            </a:r>
          </a:p>
          <a:p>
            <a:r>
              <a:rPr lang="en-US" sz="2600" dirty="0" smtClean="0"/>
              <a:t>Set up a 95% confidence interval estimate for the population proportion of depositors having RMB deposit account at the bank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492" r="26495" b="56086"/>
          <a:stretch/>
        </p:blipFill>
        <p:spPr bwMode="auto">
          <a:xfrm>
            <a:off x="5943600" y="4267200"/>
            <a:ext cx="2507037" cy="170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F895-1252-426C-8908-BDD57D1FF965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Distribution of the Sample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Confidence Interval Estimate for the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Sample Size Determination for the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Hypothesis Testing for the Proportion</a:t>
            </a:r>
          </a:p>
        </p:txBody>
      </p:sp>
    </p:spTree>
    <p:extLst>
      <p:ext uri="{BB962C8B-B14F-4D97-AF65-F5344CB8AC3E}">
        <p14:creationId xmlns:p14="http://schemas.microsoft.com/office/powerpoint/2010/main" val="2182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For these data,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95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=0.475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=200&gt;30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95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&gt;5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)=105&gt;5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95% </a:t>
                </a:r>
                <a:r>
                  <a:rPr lang="en-US" sz="2600" dirty="0"/>
                  <a:t>confidence interval (C.I.) </a:t>
                </a:r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𝑝</m:t>
                      </m:r>
                      <m:r>
                        <a:rPr lang="en-US" sz="2600" i="1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/>
              </a:p>
              <a:p>
                <a:pPr marL="0" lvl="1" indent="0">
                  <a:buClr>
                    <a:schemeClr val="accent1"/>
                  </a:buClr>
                  <a:buSzPct val="65000"/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are </a:t>
                </a:r>
                <a:r>
                  <a:rPr lang="en-US" dirty="0" smtClean="0"/>
                  <a:t>95% confident </a:t>
                </a:r>
                <a:r>
                  <a:rPr lang="en-US" dirty="0"/>
                  <a:t>that the population </a:t>
                </a:r>
                <a:r>
                  <a:rPr lang="en-US" dirty="0" smtClean="0"/>
                  <a:t>proportion of depositors having RMB deposit account is between 0.406 and 0.544</a:t>
                </a:r>
                <a:endParaRPr lang="en-US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259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674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for the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Special considerations</a:t>
                </a:r>
              </a:p>
              <a:p>
                <a:pPr lvl="1"/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2200" dirty="0" smtClean="0"/>
                  <a:t>, we have to replace the lower bound of the confidence interval by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sz="2200" dirty="0"/>
                  <a:t>, we have to replace the </a:t>
                </a:r>
                <a:r>
                  <a:rPr lang="en-US" sz="2200" dirty="0" smtClean="0"/>
                  <a:t>upper bound </a:t>
                </a:r>
                <a:r>
                  <a:rPr lang="en-US" sz="2200" dirty="0"/>
                  <a:t>of the confidence interval by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sz="2600" smtClean="0">
                    <a:solidFill>
                      <a:srgbClr val="FF0000"/>
                    </a:solidFill>
                  </a:rPr>
                  <a:t>But why?</a:t>
                </a:r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092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5043486" y="2882352"/>
            <a:ext cx="4100513" cy="1117600"/>
          </a:xfrm>
          <a:prstGeom prst="wedgeRoundRectCallout">
            <a:avLst>
              <a:gd name="adj1" fmla="val -26676"/>
              <a:gd name="adj2" fmla="val 66667"/>
              <a:gd name="adj3" fmla="val 16667"/>
            </a:avLst>
          </a:prstGeom>
          <a:solidFill>
            <a:srgbClr val="FFFF66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805486" y="2819400"/>
            <a:ext cx="2805114" cy="79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Intervals extend from</a:t>
            </a:r>
            <a:r>
              <a:rPr lang="en-US" altLang="zh-TW" sz="2000" b="1" dirty="0">
                <a:latin typeface="Times New Roman" pitchFamily="18" charset="0"/>
                <a:ea typeface="PMingLiU" pitchFamily="18" charset="-120"/>
              </a:rPr>
              <a:t/>
            </a:r>
            <a:br>
              <a:rPr lang="en-US" altLang="zh-TW" sz="2000" b="1" dirty="0">
                <a:latin typeface="Times New Roman" pitchFamily="18" charset="0"/>
                <a:ea typeface="PMingLiU" pitchFamily="18" charset="-120"/>
              </a:rPr>
            </a:br>
            <a:endParaRPr lang="en-US" altLang="zh-TW" sz="2000" b="1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Interval Width (Precision)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3124200"/>
                <a:ext cx="5715001" cy="2180272"/>
              </a:xfrm>
            </p:spPr>
            <p:txBody>
              <a:bodyPr/>
              <a:lstStyle/>
              <a:p>
                <a:endParaRPr lang="en-US" sz="2600" dirty="0"/>
              </a:p>
              <a:p>
                <a:r>
                  <a:rPr lang="en-US" sz="2600" dirty="0" smtClean="0"/>
                  <a:t>Sample proportion,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increases from 0 to 0.5</a:t>
                </a:r>
                <a:r>
                  <a:rPr lang="en-US" sz="2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  <m:r>
                      <a:rPr lang="en-US" sz="2200" i="1" dirty="0" smtClean="0">
                        <a:latin typeface="Cambria Math"/>
                      </a:rPr>
                      <m:t>(1−</m:t>
                    </m:r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  <m:r>
                      <a:rPr lang="en-US" sz="22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increases from 0 to 0.25, leading to a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wider</a:t>
                </a:r>
                <a:r>
                  <a:rPr lang="en-US" sz="2200" dirty="0" smtClean="0"/>
                  <a:t> interval</a:t>
                </a:r>
              </a:p>
              <a:p>
                <a:pPr lvl="1"/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further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increases from 0.5 to 1</a:t>
                </a:r>
                <a:r>
                  <a:rPr lang="en-US" sz="2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𝑝</m:t>
                    </m:r>
                    <m:r>
                      <a:rPr lang="en-US" sz="2200" i="1" dirty="0">
                        <a:latin typeface="Cambria Math"/>
                      </a:rPr>
                      <m:t>(1−</m:t>
                    </m:r>
                    <m:r>
                      <a:rPr lang="en-US" sz="2200" i="1" dirty="0">
                        <a:latin typeface="Cambria Math"/>
                      </a:rPr>
                      <m:t>𝑝</m:t>
                    </m:r>
                    <m:r>
                      <a:rPr lang="en-US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drops from 0.25 to 0, leading to a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narrower</a:t>
                </a:r>
                <a:r>
                  <a:rPr lang="en-US" sz="2200" dirty="0" smtClean="0"/>
                  <a:t> interval</a:t>
                </a:r>
                <a:endParaRPr lang="en-US" sz="22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124200"/>
                <a:ext cx="5715001" cy="2180272"/>
              </a:xfrm>
              <a:blipFill rotWithShape="0">
                <a:blip r:embed="rId3"/>
                <a:stretch>
                  <a:fillRect l="-426" b="-48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098423" y="4139068"/>
            <a:ext cx="1903533" cy="2077285"/>
            <a:chOff x="3411" y="1716"/>
            <a:chExt cx="1966" cy="1968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316" y="1716"/>
              <a:ext cx="64" cy="10"/>
            </a:xfrm>
            <a:custGeom>
              <a:avLst/>
              <a:gdLst>
                <a:gd name="T0" fmla="*/ 0 w 64"/>
                <a:gd name="T1" fmla="*/ 0 h 10"/>
                <a:gd name="T2" fmla="*/ 63 w 64"/>
                <a:gd name="T3" fmla="*/ 0 h 10"/>
                <a:gd name="T4" fmla="*/ 63 w 64"/>
                <a:gd name="T5" fmla="*/ 9 h 10"/>
                <a:gd name="T6" fmla="*/ 0 w 64"/>
                <a:gd name="T7" fmla="*/ 9 h 10"/>
                <a:gd name="T8" fmla="*/ 0 w 6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10">
                  <a:moveTo>
                    <a:pt x="0" y="0"/>
                  </a:moveTo>
                  <a:lnTo>
                    <a:pt x="63" y="0"/>
                  </a:lnTo>
                  <a:lnTo>
                    <a:pt x="6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78" y="1729"/>
              <a:ext cx="37" cy="21"/>
            </a:xfrm>
            <a:custGeom>
              <a:avLst/>
              <a:gdLst>
                <a:gd name="T0" fmla="*/ 12 w 37"/>
                <a:gd name="T1" fmla="*/ 0 h 21"/>
                <a:gd name="T2" fmla="*/ 36 w 37"/>
                <a:gd name="T3" fmla="*/ 0 h 21"/>
                <a:gd name="T4" fmla="*/ 36 w 37"/>
                <a:gd name="T5" fmla="*/ 10 h 21"/>
                <a:gd name="T6" fmla="*/ 12 w 37"/>
                <a:gd name="T7" fmla="*/ 10 h 21"/>
                <a:gd name="T8" fmla="*/ 12 w 37"/>
                <a:gd name="T9" fmla="*/ 20 h 21"/>
                <a:gd name="T10" fmla="*/ 0 w 37"/>
                <a:gd name="T11" fmla="*/ 20 h 21"/>
                <a:gd name="T12" fmla="*/ 0 w 37"/>
                <a:gd name="T13" fmla="*/ 10 h 21"/>
                <a:gd name="T14" fmla="*/ 12 w 37"/>
                <a:gd name="T15" fmla="*/ 10 h 21"/>
                <a:gd name="T16" fmla="*/ 12 w 37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" h="21">
                  <a:moveTo>
                    <a:pt x="12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11" y="1729"/>
              <a:ext cx="1966" cy="1955"/>
            </a:xfrm>
            <a:custGeom>
              <a:avLst/>
              <a:gdLst>
                <a:gd name="T0" fmla="*/ 1072 w 1966"/>
                <a:gd name="T1" fmla="*/ 48 h 1955"/>
                <a:gd name="T2" fmla="*/ 1138 w 1966"/>
                <a:gd name="T3" fmla="*/ 96 h 1955"/>
                <a:gd name="T4" fmla="*/ 1189 w 1966"/>
                <a:gd name="T5" fmla="*/ 143 h 1955"/>
                <a:gd name="T6" fmla="*/ 1305 w 1966"/>
                <a:gd name="T7" fmla="*/ 167 h 1955"/>
                <a:gd name="T8" fmla="*/ 1357 w 1966"/>
                <a:gd name="T9" fmla="*/ 312 h 1955"/>
                <a:gd name="T10" fmla="*/ 1330 w 1966"/>
                <a:gd name="T11" fmla="*/ 407 h 1955"/>
                <a:gd name="T12" fmla="*/ 1357 w 1966"/>
                <a:gd name="T13" fmla="*/ 562 h 1955"/>
                <a:gd name="T14" fmla="*/ 1409 w 1966"/>
                <a:gd name="T15" fmla="*/ 671 h 1955"/>
                <a:gd name="T16" fmla="*/ 1498 w 1966"/>
                <a:gd name="T17" fmla="*/ 719 h 1955"/>
                <a:gd name="T18" fmla="*/ 1602 w 1966"/>
                <a:gd name="T19" fmla="*/ 780 h 1955"/>
                <a:gd name="T20" fmla="*/ 1745 w 1966"/>
                <a:gd name="T21" fmla="*/ 803 h 1955"/>
                <a:gd name="T22" fmla="*/ 1809 w 1966"/>
                <a:gd name="T23" fmla="*/ 851 h 1955"/>
                <a:gd name="T24" fmla="*/ 1861 w 1966"/>
                <a:gd name="T25" fmla="*/ 935 h 1955"/>
                <a:gd name="T26" fmla="*/ 1912 w 1966"/>
                <a:gd name="T27" fmla="*/ 1019 h 1955"/>
                <a:gd name="T28" fmla="*/ 1965 w 1966"/>
                <a:gd name="T29" fmla="*/ 1198 h 1955"/>
                <a:gd name="T30" fmla="*/ 1912 w 1966"/>
                <a:gd name="T31" fmla="*/ 1463 h 1955"/>
                <a:gd name="T32" fmla="*/ 1861 w 1966"/>
                <a:gd name="T33" fmla="*/ 1510 h 1955"/>
                <a:gd name="T34" fmla="*/ 1887 w 1966"/>
                <a:gd name="T35" fmla="*/ 1642 h 1955"/>
                <a:gd name="T36" fmla="*/ 1887 w 1966"/>
                <a:gd name="T37" fmla="*/ 1822 h 1955"/>
                <a:gd name="T38" fmla="*/ 1615 w 1966"/>
                <a:gd name="T39" fmla="*/ 1870 h 1955"/>
                <a:gd name="T40" fmla="*/ 1085 w 1966"/>
                <a:gd name="T41" fmla="*/ 1822 h 1955"/>
                <a:gd name="T42" fmla="*/ 1007 w 1966"/>
                <a:gd name="T43" fmla="*/ 1858 h 1955"/>
                <a:gd name="T44" fmla="*/ 917 w 1966"/>
                <a:gd name="T45" fmla="*/ 1906 h 1955"/>
                <a:gd name="T46" fmla="*/ 646 w 1966"/>
                <a:gd name="T47" fmla="*/ 1954 h 1955"/>
                <a:gd name="T48" fmla="*/ 414 w 1966"/>
                <a:gd name="T49" fmla="*/ 1906 h 1955"/>
                <a:gd name="T50" fmla="*/ 336 w 1966"/>
                <a:gd name="T51" fmla="*/ 1858 h 1955"/>
                <a:gd name="T52" fmla="*/ 258 w 1966"/>
                <a:gd name="T53" fmla="*/ 1810 h 1955"/>
                <a:gd name="T54" fmla="*/ 206 w 1966"/>
                <a:gd name="T55" fmla="*/ 1751 h 1955"/>
                <a:gd name="T56" fmla="*/ 258 w 1966"/>
                <a:gd name="T57" fmla="*/ 1582 h 1955"/>
                <a:gd name="T58" fmla="*/ 310 w 1966"/>
                <a:gd name="T59" fmla="*/ 1510 h 1955"/>
                <a:gd name="T60" fmla="*/ 245 w 1966"/>
                <a:gd name="T61" fmla="*/ 1463 h 1955"/>
                <a:gd name="T62" fmla="*/ 156 w 1966"/>
                <a:gd name="T63" fmla="*/ 1415 h 1955"/>
                <a:gd name="T64" fmla="*/ 103 w 1966"/>
                <a:gd name="T65" fmla="*/ 1367 h 1955"/>
                <a:gd name="T66" fmla="*/ 52 w 1966"/>
                <a:gd name="T67" fmla="*/ 1306 h 1955"/>
                <a:gd name="T68" fmla="*/ 0 w 1966"/>
                <a:gd name="T69" fmla="*/ 995 h 1955"/>
                <a:gd name="T70" fmla="*/ 103 w 1966"/>
                <a:gd name="T71" fmla="*/ 899 h 1955"/>
                <a:gd name="T72" fmla="*/ 245 w 1966"/>
                <a:gd name="T73" fmla="*/ 851 h 1955"/>
                <a:gd name="T74" fmla="*/ 387 w 1966"/>
                <a:gd name="T75" fmla="*/ 803 h 1955"/>
                <a:gd name="T76" fmla="*/ 465 w 1966"/>
                <a:gd name="T77" fmla="*/ 755 h 1955"/>
                <a:gd name="T78" fmla="*/ 362 w 1966"/>
                <a:gd name="T79" fmla="*/ 755 h 1955"/>
                <a:gd name="T80" fmla="*/ 258 w 1966"/>
                <a:gd name="T81" fmla="*/ 803 h 1955"/>
                <a:gd name="T82" fmla="*/ 38 w 1966"/>
                <a:gd name="T83" fmla="*/ 851 h 1955"/>
                <a:gd name="T84" fmla="*/ 26 w 1966"/>
                <a:gd name="T85" fmla="*/ 792 h 1955"/>
                <a:gd name="T86" fmla="*/ 52 w 1966"/>
                <a:gd name="T87" fmla="*/ 635 h 1955"/>
                <a:gd name="T88" fmla="*/ 103 w 1966"/>
                <a:gd name="T89" fmla="*/ 562 h 1955"/>
                <a:gd name="T90" fmla="*/ 156 w 1966"/>
                <a:gd name="T91" fmla="*/ 515 h 1955"/>
                <a:gd name="T92" fmla="*/ 180 w 1966"/>
                <a:gd name="T93" fmla="*/ 347 h 1955"/>
                <a:gd name="T94" fmla="*/ 258 w 1966"/>
                <a:gd name="T95" fmla="*/ 275 h 1955"/>
                <a:gd name="T96" fmla="*/ 362 w 1966"/>
                <a:gd name="T97" fmla="*/ 503 h 1955"/>
                <a:gd name="T98" fmla="*/ 426 w 1966"/>
                <a:gd name="T99" fmla="*/ 562 h 1955"/>
                <a:gd name="T100" fmla="*/ 478 w 1966"/>
                <a:gd name="T101" fmla="*/ 671 h 1955"/>
                <a:gd name="T102" fmla="*/ 529 w 1966"/>
                <a:gd name="T103" fmla="*/ 599 h 1955"/>
                <a:gd name="T104" fmla="*/ 581 w 1966"/>
                <a:gd name="T105" fmla="*/ 480 h 1955"/>
                <a:gd name="T106" fmla="*/ 529 w 1966"/>
                <a:gd name="T107" fmla="*/ 396 h 1955"/>
                <a:gd name="T108" fmla="*/ 555 w 1966"/>
                <a:gd name="T109" fmla="*/ 251 h 1955"/>
                <a:gd name="T110" fmla="*/ 581 w 1966"/>
                <a:gd name="T111" fmla="*/ 156 h 1955"/>
                <a:gd name="T112" fmla="*/ 581 w 1966"/>
                <a:gd name="T113" fmla="*/ 191 h 1955"/>
                <a:gd name="T114" fmla="*/ 633 w 1966"/>
                <a:gd name="T115" fmla="*/ 251 h 1955"/>
                <a:gd name="T116" fmla="*/ 633 w 1966"/>
                <a:gd name="T117" fmla="*/ 143 h 1955"/>
                <a:gd name="T118" fmla="*/ 737 w 1966"/>
                <a:gd name="T119" fmla="*/ 96 h 1955"/>
                <a:gd name="T120" fmla="*/ 827 w 1966"/>
                <a:gd name="T121" fmla="*/ 48 h 1955"/>
                <a:gd name="T122" fmla="*/ 930 w 1966"/>
                <a:gd name="T123" fmla="*/ 24 h 19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66" h="1955">
                  <a:moveTo>
                    <a:pt x="969" y="0"/>
                  </a:moveTo>
                  <a:lnTo>
                    <a:pt x="995" y="0"/>
                  </a:lnTo>
                  <a:lnTo>
                    <a:pt x="995" y="12"/>
                  </a:lnTo>
                  <a:lnTo>
                    <a:pt x="1007" y="12"/>
                  </a:lnTo>
                  <a:lnTo>
                    <a:pt x="1007" y="35"/>
                  </a:lnTo>
                  <a:lnTo>
                    <a:pt x="1047" y="35"/>
                  </a:lnTo>
                  <a:lnTo>
                    <a:pt x="1047" y="48"/>
                  </a:lnTo>
                  <a:lnTo>
                    <a:pt x="1072" y="48"/>
                  </a:lnTo>
                  <a:lnTo>
                    <a:pt x="1072" y="59"/>
                  </a:lnTo>
                  <a:lnTo>
                    <a:pt x="1099" y="59"/>
                  </a:lnTo>
                  <a:lnTo>
                    <a:pt x="1099" y="71"/>
                  </a:lnTo>
                  <a:lnTo>
                    <a:pt x="1111" y="71"/>
                  </a:lnTo>
                  <a:lnTo>
                    <a:pt x="1111" y="84"/>
                  </a:lnTo>
                  <a:lnTo>
                    <a:pt x="1124" y="84"/>
                  </a:lnTo>
                  <a:lnTo>
                    <a:pt x="1124" y="96"/>
                  </a:lnTo>
                  <a:lnTo>
                    <a:pt x="1138" y="96"/>
                  </a:lnTo>
                  <a:lnTo>
                    <a:pt x="1138" y="107"/>
                  </a:lnTo>
                  <a:lnTo>
                    <a:pt x="1241" y="107"/>
                  </a:lnTo>
                  <a:lnTo>
                    <a:pt x="1241" y="120"/>
                  </a:lnTo>
                  <a:lnTo>
                    <a:pt x="1163" y="120"/>
                  </a:lnTo>
                  <a:lnTo>
                    <a:pt x="1163" y="132"/>
                  </a:lnTo>
                  <a:lnTo>
                    <a:pt x="1175" y="132"/>
                  </a:lnTo>
                  <a:lnTo>
                    <a:pt x="1175" y="143"/>
                  </a:lnTo>
                  <a:lnTo>
                    <a:pt x="1189" y="143"/>
                  </a:lnTo>
                  <a:lnTo>
                    <a:pt x="1189" y="156"/>
                  </a:lnTo>
                  <a:lnTo>
                    <a:pt x="1266" y="156"/>
                  </a:lnTo>
                  <a:lnTo>
                    <a:pt x="1266" y="167"/>
                  </a:lnTo>
                  <a:lnTo>
                    <a:pt x="1279" y="167"/>
                  </a:lnTo>
                  <a:lnTo>
                    <a:pt x="1279" y="179"/>
                  </a:lnTo>
                  <a:lnTo>
                    <a:pt x="1292" y="179"/>
                  </a:lnTo>
                  <a:lnTo>
                    <a:pt x="1292" y="167"/>
                  </a:lnTo>
                  <a:lnTo>
                    <a:pt x="1305" y="167"/>
                  </a:lnTo>
                  <a:lnTo>
                    <a:pt x="1305" y="227"/>
                  </a:lnTo>
                  <a:lnTo>
                    <a:pt x="1318" y="227"/>
                  </a:lnTo>
                  <a:lnTo>
                    <a:pt x="1318" y="251"/>
                  </a:lnTo>
                  <a:lnTo>
                    <a:pt x="1330" y="251"/>
                  </a:lnTo>
                  <a:lnTo>
                    <a:pt x="1330" y="287"/>
                  </a:lnTo>
                  <a:lnTo>
                    <a:pt x="1344" y="287"/>
                  </a:lnTo>
                  <a:lnTo>
                    <a:pt x="1344" y="312"/>
                  </a:lnTo>
                  <a:lnTo>
                    <a:pt x="1357" y="312"/>
                  </a:lnTo>
                  <a:lnTo>
                    <a:pt x="1357" y="359"/>
                  </a:lnTo>
                  <a:lnTo>
                    <a:pt x="1344" y="359"/>
                  </a:lnTo>
                  <a:lnTo>
                    <a:pt x="1344" y="383"/>
                  </a:lnTo>
                  <a:lnTo>
                    <a:pt x="1330" y="383"/>
                  </a:lnTo>
                  <a:lnTo>
                    <a:pt x="1330" y="396"/>
                  </a:lnTo>
                  <a:lnTo>
                    <a:pt x="1318" y="396"/>
                  </a:lnTo>
                  <a:lnTo>
                    <a:pt x="1318" y="407"/>
                  </a:lnTo>
                  <a:lnTo>
                    <a:pt x="1330" y="407"/>
                  </a:lnTo>
                  <a:lnTo>
                    <a:pt x="1330" y="431"/>
                  </a:lnTo>
                  <a:lnTo>
                    <a:pt x="1344" y="431"/>
                  </a:lnTo>
                  <a:lnTo>
                    <a:pt x="1344" y="468"/>
                  </a:lnTo>
                  <a:lnTo>
                    <a:pt x="1357" y="468"/>
                  </a:lnTo>
                  <a:lnTo>
                    <a:pt x="1357" y="503"/>
                  </a:lnTo>
                  <a:lnTo>
                    <a:pt x="1370" y="503"/>
                  </a:lnTo>
                  <a:lnTo>
                    <a:pt x="1370" y="562"/>
                  </a:lnTo>
                  <a:lnTo>
                    <a:pt x="1357" y="562"/>
                  </a:lnTo>
                  <a:lnTo>
                    <a:pt x="1357" y="599"/>
                  </a:lnTo>
                  <a:lnTo>
                    <a:pt x="1370" y="599"/>
                  </a:lnTo>
                  <a:lnTo>
                    <a:pt x="1370" y="611"/>
                  </a:lnTo>
                  <a:lnTo>
                    <a:pt x="1383" y="611"/>
                  </a:lnTo>
                  <a:lnTo>
                    <a:pt x="1383" y="623"/>
                  </a:lnTo>
                  <a:lnTo>
                    <a:pt x="1396" y="623"/>
                  </a:lnTo>
                  <a:lnTo>
                    <a:pt x="1396" y="671"/>
                  </a:lnTo>
                  <a:lnTo>
                    <a:pt x="1409" y="671"/>
                  </a:lnTo>
                  <a:lnTo>
                    <a:pt x="1409" y="683"/>
                  </a:lnTo>
                  <a:lnTo>
                    <a:pt x="1422" y="683"/>
                  </a:lnTo>
                  <a:lnTo>
                    <a:pt x="1422" y="695"/>
                  </a:lnTo>
                  <a:lnTo>
                    <a:pt x="1435" y="695"/>
                  </a:lnTo>
                  <a:lnTo>
                    <a:pt x="1435" y="707"/>
                  </a:lnTo>
                  <a:lnTo>
                    <a:pt x="1474" y="707"/>
                  </a:lnTo>
                  <a:lnTo>
                    <a:pt x="1474" y="719"/>
                  </a:lnTo>
                  <a:lnTo>
                    <a:pt x="1498" y="719"/>
                  </a:lnTo>
                  <a:lnTo>
                    <a:pt x="1498" y="731"/>
                  </a:lnTo>
                  <a:lnTo>
                    <a:pt x="1512" y="731"/>
                  </a:lnTo>
                  <a:lnTo>
                    <a:pt x="1512" y="755"/>
                  </a:lnTo>
                  <a:lnTo>
                    <a:pt x="1564" y="755"/>
                  </a:lnTo>
                  <a:lnTo>
                    <a:pt x="1564" y="768"/>
                  </a:lnTo>
                  <a:lnTo>
                    <a:pt x="1589" y="768"/>
                  </a:lnTo>
                  <a:lnTo>
                    <a:pt x="1589" y="780"/>
                  </a:lnTo>
                  <a:lnTo>
                    <a:pt x="1602" y="780"/>
                  </a:lnTo>
                  <a:lnTo>
                    <a:pt x="1602" y="792"/>
                  </a:lnTo>
                  <a:lnTo>
                    <a:pt x="1615" y="792"/>
                  </a:lnTo>
                  <a:lnTo>
                    <a:pt x="1615" y="803"/>
                  </a:lnTo>
                  <a:lnTo>
                    <a:pt x="1628" y="803"/>
                  </a:lnTo>
                  <a:lnTo>
                    <a:pt x="1628" y="814"/>
                  </a:lnTo>
                  <a:lnTo>
                    <a:pt x="1641" y="814"/>
                  </a:lnTo>
                  <a:lnTo>
                    <a:pt x="1641" y="803"/>
                  </a:lnTo>
                  <a:lnTo>
                    <a:pt x="1745" y="803"/>
                  </a:lnTo>
                  <a:lnTo>
                    <a:pt x="1745" y="814"/>
                  </a:lnTo>
                  <a:lnTo>
                    <a:pt x="1771" y="814"/>
                  </a:lnTo>
                  <a:lnTo>
                    <a:pt x="1771" y="826"/>
                  </a:lnTo>
                  <a:lnTo>
                    <a:pt x="1784" y="826"/>
                  </a:lnTo>
                  <a:lnTo>
                    <a:pt x="1784" y="839"/>
                  </a:lnTo>
                  <a:lnTo>
                    <a:pt x="1797" y="839"/>
                  </a:lnTo>
                  <a:lnTo>
                    <a:pt x="1797" y="851"/>
                  </a:lnTo>
                  <a:lnTo>
                    <a:pt x="1809" y="851"/>
                  </a:lnTo>
                  <a:lnTo>
                    <a:pt x="1809" y="875"/>
                  </a:lnTo>
                  <a:lnTo>
                    <a:pt x="1822" y="875"/>
                  </a:lnTo>
                  <a:lnTo>
                    <a:pt x="1822" y="887"/>
                  </a:lnTo>
                  <a:lnTo>
                    <a:pt x="1834" y="887"/>
                  </a:lnTo>
                  <a:lnTo>
                    <a:pt x="1834" y="899"/>
                  </a:lnTo>
                  <a:lnTo>
                    <a:pt x="1847" y="899"/>
                  </a:lnTo>
                  <a:lnTo>
                    <a:pt x="1847" y="935"/>
                  </a:lnTo>
                  <a:lnTo>
                    <a:pt x="1861" y="935"/>
                  </a:lnTo>
                  <a:lnTo>
                    <a:pt x="1861" y="959"/>
                  </a:lnTo>
                  <a:lnTo>
                    <a:pt x="1874" y="959"/>
                  </a:lnTo>
                  <a:lnTo>
                    <a:pt x="1874" y="983"/>
                  </a:lnTo>
                  <a:lnTo>
                    <a:pt x="1887" y="983"/>
                  </a:lnTo>
                  <a:lnTo>
                    <a:pt x="1887" y="1006"/>
                  </a:lnTo>
                  <a:lnTo>
                    <a:pt x="1900" y="1006"/>
                  </a:lnTo>
                  <a:lnTo>
                    <a:pt x="1900" y="1019"/>
                  </a:lnTo>
                  <a:lnTo>
                    <a:pt x="1912" y="1019"/>
                  </a:lnTo>
                  <a:lnTo>
                    <a:pt x="1912" y="1043"/>
                  </a:lnTo>
                  <a:lnTo>
                    <a:pt x="1926" y="1043"/>
                  </a:lnTo>
                  <a:lnTo>
                    <a:pt x="1926" y="1091"/>
                  </a:lnTo>
                  <a:lnTo>
                    <a:pt x="1938" y="1091"/>
                  </a:lnTo>
                  <a:lnTo>
                    <a:pt x="1938" y="1127"/>
                  </a:lnTo>
                  <a:lnTo>
                    <a:pt x="1951" y="1127"/>
                  </a:lnTo>
                  <a:lnTo>
                    <a:pt x="1951" y="1198"/>
                  </a:lnTo>
                  <a:lnTo>
                    <a:pt x="1965" y="1198"/>
                  </a:lnTo>
                  <a:lnTo>
                    <a:pt x="1965" y="1403"/>
                  </a:lnTo>
                  <a:lnTo>
                    <a:pt x="1951" y="1403"/>
                  </a:lnTo>
                  <a:lnTo>
                    <a:pt x="1951" y="1427"/>
                  </a:lnTo>
                  <a:lnTo>
                    <a:pt x="1938" y="1427"/>
                  </a:lnTo>
                  <a:lnTo>
                    <a:pt x="1938" y="1451"/>
                  </a:lnTo>
                  <a:lnTo>
                    <a:pt x="1926" y="1451"/>
                  </a:lnTo>
                  <a:lnTo>
                    <a:pt x="1926" y="1463"/>
                  </a:lnTo>
                  <a:lnTo>
                    <a:pt x="1912" y="1463"/>
                  </a:lnTo>
                  <a:lnTo>
                    <a:pt x="1912" y="1474"/>
                  </a:lnTo>
                  <a:lnTo>
                    <a:pt x="1900" y="1474"/>
                  </a:lnTo>
                  <a:lnTo>
                    <a:pt x="1900" y="1486"/>
                  </a:lnTo>
                  <a:lnTo>
                    <a:pt x="1887" y="1486"/>
                  </a:lnTo>
                  <a:lnTo>
                    <a:pt x="1887" y="1498"/>
                  </a:lnTo>
                  <a:lnTo>
                    <a:pt x="1874" y="1498"/>
                  </a:lnTo>
                  <a:lnTo>
                    <a:pt x="1874" y="1510"/>
                  </a:lnTo>
                  <a:lnTo>
                    <a:pt x="1861" y="1510"/>
                  </a:lnTo>
                  <a:lnTo>
                    <a:pt x="1861" y="1523"/>
                  </a:lnTo>
                  <a:lnTo>
                    <a:pt x="1847" y="1523"/>
                  </a:lnTo>
                  <a:lnTo>
                    <a:pt x="1847" y="1558"/>
                  </a:lnTo>
                  <a:lnTo>
                    <a:pt x="1861" y="1558"/>
                  </a:lnTo>
                  <a:lnTo>
                    <a:pt x="1861" y="1595"/>
                  </a:lnTo>
                  <a:lnTo>
                    <a:pt x="1874" y="1595"/>
                  </a:lnTo>
                  <a:lnTo>
                    <a:pt x="1874" y="1642"/>
                  </a:lnTo>
                  <a:lnTo>
                    <a:pt x="1887" y="1642"/>
                  </a:lnTo>
                  <a:lnTo>
                    <a:pt x="1887" y="1679"/>
                  </a:lnTo>
                  <a:lnTo>
                    <a:pt x="1900" y="1679"/>
                  </a:lnTo>
                  <a:lnTo>
                    <a:pt x="1900" y="1751"/>
                  </a:lnTo>
                  <a:lnTo>
                    <a:pt x="1912" y="1751"/>
                  </a:lnTo>
                  <a:lnTo>
                    <a:pt x="1912" y="1810"/>
                  </a:lnTo>
                  <a:lnTo>
                    <a:pt x="1900" y="1810"/>
                  </a:lnTo>
                  <a:lnTo>
                    <a:pt x="1900" y="1822"/>
                  </a:lnTo>
                  <a:lnTo>
                    <a:pt x="1887" y="1822"/>
                  </a:lnTo>
                  <a:lnTo>
                    <a:pt x="1887" y="1834"/>
                  </a:lnTo>
                  <a:lnTo>
                    <a:pt x="1874" y="1834"/>
                  </a:lnTo>
                  <a:lnTo>
                    <a:pt x="1874" y="1846"/>
                  </a:lnTo>
                  <a:lnTo>
                    <a:pt x="1847" y="1846"/>
                  </a:lnTo>
                  <a:lnTo>
                    <a:pt x="1847" y="1858"/>
                  </a:lnTo>
                  <a:lnTo>
                    <a:pt x="1758" y="1858"/>
                  </a:lnTo>
                  <a:lnTo>
                    <a:pt x="1758" y="1870"/>
                  </a:lnTo>
                  <a:lnTo>
                    <a:pt x="1615" y="1870"/>
                  </a:lnTo>
                  <a:lnTo>
                    <a:pt x="1615" y="1858"/>
                  </a:lnTo>
                  <a:lnTo>
                    <a:pt x="1396" y="1858"/>
                  </a:lnTo>
                  <a:lnTo>
                    <a:pt x="1396" y="1846"/>
                  </a:lnTo>
                  <a:lnTo>
                    <a:pt x="1330" y="1846"/>
                  </a:lnTo>
                  <a:lnTo>
                    <a:pt x="1330" y="1834"/>
                  </a:lnTo>
                  <a:lnTo>
                    <a:pt x="1189" y="1834"/>
                  </a:lnTo>
                  <a:lnTo>
                    <a:pt x="1189" y="1822"/>
                  </a:lnTo>
                  <a:lnTo>
                    <a:pt x="1085" y="1822"/>
                  </a:lnTo>
                  <a:lnTo>
                    <a:pt x="1085" y="1834"/>
                  </a:lnTo>
                  <a:lnTo>
                    <a:pt x="1072" y="1834"/>
                  </a:lnTo>
                  <a:lnTo>
                    <a:pt x="1072" y="1846"/>
                  </a:lnTo>
                  <a:lnTo>
                    <a:pt x="1060" y="1846"/>
                  </a:lnTo>
                  <a:lnTo>
                    <a:pt x="1060" y="1870"/>
                  </a:lnTo>
                  <a:lnTo>
                    <a:pt x="1021" y="1870"/>
                  </a:lnTo>
                  <a:lnTo>
                    <a:pt x="1021" y="1858"/>
                  </a:lnTo>
                  <a:lnTo>
                    <a:pt x="1007" y="1858"/>
                  </a:lnTo>
                  <a:lnTo>
                    <a:pt x="1007" y="1834"/>
                  </a:lnTo>
                  <a:lnTo>
                    <a:pt x="982" y="1834"/>
                  </a:lnTo>
                  <a:lnTo>
                    <a:pt x="982" y="1822"/>
                  </a:lnTo>
                  <a:lnTo>
                    <a:pt x="943" y="1822"/>
                  </a:lnTo>
                  <a:lnTo>
                    <a:pt x="943" y="1882"/>
                  </a:lnTo>
                  <a:lnTo>
                    <a:pt x="930" y="1882"/>
                  </a:lnTo>
                  <a:lnTo>
                    <a:pt x="930" y="1906"/>
                  </a:lnTo>
                  <a:lnTo>
                    <a:pt x="917" y="1906"/>
                  </a:lnTo>
                  <a:lnTo>
                    <a:pt x="917" y="1918"/>
                  </a:lnTo>
                  <a:lnTo>
                    <a:pt x="904" y="1918"/>
                  </a:lnTo>
                  <a:lnTo>
                    <a:pt x="904" y="1930"/>
                  </a:lnTo>
                  <a:lnTo>
                    <a:pt x="878" y="1930"/>
                  </a:lnTo>
                  <a:lnTo>
                    <a:pt x="878" y="1942"/>
                  </a:lnTo>
                  <a:lnTo>
                    <a:pt x="724" y="1942"/>
                  </a:lnTo>
                  <a:lnTo>
                    <a:pt x="724" y="1954"/>
                  </a:lnTo>
                  <a:lnTo>
                    <a:pt x="646" y="1954"/>
                  </a:lnTo>
                  <a:lnTo>
                    <a:pt x="646" y="1942"/>
                  </a:lnTo>
                  <a:lnTo>
                    <a:pt x="555" y="1942"/>
                  </a:lnTo>
                  <a:lnTo>
                    <a:pt x="555" y="1930"/>
                  </a:lnTo>
                  <a:lnTo>
                    <a:pt x="478" y="1930"/>
                  </a:lnTo>
                  <a:lnTo>
                    <a:pt x="478" y="1918"/>
                  </a:lnTo>
                  <a:lnTo>
                    <a:pt x="439" y="1918"/>
                  </a:lnTo>
                  <a:lnTo>
                    <a:pt x="439" y="1906"/>
                  </a:lnTo>
                  <a:lnTo>
                    <a:pt x="414" y="1906"/>
                  </a:lnTo>
                  <a:lnTo>
                    <a:pt x="414" y="1895"/>
                  </a:lnTo>
                  <a:lnTo>
                    <a:pt x="387" y="1895"/>
                  </a:lnTo>
                  <a:lnTo>
                    <a:pt x="387" y="1882"/>
                  </a:lnTo>
                  <a:lnTo>
                    <a:pt x="362" y="1882"/>
                  </a:lnTo>
                  <a:lnTo>
                    <a:pt x="362" y="1870"/>
                  </a:lnTo>
                  <a:lnTo>
                    <a:pt x="349" y="1870"/>
                  </a:lnTo>
                  <a:lnTo>
                    <a:pt x="349" y="1858"/>
                  </a:lnTo>
                  <a:lnTo>
                    <a:pt x="336" y="1858"/>
                  </a:lnTo>
                  <a:lnTo>
                    <a:pt x="336" y="1846"/>
                  </a:lnTo>
                  <a:lnTo>
                    <a:pt x="310" y="1846"/>
                  </a:lnTo>
                  <a:lnTo>
                    <a:pt x="310" y="1834"/>
                  </a:lnTo>
                  <a:lnTo>
                    <a:pt x="296" y="1834"/>
                  </a:lnTo>
                  <a:lnTo>
                    <a:pt x="296" y="1822"/>
                  </a:lnTo>
                  <a:lnTo>
                    <a:pt x="283" y="1822"/>
                  </a:lnTo>
                  <a:lnTo>
                    <a:pt x="283" y="1810"/>
                  </a:lnTo>
                  <a:lnTo>
                    <a:pt x="258" y="1810"/>
                  </a:lnTo>
                  <a:lnTo>
                    <a:pt x="258" y="1798"/>
                  </a:lnTo>
                  <a:lnTo>
                    <a:pt x="245" y="1798"/>
                  </a:lnTo>
                  <a:lnTo>
                    <a:pt x="245" y="1787"/>
                  </a:lnTo>
                  <a:lnTo>
                    <a:pt x="232" y="1787"/>
                  </a:lnTo>
                  <a:lnTo>
                    <a:pt x="232" y="1775"/>
                  </a:lnTo>
                  <a:lnTo>
                    <a:pt x="219" y="1775"/>
                  </a:lnTo>
                  <a:lnTo>
                    <a:pt x="219" y="1751"/>
                  </a:lnTo>
                  <a:lnTo>
                    <a:pt x="206" y="1751"/>
                  </a:lnTo>
                  <a:lnTo>
                    <a:pt x="206" y="1703"/>
                  </a:lnTo>
                  <a:lnTo>
                    <a:pt x="219" y="1703"/>
                  </a:lnTo>
                  <a:lnTo>
                    <a:pt x="219" y="1642"/>
                  </a:lnTo>
                  <a:lnTo>
                    <a:pt x="232" y="1642"/>
                  </a:lnTo>
                  <a:lnTo>
                    <a:pt x="232" y="1618"/>
                  </a:lnTo>
                  <a:lnTo>
                    <a:pt x="245" y="1618"/>
                  </a:lnTo>
                  <a:lnTo>
                    <a:pt x="245" y="1582"/>
                  </a:lnTo>
                  <a:lnTo>
                    <a:pt x="258" y="1582"/>
                  </a:lnTo>
                  <a:lnTo>
                    <a:pt x="258" y="1558"/>
                  </a:lnTo>
                  <a:lnTo>
                    <a:pt x="271" y="1558"/>
                  </a:lnTo>
                  <a:lnTo>
                    <a:pt x="271" y="1534"/>
                  </a:lnTo>
                  <a:lnTo>
                    <a:pt x="283" y="1534"/>
                  </a:lnTo>
                  <a:lnTo>
                    <a:pt x="283" y="1523"/>
                  </a:lnTo>
                  <a:lnTo>
                    <a:pt x="296" y="1523"/>
                  </a:lnTo>
                  <a:lnTo>
                    <a:pt x="296" y="1510"/>
                  </a:lnTo>
                  <a:lnTo>
                    <a:pt x="310" y="1510"/>
                  </a:lnTo>
                  <a:lnTo>
                    <a:pt x="310" y="1498"/>
                  </a:lnTo>
                  <a:lnTo>
                    <a:pt x="323" y="1498"/>
                  </a:lnTo>
                  <a:lnTo>
                    <a:pt x="323" y="1486"/>
                  </a:lnTo>
                  <a:lnTo>
                    <a:pt x="296" y="1486"/>
                  </a:lnTo>
                  <a:lnTo>
                    <a:pt x="296" y="1474"/>
                  </a:lnTo>
                  <a:lnTo>
                    <a:pt x="271" y="1474"/>
                  </a:lnTo>
                  <a:lnTo>
                    <a:pt x="271" y="1463"/>
                  </a:lnTo>
                  <a:lnTo>
                    <a:pt x="245" y="1463"/>
                  </a:lnTo>
                  <a:lnTo>
                    <a:pt x="245" y="1451"/>
                  </a:lnTo>
                  <a:lnTo>
                    <a:pt x="219" y="1451"/>
                  </a:lnTo>
                  <a:lnTo>
                    <a:pt x="219" y="1439"/>
                  </a:lnTo>
                  <a:lnTo>
                    <a:pt x="194" y="1439"/>
                  </a:lnTo>
                  <a:lnTo>
                    <a:pt x="194" y="1427"/>
                  </a:lnTo>
                  <a:lnTo>
                    <a:pt x="180" y="1427"/>
                  </a:lnTo>
                  <a:lnTo>
                    <a:pt x="180" y="1415"/>
                  </a:lnTo>
                  <a:lnTo>
                    <a:pt x="156" y="1415"/>
                  </a:lnTo>
                  <a:lnTo>
                    <a:pt x="156" y="1403"/>
                  </a:lnTo>
                  <a:lnTo>
                    <a:pt x="142" y="1403"/>
                  </a:lnTo>
                  <a:lnTo>
                    <a:pt x="142" y="1391"/>
                  </a:lnTo>
                  <a:lnTo>
                    <a:pt x="129" y="1391"/>
                  </a:lnTo>
                  <a:lnTo>
                    <a:pt x="129" y="1379"/>
                  </a:lnTo>
                  <a:lnTo>
                    <a:pt x="116" y="1379"/>
                  </a:lnTo>
                  <a:lnTo>
                    <a:pt x="116" y="1367"/>
                  </a:lnTo>
                  <a:lnTo>
                    <a:pt x="103" y="1367"/>
                  </a:lnTo>
                  <a:lnTo>
                    <a:pt x="103" y="1354"/>
                  </a:lnTo>
                  <a:lnTo>
                    <a:pt x="90" y="1354"/>
                  </a:lnTo>
                  <a:lnTo>
                    <a:pt x="90" y="1343"/>
                  </a:lnTo>
                  <a:lnTo>
                    <a:pt x="77" y="1343"/>
                  </a:lnTo>
                  <a:lnTo>
                    <a:pt x="77" y="1331"/>
                  </a:lnTo>
                  <a:lnTo>
                    <a:pt x="64" y="1331"/>
                  </a:lnTo>
                  <a:lnTo>
                    <a:pt x="64" y="1306"/>
                  </a:lnTo>
                  <a:lnTo>
                    <a:pt x="52" y="1306"/>
                  </a:lnTo>
                  <a:lnTo>
                    <a:pt x="52" y="1271"/>
                  </a:lnTo>
                  <a:lnTo>
                    <a:pt x="38" y="1271"/>
                  </a:lnTo>
                  <a:lnTo>
                    <a:pt x="38" y="1067"/>
                  </a:lnTo>
                  <a:lnTo>
                    <a:pt x="26" y="1067"/>
                  </a:lnTo>
                  <a:lnTo>
                    <a:pt x="26" y="1031"/>
                  </a:lnTo>
                  <a:lnTo>
                    <a:pt x="13" y="1031"/>
                  </a:lnTo>
                  <a:lnTo>
                    <a:pt x="13" y="995"/>
                  </a:lnTo>
                  <a:lnTo>
                    <a:pt x="0" y="995"/>
                  </a:lnTo>
                  <a:lnTo>
                    <a:pt x="0" y="911"/>
                  </a:lnTo>
                  <a:lnTo>
                    <a:pt x="13" y="911"/>
                  </a:lnTo>
                  <a:lnTo>
                    <a:pt x="13" y="899"/>
                  </a:lnTo>
                  <a:lnTo>
                    <a:pt x="26" y="899"/>
                  </a:lnTo>
                  <a:lnTo>
                    <a:pt x="26" y="851"/>
                  </a:lnTo>
                  <a:lnTo>
                    <a:pt x="38" y="851"/>
                  </a:lnTo>
                  <a:lnTo>
                    <a:pt x="38" y="899"/>
                  </a:lnTo>
                  <a:lnTo>
                    <a:pt x="103" y="899"/>
                  </a:lnTo>
                  <a:lnTo>
                    <a:pt x="103" y="887"/>
                  </a:lnTo>
                  <a:lnTo>
                    <a:pt x="129" y="887"/>
                  </a:lnTo>
                  <a:lnTo>
                    <a:pt x="129" y="875"/>
                  </a:lnTo>
                  <a:lnTo>
                    <a:pt x="167" y="875"/>
                  </a:lnTo>
                  <a:lnTo>
                    <a:pt x="167" y="862"/>
                  </a:lnTo>
                  <a:lnTo>
                    <a:pt x="206" y="862"/>
                  </a:lnTo>
                  <a:lnTo>
                    <a:pt x="206" y="851"/>
                  </a:lnTo>
                  <a:lnTo>
                    <a:pt x="245" y="851"/>
                  </a:lnTo>
                  <a:lnTo>
                    <a:pt x="245" y="839"/>
                  </a:lnTo>
                  <a:lnTo>
                    <a:pt x="296" y="839"/>
                  </a:lnTo>
                  <a:lnTo>
                    <a:pt x="296" y="826"/>
                  </a:lnTo>
                  <a:lnTo>
                    <a:pt x="336" y="826"/>
                  </a:lnTo>
                  <a:lnTo>
                    <a:pt x="336" y="814"/>
                  </a:lnTo>
                  <a:lnTo>
                    <a:pt x="362" y="814"/>
                  </a:lnTo>
                  <a:lnTo>
                    <a:pt x="362" y="803"/>
                  </a:lnTo>
                  <a:lnTo>
                    <a:pt x="387" y="803"/>
                  </a:lnTo>
                  <a:lnTo>
                    <a:pt x="387" y="792"/>
                  </a:lnTo>
                  <a:lnTo>
                    <a:pt x="414" y="792"/>
                  </a:lnTo>
                  <a:lnTo>
                    <a:pt x="414" y="780"/>
                  </a:lnTo>
                  <a:lnTo>
                    <a:pt x="439" y="780"/>
                  </a:lnTo>
                  <a:lnTo>
                    <a:pt x="439" y="768"/>
                  </a:lnTo>
                  <a:lnTo>
                    <a:pt x="452" y="768"/>
                  </a:lnTo>
                  <a:lnTo>
                    <a:pt x="452" y="755"/>
                  </a:lnTo>
                  <a:lnTo>
                    <a:pt x="465" y="755"/>
                  </a:lnTo>
                  <a:lnTo>
                    <a:pt x="465" y="719"/>
                  </a:lnTo>
                  <a:lnTo>
                    <a:pt x="426" y="719"/>
                  </a:lnTo>
                  <a:lnTo>
                    <a:pt x="426" y="731"/>
                  </a:lnTo>
                  <a:lnTo>
                    <a:pt x="414" y="731"/>
                  </a:lnTo>
                  <a:lnTo>
                    <a:pt x="414" y="743"/>
                  </a:lnTo>
                  <a:lnTo>
                    <a:pt x="387" y="743"/>
                  </a:lnTo>
                  <a:lnTo>
                    <a:pt x="387" y="755"/>
                  </a:lnTo>
                  <a:lnTo>
                    <a:pt x="362" y="755"/>
                  </a:lnTo>
                  <a:lnTo>
                    <a:pt x="362" y="768"/>
                  </a:lnTo>
                  <a:lnTo>
                    <a:pt x="349" y="768"/>
                  </a:lnTo>
                  <a:lnTo>
                    <a:pt x="349" y="780"/>
                  </a:lnTo>
                  <a:lnTo>
                    <a:pt x="310" y="780"/>
                  </a:lnTo>
                  <a:lnTo>
                    <a:pt x="310" y="792"/>
                  </a:lnTo>
                  <a:lnTo>
                    <a:pt x="283" y="792"/>
                  </a:lnTo>
                  <a:lnTo>
                    <a:pt x="283" y="803"/>
                  </a:lnTo>
                  <a:lnTo>
                    <a:pt x="258" y="803"/>
                  </a:lnTo>
                  <a:lnTo>
                    <a:pt x="258" y="814"/>
                  </a:lnTo>
                  <a:lnTo>
                    <a:pt x="232" y="814"/>
                  </a:lnTo>
                  <a:lnTo>
                    <a:pt x="232" y="826"/>
                  </a:lnTo>
                  <a:lnTo>
                    <a:pt x="180" y="826"/>
                  </a:lnTo>
                  <a:lnTo>
                    <a:pt x="180" y="839"/>
                  </a:lnTo>
                  <a:lnTo>
                    <a:pt x="129" y="839"/>
                  </a:lnTo>
                  <a:lnTo>
                    <a:pt x="129" y="851"/>
                  </a:lnTo>
                  <a:lnTo>
                    <a:pt x="38" y="851"/>
                  </a:lnTo>
                  <a:lnTo>
                    <a:pt x="38" y="839"/>
                  </a:lnTo>
                  <a:lnTo>
                    <a:pt x="64" y="839"/>
                  </a:lnTo>
                  <a:lnTo>
                    <a:pt x="64" y="826"/>
                  </a:lnTo>
                  <a:lnTo>
                    <a:pt x="52" y="826"/>
                  </a:lnTo>
                  <a:lnTo>
                    <a:pt x="52" y="814"/>
                  </a:lnTo>
                  <a:lnTo>
                    <a:pt x="38" y="814"/>
                  </a:lnTo>
                  <a:lnTo>
                    <a:pt x="38" y="792"/>
                  </a:lnTo>
                  <a:lnTo>
                    <a:pt x="26" y="792"/>
                  </a:lnTo>
                  <a:lnTo>
                    <a:pt x="26" y="755"/>
                  </a:lnTo>
                  <a:lnTo>
                    <a:pt x="13" y="755"/>
                  </a:lnTo>
                  <a:lnTo>
                    <a:pt x="13" y="671"/>
                  </a:lnTo>
                  <a:lnTo>
                    <a:pt x="26" y="671"/>
                  </a:lnTo>
                  <a:lnTo>
                    <a:pt x="26" y="647"/>
                  </a:lnTo>
                  <a:lnTo>
                    <a:pt x="38" y="647"/>
                  </a:lnTo>
                  <a:lnTo>
                    <a:pt x="38" y="635"/>
                  </a:lnTo>
                  <a:lnTo>
                    <a:pt x="52" y="635"/>
                  </a:lnTo>
                  <a:lnTo>
                    <a:pt x="52" y="623"/>
                  </a:lnTo>
                  <a:lnTo>
                    <a:pt x="64" y="623"/>
                  </a:lnTo>
                  <a:lnTo>
                    <a:pt x="64" y="587"/>
                  </a:lnTo>
                  <a:lnTo>
                    <a:pt x="77" y="587"/>
                  </a:lnTo>
                  <a:lnTo>
                    <a:pt x="77" y="575"/>
                  </a:lnTo>
                  <a:lnTo>
                    <a:pt x="90" y="575"/>
                  </a:lnTo>
                  <a:lnTo>
                    <a:pt x="90" y="562"/>
                  </a:lnTo>
                  <a:lnTo>
                    <a:pt x="103" y="562"/>
                  </a:lnTo>
                  <a:lnTo>
                    <a:pt x="103" y="551"/>
                  </a:lnTo>
                  <a:lnTo>
                    <a:pt x="116" y="551"/>
                  </a:lnTo>
                  <a:lnTo>
                    <a:pt x="116" y="539"/>
                  </a:lnTo>
                  <a:lnTo>
                    <a:pt x="129" y="539"/>
                  </a:lnTo>
                  <a:lnTo>
                    <a:pt x="129" y="527"/>
                  </a:lnTo>
                  <a:lnTo>
                    <a:pt x="142" y="527"/>
                  </a:lnTo>
                  <a:lnTo>
                    <a:pt x="142" y="515"/>
                  </a:lnTo>
                  <a:lnTo>
                    <a:pt x="156" y="515"/>
                  </a:lnTo>
                  <a:lnTo>
                    <a:pt x="156" y="503"/>
                  </a:lnTo>
                  <a:lnTo>
                    <a:pt x="167" y="503"/>
                  </a:lnTo>
                  <a:lnTo>
                    <a:pt x="167" y="468"/>
                  </a:lnTo>
                  <a:lnTo>
                    <a:pt x="156" y="468"/>
                  </a:lnTo>
                  <a:lnTo>
                    <a:pt x="156" y="420"/>
                  </a:lnTo>
                  <a:lnTo>
                    <a:pt x="167" y="420"/>
                  </a:lnTo>
                  <a:lnTo>
                    <a:pt x="167" y="347"/>
                  </a:lnTo>
                  <a:lnTo>
                    <a:pt x="180" y="347"/>
                  </a:lnTo>
                  <a:lnTo>
                    <a:pt x="180" y="323"/>
                  </a:lnTo>
                  <a:lnTo>
                    <a:pt x="194" y="323"/>
                  </a:lnTo>
                  <a:lnTo>
                    <a:pt x="194" y="299"/>
                  </a:lnTo>
                  <a:lnTo>
                    <a:pt x="206" y="299"/>
                  </a:lnTo>
                  <a:lnTo>
                    <a:pt x="206" y="287"/>
                  </a:lnTo>
                  <a:lnTo>
                    <a:pt x="219" y="287"/>
                  </a:lnTo>
                  <a:lnTo>
                    <a:pt x="219" y="275"/>
                  </a:lnTo>
                  <a:lnTo>
                    <a:pt x="258" y="275"/>
                  </a:lnTo>
                  <a:lnTo>
                    <a:pt x="258" y="287"/>
                  </a:lnTo>
                  <a:lnTo>
                    <a:pt x="283" y="287"/>
                  </a:lnTo>
                  <a:lnTo>
                    <a:pt x="283" y="299"/>
                  </a:lnTo>
                  <a:lnTo>
                    <a:pt x="296" y="299"/>
                  </a:lnTo>
                  <a:lnTo>
                    <a:pt x="296" y="312"/>
                  </a:lnTo>
                  <a:lnTo>
                    <a:pt x="310" y="312"/>
                  </a:lnTo>
                  <a:lnTo>
                    <a:pt x="310" y="503"/>
                  </a:lnTo>
                  <a:lnTo>
                    <a:pt x="362" y="503"/>
                  </a:lnTo>
                  <a:lnTo>
                    <a:pt x="362" y="515"/>
                  </a:lnTo>
                  <a:lnTo>
                    <a:pt x="375" y="515"/>
                  </a:lnTo>
                  <a:lnTo>
                    <a:pt x="375" y="527"/>
                  </a:lnTo>
                  <a:lnTo>
                    <a:pt x="401" y="527"/>
                  </a:lnTo>
                  <a:lnTo>
                    <a:pt x="401" y="539"/>
                  </a:lnTo>
                  <a:lnTo>
                    <a:pt x="414" y="539"/>
                  </a:lnTo>
                  <a:lnTo>
                    <a:pt x="414" y="562"/>
                  </a:lnTo>
                  <a:lnTo>
                    <a:pt x="426" y="562"/>
                  </a:lnTo>
                  <a:lnTo>
                    <a:pt x="426" y="587"/>
                  </a:lnTo>
                  <a:lnTo>
                    <a:pt x="439" y="587"/>
                  </a:lnTo>
                  <a:lnTo>
                    <a:pt x="439" y="611"/>
                  </a:lnTo>
                  <a:lnTo>
                    <a:pt x="452" y="611"/>
                  </a:lnTo>
                  <a:lnTo>
                    <a:pt x="452" y="707"/>
                  </a:lnTo>
                  <a:lnTo>
                    <a:pt x="465" y="707"/>
                  </a:lnTo>
                  <a:lnTo>
                    <a:pt x="465" y="671"/>
                  </a:lnTo>
                  <a:lnTo>
                    <a:pt x="478" y="671"/>
                  </a:lnTo>
                  <a:lnTo>
                    <a:pt x="478" y="647"/>
                  </a:lnTo>
                  <a:lnTo>
                    <a:pt x="491" y="647"/>
                  </a:lnTo>
                  <a:lnTo>
                    <a:pt x="491" y="623"/>
                  </a:lnTo>
                  <a:lnTo>
                    <a:pt x="503" y="623"/>
                  </a:lnTo>
                  <a:lnTo>
                    <a:pt x="503" y="611"/>
                  </a:lnTo>
                  <a:lnTo>
                    <a:pt x="517" y="611"/>
                  </a:lnTo>
                  <a:lnTo>
                    <a:pt x="517" y="599"/>
                  </a:lnTo>
                  <a:lnTo>
                    <a:pt x="529" y="599"/>
                  </a:lnTo>
                  <a:lnTo>
                    <a:pt x="529" y="587"/>
                  </a:lnTo>
                  <a:lnTo>
                    <a:pt x="542" y="587"/>
                  </a:lnTo>
                  <a:lnTo>
                    <a:pt x="542" y="575"/>
                  </a:lnTo>
                  <a:lnTo>
                    <a:pt x="555" y="575"/>
                  </a:lnTo>
                  <a:lnTo>
                    <a:pt x="555" y="562"/>
                  </a:lnTo>
                  <a:lnTo>
                    <a:pt x="569" y="562"/>
                  </a:lnTo>
                  <a:lnTo>
                    <a:pt x="569" y="480"/>
                  </a:lnTo>
                  <a:lnTo>
                    <a:pt x="581" y="480"/>
                  </a:lnTo>
                  <a:lnTo>
                    <a:pt x="581" y="443"/>
                  </a:lnTo>
                  <a:lnTo>
                    <a:pt x="569" y="443"/>
                  </a:lnTo>
                  <a:lnTo>
                    <a:pt x="569" y="431"/>
                  </a:lnTo>
                  <a:lnTo>
                    <a:pt x="555" y="431"/>
                  </a:lnTo>
                  <a:lnTo>
                    <a:pt x="555" y="420"/>
                  </a:lnTo>
                  <a:lnTo>
                    <a:pt x="542" y="420"/>
                  </a:lnTo>
                  <a:lnTo>
                    <a:pt x="542" y="396"/>
                  </a:lnTo>
                  <a:lnTo>
                    <a:pt x="529" y="396"/>
                  </a:lnTo>
                  <a:lnTo>
                    <a:pt x="529" y="312"/>
                  </a:lnTo>
                  <a:lnTo>
                    <a:pt x="542" y="312"/>
                  </a:lnTo>
                  <a:lnTo>
                    <a:pt x="542" y="299"/>
                  </a:lnTo>
                  <a:lnTo>
                    <a:pt x="555" y="299"/>
                  </a:lnTo>
                  <a:lnTo>
                    <a:pt x="555" y="287"/>
                  </a:lnTo>
                  <a:lnTo>
                    <a:pt x="569" y="287"/>
                  </a:lnTo>
                  <a:lnTo>
                    <a:pt x="569" y="251"/>
                  </a:lnTo>
                  <a:lnTo>
                    <a:pt x="555" y="251"/>
                  </a:lnTo>
                  <a:lnTo>
                    <a:pt x="555" y="239"/>
                  </a:lnTo>
                  <a:lnTo>
                    <a:pt x="542" y="239"/>
                  </a:lnTo>
                  <a:lnTo>
                    <a:pt x="542" y="203"/>
                  </a:lnTo>
                  <a:lnTo>
                    <a:pt x="555" y="203"/>
                  </a:lnTo>
                  <a:lnTo>
                    <a:pt x="555" y="179"/>
                  </a:lnTo>
                  <a:lnTo>
                    <a:pt x="569" y="179"/>
                  </a:lnTo>
                  <a:lnTo>
                    <a:pt x="569" y="156"/>
                  </a:lnTo>
                  <a:lnTo>
                    <a:pt x="581" y="156"/>
                  </a:lnTo>
                  <a:lnTo>
                    <a:pt x="581" y="143"/>
                  </a:lnTo>
                  <a:lnTo>
                    <a:pt x="593" y="143"/>
                  </a:lnTo>
                  <a:lnTo>
                    <a:pt x="593" y="156"/>
                  </a:lnTo>
                  <a:lnTo>
                    <a:pt x="620" y="156"/>
                  </a:lnTo>
                  <a:lnTo>
                    <a:pt x="620" y="167"/>
                  </a:lnTo>
                  <a:lnTo>
                    <a:pt x="593" y="167"/>
                  </a:lnTo>
                  <a:lnTo>
                    <a:pt x="593" y="191"/>
                  </a:lnTo>
                  <a:lnTo>
                    <a:pt x="581" y="191"/>
                  </a:lnTo>
                  <a:lnTo>
                    <a:pt x="581" y="215"/>
                  </a:lnTo>
                  <a:lnTo>
                    <a:pt x="593" y="215"/>
                  </a:lnTo>
                  <a:lnTo>
                    <a:pt x="593" y="251"/>
                  </a:lnTo>
                  <a:lnTo>
                    <a:pt x="607" y="251"/>
                  </a:lnTo>
                  <a:lnTo>
                    <a:pt x="607" y="263"/>
                  </a:lnTo>
                  <a:lnTo>
                    <a:pt x="620" y="263"/>
                  </a:lnTo>
                  <a:lnTo>
                    <a:pt x="620" y="251"/>
                  </a:lnTo>
                  <a:lnTo>
                    <a:pt x="633" y="251"/>
                  </a:lnTo>
                  <a:lnTo>
                    <a:pt x="633" y="215"/>
                  </a:lnTo>
                  <a:lnTo>
                    <a:pt x="646" y="215"/>
                  </a:lnTo>
                  <a:lnTo>
                    <a:pt x="646" y="191"/>
                  </a:lnTo>
                  <a:lnTo>
                    <a:pt x="659" y="191"/>
                  </a:lnTo>
                  <a:lnTo>
                    <a:pt x="659" y="167"/>
                  </a:lnTo>
                  <a:lnTo>
                    <a:pt x="671" y="167"/>
                  </a:lnTo>
                  <a:lnTo>
                    <a:pt x="671" y="143"/>
                  </a:lnTo>
                  <a:lnTo>
                    <a:pt x="633" y="143"/>
                  </a:lnTo>
                  <a:lnTo>
                    <a:pt x="633" y="132"/>
                  </a:lnTo>
                  <a:lnTo>
                    <a:pt x="697" y="132"/>
                  </a:lnTo>
                  <a:lnTo>
                    <a:pt x="697" y="120"/>
                  </a:lnTo>
                  <a:lnTo>
                    <a:pt x="710" y="120"/>
                  </a:lnTo>
                  <a:lnTo>
                    <a:pt x="710" y="107"/>
                  </a:lnTo>
                  <a:lnTo>
                    <a:pt x="646" y="107"/>
                  </a:lnTo>
                  <a:lnTo>
                    <a:pt x="646" y="96"/>
                  </a:lnTo>
                  <a:lnTo>
                    <a:pt x="737" y="96"/>
                  </a:lnTo>
                  <a:lnTo>
                    <a:pt x="737" y="84"/>
                  </a:lnTo>
                  <a:lnTo>
                    <a:pt x="749" y="84"/>
                  </a:lnTo>
                  <a:lnTo>
                    <a:pt x="749" y="71"/>
                  </a:lnTo>
                  <a:lnTo>
                    <a:pt x="776" y="71"/>
                  </a:lnTo>
                  <a:lnTo>
                    <a:pt x="776" y="59"/>
                  </a:lnTo>
                  <a:lnTo>
                    <a:pt x="801" y="59"/>
                  </a:lnTo>
                  <a:lnTo>
                    <a:pt x="801" y="48"/>
                  </a:lnTo>
                  <a:lnTo>
                    <a:pt x="827" y="48"/>
                  </a:lnTo>
                  <a:lnTo>
                    <a:pt x="827" y="35"/>
                  </a:lnTo>
                  <a:lnTo>
                    <a:pt x="852" y="35"/>
                  </a:lnTo>
                  <a:lnTo>
                    <a:pt x="852" y="24"/>
                  </a:lnTo>
                  <a:lnTo>
                    <a:pt x="865" y="24"/>
                  </a:lnTo>
                  <a:lnTo>
                    <a:pt x="865" y="35"/>
                  </a:lnTo>
                  <a:lnTo>
                    <a:pt x="917" y="35"/>
                  </a:lnTo>
                  <a:lnTo>
                    <a:pt x="917" y="24"/>
                  </a:lnTo>
                  <a:lnTo>
                    <a:pt x="930" y="24"/>
                  </a:lnTo>
                  <a:lnTo>
                    <a:pt x="930" y="12"/>
                  </a:lnTo>
                  <a:lnTo>
                    <a:pt x="969" y="12"/>
                  </a:lnTo>
                  <a:lnTo>
                    <a:pt x="96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954" y="1764"/>
              <a:ext cx="813" cy="791"/>
            </a:xfrm>
            <a:custGeom>
              <a:avLst/>
              <a:gdLst>
                <a:gd name="T0" fmla="*/ 465 w 813"/>
                <a:gd name="T1" fmla="*/ 12 h 791"/>
                <a:gd name="T2" fmla="*/ 528 w 813"/>
                <a:gd name="T3" fmla="*/ 24 h 791"/>
                <a:gd name="T4" fmla="*/ 556 w 813"/>
                <a:gd name="T5" fmla="*/ 49 h 791"/>
                <a:gd name="T6" fmla="*/ 581 w 813"/>
                <a:gd name="T7" fmla="*/ 61 h 791"/>
                <a:gd name="T8" fmla="*/ 594 w 813"/>
                <a:gd name="T9" fmla="*/ 84 h 791"/>
                <a:gd name="T10" fmla="*/ 619 w 813"/>
                <a:gd name="T11" fmla="*/ 95 h 791"/>
                <a:gd name="T12" fmla="*/ 631 w 813"/>
                <a:gd name="T13" fmla="*/ 132 h 791"/>
                <a:gd name="T14" fmla="*/ 658 w 813"/>
                <a:gd name="T15" fmla="*/ 156 h 791"/>
                <a:gd name="T16" fmla="*/ 645 w 813"/>
                <a:gd name="T17" fmla="*/ 227 h 791"/>
                <a:gd name="T18" fmla="*/ 684 w 813"/>
                <a:gd name="T19" fmla="*/ 239 h 791"/>
                <a:gd name="T20" fmla="*/ 697 w 813"/>
                <a:gd name="T21" fmla="*/ 239 h 791"/>
                <a:gd name="T22" fmla="*/ 723 w 813"/>
                <a:gd name="T23" fmla="*/ 227 h 791"/>
                <a:gd name="T24" fmla="*/ 761 w 813"/>
                <a:gd name="T25" fmla="*/ 227 h 791"/>
                <a:gd name="T26" fmla="*/ 723 w 813"/>
                <a:gd name="T27" fmla="*/ 239 h 791"/>
                <a:gd name="T28" fmla="*/ 786 w 813"/>
                <a:gd name="T29" fmla="*/ 276 h 791"/>
                <a:gd name="T30" fmla="*/ 786 w 813"/>
                <a:gd name="T31" fmla="*/ 324 h 791"/>
                <a:gd name="T32" fmla="*/ 761 w 813"/>
                <a:gd name="T33" fmla="*/ 370 h 791"/>
                <a:gd name="T34" fmla="*/ 786 w 813"/>
                <a:gd name="T35" fmla="*/ 395 h 791"/>
                <a:gd name="T36" fmla="*/ 799 w 813"/>
                <a:gd name="T37" fmla="*/ 467 h 791"/>
                <a:gd name="T38" fmla="*/ 799 w 813"/>
                <a:gd name="T39" fmla="*/ 526 h 791"/>
                <a:gd name="T40" fmla="*/ 786 w 813"/>
                <a:gd name="T41" fmla="*/ 610 h 791"/>
                <a:gd name="T42" fmla="*/ 761 w 813"/>
                <a:gd name="T43" fmla="*/ 634 h 791"/>
                <a:gd name="T44" fmla="*/ 747 w 813"/>
                <a:gd name="T45" fmla="*/ 670 h 791"/>
                <a:gd name="T46" fmla="*/ 723 w 813"/>
                <a:gd name="T47" fmla="*/ 682 h 791"/>
                <a:gd name="T48" fmla="*/ 697 w 813"/>
                <a:gd name="T49" fmla="*/ 719 h 791"/>
                <a:gd name="T50" fmla="*/ 658 w 813"/>
                <a:gd name="T51" fmla="*/ 729 h 791"/>
                <a:gd name="T52" fmla="*/ 631 w 813"/>
                <a:gd name="T53" fmla="*/ 754 h 791"/>
                <a:gd name="T54" fmla="*/ 490 w 813"/>
                <a:gd name="T55" fmla="*/ 765 h 791"/>
                <a:gd name="T56" fmla="*/ 477 w 813"/>
                <a:gd name="T57" fmla="*/ 765 h 791"/>
                <a:gd name="T58" fmla="*/ 426 w 813"/>
                <a:gd name="T59" fmla="*/ 778 h 791"/>
                <a:gd name="T60" fmla="*/ 348 w 813"/>
                <a:gd name="T61" fmla="*/ 778 h 791"/>
                <a:gd name="T62" fmla="*/ 258 w 813"/>
                <a:gd name="T63" fmla="*/ 765 h 791"/>
                <a:gd name="T64" fmla="*/ 232 w 813"/>
                <a:gd name="T65" fmla="*/ 742 h 791"/>
                <a:gd name="T66" fmla="*/ 182 w 813"/>
                <a:gd name="T67" fmla="*/ 729 h 791"/>
                <a:gd name="T68" fmla="*/ 155 w 813"/>
                <a:gd name="T69" fmla="*/ 707 h 791"/>
                <a:gd name="T70" fmla="*/ 116 w 813"/>
                <a:gd name="T71" fmla="*/ 694 h 791"/>
                <a:gd name="T72" fmla="*/ 103 w 813"/>
                <a:gd name="T73" fmla="*/ 670 h 791"/>
                <a:gd name="T74" fmla="*/ 77 w 813"/>
                <a:gd name="T75" fmla="*/ 658 h 791"/>
                <a:gd name="T76" fmla="*/ 66 w 813"/>
                <a:gd name="T77" fmla="*/ 622 h 791"/>
                <a:gd name="T78" fmla="*/ 40 w 813"/>
                <a:gd name="T79" fmla="*/ 598 h 791"/>
                <a:gd name="T80" fmla="*/ 52 w 813"/>
                <a:gd name="T81" fmla="*/ 395 h 791"/>
                <a:gd name="T82" fmla="*/ 14 w 813"/>
                <a:gd name="T83" fmla="*/ 383 h 791"/>
                <a:gd name="T84" fmla="*/ 0 w 813"/>
                <a:gd name="T85" fmla="*/ 276 h 791"/>
                <a:gd name="T86" fmla="*/ 27 w 813"/>
                <a:gd name="T87" fmla="*/ 263 h 791"/>
                <a:gd name="T88" fmla="*/ 40 w 813"/>
                <a:gd name="T89" fmla="*/ 239 h 791"/>
                <a:gd name="T90" fmla="*/ 66 w 813"/>
                <a:gd name="T91" fmla="*/ 276 h 791"/>
                <a:gd name="T92" fmla="*/ 77 w 813"/>
                <a:gd name="T93" fmla="*/ 335 h 791"/>
                <a:gd name="T94" fmla="*/ 103 w 813"/>
                <a:gd name="T95" fmla="*/ 276 h 791"/>
                <a:gd name="T96" fmla="*/ 90 w 813"/>
                <a:gd name="T97" fmla="*/ 215 h 791"/>
                <a:gd name="T98" fmla="*/ 116 w 813"/>
                <a:gd name="T99" fmla="*/ 180 h 791"/>
                <a:gd name="T100" fmla="*/ 129 w 813"/>
                <a:gd name="T101" fmla="*/ 132 h 791"/>
                <a:gd name="T102" fmla="*/ 155 w 813"/>
                <a:gd name="T103" fmla="*/ 107 h 791"/>
                <a:gd name="T104" fmla="*/ 168 w 813"/>
                <a:gd name="T105" fmla="*/ 84 h 791"/>
                <a:gd name="T106" fmla="*/ 194 w 813"/>
                <a:gd name="T107" fmla="*/ 71 h 791"/>
                <a:gd name="T108" fmla="*/ 206 w 813"/>
                <a:gd name="T109" fmla="*/ 49 h 791"/>
                <a:gd name="T110" fmla="*/ 258 w 813"/>
                <a:gd name="T111" fmla="*/ 36 h 791"/>
                <a:gd name="T112" fmla="*/ 285 w 813"/>
                <a:gd name="T113" fmla="*/ 12 h 7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13" h="791">
                  <a:moveTo>
                    <a:pt x="374" y="0"/>
                  </a:moveTo>
                  <a:lnTo>
                    <a:pt x="465" y="0"/>
                  </a:lnTo>
                  <a:lnTo>
                    <a:pt x="465" y="12"/>
                  </a:lnTo>
                  <a:lnTo>
                    <a:pt x="503" y="12"/>
                  </a:lnTo>
                  <a:lnTo>
                    <a:pt x="503" y="24"/>
                  </a:lnTo>
                  <a:lnTo>
                    <a:pt x="528" y="24"/>
                  </a:lnTo>
                  <a:lnTo>
                    <a:pt x="528" y="36"/>
                  </a:lnTo>
                  <a:lnTo>
                    <a:pt x="556" y="36"/>
                  </a:lnTo>
                  <a:lnTo>
                    <a:pt x="556" y="49"/>
                  </a:lnTo>
                  <a:lnTo>
                    <a:pt x="568" y="49"/>
                  </a:lnTo>
                  <a:lnTo>
                    <a:pt x="568" y="61"/>
                  </a:lnTo>
                  <a:lnTo>
                    <a:pt x="581" y="61"/>
                  </a:lnTo>
                  <a:lnTo>
                    <a:pt x="581" y="71"/>
                  </a:lnTo>
                  <a:lnTo>
                    <a:pt x="594" y="71"/>
                  </a:lnTo>
                  <a:lnTo>
                    <a:pt x="594" y="84"/>
                  </a:lnTo>
                  <a:lnTo>
                    <a:pt x="607" y="84"/>
                  </a:lnTo>
                  <a:lnTo>
                    <a:pt x="607" y="95"/>
                  </a:lnTo>
                  <a:lnTo>
                    <a:pt x="619" y="95"/>
                  </a:lnTo>
                  <a:lnTo>
                    <a:pt x="619" y="107"/>
                  </a:lnTo>
                  <a:lnTo>
                    <a:pt x="631" y="107"/>
                  </a:lnTo>
                  <a:lnTo>
                    <a:pt x="631" y="132"/>
                  </a:lnTo>
                  <a:lnTo>
                    <a:pt x="645" y="132"/>
                  </a:lnTo>
                  <a:lnTo>
                    <a:pt x="645" y="156"/>
                  </a:lnTo>
                  <a:lnTo>
                    <a:pt x="658" y="156"/>
                  </a:lnTo>
                  <a:lnTo>
                    <a:pt x="658" y="215"/>
                  </a:lnTo>
                  <a:lnTo>
                    <a:pt x="645" y="215"/>
                  </a:lnTo>
                  <a:lnTo>
                    <a:pt x="645" y="227"/>
                  </a:lnTo>
                  <a:lnTo>
                    <a:pt x="671" y="227"/>
                  </a:lnTo>
                  <a:lnTo>
                    <a:pt x="671" y="239"/>
                  </a:lnTo>
                  <a:lnTo>
                    <a:pt x="684" y="239"/>
                  </a:lnTo>
                  <a:lnTo>
                    <a:pt x="684" y="263"/>
                  </a:lnTo>
                  <a:lnTo>
                    <a:pt x="697" y="263"/>
                  </a:lnTo>
                  <a:lnTo>
                    <a:pt x="697" y="239"/>
                  </a:lnTo>
                  <a:lnTo>
                    <a:pt x="711" y="239"/>
                  </a:lnTo>
                  <a:lnTo>
                    <a:pt x="711" y="227"/>
                  </a:lnTo>
                  <a:lnTo>
                    <a:pt x="723" y="227"/>
                  </a:lnTo>
                  <a:lnTo>
                    <a:pt x="723" y="215"/>
                  </a:lnTo>
                  <a:lnTo>
                    <a:pt x="761" y="215"/>
                  </a:lnTo>
                  <a:lnTo>
                    <a:pt x="761" y="227"/>
                  </a:lnTo>
                  <a:lnTo>
                    <a:pt x="774" y="227"/>
                  </a:lnTo>
                  <a:lnTo>
                    <a:pt x="774" y="239"/>
                  </a:lnTo>
                  <a:lnTo>
                    <a:pt x="723" y="239"/>
                  </a:lnTo>
                  <a:lnTo>
                    <a:pt x="723" y="251"/>
                  </a:lnTo>
                  <a:lnTo>
                    <a:pt x="786" y="251"/>
                  </a:lnTo>
                  <a:lnTo>
                    <a:pt x="786" y="276"/>
                  </a:lnTo>
                  <a:lnTo>
                    <a:pt x="799" y="276"/>
                  </a:lnTo>
                  <a:lnTo>
                    <a:pt x="799" y="324"/>
                  </a:lnTo>
                  <a:lnTo>
                    <a:pt x="786" y="324"/>
                  </a:lnTo>
                  <a:lnTo>
                    <a:pt x="786" y="346"/>
                  </a:lnTo>
                  <a:lnTo>
                    <a:pt x="761" y="346"/>
                  </a:lnTo>
                  <a:lnTo>
                    <a:pt x="761" y="370"/>
                  </a:lnTo>
                  <a:lnTo>
                    <a:pt x="774" y="370"/>
                  </a:lnTo>
                  <a:lnTo>
                    <a:pt x="774" y="395"/>
                  </a:lnTo>
                  <a:lnTo>
                    <a:pt x="786" y="395"/>
                  </a:lnTo>
                  <a:lnTo>
                    <a:pt x="786" y="432"/>
                  </a:lnTo>
                  <a:lnTo>
                    <a:pt x="799" y="432"/>
                  </a:lnTo>
                  <a:lnTo>
                    <a:pt x="799" y="467"/>
                  </a:lnTo>
                  <a:lnTo>
                    <a:pt x="812" y="467"/>
                  </a:lnTo>
                  <a:lnTo>
                    <a:pt x="812" y="526"/>
                  </a:lnTo>
                  <a:lnTo>
                    <a:pt x="799" y="526"/>
                  </a:lnTo>
                  <a:lnTo>
                    <a:pt x="799" y="575"/>
                  </a:lnTo>
                  <a:lnTo>
                    <a:pt x="786" y="575"/>
                  </a:lnTo>
                  <a:lnTo>
                    <a:pt x="786" y="610"/>
                  </a:lnTo>
                  <a:lnTo>
                    <a:pt x="774" y="610"/>
                  </a:lnTo>
                  <a:lnTo>
                    <a:pt x="774" y="634"/>
                  </a:lnTo>
                  <a:lnTo>
                    <a:pt x="761" y="634"/>
                  </a:lnTo>
                  <a:lnTo>
                    <a:pt x="761" y="658"/>
                  </a:lnTo>
                  <a:lnTo>
                    <a:pt x="747" y="658"/>
                  </a:lnTo>
                  <a:lnTo>
                    <a:pt x="747" y="670"/>
                  </a:lnTo>
                  <a:lnTo>
                    <a:pt x="736" y="670"/>
                  </a:lnTo>
                  <a:lnTo>
                    <a:pt x="736" y="682"/>
                  </a:lnTo>
                  <a:lnTo>
                    <a:pt x="723" y="682"/>
                  </a:lnTo>
                  <a:lnTo>
                    <a:pt x="723" y="694"/>
                  </a:lnTo>
                  <a:lnTo>
                    <a:pt x="697" y="694"/>
                  </a:lnTo>
                  <a:lnTo>
                    <a:pt x="697" y="719"/>
                  </a:lnTo>
                  <a:lnTo>
                    <a:pt x="671" y="719"/>
                  </a:lnTo>
                  <a:lnTo>
                    <a:pt x="671" y="729"/>
                  </a:lnTo>
                  <a:lnTo>
                    <a:pt x="658" y="729"/>
                  </a:lnTo>
                  <a:lnTo>
                    <a:pt x="658" y="742"/>
                  </a:lnTo>
                  <a:lnTo>
                    <a:pt x="631" y="742"/>
                  </a:lnTo>
                  <a:lnTo>
                    <a:pt x="631" y="754"/>
                  </a:lnTo>
                  <a:lnTo>
                    <a:pt x="607" y="754"/>
                  </a:lnTo>
                  <a:lnTo>
                    <a:pt x="607" y="765"/>
                  </a:lnTo>
                  <a:lnTo>
                    <a:pt x="490" y="765"/>
                  </a:lnTo>
                  <a:lnTo>
                    <a:pt x="490" y="754"/>
                  </a:lnTo>
                  <a:lnTo>
                    <a:pt x="477" y="754"/>
                  </a:lnTo>
                  <a:lnTo>
                    <a:pt x="477" y="765"/>
                  </a:lnTo>
                  <a:lnTo>
                    <a:pt x="453" y="765"/>
                  </a:lnTo>
                  <a:lnTo>
                    <a:pt x="453" y="778"/>
                  </a:lnTo>
                  <a:lnTo>
                    <a:pt x="426" y="778"/>
                  </a:lnTo>
                  <a:lnTo>
                    <a:pt x="426" y="790"/>
                  </a:lnTo>
                  <a:lnTo>
                    <a:pt x="348" y="790"/>
                  </a:lnTo>
                  <a:lnTo>
                    <a:pt x="348" y="778"/>
                  </a:lnTo>
                  <a:lnTo>
                    <a:pt x="285" y="778"/>
                  </a:lnTo>
                  <a:lnTo>
                    <a:pt x="285" y="765"/>
                  </a:lnTo>
                  <a:lnTo>
                    <a:pt x="258" y="765"/>
                  </a:lnTo>
                  <a:lnTo>
                    <a:pt x="258" y="754"/>
                  </a:lnTo>
                  <a:lnTo>
                    <a:pt x="232" y="754"/>
                  </a:lnTo>
                  <a:lnTo>
                    <a:pt x="232" y="742"/>
                  </a:lnTo>
                  <a:lnTo>
                    <a:pt x="206" y="742"/>
                  </a:lnTo>
                  <a:lnTo>
                    <a:pt x="206" y="729"/>
                  </a:lnTo>
                  <a:lnTo>
                    <a:pt x="182" y="729"/>
                  </a:lnTo>
                  <a:lnTo>
                    <a:pt x="182" y="719"/>
                  </a:lnTo>
                  <a:lnTo>
                    <a:pt x="155" y="719"/>
                  </a:lnTo>
                  <a:lnTo>
                    <a:pt x="155" y="707"/>
                  </a:lnTo>
                  <a:lnTo>
                    <a:pt x="129" y="707"/>
                  </a:lnTo>
                  <a:lnTo>
                    <a:pt x="129" y="694"/>
                  </a:lnTo>
                  <a:lnTo>
                    <a:pt x="116" y="694"/>
                  </a:lnTo>
                  <a:lnTo>
                    <a:pt x="116" y="682"/>
                  </a:lnTo>
                  <a:lnTo>
                    <a:pt x="103" y="682"/>
                  </a:lnTo>
                  <a:lnTo>
                    <a:pt x="103" y="670"/>
                  </a:lnTo>
                  <a:lnTo>
                    <a:pt x="90" y="670"/>
                  </a:lnTo>
                  <a:lnTo>
                    <a:pt x="90" y="658"/>
                  </a:lnTo>
                  <a:lnTo>
                    <a:pt x="77" y="658"/>
                  </a:lnTo>
                  <a:lnTo>
                    <a:pt x="77" y="634"/>
                  </a:lnTo>
                  <a:lnTo>
                    <a:pt x="66" y="634"/>
                  </a:lnTo>
                  <a:lnTo>
                    <a:pt x="66" y="622"/>
                  </a:lnTo>
                  <a:lnTo>
                    <a:pt x="52" y="622"/>
                  </a:lnTo>
                  <a:lnTo>
                    <a:pt x="52" y="598"/>
                  </a:lnTo>
                  <a:lnTo>
                    <a:pt x="40" y="598"/>
                  </a:lnTo>
                  <a:lnTo>
                    <a:pt x="40" y="444"/>
                  </a:lnTo>
                  <a:lnTo>
                    <a:pt x="52" y="444"/>
                  </a:lnTo>
                  <a:lnTo>
                    <a:pt x="52" y="395"/>
                  </a:lnTo>
                  <a:lnTo>
                    <a:pt x="27" y="395"/>
                  </a:lnTo>
                  <a:lnTo>
                    <a:pt x="27" y="383"/>
                  </a:lnTo>
                  <a:lnTo>
                    <a:pt x="14" y="383"/>
                  </a:lnTo>
                  <a:lnTo>
                    <a:pt x="14" y="359"/>
                  </a:lnTo>
                  <a:lnTo>
                    <a:pt x="0" y="359"/>
                  </a:lnTo>
                  <a:lnTo>
                    <a:pt x="0" y="276"/>
                  </a:lnTo>
                  <a:lnTo>
                    <a:pt x="14" y="276"/>
                  </a:lnTo>
                  <a:lnTo>
                    <a:pt x="14" y="263"/>
                  </a:lnTo>
                  <a:lnTo>
                    <a:pt x="27" y="263"/>
                  </a:lnTo>
                  <a:lnTo>
                    <a:pt x="27" y="251"/>
                  </a:lnTo>
                  <a:lnTo>
                    <a:pt x="40" y="251"/>
                  </a:lnTo>
                  <a:lnTo>
                    <a:pt x="40" y="239"/>
                  </a:lnTo>
                  <a:lnTo>
                    <a:pt x="77" y="239"/>
                  </a:lnTo>
                  <a:lnTo>
                    <a:pt x="77" y="276"/>
                  </a:lnTo>
                  <a:lnTo>
                    <a:pt x="66" y="276"/>
                  </a:lnTo>
                  <a:lnTo>
                    <a:pt x="66" y="288"/>
                  </a:lnTo>
                  <a:lnTo>
                    <a:pt x="77" y="288"/>
                  </a:lnTo>
                  <a:lnTo>
                    <a:pt x="77" y="335"/>
                  </a:lnTo>
                  <a:lnTo>
                    <a:pt x="90" y="335"/>
                  </a:lnTo>
                  <a:lnTo>
                    <a:pt x="90" y="276"/>
                  </a:lnTo>
                  <a:lnTo>
                    <a:pt x="103" y="276"/>
                  </a:lnTo>
                  <a:lnTo>
                    <a:pt x="103" y="263"/>
                  </a:lnTo>
                  <a:lnTo>
                    <a:pt x="90" y="263"/>
                  </a:lnTo>
                  <a:lnTo>
                    <a:pt x="90" y="215"/>
                  </a:lnTo>
                  <a:lnTo>
                    <a:pt x="103" y="215"/>
                  </a:lnTo>
                  <a:lnTo>
                    <a:pt x="103" y="180"/>
                  </a:lnTo>
                  <a:lnTo>
                    <a:pt x="116" y="180"/>
                  </a:lnTo>
                  <a:lnTo>
                    <a:pt x="116" y="156"/>
                  </a:lnTo>
                  <a:lnTo>
                    <a:pt x="129" y="156"/>
                  </a:lnTo>
                  <a:lnTo>
                    <a:pt x="129" y="132"/>
                  </a:lnTo>
                  <a:lnTo>
                    <a:pt x="142" y="132"/>
                  </a:lnTo>
                  <a:lnTo>
                    <a:pt x="142" y="107"/>
                  </a:lnTo>
                  <a:lnTo>
                    <a:pt x="155" y="107"/>
                  </a:lnTo>
                  <a:lnTo>
                    <a:pt x="155" y="95"/>
                  </a:lnTo>
                  <a:lnTo>
                    <a:pt x="168" y="95"/>
                  </a:lnTo>
                  <a:lnTo>
                    <a:pt x="168" y="84"/>
                  </a:lnTo>
                  <a:lnTo>
                    <a:pt x="182" y="84"/>
                  </a:lnTo>
                  <a:lnTo>
                    <a:pt x="182" y="71"/>
                  </a:lnTo>
                  <a:lnTo>
                    <a:pt x="194" y="71"/>
                  </a:lnTo>
                  <a:lnTo>
                    <a:pt x="194" y="61"/>
                  </a:lnTo>
                  <a:lnTo>
                    <a:pt x="206" y="61"/>
                  </a:lnTo>
                  <a:lnTo>
                    <a:pt x="206" y="49"/>
                  </a:lnTo>
                  <a:lnTo>
                    <a:pt x="232" y="49"/>
                  </a:lnTo>
                  <a:lnTo>
                    <a:pt x="232" y="36"/>
                  </a:lnTo>
                  <a:lnTo>
                    <a:pt x="258" y="36"/>
                  </a:lnTo>
                  <a:lnTo>
                    <a:pt x="258" y="24"/>
                  </a:lnTo>
                  <a:lnTo>
                    <a:pt x="285" y="24"/>
                  </a:lnTo>
                  <a:lnTo>
                    <a:pt x="285" y="12"/>
                  </a:lnTo>
                  <a:lnTo>
                    <a:pt x="374" y="12"/>
                  </a:lnTo>
                  <a:lnTo>
                    <a:pt x="374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74" y="1825"/>
              <a:ext cx="102" cy="69"/>
            </a:xfrm>
            <a:custGeom>
              <a:avLst/>
              <a:gdLst>
                <a:gd name="T0" fmla="*/ 63 w 102"/>
                <a:gd name="T1" fmla="*/ 0 h 69"/>
                <a:gd name="T2" fmla="*/ 89 w 102"/>
                <a:gd name="T3" fmla="*/ 0 h 69"/>
                <a:gd name="T4" fmla="*/ 89 w 102"/>
                <a:gd name="T5" fmla="*/ 11 h 69"/>
                <a:gd name="T6" fmla="*/ 101 w 102"/>
                <a:gd name="T7" fmla="*/ 11 h 69"/>
                <a:gd name="T8" fmla="*/ 101 w 102"/>
                <a:gd name="T9" fmla="*/ 22 h 69"/>
                <a:gd name="T10" fmla="*/ 89 w 102"/>
                <a:gd name="T11" fmla="*/ 22 h 69"/>
                <a:gd name="T12" fmla="*/ 89 w 102"/>
                <a:gd name="T13" fmla="*/ 34 h 69"/>
                <a:gd name="T14" fmla="*/ 63 w 102"/>
                <a:gd name="T15" fmla="*/ 34 h 69"/>
                <a:gd name="T16" fmla="*/ 63 w 102"/>
                <a:gd name="T17" fmla="*/ 45 h 69"/>
                <a:gd name="T18" fmla="*/ 38 w 102"/>
                <a:gd name="T19" fmla="*/ 45 h 69"/>
                <a:gd name="T20" fmla="*/ 38 w 102"/>
                <a:gd name="T21" fmla="*/ 57 h 69"/>
                <a:gd name="T22" fmla="*/ 25 w 102"/>
                <a:gd name="T23" fmla="*/ 57 h 69"/>
                <a:gd name="T24" fmla="*/ 25 w 102"/>
                <a:gd name="T25" fmla="*/ 68 h 69"/>
                <a:gd name="T26" fmla="*/ 12 w 102"/>
                <a:gd name="T27" fmla="*/ 68 h 69"/>
                <a:gd name="T28" fmla="*/ 12 w 102"/>
                <a:gd name="T29" fmla="*/ 57 h 69"/>
                <a:gd name="T30" fmla="*/ 0 w 102"/>
                <a:gd name="T31" fmla="*/ 57 h 69"/>
                <a:gd name="T32" fmla="*/ 0 w 102"/>
                <a:gd name="T33" fmla="*/ 45 h 69"/>
                <a:gd name="T34" fmla="*/ 12 w 102"/>
                <a:gd name="T35" fmla="*/ 45 h 69"/>
                <a:gd name="T36" fmla="*/ 12 w 102"/>
                <a:gd name="T37" fmla="*/ 34 h 69"/>
                <a:gd name="T38" fmla="*/ 25 w 102"/>
                <a:gd name="T39" fmla="*/ 34 h 69"/>
                <a:gd name="T40" fmla="*/ 25 w 102"/>
                <a:gd name="T41" fmla="*/ 22 h 69"/>
                <a:gd name="T42" fmla="*/ 38 w 102"/>
                <a:gd name="T43" fmla="*/ 22 h 69"/>
                <a:gd name="T44" fmla="*/ 38 w 102"/>
                <a:gd name="T45" fmla="*/ 11 h 69"/>
                <a:gd name="T46" fmla="*/ 63 w 102"/>
                <a:gd name="T47" fmla="*/ 11 h 69"/>
                <a:gd name="T48" fmla="*/ 63 w 102"/>
                <a:gd name="T49" fmla="*/ 0 h 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2" h="69">
                  <a:moveTo>
                    <a:pt x="63" y="0"/>
                  </a:moveTo>
                  <a:lnTo>
                    <a:pt x="89" y="0"/>
                  </a:lnTo>
                  <a:lnTo>
                    <a:pt x="89" y="11"/>
                  </a:lnTo>
                  <a:lnTo>
                    <a:pt x="101" y="11"/>
                  </a:lnTo>
                  <a:lnTo>
                    <a:pt x="101" y="22"/>
                  </a:lnTo>
                  <a:lnTo>
                    <a:pt x="89" y="22"/>
                  </a:lnTo>
                  <a:lnTo>
                    <a:pt x="89" y="34"/>
                  </a:lnTo>
                  <a:lnTo>
                    <a:pt x="63" y="34"/>
                  </a:lnTo>
                  <a:lnTo>
                    <a:pt x="63" y="45"/>
                  </a:lnTo>
                  <a:lnTo>
                    <a:pt x="38" y="45"/>
                  </a:lnTo>
                  <a:lnTo>
                    <a:pt x="38" y="57"/>
                  </a:lnTo>
                  <a:lnTo>
                    <a:pt x="25" y="57"/>
                  </a:lnTo>
                  <a:lnTo>
                    <a:pt x="25" y="68"/>
                  </a:lnTo>
                  <a:lnTo>
                    <a:pt x="12" y="68"/>
                  </a:lnTo>
                  <a:lnTo>
                    <a:pt x="12" y="57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4"/>
                  </a:lnTo>
                  <a:lnTo>
                    <a:pt x="25" y="34"/>
                  </a:lnTo>
                  <a:lnTo>
                    <a:pt x="25" y="22"/>
                  </a:lnTo>
                  <a:lnTo>
                    <a:pt x="38" y="22"/>
                  </a:lnTo>
                  <a:lnTo>
                    <a:pt x="38" y="11"/>
                  </a:lnTo>
                  <a:lnTo>
                    <a:pt x="63" y="11"/>
                  </a:lnTo>
                  <a:lnTo>
                    <a:pt x="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395" y="1825"/>
              <a:ext cx="101" cy="45"/>
            </a:xfrm>
            <a:custGeom>
              <a:avLst/>
              <a:gdLst>
                <a:gd name="T0" fmla="*/ 38 w 101"/>
                <a:gd name="T1" fmla="*/ 0 h 45"/>
                <a:gd name="T2" fmla="*/ 87 w 101"/>
                <a:gd name="T3" fmla="*/ 0 h 45"/>
                <a:gd name="T4" fmla="*/ 87 w 101"/>
                <a:gd name="T5" fmla="*/ 11 h 45"/>
                <a:gd name="T6" fmla="*/ 100 w 101"/>
                <a:gd name="T7" fmla="*/ 11 h 45"/>
                <a:gd name="T8" fmla="*/ 100 w 101"/>
                <a:gd name="T9" fmla="*/ 22 h 45"/>
                <a:gd name="T10" fmla="*/ 87 w 101"/>
                <a:gd name="T11" fmla="*/ 22 h 45"/>
                <a:gd name="T12" fmla="*/ 87 w 101"/>
                <a:gd name="T13" fmla="*/ 33 h 45"/>
                <a:gd name="T14" fmla="*/ 38 w 101"/>
                <a:gd name="T15" fmla="*/ 33 h 45"/>
                <a:gd name="T16" fmla="*/ 38 w 101"/>
                <a:gd name="T17" fmla="*/ 44 h 45"/>
                <a:gd name="T18" fmla="*/ 12 w 101"/>
                <a:gd name="T19" fmla="*/ 44 h 45"/>
                <a:gd name="T20" fmla="*/ 12 w 101"/>
                <a:gd name="T21" fmla="*/ 33 h 45"/>
                <a:gd name="T22" fmla="*/ 0 w 101"/>
                <a:gd name="T23" fmla="*/ 33 h 45"/>
                <a:gd name="T24" fmla="*/ 0 w 101"/>
                <a:gd name="T25" fmla="*/ 22 h 45"/>
                <a:gd name="T26" fmla="*/ 12 w 101"/>
                <a:gd name="T27" fmla="*/ 22 h 45"/>
                <a:gd name="T28" fmla="*/ 12 w 101"/>
                <a:gd name="T29" fmla="*/ 11 h 45"/>
                <a:gd name="T30" fmla="*/ 38 w 101"/>
                <a:gd name="T31" fmla="*/ 11 h 45"/>
                <a:gd name="T32" fmla="*/ 38 w 101"/>
                <a:gd name="T33" fmla="*/ 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1" h="45">
                  <a:moveTo>
                    <a:pt x="38" y="0"/>
                  </a:moveTo>
                  <a:lnTo>
                    <a:pt x="87" y="0"/>
                  </a:lnTo>
                  <a:lnTo>
                    <a:pt x="87" y="11"/>
                  </a:lnTo>
                  <a:lnTo>
                    <a:pt x="100" y="11"/>
                  </a:lnTo>
                  <a:lnTo>
                    <a:pt x="100" y="22"/>
                  </a:lnTo>
                  <a:lnTo>
                    <a:pt x="87" y="22"/>
                  </a:lnTo>
                  <a:lnTo>
                    <a:pt x="87" y="33"/>
                  </a:lnTo>
                  <a:lnTo>
                    <a:pt x="38" y="33"/>
                  </a:lnTo>
                  <a:lnTo>
                    <a:pt x="38" y="44"/>
                  </a:lnTo>
                  <a:lnTo>
                    <a:pt x="12" y="44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11"/>
                  </a:lnTo>
                  <a:lnTo>
                    <a:pt x="38" y="11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006" y="1836"/>
              <a:ext cx="50" cy="34"/>
            </a:xfrm>
            <a:custGeom>
              <a:avLst/>
              <a:gdLst>
                <a:gd name="T0" fmla="*/ 24 w 50"/>
                <a:gd name="T1" fmla="*/ 0 h 34"/>
                <a:gd name="T2" fmla="*/ 49 w 50"/>
                <a:gd name="T3" fmla="*/ 0 h 34"/>
                <a:gd name="T4" fmla="*/ 49 w 50"/>
                <a:gd name="T5" fmla="*/ 11 h 34"/>
                <a:gd name="T6" fmla="*/ 24 w 50"/>
                <a:gd name="T7" fmla="*/ 11 h 34"/>
                <a:gd name="T8" fmla="*/ 24 w 50"/>
                <a:gd name="T9" fmla="*/ 22 h 34"/>
                <a:gd name="T10" fmla="*/ 12 w 50"/>
                <a:gd name="T11" fmla="*/ 22 h 34"/>
                <a:gd name="T12" fmla="*/ 12 w 50"/>
                <a:gd name="T13" fmla="*/ 33 h 34"/>
                <a:gd name="T14" fmla="*/ 0 w 50"/>
                <a:gd name="T15" fmla="*/ 33 h 34"/>
                <a:gd name="T16" fmla="*/ 0 w 50"/>
                <a:gd name="T17" fmla="*/ 22 h 34"/>
                <a:gd name="T18" fmla="*/ 12 w 50"/>
                <a:gd name="T19" fmla="*/ 22 h 34"/>
                <a:gd name="T20" fmla="*/ 12 w 50"/>
                <a:gd name="T21" fmla="*/ 11 h 34"/>
                <a:gd name="T22" fmla="*/ 24 w 50"/>
                <a:gd name="T23" fmla="*/ 11 h 34"/>
                <a:gd name="T24" fmla="*/ 24 w 5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lnTo>
                    <a:pt x="49" y="0"/>
                  </a:lnTo>
                  <a:lnTo>
                    <a:pt x="49" y="11"/>
                  </a:lnTo>
                  <a:lnTo>
                    <a:pt x="24" y="11"/>
                  </a:lnTo>
                  <a:lnTo>
                    <a:pt x="24" y="22"/>
                  </a:lnTo>
                  <a:lnTo>
                    <a:pt x="12" y="22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11"/>
                  </a:lnTo>
                  <a:lnTo>
                    <a:pt x="24" y="11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239" y="1836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23 w 24"/>
                <a:gd name="T3" fmla="*/ 0 h 10"/>
                <a:gd name="T4" fmla="*/ 23 w 24"/>
                <a:gd name="T5" fmla="*/ 9 h 10"/>
                <a:gd name="T6" fmla="*/ 0 w 24"/>
                <a:gd name="T7" fmla="*/ 9 h 10"/>
                <a:gd name="T8" fmla="*/ 0 w 2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0">
                  <a:moveTo>
                    <a:pt x="0" y="0"/>
                  </a:moveTo>
                  <a:lnTo>
                    <a:pt x="23" y="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433" y="1836"/>
              <a:ext cx="50" cy="10"/>
            </a:xfrm>
            <a:custGeom>
              <a:avLst/>
              <a:gdLst>
                <a:gd name="T0" fmla="*/ 0 w 50"/>
                <a:gd name="T1" fmla="*/ 0 h 10"/>
                <a:gd name="T2" fmla="*/ 49 w 50"/>
                <a:gd name="T3" fmla="*/ 0 h 10"/>
                <a:gd name="T4" fmla="*/ 49 w 50"/>
                <a:gd name="T5" fmla="*/ 9 h 10"/>
                <a:gd name="T6" fmla="*/ 0 w 50"/>
                <a:gd name="T7" fmla="*/ 9 h 10"/>
                <a:gd name="T8" fmla="*/ 0 w 5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0">
                  <a:moveTo>
                    <a:pt x="0" y="0"/>
                  </a:moveTo>
                  <a:lnTo>
                    <a:pt x="49" y="0"/>
                  </a:lnTo>
                  <a:lnTo>
                    <a:pt x="49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213" y="1848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23 w 24"/>
                <a:gd name="T3" fmla="*/ 0 h 10"/>
                <a:gd name="T4" fmla="*/ 23 w 24"/>
                <a:gd name="T5" fmla="*/ 9 h 10"/>
                <a:gd name="T6" fmla="*/ 0 w 24"/>
                <a:gd name="T7" fmla="*/ 9 h 10"/>
                <a:gd name="T8" fmla="*/ 0 w 2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0">
                  <a:moveTo>
                    <a:pt x="0" y="0"/>
                  </a:moveTo>
                  <a:lnTo>
                    <a:pt x="23" y="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407" y="1848"/>
              <a:ext cx="24" cy="10"/>
            </a:xfrm>
            <a:custGeom>
              <a:avLst/>
              <a:gdLst>
                <a:gd name="T0" fmla="*/ 0 w 24"/>
                <a:gd name="T1" fmla="*/ 0 h 10"/>
                <a:gd name="T2" fmla="*/ 23 w 24"/>
                <a:gd name="T3" fmla="*/ 0 h 10"/>
                <a:gd name="T4" fmla="*/ 23 w 24"/>
                <a:gd name="T5" fmla="*/ 9 h 10"/>
                <a:gd name="T6" fmla="*/ 0 w 24"/>
                <a:gd name="T7" fmla="*/ 9 h 10"/>
                <a:gd name="T8" fmla="*/ 0 w 2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0">
                  <a:moveTo>
                    <a:pt x="0" y="0"/>
                  </a:moveTo>
                  <a:lnTo>
                    <a:pt x="23" y="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654" y="1848"/>
              <a:ext cx="49" cy="46"/>
            </a:xfrm>
            <a:custGeom>
              <a:avLst/>
              <a:gdLst>
                <a:gd name="T0" fmla="*/ 0 w 49"/>
                <a:gd name="T1" fmla="*/ 0 h 46"/>
                <a:gd name="T2" fmla="*/ 12 w 49"/>
                <a:gd name="T3" fmla="*/ 0 h 46"/>
                <a:gd name="T4" fmla="*/ 12 w 49"/>
                <a:gd name="T5" fmla="*/ 11 h 46"/>
                <a:gd name="T6" fmla="*/ 24 w 49"/>
                <a:gd name="T7" fmla="*/ 11 h 46"/>
                <a:gd name="T8" fmla="*/ 24 w 49"/>
                <a:gd name="T9" fmla="*/ 23 h 46"/>
                <a:gd name="T10" fmla="*/ 36 w 49"/>
                <a:gd name="T11" fmla="*/ 23 h 46"/>
                <a:gd name="T12" fmla="*/ 36 w 49"/>
                <a:gd name="T13" fmla="*/ 34 h 46"/>
                <a:gd name="T14" fmla="*/ 48 w 49"/>
                <a:gd name="T15" fmla="*/ 34 h 46"/>
                <a:gd name="T16" fmla="*/ 48 w 49"/>
                <a:gd name="T17" fmla="*/ 45 h 46"/>
                <a:gd name="T18" fmla="*/ 36 w 49"/>
                <a:gd name="T19" fmla="*/ 45 h 46"/>
                <a:gd name="T20" fmla="*/ 36 w 49"/>
                <a:gd name="T21" fmla="*/ 34 h 46"/>
                <a:gd name="T22" fmla="*/ 24 w 49"/>
                <a:gd name="T23" fmla="*/ 34 h 46"/>
                <a:gd name="T24" fmla="*/ 24 w 49"/>
                <a:gd name="T25" fmla="*/ 23 h 46"/>
                <a:gd name="T26" fmla="*/ 12 w 49"/>
                <a:gd name="T27" fmla="*/ 23 h 46"/>
                <a:gd name="T28" fmla="*/ 12 w 49"/>
                <a:gd name="T29" fmla="*/ 11 h 46"/>
                <a:gd name="T30" fmla="*/ 0 w 49"/>
                <a:gd name="T31" fmla="*/ 11 h 46"/>
                <a:gd name="T32" fmla="*/ 0 w 49"/>
                <a:gd name="T33" fmla="*/ 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6">
                  <a:moveTo>
                    <a:pt x="0" y="0"/>
                  </a:moveTo>
                  <a:lnTo>
                    <a:pt x="12" y="0"/>
                  </a:lnTo>
                  <a:lnTo>
                    <a:pt x="12" y="11"/>
                  </a:lnTo>
                  <a:lnTo>
                    <a:pt x="24" y="11"/>
                  </a:lnTo>
                  <a:lnTo>
                    <a:pt x="24" y="23"/>
                  </a:lnTo>
                  <a:lnTo>
                    <a:pt x="36" y="23"/>
                  </a:lnTo>
                  <a:lnTo>
                    <a:pt x="36" y="34"/>
                  </a:lnTo>
                  <a:lnTo>
                    <a:pt x="48" y="34"/>
                  </a:lnTo>
                  <a:lnTo>
                    <a:pt x="48" y="45"/>
                  </a:lnTo>
                  <a:lnTo>
                    <a:pt x="36" y="45"/>
                  </a:lnTo>
                  <a:lnTo>
                    <a:pt x="36" y="34"/>
                  </a:lnTo>
                  <a:lnTo>
                    <a:pt x="24" y="34"/>
                  </a:lnTo>
                  <a:lnTo>
                    <a:pt x="24" y="23"/>
                  </a:lnTo>
                  <a:lnTo>
                    <a:pt x="12" y="23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200" y="1860"/>
              <a:ext cx="11" cy="10"/>
            </a:xfrm>
            <a:custGeom>
              <a:avLst/>
              <a:gdLst>
                <a:gd name="T0" fmla="*/ 0 w 11"/>
                <a:gd name="T1" fmla="*/ 0 h 10"/>
                <a:gd name="T2" fmla="*/ 10 w 11"/>
                <a:gd name="T3" fmla="*/ 0 h 10"/>
                <a:gd name="T4" fmla="*/ 10 w 11"/>
                <a:gd name="T5" fmla="*/ 9 h 10"/>
                <a:gd name="T6" fmla="*/ 0 w 11"/>
                <a:gd name="T7" fmla="*/ 9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32" y="1872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0 w 11"/>
                <a:gd name="T5" fmla="*/ 10 h 11"/>
                <a:gd name="T6" fmla="*/ 0 w 11"/>
                <a:gd name="T7" fmla="*/ 10 h 11"/>
                <a:gd name="T8" fmla="*/ 0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187" y="1872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0 w 11"/>
                <a:gd name="T3" fmla="*/ 0 h 11"/>
                <a:gd name="T4" fmla="*/ 10 w 11"/>
                <a:gd name="T5" fmla="*/ 10 h 11"/>
                <a:gd name="T6" fmla="*/ 0 w 11"/>
                <a:gd name="T7" fmla="*/ 10 h 11"/>
                <a:gd name="T8" fmla="*/ 0 w 1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058" y="1897"/>
              <a:ext cx="541" cy="261"/>
            </a:xfrm>
            <a:custGeom>
              <a:avLst/>
              <a:gdLst>
                <a:gd name="T0" fmla="*/ 206 w 541"/>
                <a:gd name="T1" fmla="*/ 12 h 261"/>
                <a:gd name="T2" fmla="*/ 231 w 541"/>
                <a:gd name="T3" fmla="*/ 23 h 261"/>
                <a:gd name="T4" fmla="*/ 245 w 541"/>
                <a:gd name="T5" fmla="*/ 71 h 261"/>
                <a:gd name="T6" fmla="*/ 283 w 541"/>
                <a:gd name="T7" fmla="*/ 59 h 261"/>
                <a:gd name="T8" fmla="*/ 348 w 541"/>
                <a:gd name="T9" fmla="*/ 35 h 261"/>
                <a:gd name="T10" fmla="*/ 373 w 541"/>
                <a:gd name="T11" fmla="*/ 23 h 261"/>
                <a:gd name="T12" fmla="*/ 451 w 541"/>
                <a:gd name="T13" fmla="*/ 23 h 261"/>
                <a:gd name="T14" fmla="*/ 476 w 541"/>
                <a:gd name="T15" fmla="*/ 35 h 261"/>
                <a:gd name="T16" fmla="*/ 527 w 541"/>
                <a:gd name="T17" fmla="*/ 71 h 261"/>
                <a:gd name="T18" fmla="*/ 527 w 541"/>
                <a:gd name="T19" fmla="*/ 83 h 261"/>
                <a:gd name="T20" fmla="*/ 476 w 541"/>
                <a:gd name="T21" fmla="*/ 94 h 261"/>
                <a:gd name="T22" fmla="*/ 451 w 541"/>
                <a:gd name="T23" fmla="*/ 107 h 261"/>
                <a:gd name="T24" fmla="*/ 437 w 541"/>
                <a:gd name="T25" fmla="*/ 130 h 261"/>
                <a:gd name="T26" fmla="*/ 373 w 541"/>
                <a:gd name="T27" fmla="*/ 142 h 261"/>
                <a:gd name="T28" fmla="*/ 386 w 541"/>
                <a:gd name="T29" fmla="*/ 166 h 261"/>
                <a:gd name="T30" fmla="*/ 412 w 541"/>
                <a:gd name="T31" fmla="*/ 177 h 261"/>
                <a:gd name="T32" fmla="*/ 400 w 541"/>
                <a:gd name="T33" fmla="*/ 225 h 261"/>
                <a:gd name="T34" fmla="*/ 360 w 541"/>
                <a:gd name="T35" fmla="*/ 237 h 261"/>
                <a:gd name="T36" fmla="*/ 334 w 541"/>
                <a:gd name="T37" fmla="*/ 260 h 261"/>
                <a:gd name="T38" fmla="*/ 231 w 541"/>
                <a:gd name="T39" fmla="*/ 248 h 261"/>
                <a:gd name="T40" fmla="*/ 219 w 541"/>
                <a:gd name="T41" fmla="*/ 225 h 261"/>
                <a:gd name="T42" fmla="*/ 219 w 541"/>
                <a:gd name="T43" fmla="*/ 177 h 261"/>
                <a:gd name="T44" fmla="*/ 231 w 541"/>
                <a:gd name="T45" fmla="*/ 142 h 261"/>
                <a:gd name="T46" fmla="*/ 257 w 541"/>
                <a:gd name="T47" fmla="*/ 130 h 261"/>
                <a:gd name="T48" fmla="*/ 245 w 541"/>
                <a:gd name="T49" fmla="*/ 153 h 261"/>
                <a:gd name="T50" fmla="*/ 219 w 541"/>
                <a:gd name="T51" fmla="*/ 177 h 261"/>
                <a:gd name="T52" fmla="*/ 231 w 541"/>
                <a:gd name="T53" fmla="*/ 237 h 261"/>
                <a:gd name="T54" fmla="*/ 334 w 541"/>
                <a:gd name="T55" fmla="*/ 248 h 261"/>
                <a:gd name="T56" fmla="*/ 360 w 541"/>
                <a:gd name="T57" fmla="*/ 225 h 261"/>
                <a:gd name="T58" fmla="*/ 400 w 541"/>
                <a:gd name="T59" fmla="*/ 201 h 261"/>
                <a:gd name="T60" fmla="*/ 386 w 541"/>
                <a:gd name="T61" fmla="*/ 166 h 261"/>
                <a:gd name="T62" fmla="*/ 360 w 541"/>
                <a:gd name="T63" fmla="*/ 153 h 261"/>
                <a:gd name="T64" fmla="*/ 348 w 541"/>
                <a:gd name="T65" fmla="*/ 118 h 261"/>
                <a:gd name="T66" fmla="*/ 321 w 541"/>
                <a:gd name="T67" fmla="*/ 94 h 261"/>
                <a:gd name="T68" fmla="*/ 309 w 541"/>
                <a:gd name="T69" fmla="*/ 94 h 261"/>
                <a:gd name="T70" fmla="*/ 231 w 541"/>
                <a:gd name="T71" fmla="*/ 107 h 261"/>
                <a:gd name="T72" fmla="*/ 219 w 541"/>
                <a:gd name="T73" fmla="*/ 130 h 261"/>
                <a:gd name="T74" fmla="*/ 116 w 541"/>
                <a:gd name="T75" fmla="*/ 142 h 261"/>
                <a:gd name="T76" fmla="*/ 103 w 541"/>
                <a:gd name="T77" fmla="*/ 166 h 261"/>
                <a:gd name="T78" fmla="*/ 78 w 541"/>
                <a:gd name="T79" fmla="*/ 177 h 261"/>
                <a:gd name="T80" fmla="*/ 90 w 541"/>
                <a:gd name="T81" fmla="*/ 153 h 261"/>
                <a:gd name="T82" fmla="*/ 116 w 541"/>
                <a:gd name="T83" fmla="*/ 142 h 261"/>
                <a:gd name="T84" fmla="*/ 103 w 541"/>
                <a:gd name="T85" fmla="*/ 118 h 261"/>
                <a:gd name="T86" fmla="*/ 78 w 541"/>
                <a:gd name="T87" fmla="*/ 107 h 261"/>
                <a:gd name="T88" fmla="*/ 51 w 541"/>
                <a:gd name="T89" fmla="*/ 107 h 261"/>
                <a:gd name="T90" fmla="*/ 13 w 541"/>
                <a:gd name="T91" fmla="*/ 118 h 261"/>
                <a:gd name="T92" fmla="*/ 0 w 541"/>
                <a:gd name="T93" fmla="*/ 118 h 261"/>
                <a:gd name="T94" fmla="*/ 26 w 541"/>
                <a:gd name="T95" fmla="*/ 107 h 261"/>
                <a:gd name="T96" fmla="*/ 51 w 541"/>
                <a:gd name="T97" fmla="*/ 83 h 261"/>
                <a:gd name="T98" fmla="*/ 90 w 541"/>
                <a:gd name="T99" fmla="*/ 59 h 261"/>
                <a:gd name="T100" fmla="*/ 103 w 541"/>
                <a:gd name="T101" fmla="*/ 23 h 261"/>
                <a:gd name="T102" fmla="*/ 154 w 541"/>
                <a:gd name="T103" fmla="*/ 12 h 26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1" h="261">
                  <a:moveTo>
                    <a:pt x="154" y="0"/>
                  </a:moveTo>
                  <a:lnTo>
                    <a:pt x="206" y="0"/>
                  </a:lnTo>
                  <a:lnTo>
                    <a:pt x="206" y="12"/>
                  </a:lnTo>
                  <a:lnTo>
                    <a:pt x="219" y="12"/>
                  </a:lnTo>
                  <a:lnTo>
                    <a:pt x="219" y="23"/>
                  </a:lnTo>
                  <a:lnTo>
                    <a:pt x="231" y="23"/>
                  </a:lnTo>
                  <a:lnTo>
                    <a:pt x="231" y="35"/>
                  </a:lnTo>
                  <a:lnTo>
                    <a:pt x="245" y="35"/>
                  </a:lnTo>
                  <a:lnTo>
                    <a:pt x="245" y="71"/>
                  </a:lnTo>
                  <a:lnTo>
                    <a:pt x="257" y="71"/>
                  </a:lnTo>
                  <a:lnTo>
                    <a:pt x="257" y="59"/>
                  </a:lnTo>
                  <a:lnTo>
                    <a:pt x="283" y="59"/>
                  </a:lnTo>
                  <a:lnTo>
                    <a:pt x="283" y="47"/>
                  </a:lnTo>
                  <a:lnTo>
                    <a:pt x="348" y="47"/>
                  </a:lnTo>
                  <a:lnTo>
                    <a:pt x="348" y="35"/>
                  </a:lnTo>
                  <a:lnTo>
                    <a:pt x="360" y="35"/>
                  </a:lnTo>
                  <a:lnTo>
                    <a:pt x="360" y="23"/>
                  </a:lnTo>
                  <a:lnTo>
                    <a:pt x="373" y="23"/>
                  </a:lnTo>
                  <a:lnTo>
                    <a:pt x="373" y="12"/>
                  </a:lnTo>
                  <a:lnTo>
                    <a:pt x="451" y="12"/>
                  </a:lnTo>
                  <a:lnTo>
                    <a:pt x="451" y="23"/>
                  </a:lnTo>
                  <a:lnTo>
                    <a:pt x="463" y="23"/>
                  </a:lnTo>
                  <a:lnTo>
                    <a:pt x="463" y="35"/>
                  </a:lnTo>
                  <a:lnTo>
                    <a:pt x="476" y="35"/>
                  </a:lnTo>
                  <a:lnTo>
                    <a:pt x="476" y="59"/>
                  </a:lnTo>
                  <a:lnTo>
                    <a:pt x="527" y="59"/>
                  </a:lnTo>
                  <a:lnTo>
                    <a:pt x="527" y="71"/>
                  </a:lnTo>
                  <a:lnTo>
                    <a:pt x="540" y="71"/>
                  </a:lnTo>
                  <a:lnTo>
                    <a:pt x="540" y="83"/>
                  </a:lnTo>
                  <a:lnTo>
                    <a:pt x="527" y="83"/>
                  </a:lnTo>
                  <a:lnTo>
                    <a:pt x="527" y="71"/>
                  </a:lnTo>
                  <a:lnTo>
                    <a:pt x="476" y="71"/>
                  </a:lnTo>
                  <a:lnTo>
                    <a:pt x="476" y="94"/>
                  </a:lnTo>
                  <a:lnTo>
                    <a:pt x="463" y="94"/>
                  </a:lnTo>
                  <a:lnTo>
                    <a:pt x="463" y="107"/>
                  </a:lnTo>
                  <a:lnTo>
                    <a:pt x="451" y="107"/>
                  </a:lnTo>
                  <a:lnTo>
                    <a:pt x="451" y="118"/>
                  </a:lnTo>
                  <a:lnTo>
                    <a:pt x="437" y="118"/>
                  </a:lnTo>
                  <a:lnTo>
                    <a:pt x="437" y="130"/>
                  </a:lnTo>
                  <a:lnTo>
                    <a:pt x="360" y="130"/>
                  </a:lnTo>
                  <a:lnTo>
                    <a:pt x="360" y="142"/>
                  </a:lnTo>
                  <a:lnTo>
                    <a:pt x="373" y="142"/>
                  </a:lnTo>
                  <a:lnTo>
                    <a:pt x="373" y="153"/>
                  </a:lnTo>
                  <a:lnTo>
                    <a:pt x="386" y="153"/>
                  </a:lnTo>
                  <a:lnTo>
                    <a:pt x="386" y="166"/>
                  </a:lnTo>
                  <a:lnTo>
                    <a:pt x="400" y="166"/>
                  </a:lnTo>
                  <a:lnTo>
                    <a:pt x="400" y="177"/>
                  </a:lnTo>
                  <a:lnTo>
                    <a:pt x="412" y="177"/>
                  </a:lnTo>
                  <a:lnTo>
                    <a:pt x="412" y="201"/>
                  </a:lnTo>
                  <a:lnTo>
                    <a:pt x="400" y="201"/>
                  </a:lnTo>
                  <a:lnTo>
                    <a:pt x="400" y="225"/>
                  </a:lnTo>
                  <a:lnTo>
                    <a:pt x="386" y="225"/>
                  </a:lnTo>
                  <a:lnTo>
                    <a:pt x="386" y="237"/>
                  </a:lnTo>
                  <a:lnTo>
                    <a:pt x="360" y="237"/>
                  </a:lnTo>
                  <a:lnTo>
                    <a:pt x="360" y="248"/>
                  </a:lnTo>
                  <a:lnTo>
                    <a:pt x="334" y="248"/>
                  </a:lnTo>
                  <a:lnTo>
                    <a:pt x="334" y="260"/>
                  </a:lnTo>
                  <a:lnTo>
                    <a:pt x="245" y="260"/>
                  </a:lnTo>
                  <a:lnTo>
                    <a:pt x="245" y="248"/>
                  </a:lnTo>
                  <a:lnTo>
                    <a:pt x="231" y="248"/>
                  </a:lnTo>
                  <a:lnTo>
                    <a:pt x="231" y="237"/>
                  </a:lnTo>
                  <a:lnTo>
                    <a:pt x="219" y="237"/>
                  </a:lnTo>
                  <a:lnTo>
                    <a:pt x="219" y="225"/>
                  </a:lnTo>
                  <a:lnTo>
                    <a:pt x="206" y="225"/>
                  </a:lnTo>
                  <a:lnTo>
                    <a:pt x="206" y="177"/>
                  </a:lnTo>
                  <a:lnTo>
                    <a:pt x="219" y="177"/>
                  </a:lnTo>
                  <a:lnTo>
                    <a:pt x="219" y="153"/>
                  </a:lnTo>
                  <a:lnTo>
                    <a:pt x="231" y="153"/>
                  </a:lnTo>
                  <a:lnTo>
                    <a:pt x="231" y="142"/>
                  </a:lnTo>
                  <a:lnTo>
                    <a:pt x="245" y="142"/>
                  </a:lnTo>
                  <a:lnTo>
                    <a:pt x="245" y="130"/>
                  </a:lnTo>
                  <a:lnTo>
                    <a:pt x="257" y="130"/>
                  </a:lnTo>
                  <a:lnTo>
                    <a:pt x="257" y="142"/>
                  </a:lnTo>
                  <a:lnTo>
                    <a:pt x="245" y="142"/>
                  </a:lnTo>
                  <a:lnTo>
                    <a:pt x="245" y="153"/>
                  </a:lnTo>
                  <a:lnTo>
                    <a:pt x="231" y="153"/>
                  </a:lnTo>
                  <a:lnTo>
                    <a:pt x="231" y="177"/>
                  </a:lnTo>
                  <a:lnTo>
                    <a:pt x="219" y="177"/>
                  </a:lnTo>
                  <a:lnTo>
                    <a:pt x="219" y="225"/>
                  </a:lnTo>
                  <a:lnTo>
                    <a:pt x="231" y="225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45" y="248"/>
                  </a:lnTo>
                  <a:lnTo>
                    <a:pt x="334" y="248"/>
                  </a:lnTo>
                  <a:lnTo>
                    <a:pt x="334" y="237"/>
                  </a:lnTo>
                  <a:lnTo>
                    <a:pt x="360" y="237"/>
                  </a:lnTo>
                  <a:lnTo>
                    <a:pt x="360" y="225"/>
                  </a:lnTo>
                  <a:lnTo>
                    <a:pt x="386" y="225"/>
                  </a:lnTo>
                  <a:lnTo>
                    <a:pt x="386" y="201"/>
                  </a:lnTo>
                  <a:lnTo>
                    <a:pt x="400" y="201"/>
                  </a:lnTo>
                  <a:lnTo>
                    <a:pt x="400" y="177"/>
                  </a:lnTo>
                  <a:lnTo>
                    <a:pt x="386" y="177"/>
                  </a:lnTo>
                  <a:lnTo>
                    <a:pt x="386" y="166"/>
                  </a:lnTo>
                  <a:lnTo>
                    <a:pt x="373" y="166"/>
                  </a:lnTo>
                  <a:lnTo>
                    <a:pt x="373" y="153"/>
                  </a:lnTo>
                  <a:lnTo>
                    <a:pt x="360" y="153"/>
                  </a:lnTo>
                  <a:lnTo>
                    <a:pt x="360" y="142"/>
                  </a:lnTo>
                  <a:lnTo>
                    <a:pt x="348" y="142"/>
                  </a:lnTo>
                  <a:lnTo>
                    <a:pt x="348" y="118"/>
                  </a:lnTo>
                  <a:lnTo>
                    <a:pt x="334" y="118"/>
                  </a:lnTo>
                  <a:lnTo>
                    <a:pt x="334" y="94"/>
                  </a:lnTo>
                  <a:lnTo>
                    <a:pt x="321" y="94"/>
                  </a:lnTo>
                  <a:lnTo>
                    <a:pt x="321" y="83"/>
                  </a:lnTo>
                  <a:lnTo>
                    <a:pt x="309" y="83"/>
                  </a:lnTo>
                  <a:lnTo>
                    <a:pt x="309" y="94"/>
                  </a:lnTo>
                  <a:lnTo>
                    <a:pt x="270" y="94"/>
                  </a:lnTo>
                  <a:lnTo>
                    <a:pt x="270" y="107"/>
                  </a:lnTo>
                  <a:lnTo>
                    <a:pt x="231" y="107"/>
                  </a:lnTo>
                  <a:lnTo>
                    <a:pt x="231" y="118"/>
                  </a:lnTo>
                  <a:lnTo>
                    <a:pt x="219" y="118"/>
                  </a:lnTo>
                  <a:lnTo>
                    <a:pt x="219" y="130"/>
                  </a:lnTo>
                  <a:lnTo>
                    <a:pt x="206" y="130"/>
                  </a:lnTo>
                  <a:lnTo>
                    <a:pt x="206" y="142"/>
                  </a:lnTo>
                  <a:lnTo>
                    <a:pt x="116" y="142"/>
                  </a:lnTo>
                  <a:lnTo>
                    <a:pt x="116" y="153"/>
                  </a:lnTo>
                  <a:lnTo>
                    <a:pt x="103" y="153"/>
                  </a:lnTo>
                  <a:lnTo>
                    <a:pt x="103" y="166"/>
                  </a:lnTo>
                  <a:lnTo>
                    <a:pt x="90" y="166"/>
                  </a:lnTo>
                  <a:lnTo>
                    <a:pt x="90" y="177"/>
                  </a:lnTo>
                  <a:lnTo>
                    <a:pt x="78" y="177"/>
                  </a:lnTo>
                  <a:lnTo>
                    <a:pt x="78" y="166"/>
                  </a:lnTo>
                  <a:lnTo>
                    <a:pt x="90" y="166"/>
                  </a:lnTo>
                  <a:lnTo>
                    <a:pt x="90" y="153"/>
                  </a:lnTo>
                  <a:lnTo>
                    <a:pt x="103" y="153"/>
                  </a:lnTo>
                  <a:lnTo>
                    <a:pt x="103" y="142"/>
                  </a:lnTo>
                  <a:lnTo>
                    <a:pt x="116" y="142"/>
                  </a:lnTo>
                  <a:lnTo>
                    <a:pt x="116" y="130"/>
                  </a:lnTo>
                  <a:lnTo>
                    <a:pt x="103" y="130"/>
                  </a:lnTo>
                  <a:lnTo>
                    <a:pt x="103" y="118"/>
                  </a:lnTo>
                  <a:lnTo>
                    <a:pt x="90" y="118"/>
                  </a:lnTo>
                  <a:lnTo>
                    <a:pt x="90" y="107"/>
                  </a:lnTo>
                  <a:lnTo>
                    <a:pt x="78" y="107"/>
                  </a:lnTo>
                  <a:lnTo>
                    <a:pt x="78" y="94"/>
                  </a:lnTo>
                  <a:lnTo>
                    <a:pt x="51" y="94"/>
                  </a:lnTo>
                  <a:lnTo>
                    <a:pt x="51" y="107"/>
                  </a:lnTo>
                  <a:lnTo>
                    <a:pt x="26" y="107"/>
                  </a:lnTo>
                  <a:lnTo>
                    <a:pt x="26" y="118"/>
                  </a:lnTo>
                  <a:lnTo>
                    <a:pt x="13" y="118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18"/>
                  </a:lnTo>
                  <a:lnTo>
                    <a:pt x="13" y="118"/>
                  </a:lnTo>
                  <a:lnTo>
                    <a:pt x="13" y="107"/>
                  </a:lnTo>
                  <a:lnTo>
                    <a:pt x="26" y="107"/>
                  </a:lnTo>
                  <a:lnTo>
                    <a:pt x="26" y="94"/>
                  </a:lnTo>
                  <a:lnTo>
                    <a:pt x="51" y="94"/>
                  </a:lnTo>
                  <a:lnTo>
                    <a:pt x="51" y="83"/>
                  </a:lnTo>
                  <a:lnTo>
                    <a:pt x="78" y="83"/>
                  </a:lnTo>
                  <a:lnTo>
                    <a:pt x="78" y="59"/>
                  </a:lnTo>
                  <a:lnTo>
                    <a:pt x="90" y="59"/>
                  </a:lnTo>
                  <a:lnTo>
                    <a:pt x="90" y="35"/>
                  </a:lnTo>
                  <a:lnTo>
                    <a:pt x="103" y="35"/>
                  </a:lnTo>
                  <a:lnTo>
                    <a:pt x="103" y="23"/>
                  </a:lnTo>
                  <a:lnTo>
                    <a:pt x="129" y="23"/>
                  </a:lnTo>
                  <a:lnTo>
                    <a:pt x="129" y="12"/>
                  </a:lnTo>
                  <a:lnTo>
                    <a:pt x="154" y="12"/>
                  </a:lnTo>
                  <a:lnTo>
                    <a:pt x="15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006" y="1909"/>
              <a:ext cx="37" cy="33"/>
            </a:xfrm>
            <a:custGeom>
              <a:avLst/>
              <a:gdLst>
                <a:gd name="T0" fmla="*/ 24 w 37"/>
                <a:gd name="T1" fmla="*/ 0 h 33"/>
                <a:gd name="T2" fmla="*/ 36 w 37"/>
                <a:gd name="T3" fmla="*/ 0 h 33"/>
                <a:gd name="T4" fmla="*/ 36 w 37"/>
                <a:gd name="T5" fmla="*/ 10 h 33"/>
                <a:gd name="T6" fmla="*/ 24 w 37"/>
                <a:gd name="T7" fmla="*/ 10 h 33"/>
                <a:gd name="T8" fmla="*/ 24 w 37"/>
                <a:gd name="T9" fmla="*/ 21 h 33"/>
                <a:gd name="T10" fmla="*/ 12 w 37"/>
                <a:gd name="T11" fmla="*/ 21 h 33"/>
                <a:gd name="T12" fmla="*/ 12 w 37"/>
                <a:gd name="T13" fmla="*/ 32 h 33"/>
                <a:gd name="T14" fmla="*/ 0 w 37"/>
                <a:gd name="T15" fmla="*/ 32 h 33"/>
                <a:gd name="T16" fmla="*/ 0 w 37"/>
                <a:gd name="T17" fmla="*/ 21 h 33"/>
                <a:gd name="T18" fmla="*/ 12 w 37"/>
                <a:gd name="T19" fmla="*/ 21 h 33"/>
                <a:gd name="T20" fmla="*/ 12 w 37"/>
                <a:gd name="T21" fmla="*/ 10 h 33"/>
                <a:gd name="T22" fmla="*/ 24 w 37"/>
                <a:gd name="T23" fmla="*/ 10 h 33"/>
                <a:gd name="T24" fmla="*/ 24 w 37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33">
                  <a:moveTo>
                    <a:pt x="24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24" y="10"/>
                  </a:lnTo>
                  <a:lnTo>
                    <a:pt x="24" y="21"/>
                  </a:lnTo>
                  <a:lnTo>
                    <a:pt x="12" y="21"/>
                  </a:lnTo>
                  <a:lnTo>
                    <a:pt x="12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10"/>
                  </a:lnTo>
                  <a:lnTo>
                    <a:pt x="24" y="10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148" y="1909"/>
              <a:ext cx="141" cy="117"/>
            </a:xfrm>
            <a:custGeom>
              <a:avLst/>
              <a:gdLst>
                <a:gd name="T0" fmla="*/ 63 w 141"/>
                <a:gd name="T1" fmla="*/ 0 h 117"/>
                <a:gd name="T2" fmla="*/ 115 w 141"/>
                <a:gd name="T3" fmla="*/ 0 h 117"/>
                <a:gd name="T4" fmla="*/ 115 w 141"/>
                <a:gd name="T5" fmla="*/ 11 h 117"/>
                <a:gd name="T6" fmla="*/ 128 w 141"/>
                <a:gd name="T7" fmla="*/ 11 h 117"/>
                <a:gd name="T8" fmla="*/ 128 w 141"/>
                <a:gd name="T9" fmla="*/ 23 h 117"/>
                <a:gd name="T10" fmla="*/ 140 w 141"/>
                <a:gd name="T11" fmla="*/ 23 h 117"/>
                <a:gd name="T12" fmla="*/ 140 w 141"/>
                <a:gd name="T13" fmla="*/ 93 h 117"/>
                <a:gd name="T14" fmla="*/ 128 w 141"/>
                <a:gd name="T15" fmla="*/ 93 h 117"/>
                <a:gd name="T16" fmla="*/ 128 w 141"/>
                <a:gd name="T17" fmla="*/ 105 h 117"/>
                <a:gd name="T18" fmla="*/ 115 w 141"/>
                <a:gd name="T19" fmla="*/ 105 h 117"/>
                <a:gd name="T20" fmla="*/ 115 w 141"/>
                <a:gd name="T21" fmla="*/ 116 h 117"/>
                <a:gd name="T22" fmla="*/ 26 w 141"/>
                <a:gd name="T23" fmla="*/ 116 h 117"/>
                <a:gd name="T24" fmla="*/ 26 w 141"/>
                <a:gd name="T25" fmla="*/ 105 h 117"/>
                <a:gd name="T26" fmla="*/ 13 w 141"/>
                <a:gd name="T27" fmla="*/ 105 h 117"/>
                <a:gd name="T28" fmla="*/ 13 w 141"/>
                <a:gd name="T29" fmla="*/ 93 h 117"/>
                <a:gd name="T30" fmla="*/ 0 w 141"/>
                <a:gd name="T31" fmla="*/ 93 h 117"/>
                <a:gd name="T32" fmla="*/ 0 w 141"/>
                <a:gd name="T33" fmla="*/ 46 h 117"/>
                <a:gd name="T34" fmla="*/ 13 w 141"/>
                <a:gd name="T35" fmla="*/ 46 h 117"/>
                <a:gd name="T36" fmla="*/ 13 w 141"/>
                <a:gd name="T37" fmla="*/ 23 h 117"/>
                <a:gd name="T38" fmla="*/ 38 w 141"/>
                <a:gd name="T39" fmla="*/ 23 h 117"/>
                <a:gd name="T40" fmla="*/ 38 w 141"/>
                <a:gd name="T41" fmla="*/ 11 h 117"/>
                <a:gd name="T42" fmla="*/ 63 w 141"/>
                <a:gd name="T43" fmla="*/ 11 h 117"/>
                <a:gd name="T44" fmla="*/ 63 w 141"/>
                <a:gd name="T45" fmla="*/ 0 h 1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1" h="117">
                  <a:moveTo>
                    <a:pt x="63" y="0"/>
                  </a:moveTo>
                  <a:lnTo>
                    <a:pt x="115" y="0"/>
                  </a:lnTo>
                  <a:lnTo>
                    <a:pt x="115" y="11"/>
                  </a:lnTo>
                  <a:lnTo>
                    <a:pt x="128" y="11"/>
                  </a:lnTo>
                  <a:lnTo>
                    <a:pt x="128" y="23"/>
                  </a:lnTo>
                  <a:lnTo>
                    <a:pt x="140" y="23"/>
                  </a:lnTo>
                  <a:lnTo>
                    <a:pt x="140" y="93"/>
                  </a:lnTo>
                  <a:lnTo>
                    <a:pt x="128" y="93"/>
                  </a:lnTo>
                  <a:lnTo>
                    <a:pt x="128" y="105"/>
                  </a:lnTo>
                  <a:lnTo>
                    <a:pt x="115" y="105"/>
                  </a:lnTo>
                  <a:lnTo>
                    <a:pt x="115" y="116"/>
                  </a:lnTo>
                  <a:lnTo>
                    <a:pt x="26" y="116"/>
                  </a:lnTo>
                  <a:lnTo>
                    <a:pt x="26" y="105"/>
                  </a:lnTo>
                  <a:lnTo>
                    <a:pt x="13" y="105"/>
                  </a:lnTo>
                  <a:lnTo>
                    <a:pt x="13" y="93"/>
                  </a:lnTo>
                  <a:lnTo>
                    <a:pt x="0" y="93"/>
                  </a:lnTo>
                  <a:lnTo>
                    <a:pt x="0" y="46"/>
                  </a:lnTo>
                  <a:lnTo>
                    <a:pt x="13" y="46"/>
                  </a:lnTo>
                  <a:lnTo>
                    <a:pt x="13" y="23"/>
                  </a:lnTo>
                  <a:lnTo>
                    <a:pt x="38" y="23"/>
                  </a:lnTo>
                  <a:lnTo>
                    <a:pt x="38" y="11"/>
                  </a:lnTo>
                  <a:lnTo>
                    <a:pt x="63" y="11"/>
                  </a:lnTo>
                  <a:lnTo>
                    <a:pt x="63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614" y="1909"/>
              <a:ext cx="76" cy="81"/>
            </a:xfrm>
            <a:custGeom>
              <a:avLst/>
              <a:gdLst>
                <a:gd name="T0" fmla="*/ 0 w 76"/>
                <a:gd name="T1" fmla="*/ 0 h 81"/>
                <a:gd name="T2" fmla="*/ 51 w 76"/>
                <a:gd name="T3" fmla="*/ 0 h 81"/>
                <a:gd name="T4" fmla="*/ 51 w 76"/>
                <a:gd name="T5" fmla="*/ 11 h 81"/>
                <a:gd name="T6" fmla="*/ 63 w 76"/>
                <a:gd name="T7" fmla="*/ 11 h 81"/>
                <a:gd name="T8" fmla="*/ 63 w 76"/>
                <a:gd name="T9" fmla="*/ 22 h 81"/>
                <a:gd name="T10" fmla="*/ 75 w 76"/>
                <a:gd name="T11" fmla="*/ 22 h 81"/>
                <a:gd name="T12" fmla="*/ 75 w 76"/>
                <a:gd name="T13" fmla="*/ 57 h 81"/>
                <a:gd name="T14" fmla="*/ 63 w 76"/>
                <a:gd name="T15" fmla="*/ 57 h 81"/>
                <a:gd name="T16" fmla="*/ 63 w 76"/>
                <a:gd name="T17" fmla="*/ 46 h 81"/>
                <a:gd name="T18" fmla="*/ 51 w 76"/>
                <a:gd name="T19" fmla="*/ 46 h 81"/>
                <a:gd name="T20" fmla="*/ 51 w 76"/>
                <a:gd name="T21" fmla="*/ 22 h 81"/>
                <a:gd name="T22" fmla="*/ 38 w 76"/>
                <a:gd name="T23" fmla="*/ 22 h 81"/>
                <a:gd name="T24" fmla="*/ 38 w 76"/>
                <a:gd name="T25" fmla="*/ 80 h 81"/>
                <a:gd name="T26" fmla="*/ 13 w 76"/>
                <a:gd name="T27" fmla="*/ 80 h 81"/>
                <a:gd name="T28" fmla="*/ 13 w 76"/>
                <a:gd name="T29" fmla="*/ 11 h 81"/>
                <a:gd name="T30" fmla="*/ 0 w 76"/>
                <a:gd name="T31" fmla="*/ 11 h 81"/>
                <a:gd name="T32" fmla="*/ 0 w 76"/>
                <a:gd name="T33" fmla="*/ 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" h="81">
                  <a:moveTo>
                    <a:pt x="0" y="0"/>
                  </a:moveTo>
                  <a:lnTo>
                    <a:pt x="51" y="0"/>
                  </a:lnTo>
                  <a:lnTo>
                    <a:pt x="51" y="11"/>
                  </a:lnTo>
                  <a:lnTo>
                    <a:pt x="63" y="11"/>
                  </a:lnTo>
                  <a:lnTo>
                    <a:pt x="63" y="22"/>
                  </a:lnTo>
                  <a:lnTo>
                    <a:pt x="75" y="22"/>
                  </a:lnTo>
                  <a:lnTo>
                    <a:pt x="75" y="57"/>
                  </a:lnTo>
                  <a:lnTo>
                    <a:pt x="63" y="57"/>
                  </a:lnTo>
                  <a:lnTo>
                    <a:pt x="63" y="46"/>
                  </a:lnTo>
                  <a:lnTo>
                    <a:pt x="51" y="46"/>
                  </a:lnTo>
                  <a:lnTo>
                    <a:pt x="51" y="22"/>
                  </a:lnTo>
                  <a:lnTo>
                    <a:pt x="38" y="22"/>
                  </a:lnTo>
                  <a:lnTo>
                    <a:pt x="38" y="80"/>
                  </a:lnTo>
                  <a:lnTo>
                    <a:pt x="13" y="80"/>
                  </a:lnTo>
                  <a:lnTo>
                    <a:pt x="13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395" y="1921"/>
              <a:ext cx="127" cy="93"/>
            </a:xfrm>
            <a:custGeom>
              <a:avLst/>
              <a:gdLst>
                <a:gd name="T0" fmla="*/ 38 w 127"/>
                <a:gd name="T1" fmla="*/ 0 h 93"/>
                <a:gd name="T2" fmla="*/ 114 w 127"/>
                <a:gd name="T3" fmla="*/ 0 h 93"/>
                <a:gd name="T4" fmla="*/ 114 w 127"/>
                <a:gd name="T5" fmla="*/ 11 h 93"/>
                <a:gd name="T6" fmla="*/ 126 w 127"/>
                <a:gd name="T7" fmla="*/ 11 h 93"/>
                <a:gd name="T8" fmla="*/ 126 w 127"/>
                <a:gd name="T9" fmla="*/ 69 h 93"/>
                <a:gd name="T10" fmla="*/ 114 w 127"/>
                <a:gd name="T11" fmla="*/ 69 h 93"/>
                <a:gd name="T12" fmla="*/ 114 w 127"/>
                <a:gd name="T13" fmla="*/ 81 h 93"/>
                <a:gd name="T14" fmla="*/ 100 w 127"/>
                <a:gd name="T15" fmla="*/ 81 h 93"/>
                <a:gd name="T16" fmla="*/ 100 w 127"/>
                <a:gd name="T17" fmla="*/ 92 h 93"/>
                <a:gd name="T18" fmla="*/ 12 w 127"/>
                <a:gd name="T19" fmla="*/ 92 h 93"/>
                <a:gd name="T20" fmla="*/ 12 w 127"/>
                <a:gd name="T21" fmla="*/ 69 h 93"/>
                <a:gd name="T22" fmla="*/ 0 w 127"/>
                <a:gd name="T23" fmla="*/ 69 h 93"/>
                <a:gd name="T24" fmla="*/ 0 w 127"/>
                <a:gd name="T25" fmla="*/ 34 h 93"/>
                <a:gd name="T26" fmla="*/ 12 w 127"/>
                <a:gd name="T27" fmla="*/ 34 h 93"/>
                <a:gd name="T28" fmla="*/ 12 w 127"/>
                <a:gd name="T29" fmla="*/ 23 h 93"/>
                <a:gd name="T30" fmla="*/ 25 w 127"/>
                <a:gd name="T31" fmla="*/ 23 h 93"/>
                <a:gd name="T32" fmla="*/ 25 w 127"/>
                <a:gd name="T33" fmla="*/ 11 h 93"/>
                <a:gd name="T34" fmla="*/ 38 w 127"/>
                <a:gd name="T35" fmla="*/ 11 h 93"/>
                <a:gd name="T36" fmla="*/ 38 w 127"/>
                <a:gd name="T37" fmla="*/ 0 h 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" h="93">
                  <a:moveTo>
                    <a:pt x="38" y="0"/>
                  </a:moveTo>
                  <a:lnTo>
                    <a:pt x="114" y="0"/>
                  </a:lnTo>
                  <a:lnTo>
                    <a:pt x="114" y="11"/>
                  </a:lnTo>
                  <a:lnTo>
                    <a:pt x="126" y="11"/>
                  </a:lnTo>
                  <a:lnTo>
                    <a:pt x="126" y="69"/>
                  </a:lnTo>
                  <a:lnTo>
                    <a:pt x="114" y="69"/>
                  </a:lnTo>
                  <a:lnTo>
                    <a:pt x="114" y="81"/>
                  </a:lnTo>
                  <a:lnTo>
                    <a:pt x="100" y="81"/>
                  </a:lnTo>
                  <a:lnTo>
                    <a:pt x="100" y="92"/>
                  </a:lnTo>
                  <a:lnTo>
                    <a:pt x="12" y="92"/>
                  </a:lnTo>
                  <a:lnTo>
                    <a:pt x="12" y="69"/>
                  </a:lnTo>
                  <a:lnTo>
                    <a:pt x="0" y="69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2" y="23"/>
                  </a:lnTo>
                  <a:lnTo>
                    <a:pt x="25" y="23"/>
                  </a:lnTo>
                  <a:lnTo>
                    <a:pt x="25" y="11"/>
                  </a:lnTo>
                  <a:lnTo>
                    <a:pt x="38" y="11"/>
                  </a:lnTo>
                  <a:lnTo>
                    <a:pt x="38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641" y="1921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9 w 10"/>
                <a:gd name="T3" fmla="*/ 0 h 9"/>
                <a:gd name="T4" fmla="*/ 9 w 10"/>
                <a:gd name="T5" fmla="*/ 8 h 9"/>
                <a:gd name="T6" fmla="*/ 0 w 10"/>
                <a:gd name="T7" fmla="*/ 8 h 9"/>
                <a:gd name="T8" fmla="*/ 0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304" y="1957"/>
              <a:ext cx="76" cy="33"/>
            </a:xfrm>
            <a:custGeom>
              <a:avLst/>
              <a:gdLst>
                <a:gd name="T0" fmla="*/ 37 w 76"/>
                <a:gd name="T1" fmla="*/ 0 h 33"/>
                <a:gd name="T2" fmla="*/ 75 w 76"/>
                <a:gd name="T3" fmla="*/ 0 h 33"/>
                <a:gd name="T4" fmla="*/ 75 w 76"/>
                <a:gd name="T5" fmla="*/ 11 h 33"/>
                <a:gd name="T6" fmla="*/ 63 w 76"/>
                <a:gd name="T7" fmla="*/ 11 h 33"/>
                <a:gd name="T8" fmla="*/ 63 w 76"/>
                <a:gd name="T9" fmla="*/ 22 h 33"/>
                <a:gd name="T10" fmla="*/ 25 w 76"/>
                <a:gd name="T11" fmla="*/ 22 h 33"/>
                <a:gd name="T12" fmla="*/ 25 w 76"/>
                <a:gd name="T13" fmla="*/ 32 h 33"/>
                <a:gd name="T14" fmla="*/ 0 w 76"/>
                <a:gd name="T15" fmla="*/ 32 h 33"/>
                <a:gd name="T16" fmla="*/ 0 w 76"/>
                <a:gd name="T17" fmla="*/ 22 h 33"/>
                <a:gd name="T18" fmla="*/ 12 w 76"/>
                <a:gd name="T19" fmla="*/ 22 h 33"/>
                <a:gd name="T20" fmla="*/ 12 w 76"/>
                <a:gd name="T21" fmla="*/ 11 h 33"/>
                <a:gd name="T22" fmla="*/ 37 w 76"/>
                <a:gd name="T23" fmla="*/ 11 h 33"/>
                <a:gd name="T24" fmla="*/ 37 w 76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33">
                  <a:moveTo>
                    <a:pt x="37" y="0"/>
                  </a:moveTo>
                  <a:lnTo>
                    <a:pt x="75" y="0"/>
                  </a:lnTo>
                  <a:lnTo>
                    <a:pt x="75" y="11"/>
                  </a:lnTo>
                  <a:lnTo>
                    <a:pt x="63" y="11"/>
                  </a:lnTo>
                  <a:lnTo>
                    <a:pt x="63" y="22"/>
                  </a:lnTo>
                  <a:lnTo>
                    <a:pt x="25" y="22"/>
                  </a:lnTo>
                  <a:lnTo>
                    <a:pt x="25" y="32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11"/>
                  </a:lnTo>
                  <a:lnTo>
                    <a:pt x="37" y="11"/>
                  </a:lnTo>
                  <a:lnTo>
                    <a:pt x="37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437" y="2016"/>
              <a:ext cx="411" cy="551"/>
            </a:xfrm>
            <a:custGeom>
              <a:avLst/>
              <a:gdLst>
                <a:gd name="T0" fmla="*/ 231 w 411"/>
                <a:gd name="T1" fmla="*/ 0 h 551"/>
                <a:gd name="T2" fmla="*/ 256 w 411"/>
                <a:gd name="T3" fmla="*/ 13 h 551"/>
                <a:gd name="T4" fmla="*/ 269 w 411"/>
                <a:gd name="T5" fmla="*/ 25 h 551"/>
                <a:gd name="T6" fmla="*/ 282 w 411"/>
                <a:gd name="T7" fmla="*/ 239 h 551"/>
                <a:gd name="T8" fmla="*/ 308 w 411"/>
                <a:gd name="T9" fmla="*/ 228 h 551"/>
                <a:gd name="T10" fmla="*/ 321 w 411"/>
                <a:gd name="T11" fmla="*/ 239 h 551"/>
                <a:gd name="T12" fmla="*/ 333 w 411"/>
                <a:gd name="T13" fmla="*/ 228 h 551"/>
                <a:gd name="T14" fmla="*/ 346 w 411"/>
                <a:gd name="T15" fmla="*/ 239 h 551"/>
                <a:gd name="T16" fmla="*/ 360 w 411"/>
                <a:gd name="T17" fmla="*/ 288 h 551"/>
                <a:gd name="T18" fmla="*/ 373 w 411"/>
                <a:gd name="T19" fmla="*/ 251 h 551"/>
                <a:gd name="T20" fmla="*/ 385 w 411"/>
                <a:gd name="T21" fmla="*/ 275 h 551"/>
                <a:gd name="T22" fmla="*/ 397 w 411"/>
                <a:gd name="T23" fmla="*/ 299 h 551"/>
                <a:gd name="T24" fmla="*/ 410 w 411"/>
                <a:gd name="T25" fmla="*/ 323 h 551"/>
                <a:gd name="T26" fmla="*/ 397 w 411"/>
                <a:gd name="T27" fmla="*/ 418 h 551"/>
                <a:gd name="T28" fmla="*/ 385 w 411"/>
                <a:gd name="T29" fmla="*/ 430 h 551"/>
                <a:gd name="T30" fmla="*/ 360 w 411"/>
                <a:gd name="T31" fmla="*/ 442 h 551"/>
                <a:gd name="T32" fmla="*/ 333 w 411"/>
                <a:gd name="T33" fmla="*/ 455 h 551"/>
                <a:gd name="T34" fmla="*/ 321 w 411"/>
                <a:gd name="T35" fmla="*/ 466 h 551"/>
                <a:gd name="T36" fmla="*/ 282 w 411"/>
                <a:gd name="T37" fmla="*/ 478 h 551"/>
                <a:gd name="T38" fmla="*/ 256 w 411"/>
                <a:gd name="T39" fmla="*/ 491 h 551"/>
                <a:gd name="T40" fmla="*/ 231 w 411"/>
                <a:gd name="T41" fmla="*/ 503 h 551"/>
                <a:gd name="T42" fmla="*/ 206 w 411"/>
                <a:gd name="T43" fmla="*/ 513 h 551"/>
                <a:gd name="T44" fmla="*/ 155 w 411"/>
                <a:gd name="T45" fmla="*/ 526 h 551"/>
                <a:gd name="T46" fmla="*/ 103 w 411"/>
                <a:gd name="T47" fmla="*/ 538 h 551"/>
                <a:gd name="T48" fmla="*/ 51 w 411"/>
                <a:gd name="T49" fmla="*/ 550 h 551"/>
                <a:gd name="T50" fmla="*/ 38 w 411"/>
                <a:gd name="T51" fmla="*/ 538 h 551"/>
                <a:gd name="T52" fmla="*/ 26 w 411"/>
                <a:gd name="T53" fmla="*/ 526 h 551"/>
                <a:gd name="T54" fmla="*/ 12 w 411"/>
                <a:gd name="T55" fmla="*/ 503 h 551"/>
                <a:gd name="T56" fmla="*/ 0 w 411"/>
                <a:gd name="T57" fmla="*/ 466 h 551"/>
                <a:gd name="T58" fmla="*/ 12 w 411"/>
                <a:gd name="T59" fmla="*/ 383 h 551"/>
                <a:gd name="T60" fmla="*/ 26 w 411"/>
                <a:gd name="T61" fmla="*/ 359 h 551"/>
                <a:gd name="T62" fmla="*/ 64 w 411"/>
                <a:gd name="T63" fmla="*/ 347 h 551"/>
                <a:gd name="T64" fmla="*/ 51 w 411"/>
                <a:gd name="T65" fmla="*/ 335 h 551"/>
                <a:gd name="T66" fmla="*/ 64 w 411"/>
                <a:gd name="T67" fmla="*/ 299 h 551"/>
                <a:gd name="T68" fmla="*/ 77 w 411"/>
                <a:gd name="T69" fmla="*/ 288 h 551"/>
                <a:gd name="T70" fmla="*/ 128 w 411"/>
                <a:gd name="T71" fmla="*/ 275 h 551"/>
                <a:gd name="T72" fmla="*/ 103 w 411"/>
                <a:gd name="T73" fmla="*/ 263 h 551"/>
                <a:gd name="T74" fmla="*/ 115 w 411"/>
                <a:gd name="T75" fmla="*/ 251 h 551"/>
                <a:gd name="T76" fmla="*/ 128 w 411"/>
                <a:gd name="T77" fmla="*/ 239 h 551"/>
                <a:gd name="T78" fmla="*/ 179 w 411"/>
                <a:gd name="T79" fmla="*/ 228 h 551"/>
                <a:gd name="T80" fmla="*/ 155 w 411"/>
                <a:gd name="T81" fmla="*/ 216 h 551"/>
                <a:gd name="T82" fmla="*/ 141 w 411"/>
                <a:gd name="T83" fmla="*/ 180 h 551"/>
                <a:gd name="T84" fmla="*/ 155 w 411"/>
                <a:gd name="T85" fmla="*/ 132 h 551"/>
                <a:gd name="T86" fmla="*/ 167 w 411"/>
                <a:gd name="T87" fmla="*/ 60 h 551"/>
                <a:gd name="T88" fmla="*/ 179 w 411"/>
                <a:gd name="T89" fmla="*/ 37 h 551"/>
                <a:gd name="T90" fmla="*/ 193 w 411"/>
                <a:gd name="T91" fmla="*/ 13 h 5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11" h="551">
                  <a:moveTo>
                    <a:pt x="193" y="0"/>
                  </a:moveTo>
                  <a:lnTo>
                    <a:pt x="231" y="0"/>
                  </a:lnTo>
                  <a:lnTo>
                    <a:pt x="231" y="13"/>
                  </a:lnTo>
                  <a:lnTo>
                    <a:pt x="256" y="13"/>
                  </a:lnTo>
                  <a:lnTo>
                    <a:pt x="256" y="25"/>
                  </a:lnTo>
                  <a:lnTo>
                    <a:pt x="269" y="25"/>
                  </a:lnTo>
                  <a:lnTo>
                    <a:pt x="269" y="239"/>
                  </a:lnTo>
                  <a:lnTo>
                    <a:pt x="282" y="239"/>
                  </a:lnTo>
                  <a:lnTo>
                    <a:pt x="282" y="228"/>
                  </a:lnTo>
                  <a:lnTo>
                    <a:pt x="308" y="228"/>
                  </a:lnTo>
                  <a:lnTo>
                    <a:pt x="308" y="239"/>
                  </a:lnTo>
                  <a:lnTo>
                    <a:pt x="321" y="239"/>
                  </a:lnTo>
                  <a:lnTo>
                    <a:pt x="321" y="228"/>
                  </a:lnTo>
                  <a:lnTo>
                    <a:pt x="333" y="228"/>
                  </a:lnTo>
                  <a:lnTo>
                    <a:pt x="333" y="239"/>
                  </a:lnTo>
                  <a:lnTo>
                    <a:pt x="346" y="239"/>
                  </a:lnTo>
                  <a:lnTo>
                    <a:pt x="346" y="288"/>
                  </a:lnTo>
                  <a:lnTo>
                    <a:pt x="360" y="288"/>
                  </a:lnTo>
                  <a:lnTo>
                    <a:pt x="360" y="251"/>
                  </a:lnTo>
                  <a:lnTo>
                    <a:pt x="373" y="251"/>
                  </a:lnTo>
                  <a:lnTo>
                    <a:pt x="373" y="275"/>
                  </a:lnTo>
                  <a:lnTo>
                    <a:pt x="385" y="275"/>
                  </a:lnTo>
                  <a:lnTo>
                    <a:pt x="385" y="299"/>
                  </a:lnTo>
                  <a:lnTo>
                    <a:pt x="397" y="299"/>
                  </a:lnTo>
                  <a:lnTo>
                    <a:pt x="397" y="323"/>
                  </a:lnTo>
                  <a:lnTo>
                    <a:pt x="410" y="323"/>
                  </a:lnTo>
                  <a:lnTo>
                    <a:pt x="410" y="418"/>
                  </a:lnTo>
                  <a:lnTo>
                    <a:pt x="397" y="418"/>
                  </a:lnTo>
                  <a:lnTo>
                    <a:pt x="397" y="430"/>
                  </a:lnTo>
                  <a:lnTo>
                    <a:pt x="385" y="430"/>
                  </a:lnTo>
                  <a:lnTo>
                    <a:pt x="385" y="442"/>
                  </a:lnTo>
                  <a:lnTo>
                    <a:pt x="360" y="442"/>
                  </a:lnTo>
                  <a:lnTo>
                    <a:pt x="360" y="455"/>
                  </a:lnTo>
                  <a:lnTo>
                    <a:pt x="333" y="455"/>
                  </a:lnTo>
                  <a:lnTo>
                    <a:pt x="333" y="466"/>
                  </a:lnTo>
                  <a:lnTo>
                    <a:pt x="321" y="466"/>
                  </a:lnTo>
                  <a:lnTo>
                    <a:pt x="321" y="478"/>
                  </a:lnTo>
                  <a:lnTo>
                    <a:pt x="282" y="478"/>
                  </a:lnTo>
                  <a:lnTo>
                    <a:pt x="282" y="491"/>
                  </a:lnTo>
                  <a:lnTo>
                    <a:pt x="256" y="491"/>
                  </a:lnTo>
                  <a:lnTo>
                    <a:pt x="256" y="503"/>
                  </a:lnTo>
                  <a:lnTo>
                    <a:pt x="231" y="503"/>
                  </a:lnTo>
                  <a:lnTo>
                    <a:pt x="231" y="513"/>
                  </a:lnTo>
                  <a:lnTo>
                    <a:pt x="206" y="513"/>
                  </a:lnTo>
                  <a:lnTo>
                    <a:pt x="206" y="526"/>
                  </a:lnTo>
                  <a:lnTo>
                    <a:pt x="155" y="526"/>
                  </a:lnTo>
                  <a:lnTo>
                    <a:pt x="155" y="538"/>
                  </a:lnTo>
                  <a:lnTo>
                    <a:pt x="103" y="538"/>
                  </a:lnTo>
                  <a:lnTo>
                    <a:pt x="103" y="550"/>
                  </a:lnTo>
                  <a:lnTo>
                    <a:pt x="51" y="550"/>
                  </a:lnTo>
                  <a:lnTo>
                    <a:pt x="51" y="538"/>
                  </a:lnTo>
                  <a:lnTo>
                    <a:pt x="38" y="538"/>
                  </a:lnTo>
                  <a:lnTo>
                    <a:pt x="38" y="526"/>
                  </a:lnTo>
                  <a:lnTo>
                    <a:pt x="26" y="526"/>
                  </a:lnTo>
                  <a:lnTo>
                    <a:pt x="26" y="503"/>
                  </a:lnTo>
                  <a:lnTo>
                    <a:pt x="12" y="503"/>
                  </a:lnTo>
                  <a:lnTo>
                    <a:pt x="12" y="466"/>
                  </a:lnTo>
                  <a:lnTo>
                    <a:pt x="0" y="466"/>
                  </a:lnTo>
                  <a:lnTo>
                    <a:pt x="0" y="383"/>
                  </a:lnTo>
                  <a:lnTo>
                    <a:pt x="12" y="383"/>
                  </a:lnTo>
                  <a:lnTo>
                    <a:pt x="12" y="359"/>
                  </a:lnTo>
                  <a:lnTo>
                    <a:pt x="26" y="359"/>
                  </a:lnTo>
                  <a:lnTo>
                    <a:pt x="26" y="347"/>
                  </a:lnTo>
                  <a:lnTo>
                    <a:pt x="64" y="347"/>
                  </a:lnTo>
                  <a:lnTo>
                    <a:pt x="64" y="335"/>
                  </a:lnTo>
                  <a:lnTo>
                    <a:pt x="51" y="335"/>
                  </a:lnTo>
                  <a:lnTo>
                    <a:pt x="51" y="299"/>
                  </a:lnTo>
                  <a:lnTo>
                    <a:pt x="64" y="299"/>
                  </a:lnTo>
                  <a:lnTo>
                    <a:pt x="64" y="288"/>
                  </a:lnTo>
                  <a:lnTo>
                    <a:pt x="77" y="288"/>
                  </a:lnTo>
                  <a:lnTo>
                    <a:pt x="77" y="275"/>
                  </a:lnTo>
                  <a:lnTo>
                    <a:pt x="128" y="275"/>
                  </a:lnTo>
                  <a:lnTo>
                    <a:pt x="128" y="263"/>
                  </a:lnTo>
                  <a:lnTo>
                    <a:pt x="103" y="263"/>
                  </a:lnTo>
                  <a:lnTo>
                    <a:pt x="103" y="251"/>
                  </a:lnTo>
                  <a:lnTo>
                    <a:pt x="115" y="251"/>
                  </a:lnTo>
                  <a:lnTo>
                    <a:pt x="115" y="239"/>
                  </a:lnTo>
                  <a:lnTo>
                    <a:pt x="128" y="239"/>
                  </a:lnTo>
                  <a:lnTo>
                    <a:pt x="128" y="228"/>
                  </a:lnTo>
                  <a:lnTo>
                    <a:pt x="179" y="228"/>
                  </a:lnTo>
                  <a:lnTo>
                    <a:pt x="179" y="216"/>
                  </a:lnTo>
                  <a:lnTo>
                    <a:pt x="155" y="216"/>
                  </a:lnTo>
                  <a:lnTo>
                    <a:pt x="155" y="180"/>
                  </a:lnTo>
                  <a:lnTo>
                    <a:pt x="141" y="180"/>
                  </a:lnTo>
                  <a:lnTo>
                    <a:pt x="141" y="132"/>
                  </a:lnTo>
                  <a:lnTo>
                    <a:pt x="155" y="132"/>
                  </a:lnTo>
                  <a:lnTo>
                    <a:pt x="155" y="60"/>
                  </a:lnTo>
                  <a:lnTo>
                    <a:pt x="167" y="60"/>
                  </a:lnTo>
                  <a:lnTo>
                    <a:pt x="167" y="37"/>
                  </a:lnTo>
                  <a:lnTo>
                    <a:pt x="179" y="37"/>
                  </a:lnTo>
                  <a:lnTo>
                    <a:pt x="179" y="13"/>
                  </a:lnTo>
                  <a:lnTo>
                    <a:pt x="193" y="13"/>
                  </a:lnTo>
                  <a:lnTo>
                    <a:pt x="193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654" y="2016"/>
              <a:ext cx="62" cy="95"/>
            </a:xfrm>
            <a:custGeom>
              <a:avLst/>
              <a:gdLst>
                <a:gd name="T0" fmla="*/ 13 w 62"/>
                <a:gd name="T1" fmla="*/ 0 h 95"/>
                <a:gd name="T2" fmla="*/ 24 w 62"/>
                <a:gd name="T3" fmla="*/ 0 h 95"/>
                <a:gd name="T4" fmla="*/ 24 w 62"/>
                <a:gd name="T5" fmla="*/ 12 h 95"/>
                <a:gd name="T6" fmla="*/ 13 w 62"/>
                <a:gd name="T7" fmla="*/ 12 h 95"/>
                <a:gd name="T8" fmla="*/ 13 w 62"/>
                <a:gd name="T9" fmla="*/ 24 h 95"/>
                <a:gd name="T10" fmla="*/ 24 w 62"/>
                <a:gd name="T11" fmla="*/ 24 h 95"/>
                <a:gd name="T12" fmla="*/ 24 w 62"/>
                <a:gd name="T13" fmla="*/ 47 h 95"/>
                <a:gd name="T14" fmla="*/ 36 w 62"/>
                <a:gd name="T15" fmla="*/ 47 h 95"/>
                <a:gd name="T16" fmla="*/ 36 w 62"/>
                <a:gd name="T17" fmla="*/ 58 h 95"/>
                <a:gd name="T18" fmla="*/ 48 w 62"/>
                <a:gd name="T19" fmla="*/ 58 h 95"/>
                <a:gd name="T20" fmla="*/ 48 w 62"/>
                <a:gd name="T21" fmla="*/ 70 h 95"/>
                <a:gd name="T22" fmla="*/ 61 w 62"/>
                <a:gd name="T23" fmla="*/ 70 h 95"/>
                <a:gd name="T24" fmla="*/ 61 w 62"/>
                <a:gd name="T25" fmla="*/ 94 h 95"/>
                <a:gd name="T26" fmla="*/ 48 w 62"/>
                <a:gd name="T27" fmla="*/ 94 h 95"/>
                <a:gd name="T28" fmla="*/ 48 w 62"/>
                <a:gd name="T29" fmla="*/ 70 h 95"/>
                <a:gd name="T30" fmla="*/ 36 w 62"/>
                <a:gd name="T31" fmla="*/ 70 h 95"/>
                <a:gd name="T32" fmla="*/ 36 w 62"/>
                <a:gd name="T33" fmla="*/ 58 h 95"/>
                <a:gd name="T34" fmla="*/ 24 w 62"/>
                <a:gd name="T35" fmla="*/ 58 h 95"/>
                <a:gd name="T36" fmla="*/ 24 w 62"/>
                <a:gd name="T37" fmla="*/ 47 h 95"/>
                <a:gd name="T38" fmla="*/ 13 w 62"/>
                <a:gd name="T39" fmla="*/ 47 h 95"/>
                <a:gd name="T40" fmla="*/ 13 w 62"/>
                <a:gd name="T41" fmla="*/ 24 h 95"/>
                <a:gd name="T42" fmla="*/ 0 w 62"/>
                <a:gd name="T43" fmla="*/ 24 h 95"/>
                <a:gd name="T44" fmla="*/ 0 w 62"/>
                <a:gd name="T45" fmla="*/ 12 h 95"/>
                <a:gd name="T46" fmla="*/ 13 w 62"/>
                <a:gd name="T47" fmla="*/ 12 h 95"/>
                <a:gd name="T48" fmla="*/ 13 w 62"/>
                <a:gd name="T49" fmla="*/ 0 h 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2" h="95">
                  <a:moveTo>
                    <a:pt x="13" y="0"/>
                  </a:moveTo>
                  <a:lnTo>
                    <a:pt x="24" y="0"/>
                  </a:lnTo>
                  <a:lnTo>
                    <a:pt x="24" y="12"/>
                  </a:lnTo>
                  <a:lnTo>
                    <a:pt x="13" y="12"/>
                  </a:lnTo>
                  <a:lnTo>
                    <a:pt x="13" y="24"/>
                  </a:lnTo>
                  <a:lnTo>
                    <a:pt x="24" y="24"/>
                  </a:lnTo>
                  <a:lnTo>
                    <a:pt x="24" y="47"/>
                  </a:lnTo>
                  <a:lnTo>
                    <a:pt x="36" y="47"/>
                  </a:lnTo>
                  <a:lnTo>
                    <a:pt x="36" y="58"/>
                  </a:lnTo>
                  <a:lnTo>
                    <a:pt x="48" y="58"/>
                  </a:lnTo>
                  <a:lnTo>
                    <a:pt x="48" y="70"/>
                  </a:lnTo>
                  <a:lnTo>
                    <a:pt x="61" y="70"/>
                  </a:lnTo>
                  <a:lnTo>
                    <a:pt x="61" y="94"/>
                  </a:lnTo>
                  <a:lnTo>
                    <a:pt x="48" y="94"/>
                  </a:lnTo>
                  <a:lnTo>
                    <a:pt x="48" y="70"/>
                  </a:lnTo>
                  <a:lnTo>
                    <a:pt x="36" y="70"/>
                  </a:lnTo>
                  <a:lnTo>
                    <a:pt x="36" y="58"/>
                  </a:lnTo>
                  <a:lnTo>
                    <a:pt x="24" y="58"/>
                  </a:lnTo>
                  <a:lnTo>
                    <a:pt x="24" y="47"/>
                  </a:lnTo>
                  <a:lnTo>
                    <a:pt x="13" y="47"/>
                  </a:lnTo>
                  <a:lnTo>
                    <a:pt x="13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80" y="2029"/>
              <a:ext cx="37" cy="34"/>
            </a:xfrm>
            <a:custGeom>
              <a:avLst/>
              <a:gdLst>
                <a:gd name="T0" fmla="*/ 12 w 37"/>
                <a:gd name="T1" fmla="*/ 0 h 34"/>
                <a:gd name="T2" fmla="*/ 36 w 37"/>
                <a:gd name="T3" fmla="*/ 0 h 34"/>
                <a:gd name="T4" fmla="*/ 36 w 37"/>
                <a:gd name="T5" fmla="*/ 11 h 34"/>
                <a:gd name="T6" fmla="*/ 12 w 37"/>
                <a:gd name="T7" fmla="*/ 11 h 34"/>
                <a:gd name="T8" fmla="*/ 12 w 37"/>
                <a:gd name="T9" fmla="*/ 33 h 34"/>
                <a:gd name="T10" fmla="*/ 0 w 37"/>
                <a:gd name="T11" fmla="*/ 33 h 34"/>
                <a:gd name="T12" fmla="*/ 0 w 37"/>
                <a:gd name="T13" fmla="*/ 11 h 34"/>
                <a:gd name="T14" fmla="*/ 12 w 37"/>
                <a:gd name="T15" fmla="*/ 11 h 34"/>
                <a:gd name="T16" fmla="*/ 12 w 37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" h="34">
                  <a:moveTo>
                    <a:pt x="12" y="0"/>
                  </a:moveTo>
                  <a:lnTo>
                    <a:pt x="36" y="0"/>
                  </a:lnTo>
                  <a:lnTo>
                    <a:pt x="36" y="11"/>
                  </a:lnTo>
                  <a:lnTo>
                    <a:pt x="12" y="11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006" y="2101"/>
              <a:ext cx="24" cy="57"/>
            </a:xfrm>
            <a:custGeom>
              <a:avLst/>
              <a:gdLst>
                <a:gd name="T0" fmla="*/ 11 w 24"/>
                <a:gd name="T1" fmla="*/ 0 h 57"/>
                <a:gd name="T2" fmla="*/ 23 w 24"/>
                <a:gd name="T3" fmla="*/ 0 h 57"/>
                <a:gd name="T4" fmla="*/ 23 w 24"/>
                <a:gd name="T5" fmla="*/ 23 h 57"/>
                <a:gd name="T6" fmla="*/ 11 w 24"/>
                <a:gd name="T7" fmla="*/ 23 h 57"/>
                <a:gd name="T8" fmla="*/ 11 w 24"/>
                <a:gd name="T9" fmla="*/ 56 h 57"/>
                <a:gd name="T10" fmla="*/ 0 w 24"/>
                <a:gd name="T11" fmla="*/ 56 h 57"/>
                <a:gd name="T12" fmla="*/ 0 w 24"/>
                <a:gd name="T13" fmla="*/ 23 h 57"/>
                <a:gd name="T14" fmla="*/ 11 w 24"/>
                <a:gd name="T15" fmla="*/ 23 h 57"/>
                <a:gd name="T16" fmla="*/ 11 w 24"/>
                <a:gd name="T17" fmla="*/ 11 h 57"/>
                <a:gd name="T18" fmla="*/ 11 w 24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57">
                  <a:moveTo>
                    <a:pt x="11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11" y="23"/>
                  </a:lnTo>
                  <a:lnTo>
                    <a:pt x="11" y="56"/>
                  </a:lnTo>
                  <a:lnTo>
                    <a:pt x="0" y="56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731" y="2125"/>
              <a:ext cx="11" cy="10"/>
            </a:xfrm>
            <a:custGeom>
              <a:avLst/>
              <a:gdLst>
                <a:gd name="T0" fmla="*/ 0 w 11"/>
                <a:gd name="T1" fmla="*/ 0 h 10"/>
                <a:gd name="T2" fmla="*/ 10 w 11"/>
                <a:gd name="T3" fmla="*/ 0 h 10"/>
                <a:gd name="T4" fmla="*/ 10 w 11"/>
                <a:gd name="T5" fmla="*/ 9 h 10"/>
                <a:gd name="T6" fmla="*/ 0 w 11"/>
                <a:gd name="T7" fmla="*/ 9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162" y="2185"/>
              <a:ext cx="386" cy="94"/>
            </a:xfrm>
            <a:custGeom>
              <a:avLst/>
              <a:gdLst>
                <a:gd name="T0" fmla="*/ 78 w 386"/>
                <a:gd name="T1" fmla="*/ 0 h 94"/>
                <a:gd name="T2" fmla="*/ 64 w 386"/>
                <a:gd name="T3" fmla="*/ 23 h 94"/>
                <a:gd name="T4" fmla="*/ 78 w 386"/>
                <a:gd name="T5" fmla="*/ 35 h 94"/>
                <a:gd name="T6" fmla="*/ 90 w 386"/>
                <a:gd name="T7" fmla="*/ 47 h 94"/>
                <a:gd name="T8" fmla="*/ 115 w 386"/>
                <a:gd name="T9" fmla="*/ 58 h 94"/>
                <a:gd name="T10" fmla="*/ 141 w 386"/>
                <a:gd name="T11" fmla="*/ 70 h 94"/>
                <a:gd name="T12" fmla="*/ 230 w 386"/>
                <a:gd name="T13" fmla="*/ 82 h 94"/>
                <a:gd name="T14" fmla="*/ 269 w 386"/>
                <a:gd name="T15" fmla="*/ 70 h 94"/>
                <a:gd name="T16" fmla="*/ 282 w 386"/>
                <a:gd name="T17" fmla="*/ 58 h 94"/>
                <a:gd name="T18" fmla="*/ 295 w 386"/>
                <a:gd name="T19" fmla="*/ 47 h 94"/>
                <a:gd name="T20" fmla="*/ 308 w 386"/>
                <a:gd name="T21" fmla="*/ 35 h 94"/>
                <a:gd name="T22" fmla="*/ 320 w 386"/>
                <a:gd name="T23" fmla="*/ 0 h 94"/>
                <a:gd name="T24" fmla="*/ 334 w 386"/>
                <a:gd name="T25" fmla="*/ 35 h 94"/>
                <a:gd name="T26" fmla="*/ 347 w 386"/>
                <a:gd name="T27" fmla="*/ 47 h 94"/>
                <a:gd name="T28" fmla="*/ 385 w 386"/>
                <a:gd name="T29" fmla="*/ 58 h 94"/>
                <a:gd name="T30" fmla="*/ 347 w 386"/>
                <a:gd name="T31" fmla="*/ 70 h 94"/>
                <a:gd name="T32" fmla="*/ 334 w 386"/>
                <a:gd name="T33" fmla="*/ 58 h 94"/>
                <a:gd name="T34" fmla="*/ 320 w 386"/>
                <a:gd name="T35" fmla="*/ 47 h 94"/>
                <a:gd name="T36" fmla="*/ 308 w 386"/>
                <a:gd name="T37" fmla="*/ 35 h 94"/>
                <a:gd name="T38" fmla="*/ 295 w 386"/>
                <a:gd name="T39" fmla="*/ 47 h 94"/>
                <a:gd name="T40" fmla="*/ 282 w 386"/>
                <a:gd name="T41" fmla="*/ 58 h 94"/>
                <a:gd name="T42" fmla="*/ 269 w 386"/>
                <a:gd name="T43" fmla="*/ 70 h 94"/>
                <a:gd name="T44" fmla="*/ 230 w 386"/>
                <a:gd name="T45" fmla="*/ 82 h 94"/>
                <a:gd name="T46" fmla="*/ 141 w 386"/>
                <a:gd name="T47" fmla="*/ 93 h 94"/>
                <a:gd name="T48" fmla="*/ 115 w 386"/>
                <a:gd name="T49" fmla="*/ 82 h 94"/>
                <a:gd name="T50" fmla="*/ 90 w 386"/>
                <a:gd name="T51" fmla="*/ 70 h 94"/>
                <a:gd name="T52" fmla="*/ 78 w 386"/>
                <a:gd name="T53" fmla="*/ 58 h 94"/>
                <a:gd name="T54" fmla="*/ 64 w 386"/>
                <a:gd name="T55" fmla="*/ 47 h 94"/>
                <a:gd name="T56" fmla="*/ 51 w 386"/>
                <a:gd name="T57" fmla="*/ 35 h 94"/>
                <a:gd name="T58" fmla="*/ 38 w 386"/>
                <a:gd name="T59" fmla="*/ 47 h 94"/>
                <a:gd name="T60" fmla="*/ 26 w 386"/>
                <a:gd name="T61" fmla="*/ 58 h 94"/>
                <a:gd name="T62" fmla="*/ 0 w 386"/>
                <a:gd name="T63" fmla="*/ 70 h 94"/>
                <a:gd name="T64" fmla="*/ 26 w 386"/>
                <a:gd name="T65" fmla="*/ 58 h 94"/>
                <a:gd name="T66" fmla="*/ 38 w 386"/>
                <a:gd name="T67" fmla="*/ 47 h 94"/>
                <a:gd name="T68" fmla="*/ 51 w 386"/>
                <a:gd name="T69" fmla="*/ 35 h 94"/>
                <a:gd name="T70" fmla="*/ 64 w 386"/>
                <a:gd name="T71" fmla="*/ 23 h 94"/>
                <a:gd name="T72" fmla="*/ 64 w 386"/>
                <a:gd name="T73" fmla="*/ 0 h 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86" h="94">
                  <a:moveTo>
                    <a:pt x="64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64" y="23"/>
                  </a:lnTo>
                  <a:lnTo>
                    <a:pt x="64" y="35"/>
                  </a:lnTo>
                  <a:lnTo>
                    <a:pt x="78" y="35"/>
                  </a:lnTo>
                  <a:lnTo>
                    <a:pt x="78" y="47"/>
                  </a:lnTo>
                  <a:lnTo>
                    <a:pt x="90" y="47"/>
                  </a:lnTo>
                  <a:lnTo>
                    <a:pt x="90" y="58"/>
                  </a:lnTo>
                  <a:lnTo>
                    <a:pt x="115" y="58"/>
                  </a:lnTo>
                  <a:lnTo>
                    <a:pt x="115" y="70"/>
                  </a:lnTo>
                  <a:lnTo>
                    <a:pt x="141" y="70"/>
                  </a:lnTo>
                  <a:lnTo>
                    <a:pt x="141" y="82"/>
                  </a:lnTo>
                  <a:lnTo>
                    <a:pt x="230" y="82"/>
                  </a:lnTo>
                  <a:lnTo>
                    <a:pt x="230" y="70"/>
                  </a:lnTo>
                  <a:lnTo>
                    <a:pt x="269" y="70"/>
                  </a:lnTo>
                  <a:lnTo>
                    <a:pt x="269" y="58"/>
                  </a:lnTo>
                  <a:lnTo>
                    <a:pt x="282" y="58"/>
                  </a:lnTo>
                  <a:lnTo>
                    <a:pt x="282" y="47"/>
                  </a:lnTo>
                  <a:lnTo>
                    <a:pt x="295" y="47"/>
                  </a:lnTo>
                  <a:lnTo>
                    <a:pt x="295" y="35"/>
                  </a:lnTo>
                  <a:lnTo>
                    <a:pt x="308" y="35"/>
                  </a:lnTo>
                  <a:lnTo>
                    <a:pt x="308" y="0"/>
                  </a:lnTo>
                  <a:lnTo>
                    <a:pt x="320" y="0"/>
                  </a:lnTo>
                  <a:lnTo>
                    <a:pt x="320" y="35"/>
                  </a:lnTo>
                  <a:lnTo>
                    <a:pt x="334" y="35"/>
                  </a:lnTo>
                  <a:lnTo>
                    <a:pt x="334" y="47"/>
                  </a:lnTo>
                  <a:lnTo>
                    <a:pt x="347" y="47"/>
                  </a:lnTo>
                  <a:lnTo>
                    <a:pt x="347" y="58"/>
                  </a:lnTo>
                  <a:lnTo>
                    <a:pt x="385" y="58"/>
                  </a:lnTo>
                  <a:lnTo>
                    <a:pt x="385" y="70"/>
                  </a:lnTo>
                  <a:lnTo>
                    <a:pt x="347" y="70"/>
                  </a:lnTo>
                  <a:lnTo>
                    <a:pt x="347" y="58"/>
                  </a:lnTo>
                  <a:lnTo>
                    <a:pt x="334" y="58"/>
                  </a:lnTo>
                  <a:lnTo>
                    <a:pt x="334" y="47"/>
                  </a:lnTo>
                  <a:lnTo>
                    <a:pt x="320" y="47"/>
                  </a:lnTo>
                  <a:lnTo>
                    <a:pt x="320" y="35"/>
                  </a:lnTo>
                  <a:lnTo>
                    <a:pt x="308" y="35"/>
                  </a:lnTo>
                  <a:lnTo>
                    <a:pt x="308" y="47"/>
                  </a:lnTo>
                  <a:lnTo>
                    <a:pt x="295" y="47"/>
                  </a:lnTo>
                  <a:lnTo>
                    <a:pt x="295" y="58"/>
                  </a:lnTo>
                  <a:lnTo>
                    <a:pt x="282" y="58"/>
                  </a:lnTo>
                  <a:lnTo>
                    <a:pt x="282" y="70"/>
                  </a:lnTo>
                  <a:lnTo>
                    <a:pt x="269" y="70"/>
                  </a:lnTo>
                  <a:lnTo>
                    <a:pt x="269" y="82"/>
                  </a:lnTo>
                  <a:lnTo>
                    <a:pt x="230" y="82"/>
                  </a:lnTo>
                  <a:lnTo>
                    <a:pt x="230" y="93"/>
                  </a:lnTo>
                  <a:lnTo>
                    <a:pt x="141" y="93"/>
                  </a:lnTo>
                  <a:lnTo>
                    <a:pt x="141" y="82"/>
                  </a:lnTo>
                  <a:lnTo>
                    <a:pt x="115" y="82"/>
                  </a:lnTo>
                  <a:lnTo>
                    <a:pt x="115" y="70"/>
                  </a:lnTo>
                  <a:lnTo>
                    <a:pt x="90" y="70"/>
                  </a:lnTo>
                  <a:lnTo>
                    <a:pt x="90" y="58"/>
                  </a:lnTo>
                  <a:lnTo>
                    <a:pt x="78" y="58"/>
                  </a:lnTo>
                  <a:lnTo>
                    <a:pt x="78" y="47"/>
                  </a:lnTo>
                  <a:lnTo>
                    <a:pt x="64" y="47"/>
                  </a:lnTo>
                  <a:lnTo>
                    <a:pt x="64" y="35"/>
                  </a:lnTo>
                  <a:lnTo>
                    <a:pt x="51" y="35"/>
                  </a:lnTo>
                  <a:lnTo>
                    <a:pt x="51" y="47"/>
                  </a:lnTo>
                  <a:lnTo>
                    <a:pt x="38" y="47"/>
                  </a:lnTo>
                  <a:lnTo>
                    <a:pt x="38" y="58"/>
                  </a:lnTo>
                  <a:lnTo>
                    <a:pt x="26" y="58"/>
                  </a:lnTo>
                  <a:lnTo>
                    <a:pt x="26" y="70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26" y="58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38" y="35"/>
                  </a:lnTo>
                  <a:lnTo>
                    <a:pt x="51" y="35"/>
                  </a:lnTo>
                  <a:lnTo>
                    <a:pt x="51" y="23"/>
                  </a:lnTo>
                  <a:lnTo>
                    <a:pt x="64" y="23"/>
                  </a:lnTo>
                  <a:lnTo>
                    <a:pt x="64" y="11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88" y="2245"/>
              <a:ext cx="218" cy="238"/>
            </a:xfrm>
            <a:custGeom>
              <a:avLst/>
              <a:gdLst>
                <a:gd name="T0" fmla="*/ 154 w 218"/>
                <a:gd name="T1" fmla="*/ 0 h 238"/>
                <a:gd name="T2" fmla="*/ 166 w 218"/>
                <a:gd name="T3" fmla="*/ 12 h 238"/>
                <a:gd name="T4" fmla="*/ 204 w 218"/>
                <a:gd name="T5" fmla="*/ 23 h 238"/>
                <a:gd name="T6" fmla="*/ 217 w 218"/>
                <a:gd name="T7" fmla="*/ 12 h 238"/>
                <a:gd name="T8" fmla="*/ 204 w 218"/>
                <a:gd name="T9" fmla="*/ 23 h 238"/>
                <a:gd name="T10" fmla="*/ 217 w 218"/>
                <a:gd name="T11" fmla="*/ 59 h 238"/>
                <a:gd name="T12" fmla="*/ 204 w 218"/>
                <a:gd name="T13" fmla="*/ 83 h 238"/>
                <a:gd name="T14" fmla="*/ 191 w 218"/>
                <a:gd name="T15" fmla="*/ 106 h 238"/>
                <a:gd name="T16" fmla="*/ 179 w 218"/>
                <a:gd name="T17" fmla="*/ 118 h 238"/>
                <a:gd name="T18" fmla="*/ 166 w 218"/>
                <a:gd name="T19" fmla="*/ 142 h 238"/>
                <a:gd name="T20" fmla="*/ 154 w 218"/>
                <a:gd name="T21" fmla="*/ 154 h 238"/>
                <a:gd name="T22" fmla="*/ 141 w 218"/>
                <a:gd name="T23" fmla="*/ 178 h 238"/>
                <a:gd name="T24" fmla="*/ 127 w 218"/>
                <a:gd name="T25" fmla="*/ 213 h 238"/>
                <a:gd name="T26" fmla="*/ 115 w 218"/>
                <a:gd name="T27" fmla="*/ 237 h 238"/>
                <a:gd name="T28" fmla="*/ 127 w 218"/>
                <a:gd name="T29" fmla="*/ 213 h 238"/>
                <a:gd name="T30" fmla="*/ 141 w 218"/>
                <a:gd name="T31" fmla="*/ 178 h 238"/>
                <a:gd name="T32" fmla="*/ 127 w 218"/>
                <a:gd name="T33" fmla="*/ 142 h 238"/>
                <a:gd name="T34" fmla="*/ 115 w 218"/>
                <a:gd name="T35" fmla="*/ 154 h 238"/>
                <a:gd name="T36" fmla="*/ 102 w 218"/>
                <a:gd name="T37" fmla="*/ 166 h 238"/>
                <a:gd name="T38" fmla="*/ 77 w 218"/>
                <a:gd name="T39" fmla="*/ 178 h 238"/>
                <a:gd name="T40" fmla="*/ 63 w 218"/>
                <a:gd name="T41" fmla="*/ 189 h 238"/>
                <a:gd name="T42" fmla="*/ 13 w 218"/>
                <a:gd name="T43" fmla="*/ 201 h 238"/>
                <a:gd name="T44" fmla="*/ 0 w 218"/>
                <a:gd name="T45" fmla="*/ 213 h 238"/>
                <a:gd name="T46" fmla="*/ 13 w 218"/>
                <a:gd name="T47" fmla="*/ 201 h 238"/>
                <a:gd name="T48" fmla="*/ 0 w 218"/>
                <a:gd name="T49" fmla="*/ 178 h 238"/>
                <a:gd name="T50" fmla="*/ 13 w 218"/>
                <a:gd name="T51" fmla="*/ 154 h 238"/>
                <a:gd name="T52" fmla="*/ 38 w 218"/>
                <a:gd name="T53" fmla="*/ 142 h 238"/>
                <a:gd name="T54" fmla="*/ 13 w 218"/>
                <a:gd name="T55" fmla="*/ 131 h 238"/>
                <a:gd name="T56" fmla="*/ 38 w 218"/>
                <a:gd name="T57" fmla="*/ 118 h 238"/>
                <a:gd name="T58" fmla="*/ 51 w 218"/>
                <a:gd name="T59" fmla="*/ 131 h 238"/>
                <a:gd name="T60" fmla="*/ 63 w 218"/>
                <a:gd name="T61" fmla="*/ 189 h 238"/>
                <a:gd name="T62" fmla="*/ 77 w 218"/>
                <a:gd name="T63" fmla="*/ 178 h 238"/>
                <a:gd name="T64" fmla="*/ 102 w 218"/>
                <a:gd name="T65" fmla="*/ 166 h 238"/>
                <a:gd name="T66" fmla="*/ 115 w 218"/>
                <a:gd name="T67" fmla="*/ 154 h 238"/>
                <a:gd name="T68" fmla="*/ 127 w 218"/>
                <a:gd name="T69" fmla="*/ 142 h 238"/>
                <a:gd name="T70" fmla="*/ 141 w 218"/>
                <a:gd name="T71" fmla="*/ 131 h 238"/>
                <a:gd name="T72" fmla="*/ 127 w 218"/>
                <a:gd name="T73" fmla="*/ 95 h 238"/>
                <a:gd name="T74" fmla="*/ 115 w 218"/>
                <a:gd name="T75" fmla="*/ 83 h 238"/>
                <a:gd name="T76" fmla="*/ 102 w 218"/>
                <a:gd name="T77" fmla="*/ 70 h 238"/>
                <a:gd name="T78" fmla="*/ 77 w 218"/>
                <a:gd name="T79" fmla="*/ 59 h 238"/>
                <a:gd name="T80" fmla="*/ 102 w 218"/>
                <a:gd name="T81" fmla="*/ 47 h 238"/>
                <a:gd name="T82" fmla="*/ 115 w 218"/>
                <a:gd name="T83" fmla="*/ 59 h 238"/>
                <a:gd name="T84" fmla="*/ 127 w 218"/>
                <a:gd name="T85" fmla="*/ 70 h 238"/>
                <a:gd name="T86" fmla="*/ 141 w 218"/>
                <a:gd name="T87" fmla="*/ 83 h 238"/>
                <a:gd name="T88" fmla="*/ 154 w 218"/>
                <a:gd name="T89" fmla="*/ 95 h 238"/>
                <a:gd name="T90" fmla="*/ 166 w 218"/>
                <a:gd name="T91" fmla="*/ 131 h 238"/>
                <a:gd name="T92" fmla="*/ 179 w 218"/>
                <a:gd name="T93" fmla="*/ 118 h 238"/>
                <a:gd name="T94" fmla="*/ 191 w 218"/>
                <a:gd name="T95" fmla="*/ 106 h 238"/>
                <a:gd name="T96" fmla="*/ 204 w 218"/>
                <a:gd name="T97" fmla="*/ 83 h 238"/>
                <a:gd name="T98" fmla="*/ 191 w 218"/>
                <a:gd name="T99" fmla="*/ 59 h 238"/>
                <a:gd name="T100" fmla="*/ 179 w 218"/>
                <a:gd name="T101" fmla="*/ 70 h 238"/>
                <a:gd name="T102" fmla="*/ 166 w 218"/>
                <a:gd name="T103" fmla="*/ 83 h 238"/>
                <a:gd name="T104" fmla="*/ 154 w 218"/>
                <a:gd name="T105" fmla="*/ 70 h 238"/>
                <a:gd name="T106" fmla="*/ 127 w 218"/>
                <a:gd name="T107" fmla="*/ 12 h 2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8" h="238">
                  <a:moveTo>
                    <a:pt x="127" y="0"/>
                  </a:moveTo>
                  <a:lnTo>
                    <a:pt x="154" y="0"/>
                  </a:lnTo>
                  <a:lnTo>
                    <a:pt x="154" y="12"/>
                  </a:lnTo>
                  <a:lnTo>
                    <a:pt x="166" y="12"/>
                  </a:lnTo>
                  <a:lnTo>
                    <a:pt x="166" y="23"/>
                  </a:lnTo>
                  <a:lnTo>
                    <a:pt x="204" y="23"/>
                  </a:lnTo>
                  <a:lnTo>
                    <a:pt x="204" y="12"/>
                  </a:lnTo>
                  <a:lnTo>
                    <a:pt x="217" y="12"/>
                  </a:lnTo>
                  <a:lnTo>
                    <a:pt x="217" y="23"/>
                  </a:lnTo>
                  <a:lnTo>
                    <a:pt x="204" y="23"/>
                  </a:lnTo>
                  <a:lnTo>
                    <a:pt x="204" y="59"/>
                  </a:lnTo>
                  <a:lnTo>
                    <a:pt x="217" y="59"/>
                  </a:lnTo>
                  <a:lnTo>
                    <a:pt x="217" y="83"/>
                  </a:lnTo>
                  <a:lnTo>
                    <a:pt x="204" y="83"/>
                  </a:lnTo>
                  <a:lnTo>
                    <a:pt x="204" y="106"/>
                  </a:lnTo>
                  <a:lnTo>
                    <a:pt x="191" y="106"/>
                  </a:lnTo>
                  <a:lnTo>
                    <a:pt x="191" y="118"/>
                  </a:lnTo>
                  <a:lnTo>
                    <a:pt x="179" y="118"/>
                  </a:lnTo>
                  <a:lnTo>
                    <a:pt x="179" y="142"/>
                  </a:lnTo>
                  <a:lnTo>
                    <a:pt x="166" y="142"/>
                  </a:lnTo>
                  <a:lnTo>
                    <a:pt x="166" y="154"/>
                  </a:lnTo>
                  <a:lnTo>
                    <a:pt x="154" y="154"/>
                  </a:lnTo>
                  <a:lnTo>
                    <a:pt x="154" y="178"/>
                  </a:lnTo>
                  <a:lnTo>
                    <a:pt x="141" y="178"/>
                  </a:lnTo>
                  <a:lnTo>
                    <a:pt x="141" y="213"/>
                  </a:lnTo>
                  <a:lnTo>
                    <a:pt x="127" y="213"/>
                  </a:lnTo>
                  <a:lnTo>
                    <a:pt x="127" y="237"/>
                  </a:lnTo>
                  <a:lnTo>
                    <a:pt x="115" y="237"/>
                  </a:lnTo>
                  <a:lnTo>
                    <a:pt x="115" y="213"/>
                  </a:lnTo>
                  <a:lnTo>
                    <a:pt x="127" y="213"/>
                  </a:lnTo>
                  <a:lnTo>
                    <a:pt x="127" y="178"/>
                  </a:lnTo>
                  <a:lnTo>
                    <a:pt x="141" y="178"/>
                  </a:lnTo>
                  <a:lnTo>
                    <a:pt x="141" y="142"/>
                  </a:lnTo>
                  <a:lnTo>
                    <a:pt x="127" y="142"/>
                  </a:lnTo>
                  <a:lnTo>
                    <a:pt x="127" y="154"/>
                  </a:lnTo>
                  <a:lnTo>
                    <a:pt x="115" y="154"/>
                  </a:lnTo>
                  <a:lnTo>
                    <a:pt x="115" y="166"/>
                  </a:lnTo>
                  <a:lnTo>
                    <a:pt x="102" y="166"/>
                  </a:lnTo>
                  <a:lnTo>
                    <a:pt x="102" y="178"/>
                  </a:lnTo>
                  <a:lnTo>
                    <a:pt x="77" y="178"/>
                  </a:lnTo>
                  <a:lnTo>
                    <a:pt x="77" y="189"/>
                  </a:lnTo>
                  <a:lnTo>
                    <a:pt x="63" y="189"/>
                  </a:lnTo>
                  <a:lnTo>
                    <a:pt x="63" y="201"/>
                  </a:lnTo>
                  <a:lnTo>
                    <a:pt x="13" y="201"/>
                  </a:lnTo>
                  <a:lnTo>
                    <a:pt x="13" y="213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13" y="201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13" y="154"/>
                  </a:lnTo>
                  <a:lnTo>
                    <a:pt x="13" y="142"/>
                  </a:lnTo>
                  <a:lnTo>
                    <a:pt x="38" y="142"/>
                  </a:lnTo>
                  <a:lnTo>
                    <a:pt x="38" y="131"/>
                  </a:lnTo>
                  <a:lnTo>
                    <a:pt x="13" y="131"/>
                  </a:lnTo>
                  <a:lnTo>
                    <a:pt x="13" y="118"/>
                  </a:lnTo>
                  <a:lnTo>
                    <a:pt x="38" y="118"/>
                  </a:lnTo>
                  <a:lnTo>
                    <a:pt x="38" y="131"/>
                  </a:lnTo>
                  <a:lnTo>
                    <a:pt x="51" y="131"/>
                  </a:lnTo>
                  <a:lnTo>
                    <a:pt x="51" y="189"/>
                  </a:lnTo>
                  <a:lnTo>
                    <a:pt x="63" y="189"/>
                  </a:lnTo>
                  <a:lnTo>
                    <a:pt x="63" y="178"/>
                  </a:lnTo>
                  <a:lnTo>
                    <a:pt x="77" y="178"/>
                  </a:lnTo>
                  <a:lnTo>
                    <a:pt x="77" y="166"/>
                  </a:lnTo>
                  <a:lnTo>
                    <a:pt x="102" y="166"/>
                  </a:lnTo>
                  <a:lnTo>
                    <a:pt x="102" y="154"/>
                  </a:lnTo>
                  <a:lnTo>
                    <a:pt x="115" y="154"/>
                  </a:lnTo>
                  <a:lnTo>
                    <a:pt x="115" y="142"/>
                  </a:lnTo>
                  <a:lnTo>
                    <a:pt x="127" y="142"/>
                  </a:lnTo>
                  <a:lnTo>
                    <a:pt x="127" y="131"/>
                  </a:lnTo>
                  <a:lnTo>
                    <a:pt x="141" y="131"/>
                  </a:lnTo>
                  <a:lnTo>
                    <a:pt x="141" y="95"/>
                  </a:lnTo>
                  <a:lnTo>
                    <a:pt x="127" y="95"/>
                  </a:lnTo>
                  <a:lnTo>
                    <a:pt x="127" y="83"/>
                  </a:lnTo>
                  <a:lnTo>
                    <a:pt x="115" y="83"/>
                  </a:lnTo>
                  <a:lnTo>
                    <a:pt x="115" y="70"/>
                  </a:lnTo>
                  <a:lnTo>
                    <a:pt x="102" y="70"/>
                  </a:lnTo>
                  <a:lnTo>
                    <a:pt x="102" y="59"/>
                  </a:lnTo>
                  <a:lnTo>
                    <a:pt x="77" y="59"/>
                  </a:lnTo>
                  <a:lnTo>
                    <a:pt x="77" y="47"/>
                  </a:lnTo>
                  <a:lnTo>
                    <a:pt x="102" y="47"/>
                  </a:lnTo>
                  <a:lnTo>
                    <a:pt x="102" y="59"/>
                  </a:lnTo>
                  <a:lnTo>
                    <a:pt x="115" y="59"/>
                  </a:lnTo>
                  <a:lnTo>
                    <a:pt x="115" y="70"/>
                  </a:lnTo>
                  <a:lnTo>
                    <a:pt x="127" y="70"/>
                  </a:lnTo>
                  <a:lnTo>
                    <a:pt x="127" y="83"/>
                  </a:lnTo>
                  <a:lnTo>
                    <a:pt x="141" y="83"/>
                  </a:lnTo>
                  <a:lnTo>
                    <a:pt x="141" y="95"/>
                  </a:lnTo>
                  <a:lnTo>
                    <a:pt x="154" y="95"/>
                  </a:lnTo>
                  <a:lnTo>
                    <a:pt x="154" y="131"/>
                  </a:lnTo>
                  <a:lnTo>
                    <a:pt x="166" y="131"/>
                  </a:lnTo>
                  <a:lnTo>
                    <a:pt x="166" y="118"/>
                  </a:lnTo>
                  <a:lnTo>
                    <a:pt x="179" y="118"/>
                  </a:lnTo>
                  <a:lnTo>
                    <a:pt x="179" y="106"/>
                  </a:lnTo>
                  <a:lnTo>
                    <a:pt x="191" y="106"/>
                  </a:lnTo>
                  <a:lnTo>
                    <a:pt x="191" y="83"/>
                  </a:lnTo>
                  <a:lnTo>
                    <a:pt x="204" y="83"/>
                  </a:lnTo>
                  <a:lnTo>
                    <a:pt x="204" y="59"/>
                  </a:lnTo>
                  <a:lnTo>
                    <a:pt x="191" y="59"/>
                  </a:lnTo>
                  <a:lnTo>
                    <a:pt x="191" y="70"/>
                  </a:lnTo>
                  <a:lnTo>
                    <a:pt x="179" y="70"/>
                  </a:lnTo>
                  <a:lnTo>
                    <a:pt x="179" y="83"/>
                  </a:lnTo>
                  <a:lnTo>
                    <a:pt x="166" y="83"/>
                  </a:lnTo>
                  <a:lnTo>
                    <a:pt x="166" y="70"/>
                  </a:lnTo>
                  <a:lnTo>
                    <a:pt x="154" y="70"/>
                  </a:lnTo>
                  <a:lnTo>
                    <a:pt x="154" y="12"/>
                  </a:lnTo>
                  <a:lnTo>
                    <a:pt x="127" y="12"/>
                  </a:lnTo>
                  <a:lnTo>
                    <a:pt x="12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734" y="2257"/>
              <a:ext cx="50" cy="57"/>
            </a:xfrm>
            <a:custGeom>
              <a:avLst/>
              <a:gdLst>
                <a:gd name="T0" fmla="*/ 0 w 50"/>
                <a:gd name="T1" fmla="*/ 0 h 57"/>
                <a:gd name="T2" fmla="*/ 12 w 50"/>
                <a:gd name="T3" fmla="*/ 0 h 57"/>
                <a:gd name="T4" fmla="*/ 12 w 50"/>
                <a:gd name="T5" fmla="*/ 45 h 57"/>
                <a:gd name="T6" fmla="*/ 49 w 50"/>
                <a:gd name="T7" fmla="*/ 45 h 57"/>
                <a:gd name="T8" fmla="*/ 49 w 50"/>
                <a:gd name="T9" fmla="*/ 56 h 57"/>
                <a:gd name="T10" fmla="*/ 12 w 50"/>
                <a:gd name="T11" fmla="*/ 56 h 57"/>
                <a:gd name="T12" fmla="*/ 12 w 50"/>
                <a:gd name="T13" fmla="*/ 45 h 57"/>
                <a:gd name="T14" fmla="*/ 0 w 50"/>
                <a:gd name="T15" fmla="*/ 45 h 57"/>
                <a:gd name="T16" fmla="*/ 0 w 50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57">
                  <a:moveTo>
                    <a:pt x="0" y="0"/>
                  </a:moveTo>
                  <a:lnTo>
                    <a:pt x="12" y="0"/>
                  </a:lnTo>
                  <a:lnTo>
                    <a:pt x="12" y="45"/>
                  </a:lnTo>
                  <a:lnTo>
                    <a:pt x="49" y="45"/>
                  </a:lnTo>
                  <a:lnTo>
                    <a:pt x="49" y="56"/>
                  </a:lnTo>
                  <a:lnTo>
                    <a:pt x="12" y="56"/>
                  </a:lnTo>
                  <a:lnTo>
                    <a:pt x="12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657" y="2281"/>
              <a:ext cx="23" cy="33"/>
            </a:xfrm>
            <a:custGeom>
              <a:avLst/>
              <a:gdLst>
                <a:gd name="T0" fmla="*/ 0 w 23"/>
                <a:gd name="T1" fmla="*/ 0 h 33"/>
                <a:gd name="T2" fmla="*/ 22 w 23"/>
                <a:gd name="T3" fmla="*/ 0 h 33"/>
                <a:gd name="T4" fmla="*/ 22 w 23"/>
                <a:gd name="T5" fmla="*/ 22 h 33"/>
                <a:gd name="T6" fmla="*/ 11 w 23"/>
                <a:gd name="T7" fmla="*/ 22 h 33"/>
                <a:gd name="T8" fmla="*/ 11 w 23"/>
                <a:gd name="T9" fmla="*/ 32 h 33"/>
                <a:gd name="T10" fmla="*/ 0 w 23"/>
                <a:gd name="T11" fmla="*/ 32 h 33"/>
                <a:gd name="T12" fmla="*/ 0 w 23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3">
                  <a:moveTo>
                    <a:pt x="0" y="0"/>
                  </a:moveTo>
                  <a:lnTo>
                    <a:pt x="22" y="0"/>
                  </a:lnTo>
                  <a:lnTo>
                    <a:pt x="22" y="22"/>
                  </a:lnTo>
                  <a:lnTo>
                    <a:pt x="11" y="22"/>
                  </a:lnTo>
                  <a:lnTo>
                    <a:pt x="11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24" y="2305"/>
              <a:ext cx="929" cy="1367"/>
            </a:xfrm>
            <a:custGeom>
              <a:avLst/>
              <a:gdLst>
                <a:gd name="T0" fmla="*/ 567 w 929"/>
                <a:gd name="T1" fmla="*/ 61 h 1367"/>
                <a:gd name="T2" fmla="*/ 593 w 929"/>
                <a:gd name="T3" fmla="*/ 252 h 1367"/>
                <a:gd name="T4" fmla="*/ 619 w 929"/>
                <a:gd name="T5" fmla="*/ 371 h 1367"/>
                <a:gd name="T6" fmla="*/ 645 w 929"/>
                <a:gd name="T7" fmla="*/ 444 h 1367"/>
                <a:gd name="T8" fmla="*/ 671 w 929"/>
                <a:gd name="T9" fmla="*/ 492 h 1367"/>
                <a:gd name="T10" fmla="*/ 696 w 929"/>
                <a:gd name="T11" fmla="*/ 552 h 1367"/>
                <a:gd name="T12" fmla="*/ 722 w 929"/>
                <a:gd name="T13" fmla="*/ 587 h 1367"/>
                <a:gd name="T14" fmla="*/ 747 w 929"/>
                <a:gd name="T15" fmla="*/ 623 h 1367"/>
                <a:gd name="T16" fmla="*/ 774 w 929"/>
                <a:gd name="T17" fmla="*/ 647 h 1367"/>
                <a:gd name="T18" fmla="*/ 800 w 929"/>
                <a:gd name="T19" fmla="*/ 683 h 1367"/>
                <a:gd name="T20" fmla="*/ 826 w 929"/>
                <a:gd name="T21" fmla="*/ 708 h 1367"/>
                <a:gd name="T22" fmla="*/ 851 w 929"/>
                <a:gd name="T23" fmla="*/ 755 h 1367"/>
                <a:gd name="T24" fmla="*/ 876 w 929"/>
                <a:gd name="T25" fmla="*/ 827 h 1367"/>
                <a:gd name="T26" fmla="*/ 902 w 929"/>
                <a:gd name="T27" fmla="*/ 923 h 1367"/>
                <a:gd name="T28" fmla="*/ 915 w 929"/>
                <a:gd name="T29" fmla="*/ 971 h 1367"/>
                <a:gd name="T30" fmla="*/ 915 w 929"/>
                <a:gd name="T31" fmla="*/ 1247 h 1367"/>
                <a:gd name="T32" fmla="*/ 890 w 929"/>
                <a:gd name="T33" fmla="*/ 1330 h 1367"/>
                <a:gd name="T34" fmla="*/ 709 w 929"/>
                <a:gd name="T35" fmla="*/ 1354 h 1367"/>
                <a:gd name="T36" fmla="*/ 541 w 929"/>
                <a:gd name="T37" fmla="*/ 1354 h 1367"/>
                <a:gd name="T38" fmla="*/ 425 w 929"/>
                <a:gd name="T39" fmla="*/ 1330 h 1367"/>
                <a:gd name="T40" fmla="*/ 374 w 929"/>
                <a:gd name="T41" fmla="*/ 1306 h 1367"/>
                <a:gd name="T42" fmla="*/ 335 w 929"/>
                <a:gd name="T43" fmla="*/ 1282 h 1367"/>
                <a:gd name="T44" fmla="*/ 296 w 929"/>
                <a:gd name="T45" fmla="*/ 1258 h 1367"/>
                <a:gd name="T46" fmla="*/ 270 w 929"/>
                <a:gd name="T47" fmla="*/ 1235 h 1367"/>
                <a:gd name="T48" fmla="*/ 232 w 929"/>
                <a:gd name="T49" fmla="*/ 1211 h 1367"/>
                <a:gd name="T50" fmla="*/ 207 w 929"/>
                <a:gd name="T51" fmla="*/ 1175 h 1367"/>
                <a:gd name="T52" fmla="*/ 232 w 929"/>
                <a:gd name="T53" fmla="*/ 1066 h 1367"/>
                <a:gd name="T54" fmla="*/ 257 w 929"/>
                <a:gd name="T55" fmla="*/ 1007 h 1367"/>
                <a:gd name="T56" fmla="*/ 283 w 929"/>
                <a:gd name="T57" fmla="*/ 959 h 1367"/>
                <a:gd name="T58" fmla="*/ 310 w 929"/>
                <a:gd name="T59" fmla="*/ 935 h 1367"/>
                <a:gd name="T60" fmla="*/ 361 w 929"/>
                <a:gd name="T61" fmla="*/ 911 h 1367"/>
                <a:gd name="T62" fmla="*/ 465 w 929"/>
                <a:gd name="T63" fmla="*/ 911 h 1367"/>
                <a:gd name="T64" fmla="*/ 257 w 929"/>
                <a:gd name="T65" fmla="*/ 887 h 1367"/>
                <a:gd name="T66" fmla="*/ 207 w 929"/>
                <a:gd name="T67" fmla="*/ 863 h 1367"/>
                <a:gd name="T68" fmla="*/ 168 w 929"/>
                <a:gd name="T69" fmla="*/ 838 h 1367"/>
                <a:gd name="T70" fmla="*/ 128 w 929"/>
                <a:gd name="T71" fmla="*/ 815 h 1367"/>
                <a:gd name="T72" fmla="*/ 102 w 929"/>
                <a:gd name="T73" fmla="*/ 792 h 1367"/>
                <a:gd name="T74" fmla="*/ 77 w 929"/>
                <a:gd name="T75" fmla="*/ 767 h 1367"/>
                <a:gd name="T76" fmla="*/ 52 w 929"/>
                <a:gd name="T77" fmla="*/ 731 h 1367"/>
                <a:gd name="T78" fmla="*/ 25 w 929"/>
                <a:gd name="T79" fmla="*/ 492 h 1367"/>
                <a:gd name="T80" fmla="*/ 0 w 929"/>
                <a:gd name="T81" fmla="*/ 420 h 1367"/>
                <a:gd name="T82" fmla="*/ 115 w 929"/>
                <a:gd name="T83" fmla="*/ 325 h 1367"/>
                <a:gd name="T84" fmla="*/ 193 w 929"/>
                <a:gd name="T85" fmla="*/ 300 h 1367"/>
                <a:gd name="T86" fmla="*/ 283 w 929"/>
                <a:gd name="T87" fmla="*/ 276 h 1367"/>
                <a:gd name="T88" fmla="*/ 349 w 929"/>
                <a:gd name="T89" fmla="*/ 252 h 1367"/>
                <a:gd name="T90" fmla="*/ 399 w 929"/>
                <a:gd name="T91" fmla="*/ 228 h 1367"/>
                <a:gd name="T92" fmla="*/ 438 w 929"/>
                <a:gd name="T93" fmla="*/ 204 h 1367"/>
                <a:gd name="T94" fmla="*/ 465 w 929"/>
                <a:gd name="T95" fmla="*/ 180 h 1367"/>
                <a:gd name="T96" fmla="*/ 477 w 929"/>
                <a:gd name="T97" fmla="*/ 144 h 1367"/>
                <a:gd name="T98" fmla="*/ 477 w 929"/>
                <a:gd name="T99" fmla="*/ 97 h 1367"/>
                <a:gd name="T100" fmla="*/ 503 w 929"/>
                <a:gd name="T101" fmla="*/ 48 h 1367"/>
                <a:gd name="T102" fmla="*/ 529 w 929"/>
                <a:gd name="T103" fmla="*/ 25 h 13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29" h="1367">
                  <a:moveTo>
                    <a:pt x="541" y="0"/>
                  </a:moveTo>
                  <a:lnTo>
                    <a:pt x="554" y="0"/>
                  </a:lnTo>
                  <a:lnTo>
                    <a:pt x="554" y="61"/>
                  </a:lnTo>
                  <a:lnTo>
                    <a:pt x="567" y="61"/>
                  </a:lnTo>
                  <a:lnTo>
                    <a:pt x="567" y="84"/>
                  </a:lnTo>
                  <a:lnTo>
                    <a:pt x="580" y="84"/>
                  </a:lnTo>
                  <a:lnTo>
                    <a:pt x="580" y="252"/>
                  </a:lnTo>
                  <a:lnTo>
                    <a:pt x="593" y="252"/>
                  </a:lnTo>
                  <a:lnTo>
                    <a:pt x="593" y="312"/>
                  </a:lnTo>
                  <a:lnTo>
                    <a:pt x="605" y="312"/>
                  </a:lnTo>
                  <a:lnTo>
                    <a:pt x="605" y="371"/>
                  </a:lnTo>
                  <a:lnTo>
                    <a:pt x="619" y="371"/>
                  </a:lnTo>
                  <a:lnTo>
                    <a:pt x="619" y="408"/>
                  </a:lnTo>
                  <a:lnTo>
                    <a:pt x="632" y="408"/>
                  </a:lnTo>
                  <a:lnTo>
                    <a:pt x="632" y="444"/>
                  </a:lnTo>
                  <a:lnTo>
                    <a:pt x="645" y="444"/>
                  </a:lnTo>
                  <a:lnTo>
                    <a:pt x="645" y="467"/>
                  </a:lnTo>
                  <a:lnTo>
                    <a:pt x="658" y="467"/>
                  </a:lnTo>
                  <a:lnTo>
                    <a:pt x="658" y="492"/>
                  </a:lnTo>
                  <a:lnTo>
                    <a:pt x="671" y="492"/>
                  </a:lnTo>
                  <a:lnTo>
                    <a:pt x="671" y="528"/>
                  </a:lnTo>
                  <a:lnTo>
                    <a:pt x="684" y="528"/>
                  </a:lnTo>
                  <a:lnTo>
                    <a:pt x="684" y="552"/>
                  </a:lnTo>
                  <a:lnTo>
                    <a:pt x="696" y="552"/>
                  </a:lnTo>
                  <a:lnTo>
                    <a:pt x="696" y="575"/>
                  </a:lnTo>
                  <a:lnTo>
                    <a:pt x="709" y="575"/>
                  </a:lnTo>
                  <a:lnTo>
                    <a:pt x="709" y="587"/>
                  </a:lnTo>
                  <a:lnTo>
                    <a:pt x="722" y="587"/>
                  </a:lnTo>
                  <a:lnTo>
                    <a:pt x="722" y="611"/>
                  </a:lnTo>
                  <a:lnTo>
                    <a:pt x="735" y="611"/>
                  </a:lnTo>
                  <a:lnTo>
                    <a:pt x="735" y="623"/>
                  </a:lnTo>
                  <a:lnTo>
                    <a:pt x="747" y="623"/>
                  </a:lnTo>
                  <a:lnTo>
                    <a:pt x="747" y="635"/>
                  </a:lnTo>
                  <a:lnTo>
                    <a:pt x="760" y="635"/>
                  </a:lnTo>
                  <a:lnTo>
                    <a:pt x="760" y="647"/>
                  </a:lnTo>
                  <a:lnTo>
                    <a:pt x="774" y="647"/>
                  </a:lnTo>
                  <a:lnTo>
                    <a:pt x="774" y="671"/>
                  </a:lnTo>
                  <a:lnTo>
                    <a:pt x="787" y="671"/>
                  </a:lnTo>
                  <a:lnTo>
                    <a:pt x="787" y="683"/>
                  </a:lnTo>
                  <a:lnTo>
                    <a:pt x="800" y="683"/>
                  </a:lnTo>
                  <a:lnTo>
                    <a:pt x="800" y="696"/>
                  </a:lnTo>
                  <a:lnTo>
                    <a:pt x="813" y="696"/>
                  </a:lnTo>
                  <a:lnTo>
                    <a:pt x="813" y="708"/>
                  </a:lnTo>
                  <a:lnTo>
                    <a:pt x="826" y="708"/>
                  </a:lnTo>
                  <a:lnTo>
                    <a:pt x="826" y="719"/>
                  </a:lnTo>
                  <a:lnTo>
                    <a:pt x="839" y="719"/>
                  </a:lnTo>
                  <a:lnTo>
                    <a:pt x="839" y="755"/>
                  </a:lnTo>
                  <a:lnTo>
                    <a:pt x="851" y="755"/>
                  </a:lnTo>
                  <a:lnTo>
                    <a:pt x="851" y="792"/>
                  </a:lnTo>
                  <a:lnTo>
                    <a:pt x="863" y="792"/>
                  </a:lnTo>
                  <a:lnTo>
                    <a:pt x="863" y="827"/>
                  </a:lnTo>
                  <a:lnTo>
                    <a:pt x="876" y="827"/>
                  </a:lnTo>
                  <a:lnTo>
                    <a:pt x="876" y="899"/>
                  </a:lnTo>
                  <a:lnTo>
                    <a:pt x="890" y="899"/>
                  </a:lnTo>
                  <a:lnTo>
                    <a:pt x="890" y="923"/>
                  </a:lnTo>
                  <a:lnTo>
                    <a:pt x="902" y="923"/>
                  </a:lnTo>
                  <a:lnTo>
                    <a:pt x="902" y="959"/>
                  </a:lnTo>
                  <a:lnTo>
                    <a:pt x="890" y="959"/>
                  </a:lnTo>
                  <a:lnTo>
                    <a:pt x="890" y="971"/>
                  </a:lnTo>
                  <a:lnTo>
                    <a:pt x="915" y="971"/>
                  </a:lnTo>
                  <a:lnTo>
                    <a:pt x="915" y="1042"/>
                  </a:lnTo>
                  <a:lnTo>
                    <a:pt x="928" y="1042"/>
                  </a:lnTo>
                  <a:lnTo>
                    <a:pt x="928" y="1247"/>
                  </a:lnTo>
                  <a:lnTo>
                    <a:pt x="915" y="1247"/>
                  </a:lnTo>
                  <a:lnTo>
                    <a:pt x="915" y="1306"/>
                  </a:lnTo>
                  <a:lnTo>
                    <a:pt x="902" y="1306"/>
                  </a:lnTo>
                  <a:lnTo>
                    <a:pt x="902" y="1330"/>
                  </a:lnTo>
                  <a:lnTo>
                    <a:pt x="890" y="1330"/>
                  </a:lnTo>
                  <a:lnTo>
                    <a:pt x="890" y="1342"/>
                  </a:lnTo>
                  <a:lnTo>
                    <a:pt x="863" y="1342"/>
                  </a:lnTo>
                  <a:lnTo>
                    <a:pt x="863" y="1354"/>
                  </a:lnTo>
                  <a:lnTo>
                    <a:pt x="709" y="1354"/>
                  </a:lnTo>
                  <a:lnTo>
                    <a:pt x="709" y="1366"/>
                  </a:lnTo>
                  <a:lnTo>
                    <a:pt x="632" y="1366"/>
                  </a:lnTo>
                  <a:lnTo>
                    <a:pt x="632" y="1354"/>
                  </a:lnTo>
                  <a:lnTo>
                    <a:pt x="541" y="1354"/>
                  </a:lnTo>
                  <a:lnTo>
                    <a:pt x="541" y="1342"/>
                  </a:lnTo>
                  <a:lnTo>
                    <a:pt x="465" y="1342"/>
                  </a:lnTo>
                  <a:lnTo>
                    <a:pt x="465" y="1330"/>
                  </a:lnTo>
                  <a:lnTo>
                    <a:pt x="425" y="1330"/>
                  </a:lnTo>
                  <a:lnTo>
                    <a:pt x="425" y="1318"/>
                  </a:lnTo>
                  <a:lnTo>
                    <a:pt x="399" y="1318"/>
                  </a:lnTo>
                  <a:lnTo>
                    <a:pt x="399" y="1306"/>
                  </a:lnTo>
                  <a:lnTo>
                    <a:pt x="374" y="1306"/>
                  </a:lnTo>
                  <a:lnTo>
                    <a:pt x="374" y="1294"/>
                  </a:lnTo>
                  <a:lnTo>
                    <a:pt x="349" y="1294"/>
                  </a:lnTo>
                  <a:lnTo>
                    <a:pt x="349" y="1282"/>
                  </a:lnTo>
                  <a:lnTo>
                    <a:pt x="335" y="1282"/>
                  </a:lnTo>
                  <a:lnTo>
                    <a:pt x="335" y="1270"/>
                  </a:lnTo>
                  <a:lnTo>
                    <a:pt x="323" y="1270"/>
                  </a:lnTo>
                  <a:lnTo>
                    <a:pt x="323" y="1258"/>
                  </a:lnTo>
                  <a:lnTo>
                    <a:pt x="296" y="1258"/>
                  </a:lnTo>
                  <a:lnTo>
                    <a:pt x="296" y="1247"/>
                  </a:lnTo>
                  <a:lnTo>
                    <a:pt x="283" y="1247"/>
                  </a:lnTo>
                  <a:lnTo>
                    <a:pt x="283" y="1235"/>
                  </a:lnTo>
                  <a:lnTo>
                    <a:pt x="270" y="1235"/>
                  </a:lnTo>
                  <a:lnTo>
                    <a:pt x="270" y="1222"/>
                  </a:lnTo>
                  <a:lnTo>
                    <a:pt x="244" y="1222"/>
                  </a:lnTo>
                  <a:lnTo>
                    <a:pt x="244" y="1211"/>
                  </a:lnTo>
                  <a:lnTo>
                    <a:pt x="232" y="1211"/>
                  </a:lnTo>
                  <a:lnTo>
                    <a:pt x="232" y="1199"/>
                  </a:lnTo>
                  <a:lnTo>
                    <a:pt x="219" y="1199"/>
                  </a:lnTo>
                  <a:lnTo>
                    <a:pt x="219" y="1175"/>
                  </a:lnTo>
                  <a:lnTo>
                    <a:pt x="207" y="1175"/>
                  </a:lnTo>
                  <a:lnTo>
                    <a:pt x="207" y="1127"/>
                  </a:lnTo>
                  <a:lnTo>
                    <a:pt x="219" y="1127"/>
                  </a:lnTo>
                  <a:lnTo>
                    <a:pt x="219" y="1066"/>
                  </a:lnTo>
                  <a:lnTo>
                    <a:pt x="232" y="1066"/>
                  </a:lnTo>
                  <a:lnTo>
                    <a:pt x="232" y="1042"/>
                  </a:lnTo>
                  <a:lnTo>
                    <a:pt x="244" y="1042"/>
                  </a:lnTo>
                  <a:lnTo>
                    <a:pt x="244" y="1007"/>
                  </a:lnTo>
                  <a:lnTo>
                    <a:pt x="257" y="1007"/>
                  </a:lnTo>
                  <a:lnTo>
                    <a:pt x="257" y="983"/>
                  </a:lnTo>
                  <a:lnTo>
                    <a:pt x="270" y="983"/>
                  </a:lnTo>
                  <a:lnTo>
                    <a:pt x="270" y="959"/>
                  </a:lnTo>
                  <a:lnTo>
                    <a:pt x="283" y="959"/>
                  </a:lnTo>
                  <a:lnTo>
                    <a:pt x="283" y="947"/>
                  </a:lnTo>
                  <a:lnTo>
                    <a:pt x="296" y="947"/>
                  </a:lnTo>
                  <a:lnTo>
                    <a:pt x="296" y="935"/>
                  </a:lnTo>
                  <a:lnTo>
                    <a:pt x="310" y="935"/>
                  </a:lnTo>
                  <a:lnTo>
                    <a:pt x="310" y="923"/>
                  </a:lnTo>
                  <a:lnTo>
                    <a:pt x="323" y="923"/>
                  </a:lnTo>
                  <a:lnTo>
                    <a:pt x="323" y="911"/>
                  </a:lnTo>
                  <a:lnTo>
                    <a:pt x="361" y="911"/>
                  </a:lnTo>
                  <a:lnTo>
                    <a:pt x="361" y="923"/>
                  </a:lnTo>
                  <a:lnTo>
                    <a:pt x="374" y="923"/>
                  </a:lnTo>
                  <a:lnTo>
                    <a:pt x="374" y="911"/>
                  </a:lnTo>
                  <a:lnTo>
                    <a:pt x="465" y="911"/>
                  </a:lnTo>
                  <a:lnTo>
                    <a:pt x="465" y="899"/>
                  </a:lnTo>
                  <a:lnTo>
                    <a:pt x="283" y="899"/>
                  </a:lnTo>
                  <a:lnTo>
                    <a:pt x="283" y="887"/>
                  </a:lnTo>
                  <a:lnTo>
                    <a:pt x="257" y="887"/>
                  </a:lnTo>
                  <a:lnTo>
                    <a:pt x="257" y="875"/>
                  </a:lnTo>
                  <a:lnTo>
                    <a:pt x="232" y="875"/>
                  </a:lnTo>
                  <a:lnTo>
                    <a:pt x="232" y="863"/>
                  </a:lnTo>
                  <a:lnTo>
                    <a:pt x="207" y="863"/>
                  </a:lnTo>
                  <a:lnTo>
                    <a:pt x="207" y="851"/>
                  </a:lnTo>
                  <a:lnTo>
                    <a:pt x="181" y="851"/>
                  </a:lnTo>
                  <a:lnTo>
                    <a:pt x="181" y="838"/>
                  </a:lnTo>
                  <a:lnTo>
                    <a:pt x="168" y="838"/>
                  </a:lnTo>
                  <a:lnTo>
                    <a:pt x="168" y="827"/>
                  </a:lnTo>
                  <a:lnTo>
                    <a:pt x="142" y="827"/>
                  </a:lnTo>
                  <a:lnTo>
                    <a:pt x="142" y="815"/>
                  </a:lnTo>
                  <a:lnTo>
                    <a:pt x="128" y="815"/>
                  </a:lnTo>
                  <a:lnTo>
                    <a:pt x="128" y="803"/>
                  </a:lnTo>
                  <a:lnTo>
                    <a:pt x="115" y="803"/>
                  </a:lnTo>
                  <a:lnTo>
                    <a:pt x="115" y="792"/>
                  </a:lnTo>
                  <a:lnTo>
                    <a:pt x="102" y="792"/>
                  </a:lnTo>
                  <a:lnTo>
                    <a:pt x="102" y="779"/>
                  </a:lnTo>
                  <a:lnTo>
                    <a:pt x="90" y="779"/>
                  </a:lnTo>
                  <a:lnTo>
                    <a:pt x="90" y="767"/>
                  </a:lnTo>
                  <a:lnTo>
                    <a:pt x="77" y="767"/>
                  </a:lnTo>
                  <a:lnTo>
                    <a:pt x="77" y="755"/>
                  </a:lnTo>
                  <a:lnTo>
                    <a:pt x="65" y="755"/>
                  </a:lnTo>
                  <a:lnTo>
                    <a:pt x="65" y="731"/>
                  </a:lnTo>
                  <a:lnTo>
                    <a:pt x="52" y="731"/>
                  </a:lnTo>
                  <a:lnTo>
                    <a:pt x="52" y="696"/>
                  </a:lnTo>
                  <a:lnTo>
                    <a:pt x="39" y="696"/>
                  </a:lnTo>
                  <a:lnTo>
                    <a:pt x="39" y="492"/>
                  </a:lnTo>
                  <a:lnTo>
                    <a:pt x="25" y="492"/>
                  </a:lnTo>
                  <a:lnTo>
                    <a:pt x="25" y="455"/>
                  </a:lnTo>
                  <a:lnTo>
                    <a:pt x="13" y="455"/>
                  </a:lnTo>
                  <a:lnTo>
                    <a:pt x="13" y="420"/>
                  </a:lnTo>
                  <a:lnTo>
                    <a:pt x="0" y="420"/>
                  </a:lnTo>
                  <a:lnTo>
                    <a:pt x="0" y="336"/>
                  </a:lnTo>
                  <a:lnTo>
                    <a:pt x="90" y="336"/>
                  </a:lnTo>
                  <a:lnTo>
                    <a:pt x="90" y="325"/>
                  </a:lnTo>
                  <a:lnTo>
                    <a:pt x="115" y="325"/>
                  </a:lnTo>
                  <a:lnTo>
                    <a:pt x="115" y="312"/>
                  </a:lnTo>
                  <a:lnTo>
                    <a:pt x="155" y="312"/>
                  </a:lnTo>
                  <a:lnTo>
                    <a:pt x="155" y="300"/>
                  </a:lnTo>
                  <a:lnTo>
                    <a:pt x="193" y="300"/>
                  </a:lnTo>
                  <a:lnTo>
                    <a:pt x="193" y="288"/>
                  </a:lnTo>
                  <a:lnTo>
                    <a:pt x="232" y="288"/>
                  </a:lnTo>
                  <a:lnTo>
                    <a:pt x="232" y="276"/>
                  </a:lnTo>
                  <a:lnTo>
                    <a:pt x="283" y="276"/>
                  </a:lnTo>
                  <a:lnTo>
                    <a:pt x="283" y="264"/>
                  </a:lnTo>
                  <a:lnTo>
                    <a:pt x="323" y="264"/>
                  </a:lnTo>
                  <a:lnTo>
                    <a:pt x="323" y="252"/>
                  </a:lnTo>
                  <a:lnTo>
                    <a:pt x="349" y="252"/>
                  </a:lnTo>
                  <a:lnTo>
                    <a:pt x="349" y="240"/>
                  </a:lnTo>
                  <a:lnTo>
                    <a:pt x="374" y="240"/>
                  </a:lnTo>
                  <a:lnTo>
                    <a:pt x="374" y="228"/>
                  </a:lnTo>
                  <a:lnTo>
                    <a:pt x="399" y="228"/>
                  </a:lnTo>
                  <a:lnTo>
                    <a:pt x="399" y="217"/>
                  </a:lnTo>
                  <a:lnTo>
                    <a:pt x="425" y="217"/>
                  </a:lnTo>
                  <a:lnTo>
                    <a:pt x="425" y="204"/>
                  </a:lnTo>
                  <a:lnTo>
                    <a:pt x="438" y="204"/>
                  </a:lnTo>
                  <a:lnTo>
                    <a:pt x="438" y="192"/>
                  </a:lnTo>
                  <a:lnTo>
                    <a:pt x="451" y="192"/>
                  </a:lnTo>
                  <a:lnTo>
                    <a:pt x="451" y="180"/>
                  </a:lnTo>
                  <a:lnTo>
                    <a:pt x="465" y="180"/>
                  </a:lnTo>
                  <a:lnTo>
                    <a:pt x="465" y="155"/>
                  </a:lnTo>
                  <a:lnTo>
                    <a:pt x="503" y="155"/>
                  </a:lnTo>
                  <a:lnTo>
                    <a:pt x="503" y="144"/>
                  </a:lnTo>
                  <a:lnTo>
                    <a:pt x="477" y="144"/>
                  </a:lnTo>
                  <a:lnTo>
                    <a:pt x="477" y="132"/>
                  </a:lnTo>
                  <a:lnTo>
                    <a:pt x="465" y="132"/>
                  </a:lnTo>
                  <a:lnTo>
                    <a:pt x="465" y="97"/>
                  </a:lnTo>
                  <a:lnTo>
                    <a:pt x="477" y="97"/>
                  </a:lnTo>
                  <a:lnTo>
                    <a:pt x="477" y="72"/>
                  </a:lnTo>
                  <a:lnTo>
                    <a:pt x="490" y="72"/>
                  </a:lnTo>
                  <a:lnTo>
                    <a:pt x="490" y="48"/>
                  </a:lnTo>
                  <a:lnTo>
                    <a:pt x="503" y="48"/>
                  </a:lnTo>
                  <a:lnTo>
                    <a:pt x="503" y="36"/>
                  </a:lnTo>
                  <a:lnTo>
                    <a:pt x="516" y="36"/>
                  </a:lnTo>
                  <a:lnTo>
                    <a:pt x="516" y="25"/>
                  </a:lnTo>
                  <a:lnTo>
                    <a:pt x="529" y="25"/>
                  </a:lnTo>
                  <a:lnTo>
                    <a:pt x="529" y="12"/>
                  </a:lnTo>
                  <a:lnTo>
                    <a:pt x="541" y="12"/>
                  </a:lnTo>
                  <a:lnTo>
                    <a:pt x="541" y="0"/>
                  </a:lnTo>
                </a:path>
              </a:pathLst>
            </a:custGeom>
            <a:solidFill>
              <a:srgbClr val="008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553" y="2329"/>
              <a:ext cx="50" cy="57"/>
            </a:xfrm>
            <a:custGeom>
              <a:avLst/>
              <a:gdLst>
                <a:gd name="T0" fmla="*/ 24 w 50"/>
                <a:gd name="T1" fmla="*/ 0 h 57"/>
                <a:gd name="T2" fmla="*/ 37 w 50"/>
                <a:gd name="T3" fmla="*/ 0 h 57"/>
                <a:gd name="T4" fmla="*/ 37 w 50"/>
                <a:gd name="T5" fmla="*/ 12 h 57"/>
                <a:gd name="T6" fmla="*/ 49 w 50"/>
                <a:gd name="T7" fmla="*/ 12 h 57"/>
                <a:gd name="T8" fmla="*/ 49 w 50"/>
                <a:gd name="T9" fmla="*/ 23 h 57"/>
                <a:gd name="T10" fmla="*/ 37 w 50"/>
                <a:gd name="T11" fmla="*/ 23 h 57"/>
                <a:gd name="T12" fmla="*/ 37 w 50"/>
                <a:gd name="T13" fmla="*/ 12 h 57"/>
                <a:gd name="T14" fmla="*/ 24 w 50"/>
                <a:gd name="T15" fmla="*/ 12 h 57"/>
                <a:gd name="T16" fmla="*/ 24 w 50"/>
                <a:gd name="T17" fmla="*/ 23 h 57"/>
                <a:gd name="T18" fmla="*/ 12 w 50"/>
                <a:gd name="T19" fmla="*/ 23 h 57"/>
                <a:gd name="T20" fmla="*/ 12 w 50"/>
                <a:gd name="T21" fmla="*/ 45 h 57"/>
                <a:gd name="T22" fmla="*/ 37 w 50"/>
                <a:gd name="T23" fmla="*/ 45 h 57"/>
                <a:gd name="T24" fmla="*/ 37 w 50"/>
                <a:gd name="T25" fmla="*/ 34 h 57"/>
                <a:gd name="T26" fmla="*/ 49 w 50"/>
                <a:gd name="T27" fmla="*/ 34 h 57"/>
                <a:gd name="T28" fmla="*/ 49 w 50"/>
                <a:gd name="T29" fmla="*/ 45 h 57"/>
                <a:gd name="T30" fmla="*/ 37 w 50"/>
                <a:gd name="T31" fmla="*/ 45 h 57"/>
                <a:gd name="T32" fmla="*/ 37 w 50"/>
                <a:gd name="T33" fmla="*/ 56 h 57"/>
                <a:gd name="T34" fmla="*/ 0 w 50"/>
                <a:gd name="T35" fmla="*/ 56 h 57"/>
                <a:gd name="T36" fmla="*/ 0 w 50"/>
                <a:gd name="T37" fmla="*/ 23 h 57"/>
                <a:gd name="T38" fmla="*/ 12 w 50"/>
                <a:gd name="T39" fmla="*/ 23 h 57"/>
                <a:gd name="T40" fmla="*/ 12 w 50"/>
                <a:gd name="T41" fmla="*/ 12 h 57"/>
                <a:gd name="T42" fmla="*/ 24 w 50"/>
                <a:gd name="T43" fmla="*/ 12 h 57"/>
                <a:gd name="T44" fmla="*/ 24 w 50"/>
                <a:gd name="T45" fmla="*/ 0 h 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0" h="57">
                  <a:moveTo>
                    <a:pt x="24" y="0"/>
                  </a:moveTo>
                  <a:lnTo>
                    <a:pt x="37" y="0"/>
                  </a:lnTo>
                  <a:lnTo>
                    <a:pt x="37" y="12"/>
                  </a:lnTo>
                  <a:lnTo>
                    <a:pt x="49" y="12"/>
                  </a:lnTo>
                  <a:lnTo>
                    <a:pt x="49" y="23"/>
                  </a:lnTo>
                  <a:lnTo>
                    <a:pt x="37" y="23"/>
                  </a:lnTo>
                  <a:lnTo>
                    <a:pt x="37" y="12"/>
                  </a:lnTo>
                  <a:lnTo>
                    <a:pt x="24" y="12"/>
                  </a:lnTo>
                  <a:lnTo>
                    <a:pt x="24" y="23"/>
                  </a:lnTo>
                  <a:lnTo>
                    <a:pt x="12" y="23"/>
                  </a:lnTo>
                  <a:lnTo>
                    <a:pt x="12" y="45"/>
                  </a:lnTo>
                  <a:lnTo>
                    <a:pt x="37" y="45"/>
                  </a:lnTo>
                  <a:lnTo>
                    <a:pt x="37" y="34"/>
                  </a:lnTo>
                  <a:lnTo>
                    <a:pt x="49" y="34"/>
                  </a:lnTo>
                  <a:lnTo>
                    <a:pt x="49" y="45"/>
                  </a:lnTo>
                  <a:lnTo>
                    <a:pt x="37" y="45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4446" y="2341"/>
              <a:ext cx="917" cy="1247"/>
            </a:xfrm>
            <a:custGeom>
              <a:avLst/>
              <a:gdLst>
                <a:gd name="T0" fmla="*/ 349 w 917"/>
                <a:gd name="T1" fmla="*/ 60 h 1247"/>
                <a:gd name="T2" fmla="*/ 387 w 917"/>
                <a:gd name="T3" fmla="*/ 84 h 1247"/>
                <a:gd name="T4" fmla="*/ 439 w 917"/>
                <a:gd name="T5" fmla="*/ 119 h 1247"/>
                <a:gd name="T6" fmla="*/ 477 w 917"/>
                <a:gd name="T7" fmla="*/ 335 h 1247"/>
                <a:gd name="T8" fmla="*/ 554 w 917"/>
                <a:gd name="T9" fmla="*/ 180 h 1247"/>
                <a:gd name="T10" fmla="*/ 593 w 917"/>
                <a:gd name="T11" fmla="*/ 204 h 1247"/>
                <a:gd name="T12" fmla="*/ 709 w 917"/>
                <a:gd name="T13" fmla="*/ 216 h 1247"/>
                <a:gd name="T14" fmla="*/ 761 w 917"/>
                <a:gd name="T15" fmla="*/ 240 h 1247"/>
                <a:gd name="T16" fmla="*/ 787 w 917"/>
                <a:gd name="T17" fmla="*/ 288 h 1247"/>
                <a:gd name="T18" fmla="*/ 827 w 917"/>
                <a:gd name="T19" fmla="*/ 347 h 1247"/>
                <a:gd name="T20" fmla="*/ 851 w 917"/>
                <a:gd name="T21" fmla="*/ 407 h 1247"/>
                <a:gd name="T22" fmla="*/ 890 w 917"/>
                <a:gd name="T23" fmla="*/ 480 h 1247"/>
                <a:gd name="T24" fmla="*/ 916 w 917"/>
                <a:gd name="T25" fmla="*/ 790 h 1247"/>
                <a:gd name="T26" fmla="*/ 877 w 917"/>
                <a:gd name="T27" fmla="*/ 839 h 1247"/>
                <a:gd name="T28" fmla="*/ 851 w 917"/>
                <a:gd name="T29" fmla="*/ 875 h 1247"/>
                <a:gd name="T30" fmla="*/ 813 w 917"/>
                <a:gd name="T31" fmla="*/ 899 h 1247"/>
                <a:gd name="T32" fmla="*/ 787 w 917"/>
                <a:gd name="T33" fmla="*/ 935 h 1247"/>
                <a:gd name="T34" fmla="*/ 827 w 917"/>
                <a:gd name="T35" fmla="*/ 982 h 1247"/>
                <a:gd name="T36" fmla="*/ 851 w 917"/>
                <a:gd name="T37" fmla="*/ 1139 h 1247"/>
                <a:gd name="T38" fmla="*/ 840 w 917"/>
                <a:gd name="T39" fmla="*/ 1210 h 1247"/>
                <a:gd name="T40" fmla="*/ 723 w 917"/>
                <a:gd name="T41" fmla="*/ 1246 h 1247"/>
                <a:gd name="T42" fmla="*/ 297 w 917"/>
                <a:gd name="T43" fmla="*/ 1222 h 1247"/>
                <a:gd name="T44" fmla="*/ 39 w 917"/>
                <a:gd name="T45" fmla="*/ 1186 h 1247"/>
                <a:gd name="T46" fmla="*/ 13 w 917"/>
                <a:gd name="T47" fmla="*/ 1139 h 1247"/>
                <a:gd name="T48" fmla="*/ 39 w 917"/>
                <a:gd name="T49" fmla="*/ 911 h 1247"/>
                <a:gd name="T50" fmla="*/ 77 w 917"/>
                <a:gd name="T51" fmla="*/ 875 h 1247"/>
                <a:gd name="T52" fmla="*/ 116 w 917"/>
                <a:gd name="T53" fmla="*/ 839 h 1247"/>
                <a:gd name="T54" fmla="*/ 207 w 917"/>
                <a:gd name="T55" fmla="*/ 839 h 1247"/>
                <a:gd name="T56" fmla="*/ 297 w 917"/>
                <a:gd name="T57" fmla="*/ 875 h 1247"/>
                <a:gd name="T58" fmla="*/ 413 w 917"/>
                <a:gd name="T59" fmla="*/ 899 h 1247"/>
                <a:gd name="T60" fmla="*/ 439 w 917"/>
                <a:gd name="T61" fmla="*/ 935 h 1247"/>
                <a:gd name="T62" fmla="*/ 477 w 917"/>
                <a:gd name="T63" fmla="*/ 970 h 1247"/>
                <a:gd name="T64" fmla="*/ 503 w 917"/>
                <a:gd name="T65" fmla="*/ 1018 h 1247"/>
                <a:gd name="T66" fmla="*/ 517 w 917"/>
                <a:gd name="T67" fmla="*/ 970 h 1247"/>
                <a:gd name="T68" fmla="*/ 490 w 917"/>
                <a:gd name="T69" fmla="*/ 899 h 1247"/>
                <a:gd name="T70" fmla="*/ 452 w 917"/>
                <a:gd name="T71" fmla="*/ 863 h 1247"/>
                <a:gd name="T72" fmla="*/ 426 w 917"/>
                <a:gd name="T73" fmla="*/ 802 h 1247"/>
                <a:gd name="T74" fmla="*/ 387 w 917"/>
                <a:gd name="T75" fmla="*/ 755 h 1247"/>
                <a:gd name="T76" fmla="*/ 362 w 917"/>
                <a:gd name="T77" fmla="*/ 683 h 1247"/>
                <a:gd name="T78" fmla="*/ 375 w 917"/>
                <a:gd name="T79" fmla="*/ 635 h 1247"/>
                <a:gd name="T80" fmla="*/ 387 w 917"/>
                <a:gd name="T81" fmla="*/ 599 h 1247"/>
                <a:gd name="T82" fmla="*/ 349 w 917"/>
                <a:gd name="T83" fmla="*/ 623 h 1247"/>
                <a:gd name="T84" fmla="*/ 323 w 917"/>
                <a:gd name="T85" fmla="*/ 660 h 1247"/>
                <a:gd name="T86" fmla="*/ 231 w 917"/>
                <a:gd name="T87" fmla="*/ 683 h 1247"/>
                <a:gd name="T88" fmla="*/ 103 w 917"/>
                <a:gd name="T89" fmla="*/ 660 h 1247"/>
                <a:gd name="T90" fmla="*/ 142 w 917"/>
                <a:gd name="T91" fmla="*/ 599 h 1247"/>
                <a:gd name="T92" fmla="*/ 168 w 917"/>
                <a:gd name="T93" fmla="*/ 456 h 1247"/>
                <a:gd name="T94" fmla="*/ 207 w 917"/>
                <a:gd name="T95" fmla="*/ 371 h 1247"/>
                <a:gd name="T96" fmla="*/ 231 w 917"/>
                <a:gd name="T97" fmla="*/ 167 h 1247"/>
                <a:gd name="T98" fmla="*/ 271 w 917"/>
                <a:gd name="T99" fmla="*/ 96 h 1247"/>
                <a:gd name="T100" fmla="*/ 297 w 917"/>
                <a:gd name="T101" fmla="*/ 36 h 124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17" h="1247">
                  <a:moveTo>
                    <a:pt x="310" y="0"/>
                  </a:moveTo>
                  <a:lnTo>
                    <a:pt x="335" y="0"/>
                  </a:lnTo>
                  <a:lnTo>
                    <a:pt x="335" y="12"/>
                  </a:lnTo>
                  <a:lnTo>
                    <a:pt x="349" y="12"/>
                  </a:lnTo>
                  <a:lnTo>
                    <a:pt x="349" y="60"/>
                  </a:lnTo>
                  <a:lnTo>
                    <a:pt x="362" y="60"/>
                  </a:lnTo>
                  <a:lnTo>
                    <a:pt x="362" y="72"/>
                  </a:lnTo>
                  <a:lnTo>
                    <a:pt x="375" y="72"/>
                  </a:lnTo>
                  <a:lnTo>
                    <a:pt x="375" y="84"/>
                  </a:lnTo>
                  <a:lnTo>
                    <a:pt x="387" y="84"/>
                  </a:lnTo>
                  <a:lnTo>
                    <a:pt x="387" y="96"/>
                  </a:lnTo>
                  <a:lnTo>
                    <a:pt x="400" y="96"/>
                  </a:lnTo>
                  <a:lnTo>
                    <a:pt x="400" y="107"/>
                  </a:lnTo>
                  <a:lnTo>
                    <a:pt x="439" y="107"/>
                  </a:lnTo>
                  <a:lnTo>
                    <a:pt x="439" y="119"/>
                  </a:lnTo>
                  <a:lnTo>
                    <a:pt x="465" y="119"/>
                  </a:lnTo>
                  <a:lnTo>
                    <a:pt x="465" y="323"/>
                  </a:lnTo>
                  <a:lnTo>
                    <a:pt x="362" y="323"/>
                  </a:lnTo>
                  <a:lnTo>
                    <a:pt x="362" y="335"/>
                  </a:lnTo>
                  <a:lnTo>
                    <a:pt x="477" y="335"/>
                  </a:lnTo>
                  <a:lnTo>
                    <a:pt x="477" y="155"/>
                  </a:lnTo>
                  <a:lnTo>
                    <a:pt x="530" y="155"/>
                  </a:lnTo>
                  <a:lnTo>
                    <a:pt x="530" y="167"/>
                  </a:lnTo>
                  <a:lnTo>
                    <a:pt x="554" y="167"/>
                  </a:lnTo>
                  <a:lnTo>
                    <a:pt x="554" y="180"/>
                  </a:lnTo>
                  <a:lnTo>
                    <a:pt x="568" y="180"/>
                  </a:lnTo>
                  <a:lnTo>
                    <a:pt x="568" y="191"/>
                  </a:lnTo>
                  <a:lnTo>
                    <a:pt x="581" y="191"/>
                  </a:lnTo>
                  <a:lnTo>
                    <a:pt x="581" y="204"/>
                  </a:lnTo>
                  <a:lnTo>
                    <a:pt x="593" y="204"/>
                  </a:lnTo>
                  <a:lnTo>
                    <a:pt x="593" y="216"/>
                  </a:lnTo>
                  <a:lnTo>
                    <a:pt x="607" y="216"/>
                  </a:lnTo>
                  <a:lnTo>
                    <a:pt x="607" y="204"/>
                  </a:lnTo>
                  <a:lnTo>
                    <a:pt x="709" y="204"/>
                  </a:lnTo>
                  <a:lnTo>
                    <a:pt x="709" y="216"/>
                  </a:lnTo>
                  <a:lnTo>
                    <a:pt x="735" y="216"/>
                  </a:lnTo>
                  <a:lnTo>
                    <a:pt x="735" y="228"/>
                  </a:lnTo>
                  <a:lnTo>
                    <a:pt x="748" y="228"/>
                  </a:lnTo>
                  <a:lnTo>
                    <a:pt x="748" y="240"/>
                  </a:lnTo>
                  <a:lnTo>
                    <a:pt x="761" y="240"/>
                  </a:lnTo>
                  <a:lnTo>
                    <a:pt x="761" y="264"/>
                  </a:lnTo>
                  <a:lnTo>
                    <a:pt x="775" y="264"/>
                  </a:lnTo>
                  <a:lnTo>
                    <a:pt x="775" y="276"/>
                  </a:lnTo>
                  <a:lnTo>
                    <a:pt x="787" y="276"/>
                  </a:lnTo>
                  <a:lnTo>
                    <a:pt x="787" y="288"/>
                  </a:lnTo>
                  <a:lnTo>
                    <a:pt x="800" y="288"/>
                  </a:lnTo>
                  <a:lnTo>
                    <a:pt x="800" y="323"/>
                  </a:lnTo>
                  <a:lnTo>
                    <a:pt x="813" y="323"/>
                  </a:lnTo>
                  <a:lnTo>
                    <a:pt x="813" y="347"/>
                  </a:lnTo>
                  <a:lnTo>
                    <a:pt x="827" y="347"/>
                  </a:lnTo>
                  <a:lnTo>
                    <a:pt x="827" y="371"/>
                  </a:lnTo>
                  <a:lnTo>
                    <a:pt x="840" y="371"/>
                  </a:lnTo>
                  <a:lnTo>
                    <a:pt x="840" y="395"/>
                  </a:lnTo>
                  <a:lnTo>
                    <a:pt x="851" y="395"/>
                  </a:lnTo>
                  <a:lnTo>
                    <a:pt x="851" y="407"/>
                  </a:lnTo>
                  <a:lnTo>
                    <a:pt x="864" y="407"/>
                  </a:lnTo>
                  <a:lnTo>
                    <a:pt x="864" y="431"/>
                  </a:lnTo>
                  <a:lnTo>
                    <a:pt x="877" y="431"/>
                  </a:lnTo>
                  <a:lnTo>
                    <a:pt x="877" y="480"/>
                  </a:lnTo>
                  <a:lnTo>
                    <a:pt x="890" y="480"/>
                  </a:lnTo>
                  <a:lnTo>
                    <a:pt x="890" y="516"/>
                  </a:lnTo>
                  <a:lnTo>
                    <a:pt x="903" y="516"/>
                  </a:lnTo>
                  <a:lnTo>
                    <a:pt x="903" y="586"/>
                  </a:lnTo>
                  <a:lnTo>
                    <a:pt x="916" y="586"/>
                  </a:lnTo>
                  <a:lnTo>
                    <a:pt x="916" y="790"/>
                  </a:lnTo>
                  <a:lnTo>
                    <a:pt x="903" y="790"/>
                  </a:lnTo>
                  <a:lnTo>
                    <a:pt x="903" y="815"/>
                  </a:lnTo>
                  <a:lnTo>
                    <a:pt x="890" y="815"/>
                  </a:lnTo>
                  <a:lnTo>
                    <a:pt x="890" y="839"/>
                  </a:lnTo>
                  <a:lnTo>
                    <a:pt x="877" y="839"/>
                  </a:lnTo>
                  <a:lnTo>
                    <a:pt x="877" y="851"/>
                  </a:lnTo>
                  <a:lnTo>
                    <a:pt x="864" y="851"/>
                  </a:lnTo>
                  <a:lnTo>
                    <a:pt x="864" y="863"/>
                  </a:lnTo>
                  <a:lnTo>
                    <a:pt x="851" y="863"/>
                  </a:lnTo>
                  <a:lnTo>
                    <a:pt x="851" y="875"/>
                  </a:lnTo>
                  <a:lnTo>
                    <a:pt x="840" y="875"/>
                  </a:lnTo>
                  <a:lnTo>
                    <a:pt x="840" y="887"/>
                  </a:lnTo>
                  <a:lnTo>
                    <a:pt x="827" y="887"/>
                  </a:lnTo>
                  <a:lnTo>
                    <a:pt x="827" y="899"/>
                  </a:lnTo>
                  <a:lnTo>
                    <a:pt x="813" y="899"/>
                  </a:lnTo>
                  <a:lnTo>
                    <a:pt x="813" y="911"/>
                  </a:lnTo>
                  <a:lnTo>
                    <a:pt x="800" y="911"/>
                  </a:lnTo>
                  <a:lnTo>
                    <a:pt x="800" y="923"/>
                  </a:lnTo>
                  <a:lnTo>
                    <a:pt x="787" y="923"/>
                  </a:lnTo>
                  <a:lnTo>
                    <a:pt x="787" y="935"/>
                  </a:lnTo>
                  <a:lnTo>
                    <a:pt x="800" y="935"/>
                  </a:lnTo>
                  <a:lnTo>
                    <a:pt x="800" y="946"/>
                  </a:lnTo>
                  <a:lnTo>
                    <a:pt x="813" y="946"/>
                  </a:lnTo>
                  <a:lnTo>
                    <a:pt x="813" y="982"/>
                  </a:lnTo>
                  <a:lnTo>
                    <a:pt x="827" y="982"/>
                  </a:lnTo>
                  <a:lnTo>
                    <a:pt x="827" y="1030"/>
                  </a:lnTo>
                  <a:lnTo>
                    <a:pt x="840" y="1030"/>
                  </a:lnTo>
                  <a:lnTo>
                    <a:pt x="840" y="1067"/>
                  </a:lnTo>
                  <a:lnTo>
                    <a:pt x="851" y="1067"/>
                  </a:lnTo>
                  <a:lnTo>
                    <a:pt x="851" y="1139"/>
                  </a:lnTo>
                  <a:lnTo>
                    <a:pt x="864" y="1139"/>
                  </a:lnTo>
                  <a:lnTo>
                    <a:pt x="864" y="1198"/>
                  </a:lnTo>
                  <a:lnTo>
                    <a:pt x="851" y="1198"/>
                  </a:lnTo>
                  <a:lnTo>
                    <a:pt x="851" y="1210"/>
                  </a:lnTo>
                  <a:lnTo>
                    <a:pt x="840" y="1210"/>
                  </a:lnTo>
                  <a:lnTo>
                    <a:pt x="840" y="1222"/>
                  </a:lnTo>
                  <a:lnTo>
                    <a:pt x="813" y="1222"/>
                  </a:lnTo>
                  <a:lnTo>
                    <a:pt x="813" y="1234"/>
                  </a:lnTo>
                  <a:lnTo>
                    <a:pt x="723" y="1234"/>
                  </a:lnTo>
                  <a:lnTo>
                    <a:pt x="723" y="1246"/>
                  </a:lnTo>
                  <a:lnTo>
                    <a:pt x="581" y="1246"/>
                  </a:lnTo>
                  <a:lnTo>
                    <a:pt x="581" y="1234"/>
                  </a:lnTo>
                  <a:lnTo>
                    <a:pt x="362" y="1234"/>
                  </a:lnTo>
                  <a:lnTo>
                    <a:pt x="362" y="1222"/>
                  </a:lnTo>
                  <a:lnTo>
                    <a:pt x="297" y="1222"/>
                  </a:lnTo>
                  <a:lnTo>
                    <a:pt x="297" y="1210"/>
                  </a:lnTo>
                  <a:lnTo>
                    <a:pt x="155" y="1210"/>
                  </a:lnTo>
                  <a:lnTo>
                    <a:pt x="155" y="1198"/>
                  </a:lnTo>
                  <a:lnTo>
                    <a:pt x="39" y="1198"/>
                  </a:lnTo>
                  <a:lnTo>
                    <a:pt x="39" y="1186"/>
                  </a:lnTo>
                  <a:lnTo>
                    <a:pt x="13" y="1186"/>
                  </a:lnTo>
                  <a:lnTo>
                    <a:pt x="13" y="1174"/>
                  </a:lnTo>
                  <a:lnTo>
                    <a:pt x="0" y="1174"/>
                  </a:lnTo>
                  <a:lnTo>
                    <a:pt x="0" y="1139"/>
                  </a:lnTo>
                  <a:lnTo>
                    <a:pt x="13" y="1139"/>
                  </a:lnTo>
                  <a:lnTo>
                    <a:pt x="13" y="1006"/>
                  </a:lnTo>
                  <a:lnTo>
                    <a:pt x="26" y="1006"/>
                  </a:lnTo>
                  <a:lnTo>
                    <a:pt x="26" y="958"/>
                  </a:lnTo>
                  <a:lnTo>
                    <a:pt x="39" y="958"/>
                  </a:lnTo>
                  <a:lnTo>
                    <a:pt x="39" y="911"/>
                  </a:lnTo>
                  <a:lnTo>
                    <a:pt x="52" y="911"/>
                  </a:lnTo>
                  <a:lnTo>
                    <a:pt x="52" y="887"/>
                  </a:lnTo>
                  <a:lnTo>
                    <a:pt x="65" y="887"/>
                  </a:lnTo>
                  <a:lnTo>
                    <a:pt x="65" y="875"/>
                  </a:lnTo>
                  <a:lnTo>
                    <a:pt x="77" y="875"/>
                  </a:lnTo>
                  <a:lnTo>
                    <a:pt x="77" y="863"/>
                  </a:lnTo>
                  <a:lnTo>
                    <a:pt x="103" y="863"/>
                  </a:lnTo>
                  <a:lnTo>
                    <a:pt x="103" y="851"/>
                  </a:lnTo>
                  <a:lnTo>
                    <a:pt x="116" y="851"/>
                  </a:lnTo>
                  <a:lnTo>
                    <a:pt x="116" y="839"/>
                  </a:lnTo>
                  <a:lnTo>
                    <a:pt x="142" y="839"/>
                  </a:lnTo>
                  <a:lnTo>
                    <a:pt x="142" y="827"/>
                  </a:lnTo>
                  <a:lnTo>
                    <a:pt x="181" y="827"/>
                  </a:lnTo>
                  <a:lnTo>
                    <a:pt x="181" y="839"/>
                  </a:lnTo>
                  <a:lnTo>
                    <a:pt x="207" y="839"/>
                  </a:lnTo>
                  <a:lnTo>
                    <a:pt x="207" y="851"/>
                  </a:lnTo>
                  <a:lnTo>
                    <a:pt x="245" y="851"/>
                  </a:lnTo>
                  <a:lnTo>
                    <a:pt x="245" y="863"/>
                  </a:lnTo>
                  <a:lnTo>
                    <a:pt x="297" y="863"/>
                  </a:lnTo>
                  <a:lnTo>
                    <a:pt x="297" y="875"/>
                  </a:lnTo>
                  <a:lnTo>
                    <a:pt x="323" y="875"/>
                  </a:lnTo>
                  <a:lnTo>
                    <a:pt x="323" y="887"/>
                  </a:lnTo>
                  <a:lnTo>
                    <a:pt x="375" y="887"/>
                  </a:lnTo>
                  <a:lnTo>
                    <a:pt x="375" y="899"/>
                  </a:lnTo>
                  <a:lnTo>
                    <a:pt x="413" y="899"/>
                  </a:lnTo>
                  <a:lnTo>
                    <a:pt x="413" y="911"/>
                  </a:lnTo>
                  <a:lnTo>
                    <a:pt x="426" y="911"/>
                  </a:lnTo>
                  <a:lnTo>
                    <a:pt x="426" y="923"/>
                  </a:lnTo>
                  <a:lnTo>
                    <a:pt x="439" y="923"/>
                  </a:lnTo>
                  <a:lnTo>
                    <a:pt x="439" y="935"/>
                  </a:lnTo>
                  <a:lnTo>
                    <a:pt x="452" y="935"/>
                  </a:lnTo>
                  <a:lnTo>
                    <a:pt x="452" y="958"/>
                  </a:lnTo>
                  <a:lnTo>
                    <a:pt x="465" y="958"/>
                  </a:lnTo>
                  <a:lnTo>
                    <a:pt x="465" y="970"/>
                  </a:lnTo>
                  <a:lnTo>
                    <a:pt x="477" y="970"/>
                  </a:lnTo>
                  <a:lnTo>
                    <a:pt x="477" y="982"/>
                  </a:lnTo>
                  <a:lnTo>
                    <a:pt x="490" y="982"/>
                  </a:lnTo>
                  <a:lnTo>
                    <a:pt x="490" y="1006"/>
                  </a:lnTo>
                  <a:lnTo>
                    <a:pt x="503" y="1006"/>
                  </a:lnTo>
                  <a:lnTo>
                    <a:pt x="503" y="1018"/>
                  </a:lnTo>
                  <a:lnTo>
                    <a:pt x="568" y="1018"/>
                  </a:lnTo>
                  <a:lnTo>
                    <a:pt x="568" y="1006"/>
                  </a:lnTo>
                  <a:lnTo>
                    <a:pt x="530" y="1006"/>
                  </a:lnTo>
                  <a:lnTo>
                    <a:pt x="530" y="970"/>
                  </a:lnTo>
                  <a:lnTo>
                    <a:pt x="517" y="970"/>
                  </a:lnTo>
                  <a:lnTo>
                    <a:pt x="517" y="946"/>
                  </a:lnTo>
                  <a:lnTo>
                    <a:pt x="503" y="946"/>
                  </a:lnTo>
                  <a:lnTo>
                    <a:pt x="503" y="911"/>
                  </a:lnTo>
                  <a:lnTo>
                    <a:pt x="490" y="911"/>
                  </a:lnTo>
                  <a:lnTo>
                    <a:pt x="490" y="899"/>
                  </a:lnTo>
                  <a:lnTo>
                    <a:pt x="477" y="899"/>
                  </a:lnTo>
                  <a:lnTo>
                    <a:pt x="477" y="887"/>
                  </a:lnTo>
                  <a:lnTo>
                    <a:pt x="465" y="887"/>
                  </a:lnTo>
                  <a:lnTo>
                    <a:pt x="465" y="863"/>
                  </a:lnTo>
                  <a:lnTo>
                    <a:pt x="452" y="863"/>
                  </a:lnTo>
                  <a:lnTo>
                    <a:pt x="452" y="839"/>
                  </a:lnTo>
                  <a:lnTo>
                    <a:pt x="439" y="839"/>
                  </a:lnTo>
                  <a:lnTo>
                    <a:pt x="439" y="815"/>
                  </a:lnTo>
                  <a:lnTo>
                    <a:pt x="426" y="815"/>
                  </a:lnTo>
                  <a:lnTo>
                    <a:pt x="426" y="802"/>
                  </a:lnTo>
                  <a:lnTo>
                    <a:pt x="413" y="802"/>
                  </a:lnTo>
                  <a:lnTo>
                    <a:pt x="413" y="779"/>
                  </a:lnTo>
                  <a:lnTo>
                    <a:pt x="400" y="779"/>
                  </a:lnTo>
                  <a:lnTo>
                    <a:pt x="400" y="755"/>
                  </a:lnTo>
                  <a:lnTo>
                    <a:pt x="387" y="755"/>
                  </a:lnTo>
                  <a:lnTo>
                    <a:pt x="387" y="730"/>
                  </a:lnTo>
                  <a:lnTo>
                    <a:pt x="375" y="730"/>
                  </a:lnTo>
                  <a:lnTo>
                    <a:pt x="375" y="707"/>
                  </a:lnTo>
                  <a:lnTo>
                    <a:pt x="362" y="707"/>
                  </a:lnTo>
                  <a:lnTo>
                    <a:pt x="362" y="683"/>
                  </a:lnTo>
                  <a:lnTo>
                    <a:pt x="349" y="683"/>
                  </a:lnTo>
                  <a:lnTo>
                    <a:pt x="349" y="647"/>
                  </a:lnTo>
                  <a:lnTo>
                    <a:pt x="362" y="647"/>
                  </a:lnTo>
                  <a:lnTo>
                    <a:pt x="362" y="635"/>
                  </a:lnTo>
                  <a:lnTo>
                    <a:pt x="375" y="635"/>
                  </a:lnTo>
                  <a:lnTo>
                    <a:pt x="375" y="623"/>
                  </a:lnTo>
                  <a:lnTo>
                    <a:pt x="426" y="623"/>
                  </a:lnTo>
                  <a:lnTo>
                    <a:pt x="426" y="611"/>
                  </a:lnTo>
                  <a:lnTo>
                    <a:pt x="387" y="611"/>
                  </a:lnTo>
                  <a:lnTo>
                    <a:pt x="387" y="599"/>
                  </a:lnTo>
                  <a:lnTo>
                    <a:pt x="375" y="599"/>
                  </a:lnTo>
                  <a:lnTo>
                    <a:pt x="375" y="611"/>
                  </a:lnTo>
                  <a:lnTo>
                    <a:pt x="362" y="611"/>
                  </a:lnTo>
                  <a:lnTo>
                    <a:pt x="362" y="623"/>
                  </a:lnTo>
                  <a:lnTo>
                    <a:pt x="349" y="623"/>
                  </a:lnTo>
                  <a:lnTo>
                    <a:pt x="349" y="635"/>
                  </a:lnTo>
                  <a:lnTo>
                    <a:pt x="335" y="635"/>
                  </a:lnTo>
                  <a:lnTo>
                    <a:pt x="335" y="647"/>
                  </a:lnTo>
                  <a:lnTo>
                    <a:pt x="323" y="647"/>
                  </a:lnTo>
                  <a:lnTo>
                    <a:pt x="323" y="660"/>
                  </a:lnTo>
                  <a:lnTo>
                    <a:pt x="310" y="660"/>
                  </a:lnTo>
                  <a:lnTo>
                    <a:pt x="310" y="671"/>
                  </a:lnTo>
                  <a:lnTo>
                    <a:pt x="297" y="671"/>
                  </a:lnTo>
                  <a:lnTo>
                    <a:pt x="297" y="683"/>
                  </a:lnTo>
                  <a:lnTo>
                    <a:pt x="231" y="683"/>
                  </a:lnTo>
                  <a:lnTo>
                    <a:pt x="231" y="671"/>
                  </a:lnTo>
                  <a:lnTo>
                    <a:pt x="129" y="671"/>
                  </a:lnTo>
                  <a:lnTo>
                    <a:pt x="129" y="683"/>
                  </a:lnTo>
                  <a:lnTo>
                    <a:pt x="103" y="683"/>
                  </a:lnTo>
                  <a:lnTo>
                    <a:pt x="103" y="660"/>
                  </a:lnTo>
                  <a:lnTo>
                    <a:pt x="116" y="660"/>
                  </a:lnTo>
                  <a:lnTo>
                    <a:pt x="116" y="623"/>
                  </a:lnTo>
                  <a:lnTo>
                    <a:pt x="129" y="623"/>
                  </a:lnTo>
                  <a:lnTo>
                    <a:pt x="129" y="599"/>
                  </a:lnTo>
                  <a:lnTo>
                    <a:pt x="142" y="599"/>
                  </a:lnTo>
                  <a:lnTo>
                    <a:pt x="142" y="539"/>
                  </a:lnTo>
                  <a:lnTo>
                    <a:pt x="155" y="539"/>
                  </a:lnTo>
                  <a:lnTo>
                    <a:pt x="155" y="491"/>
                  </a:lnTo>
                  <a:lnTo>
                    <a:pt x="168" y="491"/>
                  </a:lnTo>
                  <a:lnTo>
                    <a:pt x="168" y="456"/>
                  </a:lnTo>
                  <a:lnTo>
                    <a:pt x="181" y="456"/>
                  </a:lnTo>
                  <a:lnTo>
                    <a:pt x="181" y="419"/>
                  </a:lnTo>
                  <a:lnTo>
                    <a:pt x="194" y="419"/>
                  </a:lnTo>
                  <a:lnTo>
                    <a:pt x="194" y="371"/>
                  </a:lnTo>
                  <a:lnTo>
                    <a:pt x="207" y="371"/>
                  </a:lnTo>
                  <a:lnTo>
                    <a:pt x="207" y="312"/>
                  </a:lnTo>
                  <a:lnTo>
                    <a:pt x="220" y="312"/>
                  </a:lnTo>
                  <a:lnTo>
                    <a:pt x="220" y="240"/>
                  </a:lnTo>
                  <a:lnTo>
                    <a:pt x="231" y="240"/>
                  </a:lnTo>
                  <a:lnTo>
                    <a:pt x="231" y="167"/>
                  </a:lnTo>
                  <a:lnTo>
                    <a:pt x="245" y="167"/>
                  </a:lnTo>
                  <a:lnTo>
                    <a:pt x="245" y="119"/>
                  </a:lnTo>
                  <a:lnTo>
                    <a:pt x="258" y="119"/>
                  </a:lnTo>
                  <a:lnTo>
                    <a:pt x="258" y="96"/>
                  </a:lnTo>
                  <a:lnTo>
                    <a:pt x="271" y="96"/>
                  </a:lnTo>
                  <a:lnTo>
                    <a:pt x="271" y="84"/>
                  </a:lnTo>
                  <a:lnTo>
                    <a:pt x="284" y="84"/>
                  </a:lnTo>
                  <a:lnTo>
                    <a:pt x="284" y="60"/>
                  </a:lnTo>
                  <a:lnTo>
                    <a:pt x="297" y="60"/>
                  </a:lnTo>
                  <a:lnTo>
                    <a:pt x="297" y="36"/>
                  </a:lnTo>
                  <a:lnTo>
                    <a:pt x="310" y="36"/>
                  </a:lnTo>
                  <a:lnTo>
                    <a:pt x="310" y="25"/>
                  </a:lnTo>
                  <a:lnTo>
                    <a:pt x="310" y="0"/>
                  </a:lnTo>
                </a:path>
              </a:pathLst>
            </a:custGeom>
            <a:solidFill>
              <a:srgbClr val="008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501" y="2401"/>
              <a:ext cx="24" cy="22"/>
            </a:xfrm>
            <a:custGeom>
              <a:avLst/>
              <a:gdLst>
                <a:gd name="T0" fmla="*/ 0 w 24"/>
                <a:gd name="T1" fmla="*/ 0 h 22"/>
                <a:gd name="T2" fmla="*/ 23 w 24"/>
                <a:gd name="T3" fmla="*/ 0 h 22"/>
                <a:gd name="T4" fmla="*/ 23 w 24"/>
                <a:gd name="T5" fmla="*/ 21 h 22"/>
                <a:gd name="T6" fmla="*/ 0 w 24"/>
                <a:gd name="T7" fmla="*/ 21 h 22"/>
                <a:gd name="T8" fmla="*/ 0 w 2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lnTo>
                    <a:pt x="23" y="0"/>
                  </a:lnTo>
                  <a:lnTo>
                    <a:pt x="23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446" y="2413"/>
              <a:ext cx="37" cy="106"/>
            </a:xfrm>
            <a:custGeom>
              <a:avLst/>
              <a:gdLst>
                <a:gd name="T0" fmla="*/ 0 w 37"/>
                <a:gd name="T1" fmla="*/ 0 h 106"/>
                <a:gd name="T2" fmla="*/ 12 w 37"/>
                <a:gd name="T3" fmla="*/ 0 h 106"/>
                <a:gd name="T4" fmla="*/ 12 w 37"/>
                <a:gd name="T5" fmla="*/ 11 h 106"/>
                <a:gd name="T6" fmla="*/ 25 w 37"/>
                <a:gd name="T7" fmla="*/ 11 h 106"/>
                <a:gd name="T8" fmla="*/ 25 w 37"/>
                <a:gd name="T9" fmla="*/ 35 h 106"/>
                <a:gd name="T10" fmla="*/ 36 w 37"/>
                <a:gd name="T11" fmla="*/ 35 h 106"/>
                <a:gd name="T12" fmla="*/ 36 w 37"/>
                <a:gd name="T13" fmla="*/ 69 h 106"/>
                <a:gd name="T14" fmla="*/ 25 w 37"/>
                <a:gd name="T15" fmla="*/ 69 h 106"/>
                <a:gd name="T16" fmla="*/ 25 w 37"/>
                <a:gd name="T17" fmla="*/ 94 h 106"/>
                <a:gd name="T18" fmla="*/ 12 w 37"/>
                <a:gd name="T19" fmla="*/ 94 h 106"/>
                <a:gd name="T20" fmla="*/ 12 w 37"/>
                <a:gd name="T21" fmla="*/ 105 h 106"/>
                <a:gd name="T22" fmla="*/ 0 w 37"/>
                <a:gd name="T23" fmla="*/ 105 h 106"/>
                <a:gd name="T24" fmla="*/ 0 w 37"/>
                <a:gd name="T25" fmla="*/ 94 h 106"/>
                <a:gd name="T26" fmla="*/ 12 w 37"/>
                <a:gd name="T27" fmla="*/ 94 h 106"/>
                <a:gd name="T28" fmla="*/ 12 w 37"/>
                <a:gd name="T29" fmla="*/ 69 h 106"/>
                <a:gd name="T30" fmla="*/ 25 w 37"/>
                <a:gd name="T31" fmla="*/ 69 h 106"/>
                <a:gd name="T32" fmla="*/ 25 w 37"/>
                <a:gd name="T33" fmla="*/ 35 h 106"/>
                <a:gd name="T34" fmla="*/ 12 w 37"/>
                <a:gd name="T35" fmla="*/ 35 h 106"/>
                <a:gd name="T36" fmla="*/ 12 w 37"/>
                <a:gd name="T37" fmla="*/ 11 h 106"/>
                <a:gd name="T38" fmla="*/ 0 w 37"/>
                <a:gd name="T39" fmla="*/ 11 h 106"/>
                <a:gd name="T40" fmla="*/ 0 w 37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106">
                  <a:moveTo>
                    <a:pt x="0" y="0"/>
                  </a:moveTo>
                  <a:lnTo>
                    <a:pt x="12" y="0"/>
                  </a:lnTo>
                  <a:lnTo>
                    <a:pt x="12" y="11"/>
                  </a:lnTo>
                  <a:lnTo>
                    <a:pt x="25" y="11"/>
                  </a:lnTo>
                  <a:lnTo>
                    <a:pt x="25" y="35"/>
                  </a:lnTo>
                  <a:lnTo>
                    <a:pt x="36" y="35"/>
                  </a:lnTo>
                  <a:lnTo>
                    <a:pt x="36" y="69"/>
                  </a:lnTo>
                  <a:lnTo>
                    <a:pt x="25" y="69"/>
                  </a:lnTo>
                  <a:lnTo>
                    <a:pt x="25" y="94"/>
                  </a:lnTo>
                  <a:lnTo>
                    <a:pt x="12" y="94"/>
                  </a:lnTo>
                  <a:lnTo>
                    <a:pt x="12" y="105"/>
                  </a:lnTo>
                  <a:lnTo>
                    <a:pt x="0" y="105"/>
                  </a:lnTo>
                  <a:lnTo>
                    <a:pt x="0" y="94"/>
                  </a:lnTo>
                  <a:lnTo>
                    <a:pt x="12" y="94"/>
                  </a:lnTo>
                  <a:lnTo>
                    <a:pt x="12" y="69"/>
                  </a:lnTo>
                  <a:lnTo>
                    <a:pt x="25" y="69"/>
                  </a:lnTo>
                  <a:lnTo>
                    <a:pt x="25" y="35"/>
                  </a:lnTo>
                  <a:lnTo>
                    <a:pt x="12" y="35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019" y="2425"/>
              <a:ext cx="658" cy="1163"/>
            </a:xfrm>
            <a:custGeom>
              <a:avLst/>
              <a:gdLst>
                <a:gd name="T0" fmla="*/ 26 w 658"/>
                <a:gd name="T1" fmla="*/ 12 h 1163"/>
                <a:gd name="T2" fmla="*/ 52 w 658"/>
                <a:gd name="T3" fmla="*/ 60 h 1163"/>
                <a:gd name="T4" fmla="*/ 77 w 658"/>
                <a:gd name="T5" fmla="*/ 107 h 1163"/>
                <a:gd name="T6" fmla="*/ 103 w 658"/>
                <a:gd name="T7" fmla="*/ 132 h 1163"/>
                <a:gd name="T8" fmla="*/ 129 w 658"/>
                <a:gd name="T9" fmla="*/ 155 h 1163"/>
                <a:gd name="T10" fmla="*/ 155 w 658"/>
                <a:gd name="T11" fmla="*/ 192 h 1163"/>
                <a:gd name="T12" fmla="*/ 180 w 658"/>
                <a:gd name="T13" fmla="*/ 216 h 1163"/>
                <a:gd name="T14" fmla="*/ 206 w 658"/>
                <a:gd name="T15" fmla="*/ 240 h 1163"/>
                <a:gd name="T16" fmla="*/ 232 w 658"/>
                <a:gd name="T17" fmla="*/ 264 h 1163"/>
                <a:gd name="T18" fmla="*/ 258 w 658"/>
                <a:gd name="T19" fmla="*/ 311 h 1163"/>
                <a:gd name="T20" fmla="*/ 283 w 658"/>
                <a:gd name="T21" fmla="*/ 360 h 1163"/>
                <a:gd name="T22" fmla="*/ 309 w 658"/>
                <a:gd name="T23" fmla="*/ 432 h 1163"/>
                <a:gd name="T24" fmla="*/ 348 w 658"/>
                <a:gd name="T25" fmla="*/ 456 h 1163"/>
                <a:gd name="T26" fmla="*/ 374 w 658"/>
                <a:gd name="T27" fmla="*/ 419 h 1163"/>
                <a:gd name="T28" fmla="*/ 399 w 658"/>
                <a:gd name="T29" fmla="*/ 371 h 1163"/>
                <a:gd name="T30" fmla="*/ 425 w 658"/>
                <a:gd name="T31" fmla="*/ 335 h 1163"/>
                <a:gd name="T32" fmla="*/ 451 w 658"/>
                <a:gd name="T33" fmla="*/ 299 h 1163"/>
                <a:gd name="T34" fmla="*/ 477 w 658"/>
                <a:gd name="T35" fmla="*/ 276 h 1163"/>
                <a:gd name="T36" fmla="*/ 502 w 658"/>
                <a:gd name="T37" fmla="*/ 240 h 1163"/>
                <a:gd name="T38" fmla="*/ 528 w 658"/>
                <a:gd name="T39" fmla="*/ 216 h 1163"/>
                <a:gd name="T40" fmla="*/ 554 w 658"/>
                <a:gd name="T41" fmla="*/ 192 h 1163"/>
                <a:gd name="T42" fmla="*/ 580 w 658"/>
                <a:gd name="T43" fmla="*/ 168 h 1163"/>
                <a:gd name="T44" fmla="*/ 605 w 658"/>
                <a:gd name="T45" fmla="*/ 132 h 1163"/>
                <a:gd name="T46" fmla="*/ 631 w 658"/>
                <a:gd name="T47" fmla="*/ 97 h 1163"/>
                <a:gd name="T48" fmla="*/ 657 w 658"/>
                <a:gd name="T49" fmla="*/ 48 h 1163"/>
                <a:gd name="T50" fmla="*/ 631 w 658"/>
                <a:gd name="T51" fmla="*/ 155 h 1163"/>
                <a:gd name="T52" fmla="*/ 605 w 658"/>
                <a:gd name="T53" fmla="*/ 288 h 1163"/>
                <a:gd name="T54" fmla="*/ 580 w 658"/>
                <a:gd name="T55" fmla="*/ 371 h 1163"/>
                <a:gd name="T56" fmla="*/ 554 w 658"/>
                <a:gd name="T57" fmla="*/ 456 h 1163"/>
                <a:gd name="T58" fmla="*/ 528 w 658"/>
                <a:gd name="T59" fmla="*/ 539 h 1163"/>
                <a:gd name="T60" fmla="*/ 502 w 658"/>
                <a:gd name="T61" fmla="*/ 611 h 1163"/>
                <a:gd name="T62" fmla="*/ 477 w 658"/>
                <a:gd name="T63" fmla="*/ 635 h 1163"/>
                <a:gd name="T64" fmla="*/ 451 w 658"/>
                <a:gd name="T65" fmla="*/ 659 h 1163"/>
                <a:gd name="T66" fmla="*/ 425 w 658"/>
                <a:gd name="T67" fmla="*/ 695 h 1163"/>
                <a:gd name="T68" fmla="*/ 399 w 658"/>
                <a:gd name="T69" fmla="*/ 718 h 1163"/>
                <a:gd name="T70" fmla="*/ 399 w 658"/>
                <a:gd name="T71" fmla="*/ 779 h 1163"/>
                <a:gd name="T72" fmla="*/ 463 w 658"/>
                <a:gd name="T73" fmla="*/ 803 h 1163"/>
                <a:gd name="T74" fmla="*/ 438 w 658"/>
                <a:gd name="T75" fmla="*/ 874 h 1163"/>
                <a:gd name="T76" fmla="*/ 412 w 658"/>
                <a:gd name="T77" fmla="*/ 1055 h 1163"/>
                <a:gd name="T78" fmla="*/ 438 w 658"/>
                <a:gd name="T79" fmla="*/ 1102 h 1163"/>
                <a:gd name="T80" fmla="*/ 451 w 658"/>
                <a:gd name="T81" fmla="*/ 1138 h 1163"/>
                <a:gd name="T82" fmla="*/ 412 w 658"/>
                <a:gd name="T83" fmla="*/ 1162 h 1163"/>
                <a:gd name="T84" fmla="*/ 374 w 658"/>
                <a:gd name="T85" fmla="*/ 1126 h 1163"/>
                <a:gd name="T86" fmla="*/ 361 w 658"/>
                <a:gd name="T87" fmla="*/ 1030 h 1163"/>
                <a:gd name="T88" fmla="*/ 361 w 658"/>
                <a:gd name="T89" fmla="*/ 995 h 1163"/>
                <a:gd name="T90" fmla="*/ 335 w 658"/>
                <a:gd name="T91" fmla="*/ 922 h 1163"/>
                <a:gd name="T92" fmla="*/ 335 w 658"/>
                <a:gd name="T93" fmla="*/ 874 h 1163"/>
                <a:gd name="T94" fmla="*/ 309 w 658"/>
                <a:gd name="T95" fmla="*/ 803 h 1163"/>
                <a:gd name="T96" fmla="*/ 283 w 658"/>
                <a:gd name="T97" fmla="*/ 706 h 1163"/>
                <a:gd name="T98" fmla="*/ 258 w 658"/>
                <a:gd name="T99" fmla="*/ 635 h 1163"/>
                <a:gd name="T100" fmla="*/ 232 w 658"/>
                <a:gd name="T101" fmla="*/ 587 h 1163"/>
                <a:gd name="T102" fmla="*/ 206 w 658"/>
                <a:gd name="T103" fmla="*/ 563 h 1163"/>
                <a:gd name="T104" fmla="*/ 180 w 658"/>
                <a:gd name="T105" fmla="*/ 527 h 1163"/>
                <a:gd name="T106" fmla="*/ 155 w 658"/>
                <a:gd name="T107" fmla="*/ 502 h 1163"/>
                <a:gd name="T108" fmla="*/ 129 w 658"/>
                <a:gd name="T109" fmla="*/ 468 h 1163"/>
                <a:gd name="T110" fmla="*/ 103 w 658"/>
                <a:gd name="T111" fmla="*/ 432 h 1163"/>
                <a:gd name="T112" fmla="*/ 77 w 658"/>
                <a:gd name="T113" fmla="*/ 371 h 1163"/>
                <a:gd name="T114" fmla="*/ 52 w 658"/>
                <a:gd name="T115" fmla="*/ 323 h 1163"/>
                <a:gd name="T116" fmla="*/ 26 w 658"/>
                <a:gd name="T117" fmla="*/ 252 h 1163"/>
                <a:gd name="T118" fmla="*/ 0 w 658"/>
                <a:gd name="T119" fmla="*/ 132 h 1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58" h="1163">
                  <a:moveTo>
                    <a:pt x="0" y="0"/>
                  </a:moveTo>
                  <a:lnTo>
                    <a:pt x="13" y="0"/>
                  </a:lnTo>
                  <a:lnTo>
                    <a:pt x="13" y="12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39" y="24"/>
                  </a:lnTo>
                  <a:lnTo>
                    <a:pt x="39" y="60"/>
                  </a:lnTo>
                  <a:lnTo>
                    <a:pt x="52" y="60"/>
                  </a:lnTo>
                  <a:lnTo>
                    <a:pt x="52" y="84"/>
                  </a:lnTo>
                  <a:lnTo>
                    <a:pt x="64" y="84"/>
                  </a:lnTo>
                  <a:lnTo>
                    <a:pt x="64" y="107"/>
                  </a:lnTo>
                  <a:lnTo>
                    <a:pt x="77" y="107"/>
                  </a:lnTo>
                  <a:lnTo>
                    <a:pt x="77" y="120"/>
                  </a:lnTo>
                  <a:lnTo>
                    <a:pt x="89" y="120"/>
                  </a:lnTo>
                  <a:lnTo>
                    <a:pt x="89" y="132"/>
                  </a:lnTo>
                  <a:lnTo>
                    <a:pt x="103" y="132"/>
                  </a:lnTo>
                  <a:lnTo>
                    <a:pt x="103" y="144"/>
                  </a:lnTo>
                  <a:lnTo>
                    <a:pt x="116" y="144"/>
                  </a:lnTo>
                  <a:lnTo>
                    <a:pt x="116" y="155"/>
                  </a:lnTo>
                  <a:lnTo>
                    <a:pt x="129" y="155"/>
                  </a:lnTo>
                  <a:lnTo>
                    <a:pt x="129" y="179"/>
                  </a:lnTo>
                  <a:lnTo>
                    <a:pt x="142" y="179"/>
                  </a:lnTo>
                  <a:lnTo>
                    <a:pt x="142" y="192"/>
                  </a:lnTo>
                  <a:lnTo>
                    <a:pt x="155" y="192"/>
                  </a:lnTo>
                  <a:lnTo>
                    <a:pt x="155" y="204"/>
                  </a:lnTo>
                  <a:lnTo>
                    <a:pt x="167" y="204"/>
                  </a:lnTo>
                  <a:lnTo>
                    <a:pt x="167" y="216"/>
                  </a:lnTo>
                  <a:lnTo>
                    <a:pt x="180" y="216"/>
                  </a:lnTo>
                  <a:lnTo>
                    <a:pt x="180" y="228"/>
                  </a:lnTo>
                  <a:lnTo>
                    <a:pt x="193" y="228"/>
                  </a:lnTo>
                  <a:lnTo>
                    <a:pt x="193" y="240"/>
                  </a:lnTo>
                  <a:lnTo>
                    <a:pt x="206" y="240"/>
                  </a:lnTo>
                  <a:lnTo>
                    <a:pt x="206" y="252"/>
                  </a:lnTo>
                  <a:lnTo>
                    <a:pt x="219" y="252"/>
                  </a:lnTo>
                  <a:lnTo>
                    <a:pt x="219" y="264"/>
                  </a:lnTo>
                  <a:lnTo>
                    <a:pt x="232" y="264"/>
                  </a:lnTo>
                  <a:lnTo>
                    <a:pt x="232" y="288"/>
                  </a:lnTo>
                  <a:lnTo>
                    <a:pt x="245" y="288"/>
                  </a:lnTo>
                  <a:lnTo>
                    <a:pt x="245" y="311"/>
                  </a:lnTo>
                  <a:lnTo>
                    <a:pt x="258" y="311"/>
                  </a:lnTo>
                  <a:lnTo>
                    <a:pt x="258" y="335"/>
                  </a:lnTo>
                  <a:lnTo>
                    <a:pt x="271" y="335"/>
                  </a:lnTo>
                  <a:lnTo>
                    <a:pt x="271" y="360"/>
                  </a:lnTo>
                  <a:lnTo>
                    <a:pt x="283" y="360"/>
                  </a:lnTo>
                  <a:lnTo>
                    <a:pt x="283" y="396"/>
                  </a:lnTo>
                  <a:lnTo>
                    <a:pt x="296" y="396"/>
                  </a:lnTo>
                  <a:lnTo>
                    <a:pt x="296" y="432"/>
                  </a:lnTo>
                  <a:lnTo>
                    <a:pt x="309" y="432"/>
                  </a:lnTo>
                  <a:lnTo>
                    <a:pt x="309" y="468"/>
                  </a:lnTo>
                  <a:lnTo>
                    <a:pt x="335" y="468"/>
                  </a:lnTo>
                  <a:lnTo>
                    <a:pt x="335" y="456"/>
                  </a:lnTo>
                  <a:lnTo>
                    <a:pt x="348" y="456"/>
                  </a:lnTo>
                  <a:lnTo>
                    <a:pt x="348" y="444"/>
                  </a:lnTo>
                  <a:lnTo>
                    <a:pt x="361" y="444"/>
                  </a:lnTo>
                  <a:lnTo>
                    <a:pt x="361" y="419"/>
                  </a:lnTo>
                  <a:lnTo>
                    <a:pt x="374" y="419"/>
                  </a:lnTo>
                  <a:lnTo>
                    <a:pt x="374" y="396"/>
                  </a:lnTo>
                  <a:lnTo>
                    <a:pt x="386" y="396"/>
                  </a:lnTo>
                  <a:lnTo>
                    <a:pt x="386" y="371"/>
                  </a:lnTo>
                  <a:lnTo>
                    <a:pt x="399" y="371"/>
                  </a:lnTo>
                  <a:lnTo>
                    <a:pt x="399" y="360"/>
                  </a:lnTo>
                  <a:lnTo>
                    <a:pt x="412" y="360"/>
                  </a:lnTo>
                  <a:lnTo>
                    <a:pt x="412" y="335"/>
                  </a:lnTo>
                  <a:lnTo>
                    <a:pt x="425" y="335"/>
                  </a:lnTo>
                  <a:lnTo>
                    <a:pt x="425" y="323"/>
                  </a:lnTo>
                  <a:lnTo>
                    <a:pt x="438" y="323"/>
                  </a:lnTo>
                  <a:lnTo>
                    <a:pt x="438" y="299"/>
                  </a:lnTo>
                  <a:lnTo>
                    <a:pt x="451" y="299"/>
                  </a:lnTo>
                  <a:lnTo>
                    <a:pt x="451" y="288"/>
                  </a:lnTo>
                  <a:lnTo>
                    <a:pt x="463" y="288"/>
                  </a:lnTo>
                  <a:lnTo>
                    <a:pt x="463" y="276"/>
                  </a:lnTo>
                  <a:lnTo>
                    <a:pt x="477" y="276"/>
                  </a:lnTo>
                  <a:lnTo>
                    <a:pt x="477" y="264"/>
                  </a:lnTo>
                  <a:lnTo>
                    <a:pt x="491" y="264"/>
                  </a:lnTo>
                  <a:lnTo>
                    <a:pt x="491" y="240"/>
                  </a:lnTo>
                  <a:lnTo>
                    <a:pt x="502" y="240"/>
                  </a:lnTo>
                  <a:lnTo>
                    <a:pt x="502" y="228"/>
                  </a:lnTo>
                  <a:lnTo>
                    <a:pt x="515" y="228"/>
                  </a:lnTo>
                  <a:lnTo>
                    <a:pt x="515" y="216"/>
                  </a:lnTo>
                  <a:lnTo>
                    <a:pt x="528" y="216"/>
                  </a:lnTo>
                  <a:lnTo>
                    <a:pt x="528" y="204"/>
                  </a:lnTo>
                  <a:lnTo>
                    <a:pt x="541" y="204"/>
                  </a:lnTo>
                  <a:lnTo>
                    <a:pt x="541" y="192"/>
                  </a:lnTo>
                  <a:lnTo>
                    <a:pt x="554" y="192"/>
                  </a:lnTo>
                  <a:lnTo>
                    <a:pt x="554" y="179"/>
                  </a:lnTo>
                  <a:lnTo>
                    <a:pt x="567" y="179"/>
                  </a:lnTo>
                  <a:lnTo>
                    <a:pt x="567" y="168"/>
                  </a:lnTo>
                  <a:lnTo>
                    <a:pt x="580" y="168"/>
                  </a:lnTo>
                  <a:lnTo>
                    <a:pt x="580" y="155"/>
                  </a:lnTo>
                  <a:lnTo>
                    <a:pt x="593" y="155"/>
                  </a:lnTo>
                  <a:lnTo>
                    <a:pt x="593" y="132"/>
                  </a:lnTo>
                  <a:lnTo>
                    <a:pt x="605" y="132"/>
                  </a:lnTo>
                  <a:lnTo>
                    <a:pt x="605" y="120"/>
                  </a:lnTo>
                  <a:lnTo>
                    <a:pt x="618" y="120"/>
                  </a:lnTo>
                  <a:lnTo>
                    <a:pt x="618" y="97"/>
                  </a:lnTo>
                  <a:lnTo>
                    <a:pt x="631" y="97"/>
                  </a:lnTo>
                  <a:lnTo>
                    <a:pt x="631" y="60"/>
                  </a:lnTo>
                  <a:lnTo>
                    <a:pt x="645" y="60"/>
                  </a:lnTo>
                  <a:lnTo>
                    <a:pt x="645" y="48"/>
                  </a:lnTo>
                  <a:lnTo>
                    <a:pt x="657" y="48"/>
                  </a:lnTo>
                  <a:lnTo>
                    <a:pt x="657" y="84"/>
                  </a:lnTo>
                  <a:lnTo>
                    <a:pt x="645" y="84"/>
                  </a:lnTo>
                  <a:lnTo>
                    <a:pt x="645" y="155"/>
                  </a:lnTo>
                  <a:lnTo>
                    <a:pt x="631" y="155"/>
                  </a:lnTo>
                  <a:lnTo>
                    <a:pt x="631" y="228"/>
                  </a:lnTo>
                  <a:lnTo>
                    <a:pt x="618" y="228"/>
                  </a:lnTo>
                  <a:lnTo>
                    <a:pt x="618" y="288"/>
                  </a:lnTo>
                  <a:lnTo>
                    <a:pt x="605" y="288"/>
                  </a:lnTo>
                  <a:lnTo>
                    <a:pt x="605" y="335"/>
                  </a:lnTo>
                  <a:lnTo>
                    <a:pt x="593" y="335"/>
                  </a:lnTo>
                  <a:lnTo>
                    <a:pt x="593" y="371"/>
                  </a:lnTo>
                  <a:lnTo>
                    <a:pt x="580" y="371"/>
                  </a:lnTo>
                  <a:lnTo>
                    <a:pt x="580" y="407"/>
                  </a:lnTo>
                  <a:lnTo>
                    <a:pt x="567" y="407"/>
                  </a:lnTo>
                  <a:lnTo>
                    <a:pt x="567" y="456"/>
                  </a:lnTo>
                  <a:lnTo>
                    <a:pt x="554" y="456"/>
                  </a:lnTo>
                  <a:lnTo>
                    <a:pt x="554" y="515"/>
                  </a:lnTo>
                  <a:lnTo>
                    <a:pt x="541" y="515"/>
                  </a:lnTo>
                  <a:lnTo>
                    <a:pt x="541" y="539"/>
                  </a:lnTo>
                  <a:lnTo>
                    <a:pt x="528" y="539"/>
                  </a:lnTo>
                  <a:lnTo>
                    <a:pt x="528" y="576"/>
                  </a:lnTo>
                  <a:lnTo>
                    <a:pt x="515" y="576"/>
                  </a:lnTo>
                  <a:lnTo>
                    <a:pt x="515" y="611"/>
                  </a:lnTo>
                  <a:lnTo>
                    <a:pt x="502" y="611"/>
                  </a:lnTo>
                  <a:lnTo>
                    <a:pt x="502" y="623"/>
                  </a:lnTo>
                  <a:lnTo>
                    <a:pt x="491" y="623"/>
                  </a:lnTo>
                  <a:lnTo>
                    <a:pt x="491" y="635"/>
                  </a:lnTo>
                  <a:lnTo>
                    <a:pt x="477" y="635"/>
                  </a:lnTo>
                  <a:lnTo>
                    <a:pt x="477" y="647"/>
                  </a:lnTo>
                  <a:lnTo>
                    <a:pt x="463" y="647"/>
                  </a:lnTo>
                  <a:lnTo>
                    <a:pt x="463" y="659"/>
                  </a:lnTo>
                  <a:lnTo>
                    <a:pt x="451" y="659"/>
                  </a:lnTo>
                  <a:lnTo>
                    <a:pt x="451" y="682"/>
                  </a:lnTo>
                  <a:lnTo>
                    <a:pt x="438" y="682"/>
                  </a:lnTo>
                  <a:lnTo>
                    <a:pt x="438" y="695"/>
                  </a:lnTo>
                  <a:lnTo>
                    <a:pt x="425" y="695"/>
                  </a:lnTo>
                  <a:lnTo>
                    <a:pt x="425" y="706"/>
                  </a:lnTo>
                  <a:lnTo>
                    <a:pt x="412" y="706"/>
                  </a:lnTo>
                  <a:lnTo>
                    <a:pt x="412" y="718"/>
                  </a:lnTo>
                  <a:lnTo>
                    <a:pt x="399" y="718"/>
                  </a:lnTo>
                  <a:lnTo>
                    <a:pt x="399" y="731"/>
                  </a:lnTo>
                  <a:lnTo>
                    <a:pt x="386" y="731"/>
                  </a:lnTo>
                  <a:lnTo>
                    <a:pt x="386" y="779"/>
                  </a:lnTo>
                  <a:lnTo>
                    <a:pt x="399" y="779"/>
                  </a:lnTo>
                  <a:lnTo>
                    <a:pt x="399" y="791"/>
                  </a:lnTo>
                  <a:lnTo>
                    <a:pt x="412" y="791"/>
                  </a:lnTo>
                  <a:lnTo>
                    <a:pt x="412" y="803"/>
                  </a:lnTo>
                  <a:lnTo>
                    <a:pt x="463" y="803"/>
                  </a:lnTo>
                  <a:lnTo>
                    <a:pt x="463" y="827"/>
                  </a:lnTo>
                  <a:lnTo>
                    <a:pt x="451" y="827"/>
                  </a:lnTo>
                  <a:lnTo>
                    <a:pt x="451" y="874"/>
                  </a:lnTo>
                  <a:lnTo>
                    <a:pt x="438" y="874"/>
                  </a:lnTo>
                  <a:lnTo>
                    <a:pt x="438" y="922"/>
                  </a:lnTo>
                  <a:lnTo>
                    <a:pt x="425" y="922"/>
                  </a:lnTo>
                  <a:lnTo>
                    <a:pt x="425" y="1055"/>
                  </a:lnTo>
                  <a:lnTo>
                    <a:pt x="412" y="1055"/>
                  </a:lnTo>
                  <a:lnTo>
                    <a:pt x="412" y="1090"/>
                  </a:lnTo>
                  <a:lnTo>
                    <a:pt x="425" y="1090"/>
                  </a:lnTo>
                  <a:lnTo>
                    <a:pt x="425" y="1102"/>
                  </a:lnTo>
                  <a:lnTo>
                    <a:pt x="438" y="1102"/>
                  </a:lnTo>
                  <a:lnTo>
                    <a:pt x="438" y="1114"/>
                  </a:lnTo>
                  <a:lnTo>
                    <a:pt x="463" y="1114"/>
                  </a:lnTo>
                  <a:lnTo>
                    <a:pt x="463" y="1138"/>
                  </a:lnTo>
                  <a:lnTo>
                    <a:pt x="451" y="1138"/>
                  </a:lnTo>
                  <a:lnTo>
                    <a:pt x="451" y="1150"/>
                  </a:lnTo>
                  <a:lnTo>
                    <a:pt x="438" y="1150"/>
                  </a:lnTo>
                  <a:lnTo>
                    <a:pt x="438" y="1162"/>
                  </a:lnTo>
                  <a:lnTo>
                    <a:pt x="412" y="1162"/>
                  </a:lnTo>
                  <a:lnTo>
                    <a:pt x="412" y="1138"/>
                  </a:lnTo>
                  <a:lnTo>
                    <a:pt x="399" y="1138"/>
                  </a:lnTo>
                  <a:lnTo>
                    <a:pt x="399" y="1126"/>
                  </a:lnTo>
                  <a:lnTo>
                    <a:pt x="374" y="1126"/>
                  </a:lnTo>
                  <a:lnTo>
                    <a:pt x="374" y="1114"/>
                  </a:lnTo>
                  <a:lnTo>
                    <a:pt x="348" y="1114"/>
                  </a:lnTo>
                  <a:lnTo>
                    <a:pt x="348" y="1030"/>
                  </a:lnTo>
                  <a:lnTo>
                    <a:pt x="361" y="1030"/>
                  </a:lnTo>
                  <a:lnTo>
                    <a:pt x="361" y="1018"/>
                  </a:lnTo>
                  <a:lnTo>
                    <a:pt x="348" y="1018"/>
                  </a:lnTo>
                  <a:lnTo>
                    <a:pt x="348" y="995"/>
                  </a:lnTo>
                  <a:lnTo>
                    <a:pt x="361" y="995"/>
                  </a:lnTo>
                  <a:lnTo>
                    <a:pt x="361" y="983"/>
                  </a:lnTo>
                  <a:lnTo>
                    <a:pt x="348" y="983"/>
                  </a:lnTo>
                  <a:lnTo>
                    <a:pt x="348" y="922"/>
                  </a:lnTo>
                  <a:lnTo>
                    <a:pt x="335" y="922"/>
                  </a:lnTo>
                  <a:lnTo>
                    <a:pt x="335" y="898"/>
                  </a:lnTo>
                  <a:lnTo>
                    <a:pt x="348" y="898"/>
                  </a:lnTo>
                  <a:lnTo>
                    <a:pt x="348" y="874"/>
                  </a:lnTo>
                  <a:lnTo>
                    <a:pt x="335" y="874"/>
                  </a:lnTo>
                  <a:lnTo>
                    <a:pt x="335" y="851"/>
                  </a:lnTo>
                  <a:lnTo>
                    <a:pt x="322" y="851"/>
                  </a:lnTo>
                  <a:lnTo>
                    <a:pt x="322" y="803"/>
                  </a:lnTo>
                  <a:lnTo>
                    <a:pt x="309" y="803"/>
                  </a:lnTo>
                  <a:lnTo>
                    <a:pt x="309" y="779"/>
                  </a:lnTo>
                  <a:lnTo>
                    <a:pt x="296" y="779"/>
                  </a:lnTo>
                  <a:lnTo>
                    <a:pt x="296" y="706"/>
                  </a:lnTo>
                  <a:lnTo>
                    <a:pt x="283" y="706"/>
                  </a:lnTo>
                  <a:lnTo>
                    <a:pt x="283" y="672"/>
                  </a:lnTo>
                  <a:lnTo>
                    <a:pt x="271" y="672"/>
                  </a:lnTo>
                  <a:lnTo>
                    <a:pt x="271" y="635"/>
                  </a:lnTo>
                  <a:lnTo>
                    <a:pt x="258" y="635"/>
                  </a:lnTo>
                  <a:lnTo>
                    <a:pt x="258" y="599"/>
                  </a:lnTo>
                  <a:lnTo>
                    <a:pt x="245" y="599"/>
                  </a:lnTo>
                  <a:lnTo>
                    <a:pt x="245" y="587"/>
                  </a:lnTo>
                  <a:lnTo>
                    <a:pt x="232" y="587"/>
                  </a:lnTo>
                  <a:lnTo>
                    <a:pt x="232" y="576"/>
                  </a:lnTo>
                  <a:lnTo>
                    <a:pt x="219" y="576"/>
                  </a:lnTo>
                  <a:lnTo>
                    <a:pt x="219" y="563"/>
                  </a:lnTo>
                  <a:lnTo>
                    <a:pt x="206" y="563"/>
                  </a:lnTo>
                  <a:lnTo>
                    <a:pt x="206" y="551"/>
                  </a:lnTo>
                  <a:lnTo>
                    <a:pt x="193" y="551"/>
                  </a:lnTo>
                  <a:lnTo>
                    <a:pt x="193" y="527"/>
                  </a:lnTo>
                  <a:lnTo>
                    <a:pt x="180" y="527"/>
                  </a:lnTo>
                  <a:lnTo>
                    <a:pt x="180" y="515"/>
                  </a:lnTo>
                  <a:lnTo>
                    <a:pt x="167" y="515"/>
                  </a:lnTo>
                  <a:lnTo>
                    <a:pt x="167" y="502"/>
                  </a:lnTo>
                  <a:lnTo>
                    <a:pt x="155" y="502"/>
                  </a:lnTo>
                  <a:lnTo>
                    <a:pt x="155" y="490"/>
                  </a:lnTo>
                  <a:lnTo>
                    <a:pt x="142" y="490"/>
                  </a:lnTo>
                  <a:lnTo>
                    <a:pt x="142" y="468"/>
                  </a:lnTo>
                  <a:lnTo>
                    <a:pt x="129" y="468"/>
                  </a:lnTo>
                  <a:lnTo>
                    <a:pt x="129" y="456"/>
                  </a:lnTo>
                  <a:lnTo>
                    <a:pt x="116" y="456"/>
                  </a:lnTo>
                  <a:lnTo>
                    <a:pt x="116" y="432"/>
                  </a:lnTo>
                  <a:lnTo>
                    <a:pt x="103" y="432"/>
                  </a:lnTo>
                  <a:lnTo>
                    <a:pt x="103" y="407"/>
                  </a:lnTo>
                  <a:lnTo>
                    <a:pt x="89" y="407"/>
                  </a:lnTo>
                  <a:lnTo>
                    <a:pt x="89" y="371"/>
                  </a:lnTo>
                  <a:lnTo>
                    <a:pt x="77" y="371"/>
                  </a:lnTo>
                  <a:lnTo>
                    <a:pt x="77" y="347"/>
                  </a:lnTo>
                  <a:lnTo>
                    <a:pt x="64" y="347"/>
                  </a:lnTo>
                  <a:lnTo>
                    <a:pt x="64" y="323"/>
                  </a:lnTo>
                  <a:lnTo>
                    <a:pt x="52" y="323"/>
                  </a:lnTo>
                  <a:lnTo>
                    <a:pt x="52" y="288"/>
                  </a:lnTo>
                  <a:lnTo>
                    <a:pt x="39" y="288"/>
                  </a:lnTo>
                  <a:lnTo>
                    <a:pt x="39" y="252"/>
                  </a:lnTo>
                  <a:lnTo>
                    <a:pt x="26" y="252"/>
                  </a:lnTo>
                  <a:lnTo>
                    <a:pt x="26" y="192"/>
                  </a:lnTo>
                  <a:lnTo>
                    <a:pt x="13" y="192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47" y="2461"/>
              <a:ext cx="438" cy="1055"/>
            </a:xfrm>
            <a:custGeom>
              <a:avLst/>
              <a:gdLst>
                <a:gd name="T0" fmla="*/ 193 w 438"/>
                <a:gd name="T1" fmla="*/ 12 h 1055"/>
                <a:gd name="T2" fmla="*/ 219 w 438"/>
                <a:gd name="T3" fmla="*/ 37 h 1055"/>
                <a:gd name="T4" fmla="*/ 232 w 438"/>
                <a:gd name="T5" fmla="*/ 96 h 1055"/>
                <a:gd name="T6" fmla="*/ 257 w 438"/>
                <a:gd name="T7" fmla="*/ 120 h 1055"/>
                <a:gd name="T8" fmla="*/ 269 w 438"/>
                <a:gd name="T9" fmla="*/ 240 h 1055"/>
                <a:gd name="T10" fmla="*/ 296 w 438"/>
                <a:gd name="T11" fmla="*/ 287 h 1055"/>
                <a:gd name="T12" fmla="*/ 309 w 438"/>
                <a:gd name="T13" fmla="*/ 396 h 1055"/>
                <a:gd name="T14" fmla="*/ 334 w 438"/>
                <a:gd name="T15" fmla="*/ 575 h 1055"/>
                <a:gd name="T16" fmla="*/ 347 w 438"/>
                <a:gd name="T17" fmla="*/ 599 h 1055"/>
                <a:gd name="T18" fmla="*/ 347 w 438"/>
                <a:gd name="T19" fmla="*/ 611 h 1055"/>
                <a:gd name="T20" fmla="*/ 334 w 438"/>
                <a:gd name="T21" fmla="*/ 587 h 1055"/>
                <a:gd name="T22" fmla="*/ 309 w 438"/>
                <a:gd name="T23" fmla="*/ 611 h 1055"/>
                <a:gd name="T24" fmla="*/ 296 w 438"/>
                <a:gd name="T25" fmla="*/ 647 h 1055"/>
                <a:gd name="T26" fmla="*/ 269 w 438"/>
                <a:gd name="T27" fmla="*/ 659 h 1055"/>
                <a:gd name="T28" fmla="*/ 257 w 438"/>
                <a:gd name="T29" fmla="*/ 683 h 1055"/>
                <a:gd name="T30" fmla="*/ 309 w 438"/>
                <a:gd name="T31" fmla="*/ 695 h 1055"/>
                <a:gd name="T32" fmla="*/ 360 w 438"/>
                <a:gd name="T33" fmla="*/ 719 h 1055"/>
                <a:gd name="T34" fmla="*/ 437 w 438"/>
                <a:gd name="T35" fmla="*/ 731 h 1055"/>
                <a:gd name="T36" fmla="*/ 424 w 438"/>
                <a:gd name="T37" fmla="*/ 994 h 1055"/>
                <a:gd name="T38" fmla="*/ 399 w 438"/>
                <a:gd name="T39" fmla="*/ 1006 h 1055"/>
                <a:gd name="T40" fmla="*/ 386 w 438"/>
                <a:gd name="T41" fmla="*/ 1029 h 1055"/>
                <a:gd name="T42" fmla="*/ 296 w 438"/>
                <a:gd name="T43" fmla="*/ 1042 h 1055"/>
                <a:gd name="T44" fmla="*/ 168 w 438"/>
                <a:gd name="T45" fmla="*/ 1042 h 1055"/>
                <a:gd name="T46" fmla="*/ 115 w 438"/>
                <a:gd name="T47" fmla="*/ 1029 h 1055"/>
                <a:gd name="T48" fmla="*/ 90 w 438"/>
                <a:gd name="T49" fmla="*/ 1006 h 1055"/>
                <a:gd name="T50" fmla="*/ 51 w 438"/>
                <a:gd name="T51" fmla="*/ 994 h 1055"/>
                <a:gd name="T52" fmla="*/ 38 w 438"/>
                <a:gd name="T53" fmla="*/ 970 h 1055"/>
                <a:gd name="T54" fmla="*/ 13 w 438"/>
                <a:gd name="T55" fmla="*/ 959 h 1055"/>
                <a:gd name="T56" fmla="*/ 0 w 438"/>
                <a:gd name="T57" fmla="*/ 802 h 1055"/>
                <a:gd name="T58" fmla="*/ 26 w 438"/>
                <a:gd name="T59" fmla="*/ 779 h 1055"/>
                <a:gd name="T60" fmla="*/ 38 w 438"/>
                <a:gd name="T61" fmla="*/ 779 h 1055"/>
                <a:gd name="T62" fmla="*/ 13 w 438"/>
                <a:gd name="T63" fmla="*/ 802 h 1055"/>
                <a:gd name="T64" fmla="*/ 26 w 438"/>
                <a:gd name="T65" fmla="*/ 959 h 1055"/>
                <a:gd name="T66" fmla="*/ 51 w 438"/>
                <a:gd name="T67" fmla="*/ 970 h 1055"/>
                <a:gd name="T68" fmla="*/ 65 w 438"/>
                <a:gd name="T69" fmla="*/ 994 h 1055"/>
                <a:gd name="T70" fmla="*/ 115 w 438"/>
                <a:gd name="T71" fmla="*/ 1006 h 1055"/>
                <a:gd name="T72" fmla="*/ 142 w 438"/>
                <a:gd name="T73" fmla="*/ 1029 h 1055"/>
                <a:gd name="T74" fmla="*/ 296 w 438"/>
                <a:gd name="T75" fmla="*/ 1042 h 1055"/>
                <a:gd name="T76" fmla="*/ 360 w 438"/>
                <a:gd name="T77" fmla="*/ 1018 h 1055"/>
                <a:gd name="T78" fmla="*/ 399 w 438"/>
                <a:gd name="T79" fmla="*/ 1006 h 1055"/>
                <a:gd name="T80" fmla="*/ 411 w 438"/>
                <a:gd name="T81" fmla="*/ 970 h 1055"/>
                <a:gd name="T82" fmla="*/ 360 w 438"/>
                <a:gd name="T83" fmla="*/ 731 h 1055"/>
                <a:gd name="T84" fmla="*/ 309 w 438"/>
                <a:gd name="T85" fmla="*/ 707 h 1055"/>
                <a:gd name="T86" fmla="*/ 245 w 438"/>
                <a:gd name="T87" fmla="*/ 695 h 1055"/>
                <a:gd name="T88" fmla="*/ 219 w 438"/>
                <a:gd name="T89" fmla="*/ 719 h 1055"/>
                <a:gd name="T90" fmla="*/ 181 w 438"/>
                <a:gd name="T91" fmla="*/ 731 h 1055"/>
                <a:gd name="T92" fmla="*/ 142 w 438"/>
                <a:gd name="T93" fmla="*/ 731 h 1055"/>
                <a:gd name="T94" fmla="*/ 206 w 438"/>
                <a:gd name="T95" fmla="*/ 719 h 1055"/>
                <a:gd name="T96" fmla="*/ 219 w 438"/>
                <a:gd name="T97" fmla="*/ 695 h 1055"/>
                <a:gd name="T98" fmla="*/ 245 w 438"/>
                <a:gd name="T99" fmla="*/ 683 h 1055"/>
                <a:gd name="T100" fmla="*/ 257 w 438"/>
                <a:gd name="T101" fmla="*/ 659 h 1055"/>
                <a:gd name="T102" fmla="*/ 282 w 438"/>
                <a:gd name="T103" fmla="*/ 647 h 1055"/>
                <a:gd name="T104" fmla="*/ 296 w 438"/>
                <a:gd name="T105" fmla="*/ 611 h 1055"/>
                <a:gd name="T106" fmla="*/ 296 w 438"/>
                <a:gd name="T107" fmla="*/ 396 h 1055"/>
                <a:gd name="T108" fmla="*/ 282 w 438"/>
                <a:gd name="T109" fmla="*/ 287 h 1055"/>
                <a:gd name="T110" fmla="*/ 257 w 438"/>
                <a:gd name="T111" fmla="*/ 240 h 1055"/>
                <a:gd name="T112" fmla="*/ 245 w 438"/>
                <a:gd name="T113" fmla="*/ 120 h 1055"/>
                <a:gd name="T114" fmla="*/ 219 w 438"/>
                <a:gd name="T115" fmla="*/ 96 h 1055"/>
                <a:gd name="T116" fmla="*/ 206 w 438"/>
                <a:gd name="T117" fmla="*/ 37 h 1055"/>
                <a:gd name="T118" fmla="*/ 181 w 438"/>
                <a:gd name="T119" fmla="*/ 12 h 10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38" h="1055">
                  <a:moveTo>
                    <a:pt x="181" y="0"/>
                  </a:moveTo>
                  <a:lnTo>
                    <a:pt x="193" y="0"/>
                  </a:lnTo>
                  <a:lnTo>
                    <a:pt x="193" y="12"/>
                  </a:lnTo>
                  <a:lnTo>
                    <a:pt x="206" y="12"/>
                  </a:lnTo>
                  <a:lnTo>
                    <a:pt x="206" y="37"/>
                  </a:lnTo>
                  <a:lnTo>
                    <a:pt x="219" y="37"/>
                  </a:lnTo>
                  <a:lnTo>
                    <a:pt x="219" y="61"/>
                  </a:lnTo>
                  <a:lnTo>
                    <a:pt x="232" y="61"/>
                  </a:lnTo>
                  <a:lnTo>
                    <a:pt x="232" y="96"/>
                  </a:lnTo>
                  <a:lnTo>
                    <a:pt x="245" y="96"/>
                  </a:lnTo>
                  <a:lnTo>
                    <a:pt x="245" y="120"/>
                  </a:lnTo>
                  <a:lnTo>
                    <a:pt x="257" y="120"/>
                  </a:lnTo>
                  <a:lnTo>
                    <a:pt x="257" y="192"/>
                  </a:lnTo>
                  <a:lnTo>
                    <a:pt x="269" y="192"/>
                  </a:lnTo>
                  <a:lnTo>
                    <a:pt x="269" y="240"/>
                  </a:lnTo>
                  <a:lnTo>
                    <a:pt x="282" y="240"/>
                  </a:lnTo>
                  <a:lnTo>
                    <a:pt x="282" y="287"/>
                  </a:lnTo>
                  <a:lnTo>
                    <a:pt x="296" y="287"/>
                  </a:lnTo>
                  <a:lnTo>
                    <a:pt x="296" y="336"/>
                  </a:lnTo>
                  <a:lnTo>
                    <a:pt x="309" y="336"/>
                  </a:lnTo>
                  <a:lnTo>
                    <a:pt x="309" y="396"/>
                  </a:lnTo>
                  <a:lnTo>
                    <a:pt x="322" y="396"/>
                  </a:lnTo>
                  <a:lnTo>
                    <a:pt x="322" y="575"/>
                  </a:lnTo>
                  <a:lnTo>
                    <a:pt x="334" y="575"/>
                  </a:lnTo>
                  <a:lnTo>
                    <a:pt x="334" y="587"/>
                  </a:lnTo>
                  <a:lnTo>
                    <a:pt x="347" y="587"/>
                  </a:lnTo>
                  <a:lnTo>
                    <a:pt x="347" y="599"/>
                  </a:lnTo>
                  <a:lnTo>
                    <a:pt x="360" y="599"/>
                  </a:lnTo>
                  <a:lnTo>
                    <a:pt x="360" y="611"/>
                  </a:lnTo>
                  <a:lnTo>
                    <a:pt x="347" y="611"/>
                  </a:lnTo>
                  <a:lnTo>
                    <a:pt x="347" y="599"/>
                  </a:lnTo>
                  <a:lnTo>
                    <a:pt x="334" y="599"/>
                  </a:lnTo>
                  <a:lnTo>
                    <a:pt x="334" y="587"/>
                  </a:lnTo>
                  <a:lnTo>
                    <a:pt x="322" y="587"/>
                  </a:lnTo>
                  <a:lnTo>
                    <a:pt x="322" y="611"/>
                  </a:lnTo>
                  <a:lnTo>
                    <a:pt x="309" y="611"/>
                  </a:lnTo>
                  <a:lnTo>
                    <a:pt x="309" y="622"/>
                  </a:lnTo>
                  <a:lnTo>
                    <a:pt x="296" y="622"/>
                  </a:lnTo>
                  <a:lnTo>
                    <a:pt x="296" y="647"/>
                  </a:lnTo>
                  <a:lnTo>
                    <a:pt x="282" y="647"/>
                  </a:lnTo>
                  <a:lnTo>
                    <a:pt x="282" y="659"/>
                  </a:lnTo>
                  <a:lnTo>
                    <a:pt x="269" y="659"/>
                  </a:lnTo>
                  <a:lnTo>
                    <a:pt x="269" y="671"/>
                  </a:lnTo>
                  <a:lnTo>
                    <a:pt x="257" y="671"/>
                  </a:lnTo>
                  <a:lnTo>
                    <a:pt x="257" y="683"/>
                  </a:lnTo>
                  <a:lnTo>
                    <a:pt x="269" y="683"/>
                  </a:lnTo>
                  <a:lnTo>
                    <a:pt x="269" y="695"/>
                  </a:lnTo>
                  <a:lnTo>
                    <a:pt x="309" y="695"/>
                  </a:lnTo>
                  <a:lnTo>
                    <a:pt x="309" y="707"/>
                  </a:lnTo>
                  <a:lnTo>
                    <a:pt x="360" y="707"/>
                  </a:lnTo>
                  <a:lnTo>
                    <a:pt x="360" y="719"/>
                  </a:lnTo>
                  <a:lnTo>
                    <a:pt x="424" y="719"/>
                  </a:lnTo>
                  <a:lnTo>
                    <a:pt x="424" y="731"/>
                  </a:lnTo>
                  <a:lnTo>
                    <a:pt x="437" y="731"/>
                  </a:lnTo>
                  <a:lnTo>
                    <a:pt x="437" y="970"/>
                  </a:lnTo>
                  <a:lnTo>
                    <a:pt x="424" y="970"/>
                  </a:lnTo>
                  <a:lnTo>
                    <a:pt x="424" y="994"/>
                  </a:lnTo>
                  <a:lnTo>
                    <a:pt x="411" y="994"/>
                  </a:lnTo>
                  <a:lnTo>
                    <a:pt x="411" y="1006"/>
                  </a:lnTo>
                  <a:lnTo>
                    <a:pt x="399" y="1006"/>
                  </a:lnTo>
                  <a:lnTo>
                    <a:pt x="399" y="1018"/>
                  </a:lnTo>
                  <a:lnTo>
                    <a:pt x="386" y="1018"/>
                  </a:lnTo>
                  <a:lnTo>
                    <a:pt x="386" y="1029"/>
                  </a:lnTo>
                  <a:lnTo>
                    <a:pt x="360" y="1029"/>
                  </a:lnTo>
                  <a:lnTo>
                    <a:pt x="360" y="1042"/>
                  </a:lnTo>
                  <a:lnTo>
                    <a:pt x="296" y="1042"/>
                  </a:lnTo>
                  <a:lnTo>
                    <a:pt x="296" y="1054"/>
                  </a:lnTo>
                  <a:lnTo>
                    <a:pt x="168" y="1054"/>
                  </a:lnTo>
                  <a:lnTo>
                    <a:pt x="168" y="1042"/>
                  </a:lnTo>
                  <a:lnTo>
                    <a:pt x="142" y="1042"/>
                  </a:lnTo>
                  <a:lnTo>
                    <a:pt x="142" y="1029"/>
                  </a:lnTo>
                  <a:lnTo>
                    <a:pt x="115" y="1029"/>
                  </a:lnTo>
                  <a:lnTo>
                    <a:pt x="115" y="1018"/>
                  </a:lnTo>
                  <a:lnTo>
                    <a:pt x="90" y="1018"/>
                  </a:lnTo>
                  <a:lnTo>
                    <a:pt x="90" y="1006"/>
                  </a:lnTo>
                  <a:lnTo>
                    <a:pt x="65" y="1006"/>
                  </a:lnTo>
                  <a:lnTo>
                    <a:pt x="65" y="994"/>
                  </a:lnTo>
                  <a:lnTo>
                    <a:pt x="51" y="994"/>
                  </a:lnTo>
                  <a:lnTo>
                    <a:pt x="51" y="982"/>
                  </a:lnTo>
                  <a:lnTo>
                    <a:pt x="38" y="982"/>
                  </a:lnTo>
                  <a:lnTo>
                    <a:pt x="38" y="970"/>
                  </a:lnTo>
                  <a:lnTo>
                    <a:pt x="26" y="970"/>
                  </a:lnTo>
                  <a:lnTo>
                    <a:pt x="26" y="959"/>
                  </a:lnTo>
                  <a:lnTo>
                    <a:pt x="13" y="959"/>
                  </a:lnTo>
                  <a:lnTo>
                    <a:pt x="13" y="935"/>
                  </a:lnTo>
                  <a:lnTo>
                    <a:pt x="0" y="935"/>
                  </a:lnTo>
                  <a:lnTo>
                    <a:pt x="0" y="802"/>
                  </a:lnTo>
                  <a:lnTo>
                    <a:pt x="13" y="802"/>
                  </a:lnTo>
                  <a:lnTo>
                    <a:pt x="13" y="779"/>
                  </a:lnTo>
                  <a:lnTo>
                    <a:pt x="26" y="779"/>
                  </a:lnTo>
                  <a:lnTo>
                    <a:pt x="26" y="767"/>
                  </a:lnTo>
                  <a:lnTo>
                    <a:pt x="38" y="767"/>
                  </a:lnTo>
                  <a:lnTo>
                    <a:pt x="38" y="779"/>
                  </a:lnTo>
                  <a:lnTo>
                    <a:pt x="26" y="779"/>
                  </a:lnTo>
                  <a:lnTo>
                    <a:pt x="26" y="802"/>
                  </a:lnTo>
                  <a:lnTo>
                    <a:pt x="13" y="802"/>
                  </a:lnTo>
                  <a:lnTo>
                    <a:pt x="13" y="935"/>
                  </a:lnTo>
                  <a:lnTo>
                    <a:pt x="26" y="935"/>
                  </a:lnTo>
                  <a:lnTo>
                    <a:pt x="26" y="959"/>
                  </a:lnTo>
                  <a:lnTo>
                    <a:pt x="38" y="959"/>
                  </a:lnTo>
                  <a:lnTo>
                    <a:pt x="38" y="970"/>
                  </a:lnTo>
                  <a:lnTo>
                    <a:pt x="51" y="970"/>
                  </a:lnTo>
                  <a:lnTo>
                    <a:pt x="51" y="982"/>
                  </a:lnTo>
                  <a:lnTo>
                    <a:pt x="65" y="982"/>
                  </a:lnTo>
                  <a:lnTo>
                    <a:pt x="65" y="994"/>
                  </a:lnTo>
                  <a:lnTo>
                    <a:pt x="90" y="994"/>
                  </a:lnTo>
                  <a:lnTo>
                    <a:pt x="90" y="1006"/>
                  </a:lnTo>
                  <a:lnTo>
                    <a:pt x="115" y="1006"/>
                  </a:lnTo>
                  <a:lnTo>
                    <a:pt x="115" y="1018"/>
                  </a:lnTo>
                  <a:lnTo>
                    <a:pt x="142" y="1018"/>
                  </a:lnTo>
                  <a:lnTo>
                    <a:pt x="142" y="1029"/>
                  </a:lnTo>
                  <a:lnTo>
                    <a:pt x="168" y="1029"/>
                  </a:lnTo>
                  <a:lnTo>
                    <a:pt x="168" y="1042"/>
                  </a:lnTo>
                  <a:lnTo>
                    <a:pt x="296" y="1042"/>
                  </a:lnTo>
                  <a:lnTo>
                    <a:pt x="296" y="1029"/>
                  </a:lnTo>
                  <a:lnTo>
                    <a:pt x="360" y="1029"/>
                  </a:lnTo>
                  <a:lnTo>
                    <a:pt x="360" y="1018"/>
                  </a:lnTo>
                  <a:lnTo>
                    <a:pt x="386" y="1018"/>
                  </a:lnTo>
                  <a:lnTo>
                    <a:pt x="386" y="1006"/>
                  </a:lnTo>
                  <a:lnTo>
                    <a:pt x="399" y="1006"/>
                  </a:lnTo>
                  <a:lnTo>
                    <a:pt x="399" y="994"/>
                  </a:lnTo>
                  <a:lnTo>
                    <a:pt x="411" y="994"/>
                  </a:lnTo>
                  <a:lnTo>
                    <a:pt x="411" y="970"/>
                  </a:lnTo>
                  <a:lnTo>
                    <a:pt x="424" y="970"/>
                  </a:lnTo>
                  <a:lnTo>
                    <a:pt x="424" y="731"/>
                  </a:lnTo>
                  <a:lnTo>
                    <a:pt x="360" y="731"/>
                  </a:lnTo>
                  <a:lnTo>
                    <a:pt x="360" y="719"/>
                  </a:lnTo>
                  <a:lnTo>
                    <a:pt x="309" y="719"/>
                  </a:lnTo>
                  <a:lnTo>
                    <a:pt x="309" y="707"/>
                  </a:lnTo>
                  <a:lnTo>
                    <a:pt x="269" y="707"/>
                  </a:lnTo>
                  <a:lnTo>
                    <a:pt x="269" y="695"/>
                  </a:lnTo>
                  <a:lnTo>
                    <a:pt x="245" y="695"/>
                  </a:lnTo>
                  <a:lnTo>
                    <a:pt x="245" y="707"/>
                  </a:lnTo>
                  <a:lnTo>
                    <a:pt x="219" y="707"/>
                  </a:lnTo>
                  <a:lnTo>
                    <a:pt x="219" y="719"/>
                  </a:lnTo>
                  <a:lnTo>
                    <a:pt x="206" y="719"/>
                  </a:lnTo>
                  <a:lnTo>
                    <a:pt x="206" y="731"/>
                  </a:lnTo>
                  <a:lnTo>
                    <a:pt x="181" y="731"/>
                  </a:lnTo>
                  <a:lnTo>
                    <a:pt x="181" y="743"/>
                  </a:lnTo>
                  <a:lnTo>
                    <a:pt x="142" y="743"/>
                  </a:lnTo>
                  <a:lnTo>
                    <a:pt x="142" y="731"/>
                  </a:lnTo>
                  <a:lnTo>
                    <a:pt x="181" y="731"/>
                  </a:lnTo>
                  <a:lnTo>
                    <a:pt x="181" y="719"/>
                  </a:lnTo>
                  <a:lnTo>
                    <a:pt x="206" y="719"/>
                  </a:lnTo>
                  <a:lnTo>
                    <a:pt x="206" y="707"/>
                  </a:lnTo>
                  <a:lnTo>
                    <a:pt x="219" y="707"/>
                  </a:lnTo>
                  <a:lnTo>
                    <a:pt x="219" y="695"/>
                  </a:lnTo>
                  <a:lnTo>
                    <a:pt x="232" y="695"/>
                  </a:lnTo>
                  <a:lnTo>
                    <a:pt x="232" y="683"/>
                  </a:lnTo>
                  <a:lnTo>
                    <a:pt x="245" y="683"/>
                  </a:lnTo>
                  <a:lnTo>
                    <a:pt x="245" y="671"/>
                  </a:lnTo>
                  <a:lnTo>
                    <a:pt x="257" y="671"/>
                  </a:lnTo>
                  <a:lnTo>
                    <a:pt x="257" y="659"/>
                  </a:lnTo>
                  <a:lnTo>
                    <a:pt x="269" y="659"/>
                  </a:lnTo>
                  <a:lnTo>
                    <a:pt x="269" y="647"/>
                  </a:lnTo>
                  <a:lnTo>
                    <a:pt x="282" y="647"/>
                  </a:lnTo>
                  <a:lnTo>
                    <a:pt x="282" y="622"/>
                  </a:lnTo>
                  <a:lnTo>
                    <a:pt x="296" y="622"/>
                  </a:lnTo>
                  <a:lnTo>
                    <a:pt x="296" y="611"/>
                  </a:lnTo>
                  <a:lnTo>
                    <a:pt x="309" y="611"/>
                  </a:lnTo>
                  <a:lnTo>
                    <a:pt x="309" y="396"/>
                  </a:lnTo>
                  <a:lnTo>
                    <a:pt x="296" y="396"/>
                  </a:lnTo>
                  <a:lnTo>
                    <a:pt x="296" y="336"/>
                  </a:lnTo>
                  <a:lnTo>
                    <a:pt x="282" y="336"/>
                  </a:lnTo>
                  <a:lnTo>
                    <a:pt x="282" y="287"/>
                  </a:lnTo>
                  <a:lnTo>
                    <a:pt x="269" y="287"/>
                  </a:lnTo>
                  <a:lnTo>
                    <a:pt x="269" y="240"/>
                  </a:lnTo>
                  <a:lnTo>
                    <a:pt x="257" y="240"/>
                  </a:lnTo>
                  <a:lnTo>
                    <a:pt x="257" y="192"/>
                  </a:lnTo>
                  <a:lnTo>
                    <a:pt x="245" y="192"/>
                  </a:lnTo>
                  <a:lnTo>
                    <a:pt x="245" y="120"/>
                  </a:lnTo>
                  <a:lnTo>
                    <a:pt x="232" y="120"/>
                  </a:lnTo>
                  <a:lnTo>
                    <a:pt x="232" y="96"/>
                  </a:lnTo>
                  <a:lnTo>
                    <a:pt x="219" y="96"/>
                  </a:lnTo>
                  <a:lnTo>
                    <a:pt x="219" y="61"/>
                  </a:lnTo>
                  <a:lnTo>
                    <a:pt x="206" y="61"/>
                  </a:lnTo>
                  <a:lnTo>
                    <a:pt x="206" y="37"/>
                  </a:lnTo>
                  <a:lnTo>
                    <a:pt x="193" y="37"/>
                  </a:lnTo>
                  <a:lnTo>
                    <a:pt x="193" y="12"/>
                  </a:lnTo>
                  <a:lnTo>
                    <a:pt x="181" y="12"/>
                  </a:lnTo>
                  <a:lnTo>
                    <a:pt x="18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4654" y="2461"/>
              <a:ext cx="11" cy="10"/>
            </a:xfrm>
            <a:custGeom>
              <a:avLst/>
              <a:gdLst>
                <a:gd name="T0" fmla="*/ 0 w 11"/>
                <a:gd name="T1" fmla="*/ 0 h 10"/>
                <a:gd name="T2" fmla="*/ 10 w 11"/>
                <a:gd name="T3" fmla="*/ 0 h 10"/>
                <a:gd name="T4" fmla="*/ 10 w 11"/>
                <a:gd name="T5" fmla="*/ 9 h 10"/>
                <a:gd name="T6" fmla="*/ 0 w 11"/>
                <a:gd name="T7" fmla="*/ 9 h 10"/>
                <a:gd name="T8" fmla="*/ 0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FF84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4071" y="2473"/>
              <a:ext cx="244" cy="226"/>
            </a:xfrm>
            <a:custGeom>
              <a:avLst/>
              <a:gdLst>
                <a:gd name="T0" fmla="*/ 0 w 244"/>
                <a:gd name="T1" fmla="*/ 0 h 226"/>
                <a:gd name="T2" fmla="*/ 13 w 244"/>
                <a:gd name="T3" fmla="*/ 0 h 226"/>
                <a:gd name="T4" fmla="*/ 13 w 244"/>
                <a:gd name="T5" fmla="*/ 12 h 226"/>
                <a:gd name="T6" fmla="*/ 37 w 244"/>
                <a:gd name="T7" fmla="*/ 12 h 226"/>
                <a:gd name="T8" fmla="*/ 37 w 244"/>
                <a:gd name="T9" fmla="*/ 23 h 226"/>
                <a:gd name="T10" fmla="*/ 63 w 244"/>
                <a:gd name="T11" fmla="*/ 23 h 226"/>
                <a:gd name="T12" fmla="*/ 63 w 244"/>
                <a:gd name="T13" fmla="*/ 35 h 226"/>
                <a:gd name="T14" fmla="*/ 89 w 244"/>
                <a:gd name="T15" fmla="*/ 35 h 226"/>
                <a:gd name="T16" fmla="*/ 89 w 244"/>
                <a:gd name="T17" fmla="*/ 48 h 226"/>
                <a:gd name="T18" fmla="*/ 115 w 244"/>
                <a:gd name="T19" fmla="*/ 48 h 226"/>
                <a:gd name="T20" fmla="*/ 115 w 244"/>
                <a:gd name="T21" fmla="*/ 58 h 226"/>
                <a:gd name="T22" fmla="*/ 141 w 244"/>
                <a:gd name="T23" fmla="*/ 58 h 226"/>
                <a:gd name="T24" fmla="*/ 141 w 244"/>
                <a:gd name="T25" fmla="*/ 71 h 226"/>
                <a:gd name="T26" fmla="*/ 166 w 244"/>
                <a:gd name="T27" fmla="*/ 71 h 226"/>
                <a:gd name="T28" fmla="*/ 166 w 244"/>
                <a:gd name="T29" fmla="*/ 83 h 226"/>
                <a:gd name="T30" fmla="*/ 204 w 244"/>
                <a:gd name="T31" fmla="*/ 83 h 226"/>
                <a:gd name="T32" fmla="*/ 204 w 244"/>
                <a:gd name="T33" fmla="*/ 118 h 226"/>
                <a:gd name="T34" fmla="*/ 217 w 244"/>
                <a:gd name="T35" fmla="*/ 118 h 226"/>
                <a:gd name="T36" fmla="*/ 217 w 244"/>
                <a:gd name="T37" fmla="*/ 131 h 226"/>
                <a:gd name="T38" fmla="*/ 229 w 244"/>
                <a:gd name="T39" fmla="*/ 131 h 226"/>
                <a:gd name="T40" fmla="*/ 229 w 244"/>
                <a:gd name="T41" fmla="*/ 142 h 226"/>
                <a:gd name="T42" fmla="*/ 243 w 244"/>
                <a:gd name="T43" fmla="*/ 142 h 226"/>
                <a:gd name="T44" fmla="*/ 243 w 244"/>
                <a:gd name="T45" fmla="*/ 166 h 226"/>
                <a:gd name="T46" fmla="*/ 229 w 244"/>
                <a:gd name="T47" fmla="*/ 166 h 226"/>
                <a:gd name="T48" fmla="*/ 229 w 244"/>
                <a:gd name="T49" fmla="*/ 178 h 226"/>
                <a:gd name="T50" fmla="*/ 217 w 244"/>
                <a:gd name="T51" fmla="*/ 178 h 226"/>
                <a:gd name="T52" fmla="*/ 217 w 244"/>
                <a:gd name="T53" fmla="*/ 201 h 226"/>
                <a:gd name="T54" fmla="*/ 204 w 244"/>
                <a:gd name="T55" fmla="*/ 201 h 226"/>
                <a:gd name="T56" fmla="*/ 204 w 244"/>
                <a:gd name="T57" fmla="*/ 225 h 226"/>
                <a:gd name="T58" fmla="*/ 191 w 244"/>
                <a:gd name="T59" fmla="*/ 225 h 226"/>
                <a:gd name="T60" fmla="*/ 191 w 244"/>
                <a:gd name="T61" fmla="*/ 166 h 226"/>
                <a:gd name="T62" fmla="*/ 180 w 244"/>
                <a:gd name="T63" fmla="*/ 166 h 226"/>
                <a:gd name="T64" fmla="*/ 180 w 244"/>
                <a:gd name="T65" fmla="*/ 201 h 226"/>
                <a:gd name="T66" fmla="*/ 166 w 244"/>
                <a:gd name="T67" fmla="*/ 201 h 226"/>
                <a:gd name="T68" fmla="*/ 166 w 244"/>
                <a:gd name="T69" fmla="*/ 190 h 226"/>
                <a:gd name="T70" fmla="*/ 153 w 244"/>
                <a:gd name="T71" fmla="*/ 190 h 226"/>
                <a:gd name="T72" fmla="*/ 153 w 244"/>
                <a:gd name="T73" fmla="*/ 178 h 226"/>
                <a:gd name="T74" fmla="*/ 141 w 244"/>
                <a:gd name="T75" fmla="*/ 178 h 226"/>
                <a:gd name="T76" fmla="*/ 141 w 244"/>
                <a:gd name="T77" fmla="*/ 166 h 226"/>
                <a:gd name="T78" fmla="*/ 128 w 244"/>
                <a:gd name="T79" fmla="*/ 166 h 226"/>
                <a:gd name="T80" fmla="*/ 128 w 244"/>
                <a:gd name="T81" fmla="*/ 154 h 226"/>
                <a:gd name="T82" fmla="*/ 115 w 244"/>
                <a:gd name="T83" fmla="*/ 154 h 226"/>
                <a:gd name="T84" fmla="*/ 115 w 244"/>
                <a:gd name="T85" fmla="*/ 142 h 226"/>
                <a:gd name="T86" fmla="*/ 101 w 244"/>
                <a:gd name="T87" fmla="*/ 142 h 226"/>
                <a:gd name="T88" fmla="*/ 101 w 244"/>
                <a:gd name="T89" fmla="*/ 131 h 226"/>
                <a:gd name="T90" fmla="*/ 89 w 244"/>
                <a:gd name="T91" fmla="*/ 131 h 226"/>
                <a:gd name="T92" fmla="*/ 89 w 244"/>
                <a:gd name="T93" fmla="*/ 106 h 226"/>
                <a:gd name="T94" fmla="*/ 76 w 244"/>
                <a:gd name="T95" fmla="*/ 106 h 226"/>
                <a:gd name="T96" fmla="*/ 76 w 244"/>
                <a:gd name="T97" fmla="*/ 94 h 226"/>
                <a:gd name="T98" fmla="*/ 63 w 244"/>
                <a:gd name="T99" fmla="*/ 94 h 226"/>
                <a:gd name="T100" fmla="*/ 63 w 244"/>
                <a:gd name="T101" fmla="*/ 83 h 226"/>
                <a:gd name="T102" fmla="*/ 51 w 244"/>
                <a:gd name="T103" fmla="*/ 83 h 226"/>
                <a:gd name="T104" fmla="*/ 51 w 244"/>
                <a:gd name="T105" fmla="*/ 71 h 226"/>
                <a:gd name="T106" fmla="*/ 37 w 244"/>
                <a:gd name="T107" fmla="*/ 71 h 226"/>
                <a:gd name="T108" fmla="*/ 37 w 244"/>
                <a:gd name="T109" fmla="*/ 58 h 226"/>
                <a:gd name="T110" fmla="*/ 24 w 244"/>
                <a:gd name="T111" fmla="*/ 58 h 226"/>
                <a:gd name="T112" fmla="*/ 24 w 244"/>
                <a:gd name="T113" fmla="*/ 35 h 226"/>
                <a:gd name="T114" fmla="*/ 13 w 244"/>
                <a:gd name="T115" fmla="*/ 35 h 226"/>
                <a:gd name="T116" fmla="*/ 13 w 244"/>
                <a:gd name="T117" fmla="*/ 12 h 226"/>
                <a:gd name="T118" fmla="*/ 0 w 244"/>
                <a:gd name="T119" fmla="*/ 12 h 226"/>
                <a:gd name="T120" fmla="*/ 0 w 244"/>
                <a:gd name="T121" fmla="*/ 0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4" h="226">
                  <a:moveTo>
                    <a:pt x="0" y="0"/>
                  </a:moveTo>
                  <a:lnTo>
                    <a:pt x="13" y="0"/>
                  </a:lnTo>
                  <a:lnTo>
                    <a:pt x="13" y="12"/>
                  </a:lnTo>
                  <a:lnTo>
                    <a:pt x="37" y="12"/>
                  </a:lnTo>
                  <a:lnTo>
                    <a:pt x="37" y="23"/>
                  </a:lnTo>
                  <a:lnTo>
                    <a:pt x="63" y="23"/>
                  </a:lnTo>
                  <a:lnTo>
                    <a:pt x="63" y="35"/>
                  </a:lnTo>
                  <a:lnTo>
                    <a:pt x="89" y="35"/>
                  </a:lnTo>
                  <a:lnTo>
                    <a:pt x="89" y="48"/>
                  </a:lnTo>
                  <a:lnTo>
                    <a:pt x="115" y="48"/>
                  </a:lnTo>
                  <a:lnTo>
                    <a:pt x="115" y="58"/>
                  </a:lnTo>
                  <a:lnTo>
                    <a:pt x="141" y="58"/>
                  </a:lnTo>
                  <a:lnTo>
                    <a:pt x="141" y="71"/>
                  </a:lnTo>
                  <a:lnTo>
                    <a:pt x="166" y="71"/>
                  </a:lnTo>
                  <a:lnTo>
                    <a:pt x="166" y="83"/>
                  </a:lnTo>
                  <a:lnTo>
                    <a:pt x="204" y="83"/>
                  </a:lnTo>
                  <a:lnTo>
                    <a:pt x="204" y="118"/>
                  </a:lnTo>
                  <a:lnTo>
                    <a:pt x="217" y="118"/>
                  </a:lnTo>
                  <a:lnTo>
                    <a:pt x="217" y="131"/>
                  </a:lnTo>
                  <a:lnTo>
                    <a:pt x="229" y="131"/>
                  </a:lnTo>
                  <a:lnTo>
                    <a:pt x="229" y="142"/>
                  </a:lnTo>
                  <a:lnTo>
                    <a:pt x="243" y="142"/>
                  </a:lnTo>
                  <a:lnTo>
                    <a:pt x="243" y="166"/>
                  </a:lnTo>
                  <a:lnTo>
                    <a:pt x="229" y="166"/>
                  </a:lnTo>
                  <a:lnTo>
                    <a:pt x="229" y="178"/>
                  </a:lnTo>
                  <a:lnTo>
                    <a:pt x="217" y="178"/>
                  </a:lnTo>
                  <a:lnTo>
                    <a:pt x="217" y="201"/>
                  </a:lnTo>
                  <a:lnTo>
                    <a:pt x="204" y="201"/>
                  </a:lnTo>
                  <a:lnTo>
                    <a:pt x="204" y="225"/>
                  </a:lnTo>
                  <a:lnTo>
                    <a:pt x="191" y="225"/>
                  </a:lnTo>
                  <a:lnTo>
                    <a:pt x="191" y="166"/>
                  </a:lnTo>
                  <a:lnTo>
                    <a:pt x="180" y="166"/>
                  </a:lnTo>
                  <a:lnTo>
                    <a:pt x="180" y="201"/>
                  </a:lnTo>
                  <a:lnTo>
                    <a:pt x="166" y="201"/>
                  </a:lnTo>
                  <a:lnTo>
                    <a:pt x="166" y="190"/>
                  </a:lnTo>
                  <a:lnTo>
                    <a:pt x="153" y="190"/>
                  </a:lnTo>
                  <a:lnTo>
                    <a:pt x="153" y="178"/>
                  </a:lnTo>
                  <a:lnTo>
                    <a:pt x="141" y="178"/>
                  </a:lnTo>
                  <a:lnTo>
                    <a:pt x="141" y="166"/>
                  </a:lnTo>
                  <a:lnTo>
                    <a:pt x="128" y="166"/>
                  </a:lnTo>
                  <a:lnTo>
                    <a:pt x="128" y="154"/>
                  </a:lnTo>
                  <a:lnTo>
                    <a:pt x="115" y="154"/>
                  </a:lnTo>
                  <a:lnTo>
                    <a:pt x="115" y="142"/>
                  </a:lnTo>
                  <a:lnTo>
                    <a:pt x="101" y="142"/>
                  </a:lnTo>
                  <a:lnTo>
                    <a:pt x="101" y="131"/>
                  </a:lnTo>
                  <a:lnTo>
                    <a:pt x="89" y="131"/>
                  </a:lnTo>
                  <a:lnTo>
                    <a:pt x="89" y="106"/>
                  </a:lnTo>
                  <a:lnTo>
                    <a:pt x="76" y="106"/>
                  </a:lnTo>
                  <a:lnTo>
                    <a:pt x="76" y="94"/>
                  </a:lnTo>
                  <a:lnTo>
                    <a:pt x="63" y="94"/>
                  </a:lnTo>
                  <a:lnTo>
                    <a:pt x="63" y="83"/>
                  </a:lnTo>
                  <a:lnTo>
                    <a:pt x="51" y="83"/>
                  </a:lnTo>
                  <a:lnTo>
                    <a:pt x="51" y="71"/>
                  </a:lnTo>
                  <a:lnTo>
                    <a:pt x="37" y="71"/>
                  </a:lnTo>
                  <a:lnTo>
                    <a:pt x="37" y="58"/>
                  </a:lnTo>
                  <a:lnTo>
                    <a:pt x="24" y="58"/>
                  </a:lnTo>
                  <a:lnTo>
                    <a:pt x="24" y="35"/>
                  </a:lnTo>
                  <a:lnTo>
                    <a:pt x="13" y="35"/>
                  </a:lnTo>
                  <a:lnTo>
                    <a:pt x="13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395" y="2497"/>
              <a:ext cx="244" cy="202"/>
            </a:xfrm>
            <a:custGeom>
              <a:avLst/>
              <a:gdLst>
                <a:gd name="T0" fmla="*/ 230 w 244"/>
                <a:gd name="T1" fmla="*/ 0 h 202"/>
                <a:gd name="T2" fmla="*/ 243 w 244"/>
                <a:gd name="T3" fmla="*/ 0 h 202"/>
                <a:gd name="T4" fmla="*/ 243 w 244"/>
                <a:gd name="T5" fmla="*/ 24 h 202"/>
                <a:gd name="T6" fmla="*/ 230 w 244"/>
                <a:gd name="T7" fmla="*/ 24 h 202"/>
                <a:gd name="T8" fmla="*/ 230 w 244"/>
                <a:gd name="T9" fmla="*/ 48 h 202"/>
                <a:gd name="T10" fmla="*/ 218 w 244"/>
                <a:gd name="T11" fmla="*/ 48 h 202"/>
                <a:gd name="T12" fmla="*/ 218 w 244"/>
                <a:gd name="T13" fmla="*/ 59 h 202"/>
                <a:gd name="T14" fmla="*/ 204 w 244"/>
                <a:gd name="T15" fmla="*/ 59 h 202"/>
                <a:gd name="T16" fmla="*/ 204 w 244"/>
                <a:gd name="T17" fmla="*/ 83 h 202"/>
                <a:gd name="T18" fmla="*/ 191 w 244"/>
                <a:gd name="T19" fmla="*/ 83 h 202"/>
                <a:gd name="T20" fmla="*/ 191 w 244"/>
                <a:gd name="T21" fmla="*/ 94 h 202"/>
                <a:gd name="T22" fmla="*/ 180 w 244"/>
                <a:gd name="T23" fmla="*/ 94 h 202"/>
                <a:gd name="T24" fmla="*/ 180 w 244"/>
                <a:gd name="T25" fmla="*/ 107 h 202"/>
                <a:gd name="T26" fmla="*/ 166 w 244"/>
                <a:gd name="T27" fmla="*/ 107 h 202"/>
                <a:gd name="T28" fmla="*/ 166 w 244"/>
                <a:gd name="T29" fmla="*/ 118 h 202"/>
                <a:gd name="T30" fmla="*/ 153 w 244"/>
                <a:gd name="T31" fmla="*/ 118 h 202"/>
                <a:gd name="T32" fmla="*/ 153 w 244"/>
                <a:gd name="T33" fmla="*/ 130 h 202"/>
                <a:gd name="T34" fmla="*/ 141 w 244"/>
                <a:gd name="T35" fmla="*/ 130 h 202"/>
                <a:gd name="T36" fmla="*/ 141 w 244"/>
                <a:gd name="T37" fmla="*/ 142 h 202"/>
                <a:gd name="T38" fmla="*/ 128 w 244"/>
                <a:gd name="T39" fmla="*/ 142 h 202"/>
                <a:gd name="T40" fmla="*/ 128 w 244"/>
                <a:gd name="T41" fmla="*/ 154 h 202"/>
                <a:gd name="T42" fmla="*/ 115 w 244"/>
                <a:gd name="T43" fmla="*/ 154 h 202"/>
                <a:gd name="T44" fmla="*/ 115 w 244"/>
                <a:gd name="T45" fmla="*/ 166 h 202"/>
                <a:gd name="T46" fmla="*/ 101 w 244"/>
                <a:gd name="T47" fmla="*/ 166 h 202"/>
                <a:gd name="T48" fmla="*/ 101 w 244"/>
                <a:gd name="T49" fmla="*/ 188 h 202"/>
                <a:gd name="T50" fmla="*/ 89 w 244"/>
                <a:gd name="T51" fmla="*/ 188 h 202"/>
                <a:gd name="T52" fmla="*/ 89 w 244"/>
                <a:gd name="T53" fmla="*/ 201 h 202"/>
                <a:gd name="T54" fmla="*/ 63 w 244"/>
                <a:gd name="T55" fmla="*/ 201 h 202"/>
                <a:gd name="T56" fmla="*/ 63 w 244"/>
                <a:gd name="T57" fmla="*/ 188 h 202"/>
                <a:gd name="T58" fmla="*/ 51 w 244"/>
                <a:gd name="T59" fmla="*/ 188 h 202"/>
                <a:gd name="T60" fmla="*/ 51 w 244"/>
                <a:gd name="T61" fmla="*/ 166 h 202"/>
                <a:gd name="T62" fmla="*/ 38 w 244"/>
                <a:gd name="T63" fmla="*/ 166 h 202"/>
                <a:gd name="T64" fmla="*/ 38 w 244"/>
                <a:gd name="T65" fmla="*/ 154 h 202"/>
                <a:gd name="T66" fmla="*/ 25 w 244"/>
                <a:gd name="T67" fmla="*/ 154 h 202"/>
                <a:gd name="T68" fmla="*/ 25 w 244"/>
                <a:gd name="T69" fmla="*/ 142 h 202"/>
                <a:gd name="T70" fmla="*/ 0 w 244"/>
                <a:gd name="T71" fmla="*/ 142 h 202"/>
                <a:gd name="T72" fmla="*/ 0 w 244"/>
                <a:gd name="T73" fmla="*/ 118 h 202"/>
                <a:gd name="T74" fmla="*/ 13 w 244"/>
                <a:gd name="T75" fmla="*/ 118 h 202"/>
                <a:gd name="T76" fmla="*/ 13 w 244"/>
                <a:gd name="T77" fmla="*/ 107 h 202"/>
                <a:gd name="T78" fmla="*/ 25 w 244"/>
                <a:gd name="T79" fmla="*/ 107 h 202"/>
                <a:gd name="T80" fmla="*/ 25 w 244"/>
                <a:gd name="T81" fmla="*/ 94 h 202"/>
                <a:gd name="T82" fmla="*/ 38 w 244"/>
                <a:gd name="T83" fmla="*/ 94 h 202"/>
                <a:gd name="T84" fmla="*/ 38 w 244"/>
                <a:gd name="T85" fmla="*/ 83 h 202"/>
                <a:gd name="T86" fmla="*/ 51 w 244"/>
                <a:gd name="T87" fmla="*/ 83 h 202"/>
                <a:gd name="T88" fmla="*/ 51 w 244"/>
                <a:gd name="T89" fmla="*/ 94 h 202"/>
                <a:gd name="T90" fmla="*/ 63 w 244"/>
                <a:gd name="T91" fmla="*/ 94 h 202"/>
                <a:gd name="T92" fmla="*/ 63 w 244"/>
                <a:gd name="T93" fmla="*/ 118 h 202"/>
                <a:gd name="T94" fmla="*/ 76 w 244"/>
                <a:gd name="T95" fmla="*/ 118 h 202"/>
                <a:gd name="T96" fmla="*/ 76 w 244"/>
                <a:gd name="T97" fmla="*/ 83 h 202"/>
                <a:gd name="T98" fmla="*/ 63 w 244"/>
                <a:gd name="T99" fmla="*/ 83 h 202"/>
                <a:gd name="T100" fmla="*/ 63 w 244"/>
                <a:gd name="T101" fmla="*/ 48 h 202"/>
                <a:gd name="T102" fmla="*/ 166 w 244"/>
                <a:gd name="T103" fmla="*/ 48 h 202"/>
                <a:gd name="T104" fmla="*/ 166 w 244"/>
                <a:gd name="T105" fmla="*/ 35 h 202"/>
                <a:gd name="T106" fmla="*/ 191 w 244"/>
                <a:gd name="T107" fmla="*/ 35 h 202"/>
                <a:gd name="T108" fmla="*/ 191 w 244"/>
                <a:gd name="T109" fmla="*/ 24 h 202"/>
                <a:gd name="T110" fmla="*/ 218 w 244"/>
                <a:gd name="T111" fmla="*/ 24 h 202"/>
                <a:gd name="T112" fmla="*/ 218 w 244"/>
                <a:gd name="T113" fmla="*/ 12 h 202"/>
                <a:gd name="T114" fmla="*/ 230 w 244"/>
                <a:gd name="T115" fmla="*/ 12 h 202"/>
                <a:gd name="T116" fmla="*/ 230 w 244"/>
                <a:gd name="T117" fmla="*/ 0 h 2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4" h="202">
                  <a:moveTo>
                    <a:pt x="230" y="0"/>
                  </a:moveTo>
                  <a:lnTo>
                    <a:pt x="243" y="0"/>
                  </a:lnTo>
                  <a:lnTo>
                    <a:pt x="243" y="24"/>
                  </a:lnTo>
                  <a:lnTo>
                    <a:pt x="230" y="24"/>
                  </a:lnTo>
                  <a:lnTo>
                    <a:pt x="230" y="48"/>
                  </a:lnTo>
                  <a:lnTo>
                    <a:pt x="218" y="48"/>
                  </a:lnTo>
                  <a:lnTo>
                    <a:pt x="218" y="59"/>
                  </a:lnTo>
                  <a:lnTo>
                    <a:pt x="204" y="59"/>
                  </a:lnTo>
                  <a:lnTo>
                    <a:pt x="204" y="83"/>
                  </a:lnTo>
                  <a:lnTo>
                    <a:pt x="191" y="83"/>
                  </a:lnTo>
                  <a:lnTo>
                    <a:pt x="191" y="94"/>
                  </a:lnTo>
                  <a:lnTo>
                    <a:pt x="180" y="94"/>
                  </a:lnTo>
                  <a:lnTo>
                    <a:pt x="180" y="107"/>
                  </a:lnTo>
                  <a:lnTo>
                    <a:pt x="166" y="107"/>
                  </a:lnTo>
                  <a:lnTo>
                    <a:pt x="166" y="118"/>
                  </a:lnTo>
                  <a:lnTo>
                    <a:pt x="153" y="118"/>
                  </a:lnTo>
                  <a:lnTo>
                    <a:pt x="153" y="130"/>
                  </a:lnTo>
                  <a:lnTo>
                    <a:pt x="141" y="130"/>
                  </a:lnTo>
                  <a:lnTo>
                    <a:pt x="141" y="142"/>
                  </a:lnTo>
                  <a:lnTo>
                    <a:pt x="128" y="142"/>
                  </a:lnTo>
                  <a:lnTo>
                    <a:pt x="128" y="154"/>
                  </a:lnTo>
                  <a:lnTo>
                    <a:pt x="115" y="154"/>
                  </a:lnTo>
                  <a:lnTo>
                    <a:pt x="115" y="166"/>
                  </a:lnTo>
                  <a:lnTo>
                    <a:pt x="101" y="166"/>
                  </a:lnTo>
                  <a:lnTo>
                    <a:pt x="101" y="188"/>
                  </a:lnTo>
                  <a:lnTo>
                    <a:pt x="89" y="188"/>
                  </a:lnTo>
                  <a:lnTo>
                    <a:pt x="89" y="201"/>
                  </a:lnTo>
                  <a:lnTo>
                    <a:pt x="63" y="201"/>
                  </a:lnTo>
                  <a:lnTo>
                    <a:pt x="63" y="188"/>
                  </a:lnTo>
                  <a:lnTo>
                    <a:pt x="51" y="188"/>
                  </a:lnTo>
                  <a:lnTo>
                    <a:pt x="51" y="166"/>
                  </a:lnTo>
                  <a:lnTo>
                    <a:pt x="38" y="166"/>
                  </a:lnTo>
                  <a:lnTo>
                    <a:pt x="38" y="154"/>
                  </a:lnTo>
                  <a:lnTo>
                    <a:pt x="25" y="154"/>
                  </a:lnTo>
                  <a:lnTo>
                    <a:pt x="25" y="142"/>
                  </a:lnTo>
                  <a:lnTo>
                    <a:pt x="0" y="142"/>
                  </a:lnTo>
                  <a:lnTo>
                    <a:pt x="0" y="118"/>
                  </a:lnTo>
                  <a:lnTo>
                    <a:pt x="13" y="118"/>
                  </a:lnTo>
                  <a:lnTo>
                    <a:pt x="13" y="107"/>
                  </a:lnTo>
                  <a:lnTo>
                    <a:pt x="25" y="107"/>
                  </a:lnTo>
                  <a:lnTo>
                    <a:pt x="25" y="94"/>
                  </a:lnTo>
                  <a:lnTo>
                    <a:pt x="38" y="94"/>
                  </a:lnTo>
                  <a:lnTo>
                    <a:pt x="38" y="83"/>
                  </a:lnTo>
                  <a:lnTo>
                    <a:pt x="51" y="83"/>
                  </a:lnTo>
                  <a:lnTo>
                    <a:pt x="51" y="94"/>
                  </a:lnTo>
                  <a:lnTo>
                    <a:pt x="63" y="94"/>
                  </a:lnTo>
                  <a:lnTo>
                    <a:pt x="63" y="118"/>
                  </a:lnTo>
                  <a:lnTo>
                    <a:pt x="76" y="118"/>
                  </a:lnTo>
                  <a:lnTo>
                    <a:pt x="76" y="83"/>
                  </a:lnTo>
                  <a:lnTo>
                    <a:pt x="63" y="83"/>
                  </a:lnTo>
                  <a:lnTo>
                    <a:pt x="63" y="48"/>
                  </a:lnTo>
                  <a:lnTo>
                    <a:pt x="166" y="48"/>
                  </a:lnTo>
                  <a:lnTo>
                    <a:pt x="166" y="35"/>
                  </a:lnTo>
                  <a:lnTo>
                    <a:pt x="191" y="35"/>
                  </a:lnTo>
                  <a:lnTo>
                    <a:pt x="191" y="24"/>
                  </a:lnTo>
                  <a:lnTo>
                    <a:pt x="218" y="24"/>
                  </a:lnTo>
                  <a:lnTo>
                    <a:pt x="218" y="12"/>
                  </a:lnTo>
                  <a:lnTo>
                    <a:pt x="230" y="12"/>
                  </a:lnTo>
                  <a:lnTo>
                    <a:pt x="2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4874" y="2557"/>
              <a:ext cx="308" cy="431"/>
            </a:xfrm>
            <a:custGeom>
              <a:avLst/>
              <a:gdLst>
                <a:gd name="T0" fmla="*/ 166 w 308"/>
                <a:gd name="T1" fmla="*/ 0 h 431"/>
                <a:gd name="T2" fmla="*/ 153 w 308"/>
                <a:gd name="T3" fmla="*/ 12 h 431"/>
                <a:gd name="T4" fmla="*/ 140 w 308"/>
                <a:gd name="T5" fmla="*/ 24 h 431"/>
                <a:gd name="T6" fmla="*/ 128 w 308"/>
                <a:gd name="T7" fmla="*/ 36 h 431"/>
                <a:gd name="T8" fmla="*/ 140 w 308"/>
                <a:gd name="T9" fmla="*/ 84 h 431"/>
                <a:gd name="T10" fmla="*/ 153 w 308"/>
                <a:gd name="T11" fmla="*/ 119 h 431"/>
                <a:gd name="T12" fmla="*/ 166 w 308"/>
                <a:gd name="T13" fmla="*/ 143 h 431"/>
                <a:gd name="T14" fmla="*/ 179 w 308"/>
                <a:gd name="T15" fmla="*/ 168 h 431"/>
                <a:gd name="T16" fmla="*/ 191 w 308"/>
                <a:gd name="T17" fmla="*/ 191 h 431"/>
                <a:gd name="T18" fmla="*/ 204 w 308"/>
                <a:gd name="T19" fmla="*/ 215 h 431"/>
                <a:gd name="T20" fmla="*/ 217 w 308"/>
                <a:gd name="T21" fmla="*/ 239 h 431"/>
                <a:gd name="T22" fmla="*/ 230 w 308"/>
                <a:gd name="T23" fmla="*/ 262 h 431"/>
                <a:gd name="T24" fmla="*/ 243 w 308"/>
                <a:gd name="T25" fmla="*/ 274 h 431"/>
                <a:gd name="T26" fmla="*/ 281 w 308"/>
                <a:gd name="T27" fmla="*/ 286 h 431"/>
                <a:gd name="T28" fmla="*/ 256 w 308"/>
                <a:gd name="T29" fmla="*/ 298 h 431"/>
                <a:gd name="T30" fmla="*/ 217 w 308"/>
                <a:gd name="T31" fmla="*/ 311 h 431"/>
                <a:gd name="T32" fmla="*/ 191 w 308"/>
                <a:gd name="T33" fmla="*/ 323 h 431"/>
                <a:gd name="T34" fmla="*/ 166 w 308"/>
                <a:gd name="T35" fmla="*/ 333 h 431"/>
                <a:gd name="T36" fmla="*/ 204 w 308"/>
                <a:gd name="T37" fmla="*/ 346 h 431"/>
                <a:gd name="T38" fmla="*/ 230 w 308"/>
                <a:gd name="T39" fmla="*/ 358 h 431"/>
                <a:gd name="T40" fmla="*/ 243 w 308"/>
                <a:gd name="T41" fmla="*/ 370 h 431"/>
                <a:gd name="T42" fmla="*/ 256 w 308"/>
                <a:gd name="T43" fmla="*/ 382 h 431"/>
                <a:gd name="T44" fmla="*/ 281 w 308"/>
                <a:gd name="T45" fmla="*/ 394 h 431"/>
                <a:gd name="T46" fmla="*/ 294 w 308"/>
                <a:gd name="T47" fmla="*/ 406 h 431"/>
                <a:gd name="T48" fmla="*/ 307 w 308"/>
                <a:gd name="T49" fmla="*/ 417 h 431"/>
                <a:gd name="T50" fmla="*/ 294 w 308"/>
                <a:gd name="T51" fmla="*/ 430 h 431"/>
                <a:gd name="T52" fmla="*/ 281 w 308"/>
                <a:gd name="T53" fmla="*/ 417 h 431"/>
                <a:gd name="T54" fmla="*/ 256 w 308"/>
                <a:gd name="T55" fmla="*/ 406 h 431"/>
                <a:gd name="T56" fmla="*/ 243 w 308"/>
                <a:gd name="T57" fmla="*/ 394 h 431"/>
                <a:gd name="T58" fmla="*/ 230 w 308"/>
                <a:gd name="T59" fmla="*/ 382 h 431"/>
                <a:gd name="T60" fmla="*/ 204 w 308"/>
                <a:gd name="T61" fmla="*/ 370 h 431"/>
                <a:gd name="T62" fmla="*/ 166 w 308"/>
                <a:gd name="T63" fmla="*/ 358 h 431"/>
                <a:gd name="T64" fmla="*/ 153 w 308"/>
                <a:gd name="T65" fmla="*/ 346 h 431"/>
                <a:gd name="T66" fmla="*/ 115 w 308"/>
                <a:gd name="T67" fmla="*/ 333 h 431"/>
                <a:gd name="T68" fmla="*/ 89 w 308"/>
                <a:gd name="T69" fmla="*/ 346 h 431"/>
                <a:gd name="T70" fmla="*/ 77 w 308"/>
                <a:gd name="T71" fmla="*/ 358 h 431"/>
                <a:gd name="T72" fmla="*/ 64 w 308"/>
                <a:gd name="T73" fmla="*/ 370 h 431"/>
                <a:gd name="T74" fmla="*/ 37 w 308"/>
                <a:gd name="T75" fmla="*/ 382 h 431"/>
                <a:gd name="T76" fmla="*/ 0 w 308"/>
                <a:gd name="T77" fmla="*/ 394 h 431"/>
                <a:gd name="T78" fmla="*/ 37 w 308"/>
                <a:gd name="T79" fmla="*/ 382 h 431"/>
                <a:gd name="T80" fmla="*/ 64 w 308"/>
                <a:gd name="T81" fmla="*/ 370 h 431"/>
                <a:gd name="T82" fmla="*/ 77 w 308"/>
                <a:gd name="T83" fmla="*/ 358 h 431"/>
                <a:gd name="T84" fmla="*/ 89 w 308"/>
                <a:gd name="T85" fmla="*/ 346 h 431"/>
                <a:gd name="T86" fmla="*/ 115 w 308"/>
                <a:gd name="T87" fmla="*/ 333 h 431"/>
                <a:gd name="T88" fmla="*/ 191 w 308"/>
                <a:gd name="T89" fmla="*/ 323 h 431"/>
                <a:gd name="T90" fmla="*/ 217 w 308"/>
                <a:gd name="T91" fmla="*/ 311 h 431"/>
                <a:gd name="T92" fmla="*/ 243 w 308"/>
                <a:gd name="T93" fmla="*/ 298 h 431"/>
                <a:gd name="T94" fmla="*/ 230 w 308"/>
                <a:gd name="T95" fmla="*/ 286 h 431"/>
                <a:gd name="T96" fmla="*/ 217 w 308"/>
                <a:gd name="T97" fmla="*/ 274 h 431"/>
                <a:gd name="T98" fmla="*/ 204 w 308"/>
                <a:gd name="T99" fmla="*/ 262 h 431"/>
                <a:gd name="T100" fmla="*/ 191 w 308"/>
                <a:gd name="T101" fmla="*/ 239 h 431"/>
                <a:gd name="T102" fmla="*/ 179 w 308"/>
                <a:gd name="T103" fmla="*/ 215 h 431"/>
                <a:gd name="T104" fmla="*/ 166 w 308"/>
                <a:gd name="T105" fmla="*/ 191 h 431"/>
                <a:gd name="T106" fmla="*/ 153 w 308"/>
                <a:gd name="T107" fmla="*/ 168 h 431"/>
                <a:gd name="T108" fmla="*/ 140 w 308"/>
                <a:gd name="T109" fmla="*/ 143 h 431"/>
                <a:gd name="T110" fmla="*/ 128 w 308"/>
                <a:gd name="T111" fmla="*/ 119 h 431"/>
                <a:gd name="T112" fmla="*/ 115 w 308"/>
                <a:gd name="T113" fmla="*/ 84 h 431"/>
                <a:gd name="T114" fmla="*/ 128 w 308"/>
                <a:gd name="T115" fmla="*/ 36 h 431"/>
                <a:gd name="T116" fmla="*/ 140 w 308"/>
                <a:gd name="T117" fmla="*/ 24 h 431"/>
                <a:gd name="T118" fmla="*/ 153 w 308"/>
                <a:gd name="T119" fmla="*/ 12 h 4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8" h="431">
                  <a:moveTo>
                    <a:pt x="153" y="0"/>
                  </a:moveTo>
                  <a:lnTo>
                    <a:pt x="166" y="0"/>
                  </a:lnTo>
                  <a:lnTo>
                    <a:pt x="166" y="12"/>
                  </a:lnTo>
                  <a:lnTo>
                    <a:pt x="153" y="12"/>
                  </a:lnTo>
                  <a:lnTo>
                    <a:pt x="153" y="24"/>
                  </a:lnTo>
                  <a:lnTo>
                    <a:pt x="140" y="24"/>
                  </a:lnTo>
                  <a:lnTo>
                    <a:pt x="140" y="36"/>
                  </a:lnTo>
                  <a:lnTo>
                    <a:pt x="128" y="36"/>
                  </a:lnTo>
                  <a:lnTo>
                    <a:pt x="128" y="84"/>
                  </a:lnTo>
                  <a:lnTo>
                    <a:pt x="140" y="84"/>
                  </a:lnTo>
                  <a:lnTo>
                    <a:pt x="140" y="119"/>
                  </a:lnTo>
                  <a:lnTo>
                    <a:pt x="153" y="119"/>
                  </a:lnTo>
                  <a:lnTo>
                    <a:pt x="153" y="143"/>
                  </a:lnTo>
                  <a:lnTo>
                    <a:pt x="166" y="143"/>
                  </a:lnTo>
                  <a:lnTo>
                    <a:pt x="166" y="168"/>
                  </a:lnTo>
                  <a:lnTo>
                    <a:pt x="179" y="168"/>
                  </a:lnTo>
                  <a:lnTo>
                    <a:pt x="179" y="191"/>
                  </a:lnTo>
                  <a:lnTo>
                    <a:pt x="191" y="191"/>
                  </a:lnTo>
                  <a:lnTo>
                    <a:pt x="191" y="215"/>
                  </a:lnTo>
                  <a:lnTo>
                    <a:pt x="204" y="215"/>
                  </a:lnTo>
                  <a:lnTo>
                    <a:pt x="204" y="239"/>
                  </a:lnTo>
                  <a:lnTo>
                    <a:pt x="217" y="239"/>
                  </a:lnTo>
                  <a:lnTo>
                    <a:pt x="217" y="262"/>
                  </a:lnTo>
                  <a:lnTo>
                    <a:pt x="230" y="262"/>
                  </a:lnTo>
                  <a:lnTo>
                    <a:pt x="230" y="274"/>
                  </a:lnTo>
                  <a:lnTo>
                    <a:pt x="243" y="274"/>
                  </a:lnTo>
                  <a:lnTo>
                    <a:pt x="243" y="286"/>
                  </a:lnTo>
                  <a:lnTo>
                    <a:pt x="281" y="286"/>
                  </a:lnTo>
                  <a:lnTo>
                    <a:pt x="281" y="298"/>
                  </a:lnTo>
                  <a:lnTo>
                    <a:pt x="256" y="298"/>
                  </a:lnTo>
                  <a:lnTo>
                    <a:pt x="256" y="311"/>
                  </a:lnTo>
                  <a:lnTo>
                    <a:pt x="217" y="311"/>
                  </a:lnTo>
                  <a:lnTo>
                    <a:pt x="217" y="323"/>
                  </a:lnTo>
                  <a:lnTo>
                    <a:pt x="191" y="323"/>
                  </a:lnTo>
                  <a:lnTo>
                    <a:pt x="191" y="333"/>
                  </a:lnTo>
                  <a:lnTo>
                    <a:pt x="166" y="333"/>
                  </a:lnTo>
                  <a:lnTo>
                    <a:pt x="166" y="346"/>
                  </a:lnTo>
                  <a:lnTo>
                    <a:pt x="204" y="346"/>
                  </a:lnTo>
                  <a:lnTo>
                    <a:pt x="204" y="358"/>
                  </a:lnTo>
                  <a:lnTo>
                    <a:pt x="230" y="358"/>
                  </a:lnTo>
                  <a:lnTo>
                    <a:pt x="230" y="370"/>
                  </a:lnTo>
                  <a:lnTo>
                    <a:pt x="243" y="370"/>
                  </a:lnTo>
                  <a:lnTo>
                    <a:pt x="243" y="382"/>
                  </a:lnTo>
                  <a:lnTo>
                    <a:pt x="256" y="382"/>
                  </a:lnTo>
                  <a:lnTo>
                    <a:pt x="256" y="394"/>
                  </a:lnTo>
                  <a:lnTo>
                    <a:pt x="281" y="394"/>
                  </a:lnTo>
                  <a:lnTo>
                    <a:pt x="281" y="406"/>
                  </a:lnTo>
                  <a:lnTo>
                    <a:pt x="294" y="406"/>
                  </a:lnTo>
                  <a:lnTo>
                    <a:pt x="294" y="417"/>
                  </a:lnTo>
                  <a:lnTo>
                    <a:pt x="307" y="417"/>
                  </a:lnTo>
                  <a:lnTo>
                    <a:pt x="307" y="430"/>
                  </a:lnTo>
                  <a:lnTo>
                    <a:pt x="294" y="430"/>
                  </a:lnTo>
                  <a:lnTo>
                    <a:pt x="294" y="417"/>
                  </a:lnTo>
                  <a:lnTo>
                    <a:pt x="281" y="417"/>
                  </a:lnTo>
                  <a:lnTo>
                    <a:pt x="281" y="406"/>
                  </a:lnTo>
                  <a:lnTo>
                    <a:pt x="256" y="406"/>
                  </a:lnTo>
                  <a:lnTo>
                    <a:pt x="256" y="394"/>
                  </a:lnTo>
                  <a:lnTo>
                    <a:pt x="243" y="394"/>
                  </a:lnTo>
                  <a:lnTo>
                    <a:pt x="243" y="382"/>
                  </a:lnTo>
                  <a:lnTo>
                    <a:pt x="230" y="382"/>
                  </a:lnTo>
                  <a:lnTo>
                    <a:pt x="230" y="370"/>
                  </a:lnTo>
                  <a:lnTo>
                    <a:pt x="204" y="370"/>
                  </a:lnTo>
                  <a:lnTo>
                    <a:pt x="204" y="358"/>
                  </a:lnTo>
                  <a:lnTo>
                    <a:pt x="166" y="358"/>
                  </a:lnTo>
                  <a:lnTo>
                    <a:pt x="166" y="346"/>
                  </a:lnTo>
                  <a:lnTo>
                    <a:pt x="153" y="346"/>
                  </a:lnTo>
                  <a:lnTo>
                    <a:pt x="153" y="333"/>
                  </a:lnTo>
                  <a:lnTo>
                    <a:pt x="115" y="333"/>
                  </a:lnTo>
                  <a:lnTo>
                    <a:pt x="115" y="346"/>
                  </a:lnTo>
                  <a:lnTo>
                    <a:pt x="89" y="346"/>
                  </a:lnTo>
                  <a:lnTo>
                    <a:pt x="89" y="358"/>
                  </a:lnTo>
                  <a:lnTo>
                    <a:pt x="77" y="358"/>
                  </a:lnTo>
                  <a:lnTo>
                    <a:pt x="77" y="370"/>
                  </a:lnTo>
                  <a:lnTo>
                    <a:pt x="64" y="370"/>
                  </a:lnTo>
                  <a:lnTo>
                    <a:pt x="64" y="382"/>
                  </a:lnTo>
                  <a:lnTo>
                    <a:pt x="37" y="382"/>
                  </a:lnTo>
                  <a:lnTo>
                    <a:pt x="37" y="394"/>
                  </a:lnTo>
                  <a:lnTo>
                    <a:pt x="0" y="394"/>
                  </a:lnTo>
                  <a:lnTo>
                    <a:pt x="0" y="382"/>
                  </a:lnTo>
                  <a:lnTo>
                    <a:pt x="37" y="382"/>
                  </a:lnTo>
                  <a:lnTo>
                    <a:pt x="37" y="370"/>
                  </a:lnTo>
                  <a:lnTo>
                    <a:pt x="64" y="370"/>
                  </a:lnTo>
                  <a:lnTo>
                    <a:pt x="64" y="358"/>
                  </a:lnTo>
                  <a:lnTo>
                    <a:pt x="77" y="358"/>
                  </a:lnTo>
                  <a:lnTo>
                    <a:pt x="77" y="346"/>
                  </a:lnTo>
                  <a:lnTo>
                    <a:pt x="89" y="346"/>
                  </a:lnTo>
                  <a:lnTo>
                    <a:pt x="89" y="333"/>
                  </a:lnTo>
                  <a:lnTo>
                    <a:pt x="115" y="333"/>
                  </a:lnTo>
                  <a:lnTo>
                    <a:pt x="115" y="323"/>
                  </a:lnTo>
                  <a:lnTo>
                    <a:pt x="191" y="323"/>
                  </a:lnTo>
                  <a:lnTo>
                    <a:pt x="191" y="311"/>
                  </a:lnTo>
                  <a:lnTo>
                    <a:pt x="217" y="311"/>
                  </a:lnTo>
                  <a:lnTo>
                    <a:pt x="217" y="298"/>
                  </a:lnTo>
                  <a:lnTo>
                    <a:pt x="243" y="298"/>
                  </a:lnTo>
                  <a:lnTo>
                    <a:pt x="243" y="286"/>
                  </a:lnTo>
                  <a:lnTo>
                    <a:pt x="230" y="286"/>
                  </a:lnTo>
                  <a:lnTo>
                    <a:pt x="230" y="274"/>
                  </a:lnTo>
                  <a:lnTo>
                    <a:pt x="217" y="274"/>
                  </a:lnTo>
                  <a:lnTo>
                    <a:pt x="217" y="262"/>
                  </a:lnTo>
                  <a:lnTo>
                    <a:pt x="204" y="262"/>
                  </a:lnTo>
                  <a:lnTo>
                    <a:pt x="204" y="239"/>
                  </a:lnTo>
                  <a:lnTo>
                    <a:pt x="191" y="239"/>
                  </a:lnTo>
                  <a:lnTo>
                    <a:pt x="191" y="215"/>
                  </a:lnTo>
                  <a:lnTo>
                    <a:pt x="179" y="215"/>
                  </a:lnTo>
                  <a:lnTo>
                    <a:pt x="179" y="191"/>
                  </a:lnTo>
                  <a:lnTo>
                    <a:pt x="166" y="191"/>
                  </a:lnTo>
                  <a:lnTo>
                    <a:pt x="166" y="168"/>
                  </a:lnTo>
                  <a:lnTo>
                    <a:pt x="153" y="168"/>
                  </a:lnTo>
                  <a:lnTo>
                    <a:pt x="153" y="143"/>
                  </a:lnTo>
                  <a:lnTo>
                    <a:pt x="140" y="143"/>
                  </a:lnTo>
                  <a:lnTo>
                    <a:pt x="140" y="119"/>
                  </a:lnTo>
                  <a:lnTo>
                    <a:pt x="128" y="119"/>
                  </a:lnTo>
                  <a:lnTo>
                    <a:pt x="128" y="84"/>
                  </a:lnTo>
                  <a:lnTo>
                    <a:pt x="115" y="84"/>
                  </a:lnTo>
                  <a:lnTo>
                    <a:pt x="115" y="36"/>
                  </a:lnTo>
                  <a:lnTo>
                    <a:pt x="128" y="36"/>
                  </a:lnTo>
                  <a:lnTo>
                    <a:pt x="128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53" y="12"/>
                  </a:lnTo>
                  <a:lnTo>
                    <a:pt x="1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4264" y="2593"/>
              <a:ext cx="12" cy="46"/>
            </a:xfrm>
            <a:custGeom>
              <a:avLst/>
              <a:gdLst>
                <a:gd name="T0" fmla="*/ 0 w 12"/>
                <a:gd name="T1" fmla="*/ 0 h 46"/>
                <a:gd name="T2" fmla="*/ 11 w 12"/>
                <a:gd name="T3" fmla="*/ 0 h 46"/>
                <a:gd name="T4" fmla="*/ 11 w 12"/>
                <a:gd name="T5" fmla="*/ 45 h 46"/>
                <a:gd name="T6" fmla="*/ 0 w 12"/>
                <a:gd name="T7" fmla="*/ 45 h 46"/>
                <a:gd name="T8" fmla="*/ 0 w 1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46">
                  <a:moveTo>
                    <a:pt x="0" y="0"/>
                  </a:moveTo>
                  <a:lnTo>
                    <a:pt x="11" y="0"/>
                  </a:lnTo>
                  <a:lnTo>
                    <a:pt x="1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4472" y="2618"/>
              <a:ext cx="24" cy="45"/>
            </a:xfrm>
            <a:custGeom>
              <a:avLst/>
              <a:gdLst>
                <a:gd name="T0" fmla="*/ 0 w 24"/>
                <a:gd name="T1" fmla="*/ 0 h 45"/>
                <a:gd name="T2" fmla="*/ 11 w 24"/>
                <a:gd name="T3" fmla="*/ 0 h 45"/>
                <a:gd name="T4" fmla="*/ 11 w 24"/>
                <a:gd name="T5" fmla="*/ 22 h 45"/>
                <a:gd name="T6" fmla="*/ 23 w 24"/>
                <a:gd name="T7" fmla="*/ 22 h 45"/>
                <a:gd name="T8" fmla="*/ 23 w 24"/>
                <a:gd name="T9" fmla="*/ 44 h 45"/>
                <a:gd name="T10" fmla="*/ 11 w 24"/>
                <a:gd name="T11" fmla="*/ 44 h 45"/>
                <a:gd name="T12" fmla="*/ 11 w 24"/>
                <a:gd name="T13" fmla="*/ 22 h 45"/>
                <a:gd name="T14" fmla="*/ 0 w 24"/>
                <a:gd name="T15" fmla="*/ 22 h 45"/>
                <a:gd name="T16" fmla="*/ 0 w 24"/>
                <a:gd name="T17" fmla="*/ 0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45">
                  <a:moveTo>
                    <a:pt x="0" y="0"/>
                  </a:moveTo>
                  <a:lnTo>
                    <a:pt x="11" y="0"/>
                  </a:lnTo>
                  <a:lnTo>
                    <a:pt x="11" y="22"/>
                  </a:lnTo>
                  <a:lnTo>
                    <a:pt x="23" y="22"/>
                  </a:lnTo>
                  <a:lnTo>
                    <a:pt x="23" y="44"/>
                  </a:lnTo>
                  <a:lnTo>
                    <a:pt x="11" y="44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4718" y="2677"/>
              <a:ext cx="257" cy="262"/>
            </a:xfrm>
            <a:custGeom>
              <a:avLst/>
              <a:gdLst>
                <a:gd name="T0" fmla="*/ 90 w 257"/>
                <a:gd name="T1" fmla="*/ 0 h 262"/>
                <a:gd name="T2" fmla="*/ 38 w 257"/>
                <a:gd name="T3" fmla="*/ 12 h 262"/>
                <a:gd name="T4" fmla="*/ 77 w 257"/>
                <a:gd name="T5" fmla="*/ 24 h 262"/>
                <a:gd name="T6" fmla="*/ 129 w 257"/>
                <a:gd name="T7" fmla="*/ 36 h 262"/>
                <a:gd name="T8" fmla="*/ 154 w 257"/>
                <a:gd name="T9" fmla="*/ 48 h 262"/>
                <a:gd name="T10" fmla="*/ 180 w 257"/>
                <a:gd name="T11" fmla="*/ 60 h 262"/>
                <a:gd name="T12" fmla="*/ 205 w 257"/>
                <a:gd name="T13" fmla="*/ 71 h 262"/>
                <a:gd name="T14" fmla="*/ 231 w 257"/>
                <a:gd name="T15" fmla="*/ 83 h 262"/>
                <a:gd name="T16" fmla="*/ 243 w 257"/>
                <a:gd name="T17" fmla="*/ 95 h 262"/>
                <a:gd name="T18" fmla="*/ 256 w 257"/>
                <a:gd name="T19" fmla="*/ 108 h 262"/>
                <a:gd name="T20" fmla="*/ 243 w 257"/>
                <a:gd name="T21" fmla="*/ 131 h 262"/>
                <a:gd name="T22" fmla="*/ 231 w 257"/>
                <a:gd name="T23" fmla="*/ 143 h 262"/>
                <a:gd name="T24" fmla="*/ 218 w 257"/>
                <a:gd name="T25" fmla="*/ 154 h 262"/>
                <a:gd name="T26" fmla="*/ 205 w 257"/>
                <a:gd name="T27" fmla="*/ 166 h 262"/>
                <a:gd name="T28" fmla="*/ 192 w 257"/>
                <a:gd name="T29" fmla="*/ 191 h 262"/>
                <a:gd name="T30" fmla="*/ 180 w 257"/>
                <a:gd name="T31" fmla="*/ 202 h 262"/>
                <a:gd name="T32" fmla="*/ 167 w 257"/>
                <a:gd name="T33" fmla="*/ 213 h 262"/>
                <a:gd name="T34" fmla="*/ 154 w 257"/>
                <a:gd name="T35" fmla="*/ 226 h 262"/>
                <a:gd name="T36" fmla="*/ 142 w 257"/>
                <a:gd name="T37" fmla="*/ 238 h 262"/>
                <a:gd name="T38" fmla="*/ 129 w 257"/>
                <a:gd name="T39" fmla="*/ 249 h 262"/>
                <a:gd name="T40" fmla="*/ 115 w 257"/>
                <a:gd name="T41" fmla="*/ 261 h 262"/>
                <a:gd name="T42" fmla="*/ 129 w 257"/>
                <a:gd name="T43" fmla="*/ 249 h 262"/>
                <a:gd name="T44" fmla="*/ 142 w 257"/>
                <a:gd name="T45" fmla="*/ 238 h 262"/>
                <a:gd name="T46" fmla="*/ 154 w 257"/>
                <a:gd name="T47" fmla="*/ 226 h 262"/>
                <a:gd name="T48" fmla="*/ 167 w 257"/>
                <a:gd name="T49" fmla="*/ 213 h 262"/>
                <a:gd name="T50" fmla="*/ 180 w 257"/>
                <a:gd name="T51" fmla="*/ 202 h 262"/>
                <a:gd name="T52" fmla="*/ 192 w 257"/>
                <a:gd name="T53" fmla="*/ 191 h 262"/>
                <a:gd name="T54" fmla="*/ 205 w 257"/>
                <a:gd name="T55" fmla="*/ 166 h 262"/>
                <a:gd name="T56" fmla="*/ 218 w 257"/>
                <a:gd name="T57" fmla="*/ 154 h 262"/>
                <a:gd name="T58" fmla="*/ 231 w 257"/>
                <a:gd name="T59" fmla="*/ 143 h 262"/>
                <a:gd name="T60" fmla="*/ 243 w 257"/>
                <a:gd name="T61" fmla="*/ 131 h 262"/>
                <a:gd name="T62" fmla="*/ 231 w 257"/>
                <a:gd name="T63" fmla="*/ 108 h 262"/>
                <a:gd name="T64" fmla="*/ 205 w 257"/>
                <a:gd name="T65" fmla="*/ 95 h 262"/>
                <a:gd name="T66" fmla="*/ 180 w 257"/>
                <a:gd name="T67" fmla="*/ 83 h 262"/>
                <a:gd name="T68" fmla="*/ 154 w 257"/>
                <a:gd name="T69" fmla="*/ 71 h 262"/>
                <a:gd name="T70" fmla="*/ 129 w 257"/>
                <a:gd name="T71" fmla="*/ 60 h 262"/>
                <a:gd name="T72" fmla="*/ 77 w 257"/>
                <a:gd name="T73" fmla="*/ 48 h 262"/>
                <a:gd name="T74" fmla="*/ 38 w 257"/>
                <a:gd name="T75" fmla="*/ 36 h 262"/>
                <a:gd name="T76" fmla="*/ 0 w 257"/>
                <a:gd name="T77" fmla="*/ 24 h 262"/>
                <a:gd name="T78" fmla="*/ 13 w 257"/>
                <a:gd name="T79" fmla="*/ 12 h 26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57" h="262">
                  <a:moveTo>
                    <a:pt x="13" y="0"/>
                  </a:moveTo>
                  <a:lnTo>
                    <a:pt x="90" y="0"/>
                  </a:lnTo>
                  <a:lnTo>
                    <a:pt x="90" y="12"/>
                  </a:lnTo>
                  <a:lnTo>
                    <a:pt x="38" y="12"/>
                  </a:lnTo>
                  <a:lnTo>
                    <a:pt x="38" y="24"/>
                  </a:lnTo>
                  <a:lnTo>
                    <a:pt x="77" y="24"/>
                  </a:lnTo>
                  <a:lnTo>
                    <a:pt x="77" y="36"/>
                  </a:lnTo>
                  <a:lnTo>
                    <a:pt x="129" y="36"/>
                  </a:lnTo>
                  <a:lnTo>
                    <a:pt x="129" y="48"/>
                  </a:lnTo>
                  <a:lnTo>
                    <a:pt x="154" y="48"/>
                  </a:lnTo>
                  <a:lnTo>
                    <a:pt x="154" y="60"/>
                  </a:lnTo>
                  <a:lnTo>
                    <a:pt x="180" y="60"/>
                  </a:lnTo>
                  <a:lnTo>
                    <a:pt x="180" y="71"/>
                  </a:lnTo>
                  <a:lnTo>
                    <a:pt x="205" y="71"/>
                  </a:lnTo>
                  <a:lnTo>
                    <a:pt x="205" y="83"/>
                  </a:lnTo>
                  <a:lnTo>
                    <a:pt x="231" y="83"/>
                  </a:lnTo>
                  <a:lnTo>
                    <a:pt x="231" y="95"/>
                  </a:lnTo>
                  <a:lnTo>
                    <a:pt x="243" y="95"/>
                  </a:lnTo>
                  <a:lnTo>
                    <a:pt x="243" y="108"/>
                  </a:lnTo>
                  <a:lnTo>
                    <a:pt x="256" y="108"/>
                  </a:lnTo>
                  <a:lnTo>
                    <a:pt x="256" y="131"/>
                  </a:lnTo>
                  <a:lnTo>
                    <a:pt x="243" y="131"/>
                  </a:lnTo>
                  <a:lnTo>
                    <a:pt x="243" y="143"/>
                  </a:lnTo>
                  <a:lnTo>
                    <a:pt x="231" y="143"/>
                  </a:lnTo>
                  <a:lnTo>
                    <a:pt x="231" y="154"/>
                  </a:lnTo>
                  <a:lnTo>
                    <a:pt x="218" y="154"/>
                  </a:lnTo>
                  <a:lnTo>
                    <a:pt x="218" y="166"/>
                  </a:lnTo>
                  <a:lnTo>
                    <a:pt x="205" y="166"/>
                  </a:lnTo>
                  <a:lnTo>
                    <a:pt x="205" y="191"/>
                  </a:lnTo>
                  <a:lnTo>
                    <a:pt x="192" y="191"/>
                  </a:lnTo>
                  <a:lnTo>
                    <a:pt x="192" y="202"/>
                  </a:lnTo>
                  <a:lnTo>
                    <a:pt x="180" y="202"/>
                  </a:lnTo>
                  <a:lnTo>
                    <a:pt x="180" y="213"/>
                  </a:lnTo>
                  <a:lnTo>
                    <a:pt x="167" y="213"/>
                  </a:lnTo>
                  <a:lnTo>
                    <a:pt x="167" y="226"/>
                  </a:lnTo>
                  <a:lnTo>
                    <a:pt x="154" y="226"/>
                  </a:lnTo>
                  <a:lnTo>
                    <a:pt x="154" y="238"/>
                  </a:lnTo>
                  <a:lnTo>
                    <a:pt x="142" y="238"/>
                  </a:lnTo>
                  <a:lnTo>
                    <a:pt x="142" y="249"/>
                  </a:lnTo>
                  <a:lnTo>
                    <a:pt x="129" y="249"/>
                  </a:lnTo>
                  <a:lnTo>
                    <a:pt x="129" y="261"/>
                  </a:lnTo>
                  <a:lnTo>
                    <a:pt x="115" y="261"/>
                  </a:lnTo>
                  <a:lnTo>
                    <a:pt x="115" y="249"/>
                  </a:lnTo>
                  <a:lnTo>
                    <a:pt x="129" y="249"/>
                  </a:lnTo>
                  <a:lnTo>
                    <a:pt x="129" y="238"/>
                  </a:lnTo>
                  <a:lnTo>
                    <a:pt x="142" y="238"/>
                  </a:lnTo>
                  <a:lnTo>
                    <a:pt x="142" y="226"/>
                  </a:lnTo>
                  <a:lnTo>
                    <a:pt x="154" y="226"/>
                  </a:lnTo>
                  <a:lnTo>
                    <a:pt x="154" y="213"/>
                  </a:lnTo>
                  <a:lnTo>
                    <a:pt x="167" y="213"/>
                  </a:lnTo>
                  <a:lnTo>
                    <a:pt x="167" y="202"/>
                  </a:lnTo>
                  <a:lnTo>
                    <a:pt x="180" y="202"/>
                  </a:lnTo>
                  <a:lnTo>
                    <a:pt x="180" y="191"/>
                  </a:lnTo>
                  <a:lnTo>
                    <a:pt x="192" y="191"/>
                  </a:lnTo>
                  <a:lnTo>
                    <a:pt x="192" y="166"/>
                  </a:lnTo>
                  <a:lnTo>
                    <a:pt x="205" y="166"/>
                  </a:lnTo>
                  <a:lnTo>
                    <a:pt x="205" y="154"/>
                  </a:lnTo>
                  <a:lnTo>
                    <a:pt x="218" y="154"/>
                  </a:lnTo>
                  <a:lnTo>
                    <a:pt x="218" y="143"/>
                  </a:lnTo>
                  <a:lnTo>
                    <a:pt x="231" y="143"/>
                  </a:lnTo>
                  <a:lnTo>
                    <a:pt x="231" y="131"/>
                  </a:lnTo>
                  <a:lnTo>
                    <a:pt x="243" y="131"/>
                  </a:lnTo>
                  <a:lnTo>
                    <a:pt x="243" y="108"/>
                  </a:lnTo>
                  <a:lnTo>
                    <a:pt x="231" y="108"/>
                  </a:lnTo>
                  <a:lnTo>
                    <a:pt x="231" y="95"/>
                  </a:lnTo>
                  <a:lnTo>
                    <a:pt x="205" y="95"/>
                  </a:lnTo>
                  <a:lnTo>
                    <a:pt x="205" y="83"/>
                  </a:lnTo>
                  <a:lnTo>
                    <a:pt x="180" y="83"/>
                  </a:lnTo>
                  <a:lnTo>
                    <a:pt x="180" y="71"/>
                  </a:lnTo>
                  <a:lnTo>
                    <a:pt x="154" y="71"/>
                  </a:lnTo>
                  <a:lnTo>
                    <a:pt x="154" y="60"/>
                  </a:lnTo>
                  <a:lnTo>
                    <a:pt x="129" y="60"/>
                  </a:lnTo>
                  <a:lnTo>
                    <a:pt x="129" y="48"/>
                  </a:lnTo>
                  <a:lnTo>
                    <a:pt x="77" y="48"/>
                  </a:lnTo>
                  <a:lnTo>
                    <a:pt x="77" y="36"/>
                  </a:lnTo>
                  <a:lnTo>
                    <a:pt x="38" y="36"/>
                  </a:lnTo>
                  <a:lnTo>
                    <a:pt x="38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4330" y="2966"/>
              <a:ext cx="37" cy="45"/>
            </a:xfrm>
            <a:custGeom>
              <a:avLst/>
              <a:gdLst>
                <a:gd name="T0" fmla="*/ 12 w 37"/>
                <a:gd name="T1" fmla="*/ 0 h 45"/>
                <a:gd name="T2" fmla="*/ 24 w 37"/>
                <a:gd name="T3" fmla="*/ 0 h 45"/>
                <a:gd name="T4" fmla="*/ 24 w 37"/>
                <a:gd name="T5" fmla="*/ 11 h 45"/>
                <a:gd name="T6" fmla="*/ 36 w 37"/>
                <a:gd name="T7" fmla="*/ 11 h 45"/>
                <a:gd name="T8" fmla="*/ 36 w 37"/>
                <a:gd name="T9" fmla="*/ 33 h 45"/>
                <a:gd name="T10" fmla="*/ 24 w 37"/>
                <a:gd name="T11" fmla="*/ 33 h 45"/>
                <a:gd name="T12" fmla="*/ 24 w 37"/>
                <a:gd name="T13" fmla="*/ 44 h 45"/>
                <a:gd name="T14" fmla="*/ 12 w 37"/>
                <a:gd name="T15" fmla="*/ 44 h 45"/>
                <a:gd name="T16" fmla="*/ 12 w 37"/>
                <a:gd name="T17" fmla="*/ 33 h 45"/>
                <a:gd name="T18" fmla="*/ 0 w 37"/>
                <a:gd name="T19" fmla="*/ 33 h 45"/>
                <a:gd name="T20" fmla="*/ 0 w 37"/>
                <a:gd name="T21" fmla="*/ 11 h 45"/>
                <a:gd name="T22" fmla="*/ 12 w 37"/>
                <a:gd name="T23" fmla="*/ 11 h 45"/>
                <a:gd name="T24" fmla="*/ 12 w 37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45">
                  <a:moveTo>
                    <a:pt x="12" y="0"/>
                  </a:moveTo>
                  <a:lnTo>
                    <a:pt x="24" y="0"/>
                  </a:lnTo>
                  <a:lnTo>
                    <a:pt x="24" y="11"/>
                  </a:lnTo>
                  <a:lnTo>
                    <a:pt x="36" y="11"/>
                  </a:lnTo>
                  <a:lnTo>
                    <a:pt x="36" y="33"/>
                  </a:lnTo>
                  <a:lnTo>
                    <a:pt x="24" y="33"/>
                  </a:lnTo>
                  <a:lnTo>
                    <a:pt x="24" y="44"/>
                  </a:lnTo>
                  <a:lnTo>
                    <a:pt x="12" y="44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4342" y="2977"/>
              <a:ext cx="11" cy="23"/>
            </a:xfrm>
            <a:custGeom>
              <a:avLst/>
              <a:gdLst>
                <a:gd name="T0" fmla="*/ 0 w 11"/>
                <a:gd name="T1" fmla="*/ 0 h 23"/>
                <a:gd name="T2" fmla="*/ 10 w 11"/>
                <a:gd name="T3" fmla="*/ 0 h 23"/>
                <a:gd name="T4" fmla="*/ 10 w 11"/>
                <a:gd name="T5" fmla="*/ 22 h 23"/>
                <a:gd name="T6" fmla="*/ 0 w 11"/>
                <a:gd name="T7" fmla="*/ 22 h 23"/>
                <a:gd name="T8" fmla="*/ 0 w 11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10" y="0"/>
                  </a:ln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421" y="3026"/>
              <a:ext cx="541" cy="321"/>
            </a:xfrm>
            <a:custGeom>
              <a:avLst/>
              <a:gdLst>
                <a:gd name="T0" fmla="*/ 257 w 541"/>
                <a:gd name="T1" fmla="*/ 0 h 321"/>
                <a:gd name="T2" fmla="*/ 283 w 541"/>
                <a:gd name="T3" fmla="*/ 11 h 321"/>
                <a:gd name="T4" fmla="*/ 296 w 541"/>
                <a:gd name="T5" fmla="*/ 35 h 321"/>
                <a:gd name="T6" fmla="*/ 373 w 541"/>
                <a:gd name="T7" fmla="*/ 11 h 321"/>
                <a:gd name="T8" fmla="*/ 386 w 541"/>
                <a:gd name="T9" fmla="*/ 23 h 321"/>
                <a:gd name="T10" fmla="*/ 400 w 541"/>
                <a:gd name="T11" fmla="*/ 47 h 321"/>
                <a:gd name="T12" fmla="*/ 412 w 541"/>
                <a:gd name="T13" fmla="*/ 71 h 321"/>
                <a:gd name="T14" fmla="*/ 424 w 541"/>
                <a:gd name="T15" fmla="*/ 95 h 321"/>
                <a:gd name="T16" fmla="*/ 437 w 541"/>
                <a:gd name="T17" fmla="*/ 119 h 321"/>
                <a:gd name="T18" fmla="*/ 451 w 541"/>
                <a:gd name="T19" fmla="*/ 131 h 321"/>
                <a:gd name="T20" fmla="*/ 463 w 541"/>
                <a:gd name="T21" fmla="*/ 154 h 321"/>
                <a:gd name="T22" fmla="*/ 476 w 541"/>
                <a:gd name="T23" fmla="*/ 178 h 321"/>
                <a:gd name="T24" fmla="*/ 488 w 541"/>
                <a:gd name="T25" fmla="*/ 202 h 321"/>
                <a:gd name="T26" fmla="*/ 501 w 541"/>
                <a:gd name="T27" fmla="*/ 214 h 321"/>
                <a:gd name="T28" fmla="*/ 514 w 541"/>
                <a:gd name="T29" fmla="*/ 226 h 321"/>
                <a:gd name="T30" fmla="*/ 527 w 541"/>
                <a:gd name="T31" fmla="*/ 261 h 321"/>
                <a:gd name="T32" fmla="*/ 540 w 541"/>
                <a:gd name="T33" fmla="*/ 285 h 321"/>
                <a:gd name="T34" fmla="*/ 527 w 541"/>
                <a:gd name="T35" fmla="*/ 320 h 321"/>
                <a:gd name="T36" fmla="*/ 514 w 541"/>
                <a:gd name="T37" fmla="*/ 297 h 321"/>
                <a:gd name="T38" fmla="*/ 501 w 541"/>
                <a:gd name="T39" fmla="*/ 285 h 321"/>
                <a:gd name="T40" fmla="*/ 488 w 541"/>
                <a:gd name="T41" fmla="*/ 273 h 321"/>
                <a:gd name="T42" fmla="*/ 476 w 541"/>
                <a:gd name="T43" fmla="*/ 249 h 321"/>
                <a:gd name="T44" fmla="*/ 463 w 541"/>
                <a:gd name="T45" fmla="*/ 238 h 321"/>
                <a:gd name="T46" fmla="*/ 451 w 541"/>
                <a:gd name="T47" fmla="*/ 226 h 321"/>
                <a:gd name="T48" fmla="*/ 437 w 541"/>
                <a:gd name="T49" fmla="*/ 214 h 321"/>
                <a:gd name="T50" fmla="*/ 400 w 541"/>
                <a:gd name="T51" fmla="*/ 202 h 321"/>
                <a:gd name="T52" fmla="*/ 347 w 541"/>
                <a:gd name="T53" fmla="*/ 189 h 321"/>
                <a:gd name="T54" fmla="*/ 320 w 541"/>
                <a:gd name="T55" fmla="*/ 178 h 321"/>
                <a:gd name="T56" fmla="*/ 270 w 541"/>
                <a:gd name="T57" fmla="*/ 166 h 321"/>
                <a:gd name="T58" fmla="*/ 232 w 541"/>
                <a:gd name="T59" fmla="*/ 154 h 321"/>
                <a:gd name="T60" fmla="*/ 206 w 541"/>
                <a:gd name="T61" fmla="*/ 142 h 321"/>
                <a:gd name="T62" fmla="*/ 167 w 541"/>
                <a:gd name="T63" fmla="*/ 131 h 321"/>
                <a:gd name="T64" fmla="*/ 141 w 541"/>
                <a:gd name="T65" fmla="*/ 142 h 321"/>
                <a:gd name="T66" fmla="*/ 129 w 541"/>
                <a:gd name="T67" fmla="*/ 154 h 321"/>
                <a:gd name="T68" fmla="*/ 102 w 541"/>
                <a:gd name="T69" fmla="*/ 166 h 321"/>
                <a:gd name="T70" fmla="*/ 90 w 541"/>
                <a:gd name="T71" fmla="*/ 178 h 321"/>
                <a:gd name="T72" fmla="*/ 13 w 541"/>
                <a:gd name="T73" fmla="*/ 189 h 321"/>
                <a:gd name="T74" fmla="*/ 0 w 541"/>
                <a:gd name="T75" fmla="*/ 178 h 321"/>
                <a:gd name="T76" fmla="*/ 13 w 541"/>
                <a:gd name="T77" fmla="*/ 131 h 321"/>
                <a:gd name="T78" fmla="*/ 26 w 541"/>
                <a:gd name="T79" fmla="*/ 119 h 321"/>
                <a:gd name="T80" fmla="*/ 39 w 541"/>
                <a:gd name="T81" fmla="*/ 106 h 321"/>
                <a:gd name="T82" fmla="*/ 51 w 541"/>
                <a:gd name="T83" fmla="*/ 95 h 321"/>
                <a:gd name="T84" fmla="*/ 64 w 541"/>
                <a:gd name="T85" fmla="*/ 82 h 321"/>
                <a:gd name="T86" fmla="*/ 77 w 541"/>
                <a:gd name="T87" fmla="*/ 59 h 321"/>
                <a:gd name="T88" fmla="*/ 90 w 541"/>
                <a:gd name="T89" fmla="*/ 47 h 321"/>
                <a:gd name="T90" fmla="*/ 102 w 541"/>
                <a:gd name="T91" fmla="*/ 35 h 321"/>
                <a:gd name="T92" fmla="*/ 129 w 541"/>
                <a:gd name="T93" fmla="*/ 23 h 321"/>
                <a:gd name="T94" fmla="*/ 154 w 541"/>
                <a:gd name="T95" fmla="*/ 11 h 3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1" h="321">
                  <a:moveTo>
                    <a:pt x="154" y="0"/>
                  </a:moveTo>
                  <a:lnTo>
                    <a:pt x="257" y="0"/>
                  </a:lnTo>
                  <a:lnTo>
                    <a:pt x="257" y="11"/>
                  </a:lnTo>
                  <a:lnTo>
                    <a:pt x="283" y="11"/>
                  </a:lnTo>
                  <a:lnTo>
                    <a:pt x="283" y="35"/>
                  </a:lnTo>
                  <a:lnTo>
                    <a:pt x="296" y="35"/>
                  </a:lnTo>
                  <a:lnTo>
                    <a:pt x="296" y="11"/>
                  </a:lnTo>
                  <a:lnTo>
                    <a:pt x="373" y="11"/>
                  </a:lnTo>
                  <a:lnTo>
                    <a:pt x="373" y="23"/>
                  </a:lnTo>
                  <a:lnTo>
                    <a:pt x="386" y="23"/>
                  </a:lnTo>
                  <a:lnTo>
                    <a:pt x="386" y="47"/>
                  </a:lnTo>
                  <a:lnTo>
                    <a:pt x="400" y="47"/>
                  </a:lnTo>
                  <a:lnTo>
                    <a:pt x="400" y="71"/>
                  </a:lnTo>
                  <a:lnTo>
                    <a:pt x="412" y="71"/>
                  </a:lnTo>
                  <a:lnTo>
                    <a:pt x="412" y="95"/>
                  </a:lnTo>
                  <a:lnTo>
                    <a:pt x="424" y="95"/>
                  </a:lnTo>
                  <a:lnTo>
                    <a:pt x="424" y="119"/>
                  </a:lnTo>
                  <a:lnTo>
                    <a:pt x="437" y="119"/>
                  </a:lnTo>
                  <a:lnTo>
                    <a:pt x="437" y="131"/>
                  </a:lnTo>
                  <a:lnTo>
                    <a:pt x="451" y="131"/>
                  </a:lnTo>
                  <a:lnTo>
                    <a:pt x="451" y="154"/>
                  </a:lnTo>
                  <a:lnTo>
                    <a:pt x="463" y="154"/>
                  </a:lnTo>
                  <a:lnTo>
                    <a:pt x="463" y="178"/>
                  </a:lnTo>
                  <a:lnTo>
                    <a:pt x="476" y="178"/>
                  </a:lnTo>
                  <a:lnTo>
                    <a:pt x="476" y="202"/>
                  </a:lnTo>
                  <a:lnTo>
                    <a:pt x="488" y="202"/>
                  </a:lnTo>
                  <a:lnTo>
                    <a:pt x="488" y="214"/>
                  </a:lnTo>
                  <a:lnTo>
                    <a:pt x="501" y="214"/>
                  </a:lnTo>
                  <a:lnTo>
                    <a:pt x="501" y="226"/>
                  </a:lnTo>
                  <a:lnTo>
                    <a:pt x="514" y="226"/>
                  </a:lnTo>
                  <a:lnTo>
                    <a:pt x="514" y="261"/>
                  </a:lnTo>
                  <a:lnTo>
                    <a:pt x="527" y="261"/>
                  </a:lnTo>
                  <a:lnTo>
                    <a:pt x="527" y="285"/>
                  </a:lnTo>
                  <a:lnTo>
                    <a:pt x="540" y="285"/>
                  </a:lnTo>
                  <a:lnTo>
                    <a:pt x="540" y="320"/>
                  </a:lnTo>
                  <a:lnTo>
                    <a:pt x="527" y="320"/>
                  </a:lnTo>
                  <a:lnTo>
                    <a:pt x="527" y="297"/>
                  </a:lnTo>
                  <a:lnTo>
                    <a:pt x="514" y="297"/>
                  </a:lnTo>
                  <a:lnTo>
                    <a:pt x="514" y="285"/>
                  </a:lnTo>
                  <a:lnTo>
                    <a:pt x="501" y="285"/>
                  </a:lnTo>
                  <a:lnTo>
                    <a:pt x="501" y="273"/>
                  </a:lnTo>
                  <a:lnTo>
                    <a:pt x="488" y="273"/>
                  </a:lnTo>
                  <a:lnTo>
                    <a:pt x="488" y="249"/>
                  </a:lnTo>
                  <a:lnTo>
                    <a:pt x="476" y="249"/>
                  </a:lnTo>
                  <a:lnTo>
                    <a:pt x="476" y="238"/>
                  </a:lnTo>
                  <a:lnTo>
                    <a:pt x="463" y="238"/>
                  </a:lnTo>
                  <a:lnTo>
                    <a:pt x="463" y="226"/>
                  </a:lnTo>
                  <a:lnTo>
                    <a:pt x="451" y="226"/>
                  </a:lnTo>
                  <a:lnTo>
                    <a:pt x="451" y="214"/>
                  </a:lnTo>
                  <a:lnTo>
                    <a:pt x="437" y="214"/>
                  </a:lnTo>
                  <a:lnTo>
                    <a:pt x="437" y="202"/>
                  </a:lnTo>
                  <a:lnTo>
                    <a:pt x="400" y="202"/>
                  </a:lnTo>
                  <a:lnTo>
                    <a:pt x="400" y="189"/>
                  </a:lnTo>
                  <a:lnTo>
                    <a:pt x="347" y="189"/>
                  </a:lnTo>
                  <a:lnTo>
                    <a:pt x="347" y="178"/>
                  </a:lnTo>
                  <a:lnTo>
                    <a:pt x="320" y="178"/>
                  </a:lnTo>
                  <a:lnTo>
                    <a:pt x="320" y="166"/>
                  </a:lnTo>
                  <a:lnTo>
                    <a:pt x="270" y="166"/>
                  </a:lnTo>
                  <a:lnTo>
                    <a:pt x="270" y="154"/>
                  </a:lnTo>
                  <a:lnTo>
                    <a:pt x="232" y="154"/>
                  </a:lnTo>
                  <a:lnTo>
                    <a:pt x="232" y="142"/>
                  </a:lnTo>
                  <a:lnTo>
                    <a:pt x="206" y="142"/>
                  </a:lnTo>
                  <a:lnTo>
                    <a:pt x="206" y="131"/>
                  </a:lnTo>
                  <a:lnTo>
                    <a:pt x="167" y="131"/>
                  </a:lnTo>
                  <a:lnTo>
                    <a:pt x="167" y="142"/>
                  </a:lnTo>
                  <a:lnTo>
                    <a:pt x="141" y="142"/>
                  </a:lnTo>
                  <a:lnTo>
                    <a:pt x="141" y="154"/>
                  </a:lnTo>
                  <a:lnTo>
                    <a:pt x="129" y="154"/>
                  </a:lnTo>
                  <a:lnTo>
                    <a:pt x="129" y="166"/>
                  </a:lnTo>
                  <a:lnTo>
                    <a:pt x="102" y="166"/>
                  </a:lnTo>
                  <a:lnTo>
                    <a:pt x="102" y="178"/>
                  </a:lnTo>
                  <a:lnTo>
                    <a:pt x="90" y="178"/>
                  </a:lnTo>
                  <a:lnTo>
                    <a:pt x="90" y="189"/>
                  </a:lnTo>
                  <a:lnTo>
                    <a:pt x="13" y="189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0" y="131"/>
                  </a:lnTo>
                  <a:lnTo>
                    <a:pt x="13" y="131"/>
                  </a:lnTo>
                  <a:lnTo>
                    <a:pt x="13" y="119"/>
                  </a:lnTo>
                  <a:lnTo>
                    <a:pt x="26" y="119"/>
                  </a:lnTo>
                  <a:lnTo>
                    <a:pt x="26" y="106"/>
                  </a:lnTo>
                  <a:lnTo>
                    <a:pt x="39" y="106"/>
                  </a:lnTo>
                  <a:lnTo>
                    <a:pt x="39" y="95"/>
                  </a:lnTo>
                  <a:lnTo>
                    <a:pt x="51" y="95"/>
                  </a:lnTo>
                  <a:lnTo>
                    <a:pt x="51" y="82"/>
                  </a:lnTo>
                  <a:lnTo>
                    <a:pt x="64" y="82"/>
                  </a:lnTo>
                  <a:lnTo>
                    <a:pt x="64" y="59"/>
                  </a:lnTo>
                  <a:lnTo>
                    <a:pt x="77" y="59"/>
                  </a:lnTo>
                  <a:lnTo>
                    <a:pt x="77" y="47"/>
                  </a:lnTo>
                  <a:lnTo>
                    <a:pt x="90" y="47"/>
                  </a:lnTo>
                  <a:lnTo>
                    <a:pt x="90" y="35"/>
                  </a:lnTo>
                  <a:lnTo>
                    <a:pt x="102" y="35"/>
                  </a:lnTo>
                  <a:lnTo>
                    <a:pt x="102" y="23"/>
                  </a:lnTo>
                  <a:lnTo>
                    <a:pt x="129" y="23"/>
                  </a:lnTo>
                  <a:lnTo>
                    <a:pt x="129" y="11"/>
                  </a:lnTo>
                  <a:lnTo>
                    <a:pt x="154" y="11"/>
                  </a:lnTo>
                  <a:lnTo>
                    <a:pt x="154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705" y="3026"/>
              <a:ext cx="11" cy="9"/>
            </a:xfrm>
            <a:custGeom>
              <a:avLst/>
              <a:gdLst>
                <a:gd name="T0" fmla="*/ 0 w 11"/>
                <a:gd name="T1" fmla="*/ 0 h 9"/>
                <a:gd name="T2" fmla="*/ 10 w 11"/>
                <a:gd name="T3" fmla="*/ 0 h 9"/>
                <a:gd name="T4" fmla="*/ 10 w 11"/>
                <a:gd name="T5" fmla="*/ 8 h 9"/>
                <a:gd name="T6" fmla="*/ 0 w 11"/>
                <a:gd name="T7" fmla="*/ 8 h 9"/>
                <a:gd name="T8" fmla="*/ 0 w 1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4330" y="3062"/>
              <a:ext cx="37" cy="46"/>
            </a:xfrm>
            <a:custGeom>
              <a:avLst/>
              <a:gdLst>
                <a:gd name="T0" fmla="*/ 12 w 37"/>
                <a:gd name="T1" fmla="*/ 0 h 46"/>
                <a:gd name="T2" fmla="*/ 24 w 37"/>
                <a:gd name="T3" fmla="*/ 0 h 46"/>
                <a:gd name="T4" fmla="*/ 24 w 37"/>
                <a:gd name="T5" fmla="*/ 11 h 46"/>
                <a:gd name="T6" fmla="*/ 36 w 37"/>
                <a:gd name="T7" fmla="*/ 11 h 46"/>
                <a:gd name="T8" fmla="*/ 36 w 37"/>
                <a:gd name="T9" fmla="*/ 34 h 46"/>
                <a:gd name="T10" fmla="*/ 24 w 37"/>
                <a:gd name="T11" fmla="*/ 34 h 46"/>
                <a:gd name="T12" fmla="*/ 24 w 37"/>
                <a:gd name="T13" fmla="*/ 45 h 46"/>
                <a:gd name="T14" fmla="*/ 12 w 37"/>
                <a:gd name="T15" fmla="*/ 45 h 46"/>
                <a:gd name="T16" fmla="*/ 12 w 37"/>
                <a:gd name="T17" fmla="*/ 34 h 46"/>
                <a:gd name="T18" fmla="*/ 0 w 37"/>
                <a:gd name="T19" fmla="*/ 34 h 46"/>
                <a:gd name="T20" fmla="*/ 0 w 37"/>
                <a:gd name="T21" fmla="*/ 11 h 46"/>
                <a:gd name="T22" fmla="*/ 12 w 37"/>
                <a:gd name="T23" fmla="*/ 11 h 46"/>
                <a:gd name="T24" fmla="*/ 12 w 37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46">
                  <a:moveTo>
                    <a:pt x="12" y="0"/>
                  </a:moveTo>
                  <a:lnTo>
                    <a:pt x="24" y="0"/>
                  </a:lnTo>
                  <a:lnTo>
                    <a:pt x="24" y="11"/>
                  </a:lnTo>
                  <a:lnTo>
                    <a:pt x="36" y="11"/>
                  </a:lnTo>
                  <a:lnTo>
                    <a:pt x="36" y="34"/>
                  </a:lnTo>
                  <a:lnTo>
                    <a:pt x="24" y="34"/>
                  </a:lnTo>
                  <a:lnTo>
                    <a:pt x="24" y="45"/>
                  </a:lnTo>
                  <a:lnTo>
                    <a:pt x="12" y="45"/>
                  </a:lnTo>
                  <a:lnTo>
                    <a:pt x="12" y="34"/>
                  </a:lnTo>
                  <a:lnTo>
                    <a:pt x="0" y="34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4718" y="3062"/>
              <a:ext cx="63" cy="69"/>
            </a:xfrm>
            <a:custGeom>
              <a:avLst/>
              <a:gdLst>
                <a:gd name="T0" fmla="*/ 0 w 63"/>
                <a:gd name="T1" fmla="*/ 0 h 69"/>
                <a:gd name="T2" fmla="*/ 13 w 63"/>
                <a:gd name="T3" fmla="*/ 0 h 69"/>
                <a:gd name="T4" fmla="*/ 13 w 63"/>
                <a:gd name="T5" fmla="*/ 11 h 69"/>
                <a:gd name="T6" fmla="*/ 25 w 63"/>
                <a:gd name="T7" fmla="*/ 11 h 69"/>
                <a:gd name="T8" fmla="*/ 25 w 63"/>
                <a:gd name="T9" fmla="*/ 23 h 69"/>
                <a:gd name="T10" fmla="*/ 37 w 63"/>
                <a:gd name="T11" fmla="*/ 23 h 69"/>
                <a:gd name="T12" fmla="*/ 37 w 63"/>
                <a:gd name="T13" fmla="*/ 34 h 69"/>
                <a:gd name="T14" fmla="*/ 49 w 63"/>
                <a:gd name="T15" fmla="*/ 34 h 69"/>
                <a:gd name="T16" fmla="*/ 49 w 63"/>
                <a:gd name="T17" fmla="*/ 46 h 69"/>
                <a:gd name="T18" fmla="*/ 62 w 63"/>
                <a:gd name="T19" fmla="*/ 46 h 69"/>
                <a:gd name="T20" fmla="*/ 62 w 63"/>
                <a:gd name="T21" fmla="*/ 68 h 69"/>
                <a:gd name="T22" fmla="*/ 49 w 63"/>
                <a:gd name="T23" fmla="*/ 68 h 69"/>
                <a:gd name="T24" fmla="*/ 49 w 63"/>
                <a:gd name="T25" fmla="*/ 46 h 69"/>
                <a:gd name="T26" fmla="*/ 37 w 63"/>
                <a:gd name="T27" fmla="*/ 46 h 69"/>
                <a:gd name="T28" fmla="*/ 37 w 63"/>
                <a:gd name="T29" fmla="*/ 34 h 69"/>
                <a:gd name="T30" fmla="*/ 25 w 63"/>
                <a:gd name="T31" fmla="*/ 34 h 69"/>
                <a:gd name="T32" fmla="*/ 25 w 63"/>
                <a:gd name="T33" fmla="*/ 23 h 69"/>
                <a:gd name="T34" fmla="*/ 13 w 63"/>
                <a:gd name="T35" fmla="*/ 23 h 69"/>
                <a:gd name="T36" fmla="*/ 13 w 63"/>
                <a:gd name="T37" fmla="*/ 11 h 69"/>
                <a:gd name="T38" fmla="*/ 0 w 63"/>
                <a:gd name="T39" fmla="*/ 11 h 69"/>
                <a:gd name="T40" fmla="*/ 0 w 63"/>
                <a:gd name="T41" fmla="*/ 0 h 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3" h="69">
                  <a:moveTo>
                    <a:pt x="0" y="0"/>
                  </a:moveTo>
                  <a:lnTo>
                    <a:pt x="13" y="0"/>
                  </a:lnTo>
                  <a:lnTo>
                    <a:pt x="13" y="11"/>
                  </a:lnTo>
                  <a:lnTo>
                    <a:pt x="25" y="11"/>
                  </a:lnTo>
                  <a:lnTo>
                    <a:pt x="25" y="23"/>
                  </a:lnTo>
                  <a:lnTo>
                    <a:pt x="37" y="23"/>
                  </a:lnTo>
                  <a:lnTo>
                    <a:pt x="37" y="34"/>
                  </a:lnTo>
                  <a:lnTo>
                    <a:pt x="49" y="34"/>
                  </a:lnTo>
                  <a:lnTo>
                    <a:pt x="49" y="46"/>
                  </a:lnTo>
                  <a:lnTo>
                    <a:pt x="62" y="46"/>
                  </a:lnTo>
                  <a:lnTo>
                    <a:pt x="62" y="68"/>
                  </a:lnTo>
                  <a:lnTo>
                    <a:pt x="49" y="68"/>
                  </a:lnTo>
                  <a:lnTo>
                    <a:pt x="49" y="46"/>
                  </a:lnTo>
                  <a:lnTo>
                    <a:pt x="37" y="46"/>
                  </a:lnTo>
                  <a:lnTo>
                    <a:pt x="37" y="34"/>
                  </a:lnTo>
                  <a:lnTo>
                    <a:pt x="25" y="34"/>
                  </a:lnTo>
                  <a:lnTo>
                    <a:pt x="25" y="23"/>
                  </a:lnTo>
                  <a:lnTo>
                    <a:pt x="13" y="23"/>
                  </a:lnTo>
                  <a:lnTo>
                    <a:pt x="13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4342" y="3074"/>
              <a:ext cx="11" cy="22"/>
            </a:xfrm>
            <a:custGeom>
              <a:avLst/>
              <a:gdLst>
                <a:gd name="T0" fmla="*/ 0 w 11"/>
                <a:gd name="T1" fmla="*/ 0 h 22"/>
                <a:gd name="T2" fmla="*/ 10 w 11"/>
                <a:gd name="T3" fmla="*/ 0 h 22"/>
                <a:gd name="T4" fmla="*/ 10 w 11"/>
                <a:gd name="T5" fmla="*/ 21 h 22"/>
                <a:gd name="T6" fmla="*/ 0 w 11"/>
                <a:gd name="T7" fmla="*/ 21 h 22"/>
                <a:gd name="T8" fmla="*/ 0 w 1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lnTo>
                    <a:pt x="10" y="0"/>
                  </a:lnTo>
                  <a:lnTo>
                    <a:pt x="10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4433" y="3146"/>
              <a:ext cx="63" cy="58"/>
            </a:xfrm>
            <a:custGeom>
              <a:avLst/>
              <a:gdLst>
                <a:gd name="T0" fmla="*/ 13 w 63"/>
                <a:gd name="T1" fmla="*/ 0 h 58"/>
                <a:gd name="T2" fmla="*/ 49 w 63"/>
                <a:gd name="T3" fmla="*/ 0 h 58"/>
                <a:gd name="T4" fmla="*/ 49 w 63"/>
                <a:gd name="T5" fmla="*/ 12 h 58"/>
                <a:gd name="T6" fmla="*/ 62 w 63"/>
                <a:gd name="T7" fmla="*/ 12 h 58"/>
                <a:gd name="T8" fmla="*/ 62 w 63"/>
                <a:gd name="T9" fmla="*/ 45 h 58"/>
                <a:gd name="T10" fmla="*/ 49 w 63"/>
                <a:gd name="T11" fmla="*/ 45 h 58"/>
                <a:gd name="T12" fmla="*/ 49 w 63"/>
                <a:gd name="T13" fmla="*/ 57 h 58"/>
                <a:gd name="T14" fmla="*/ 0 w 63"/>
                <a:gd name="T15" fmla="*/ 57 h 58"/>
                <a:gd name="T16" fmla="*/ 0 w 63"/>
                <a:gd name="T17" fmla="*/ 12 h 58"/>
                <a:gd name="T18" fmla="*/ 13 w 63"/>
                <a:gd name="T19" fmla="*/ 12 h 58"/>
                <a:gd name="T20" fmla="*/ 13 w 63"/>
                <a:gd name="T21" fmla="*/ 0 h 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3" h="58">
                  <a:moveTo>
                    <a:pt x="13" y="0"/>
                  </a:moveTo>
                  <a:lnTo>
                    <a:pt x="49" y="0"/>
                  </a:lnTo>
                  <a:lnTo>
                    <a:pt x="49" y="12"/>
                  </a:lnTo>
                  <a:lnTo>
                    <a:pt x="62" y="12"/>
                  </a:lnTo>
                  <a:lnTo>
                    <a:pt x="62" y="45"/>
                  </a:lnTo>
                  <a:lnTo>
                    <a:pt x="49" y="45"/>
                  </a:lnTo>
                  <a:lnTo>
                    <a:pt x="49" y="57"/>
                  </a:lnTo>
                  <a:lnTo>
                    <a:pt x="0" y="57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4446" y="3158"/>
              <a:ext cx="37" cy="33"/>
            </a:xfrm>
            <a:custGeom>
              <a:avLst/>
              <a:gdLst>
                <a:gd name="T0" fmla="*/ 0 w 37"/>
                <a:gd name="T1" fmla="*/ 0 h 33"/>
                <a:gd name="T2" fmla="*/ 36 w 37"/>
                <a:gd name="T3" fmla="*/ 0 h 33"/>
                <a:gd name="T4" fmla="*/ 36 w 37"/>
                <a:gd name="T5" fmla="*/ 32 h 33"/>
                <a:gd name="T6" fmla="*/ 0 w 37"/>
                <a:gd name="T7" fmla="*/ 32 h 33"/>
                <a:gd name="T8" fmla="*/ 0 w 37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3">
                  <a:moveTo>
                    <a:pt x="0" y="0"/>
                  </a:moveTo>
                  <a:lnTo>
                    <a:pt x="36" y="0"/>
                  </a:lnTo>
                  <a:lnTo>
                    <a:pt x="36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FFA5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4342" y="3170"/>
              <a:ext cx="38" cy="46"/>
            </a:xfrm>
            <a:custGeom>
              <a:avLst/>
              <a:gdLst>
                <a:gd name="T0" fmla="*/ 12 w 38"/>
                <a:gd name="T1" fmla="*/ 0 h 46"/>
                <a:gd name="T2" fmla="*/ 25 w 38"/>
                <a:gd name="T3" fmla="*/ 0 h 46"/>
                <a:gd name="T4" fmla="*/ 25 w 38"/>
                <a:gd name="T5" fmla="*/ 11 h 46"/>
                <a:gd name="T6" fmla="*/ 37 w 38"/>
                <a:gd name="T7" fmla="*/ 11 h 46"/>
                <a:gd name="T8" fmla="*/ 37 w 38"/>
                <a:gd name="T9" fmla="*/ 34 h 46"/>
                <a:gd name="T10" fmla="*/ 25 w 38"/>
                <a:gd name="T11" fmla="*/ 34 h 46"/>
                <a:gd name="T12" fmla="*/ 25 w 38"/>
                <a:gd name="T13" fmla="*/ 45 h 46"/>
                <a:gd name="T14" fmla="*/ 12 w 38"/>
                <a:gd name="T15" fmla="*/ 45 h 46"/>
                <a:gd name="T16" fmla="*/ 12 w 38"/>
                <a:gd name="T17" fmla="*/ 34 h 46"/>
                <a:gd name="T18" fmla="*/ 0 w 38"/>
                <a:gd name="T19" fmla="*/ 34 h 46"/>
                <a:gd name="T20" fmla="*/ 0 w 38"/>
                <a:gd name="T21" fmla="*/ 11 h 46"/>
                <a:gd name="T22" fmla="*/ 12 w 38"/>
                <a:gd name="T23" fmla="*/ 11 h 46"/>
                <a:gd name="T24" fmla="*/ 12 w 38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" h="46">
                  <a:moveTo>
                    <a:pt x="12" y="0"/>
                  </a:moveTo>
                  <a:lnTo>
                    <a:pt x="25" y="0"/>
                  </a:lnTo>
                  <a:lnTo>
                    <a:pt x="25" y="11"/>
                  </a:lnTo>
                  <a:lnTo>
                    <a:pt x="37" y="11"/>
                  </a:lnTo>
                  <a:lnTo>
                    <a:pt x="37" y="34"/>
                  </a:lnTo>
                  <a:lnTo>
                    <a:pt x="25" y="34"/>
                  </a:lnTo>
                  <a:lnTo>
                    <a:pt x="25" y="45"/>
                  </a:lnTo>
                  <a:lnTo>
                    <a:pt x="12" y="45"/>
                  </a:lnTo>
                  <a:lnTo>
                    <a:pt x="12" y="34"/>
                  </a:lnTo>
                  <a:lnTo>
                    <a:pt x="0" y="34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4355" y="3182"/>
              <a:ext cx="12" cy="22"/>
            </a:xfrm>
            <a:custGeom>
              <a:avLst/>
              <a:gdLst>
                <a:gd name="T0" fmla="*/ 0 w 12"/>
                <a:gd name="T1" fmla="*/ 0 h 22"/>
                <a:gd name="T2" fmla="*/ 11 w 12"/>
                <a:gd name="T3" fmla="*/ 0 h 22"/>
                <a:gd name="T4" fmla="*/ 11 w 12"/>
                <a:gd name="T5" fmla="*/ 21 h 22"/>
                <a:gd name="T6" fmla="*/ 0 w 12"/>
                <a:gd name="T7" fmla="*/ 21 h 22"/>
                <a:gd name="T8" fmla="*/ 0 w 1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2">
                  <a:moveTo>
                    <a:pt x="0" y="0"/>
                  </a:moveTo>
                  <a:lnTo>
                    <a:pt x="11" y="0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FF00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4264" y="3218"/>
              <a:ext cx="51" cy="46"/>
            </a:xfrm>
            <a:custGeom>
              <a:avLst/>
              <a:gdLst>
                <a:gd name="T0" fmla="*/ 0 w 51"/>
                <a:gd name="T1" fmla="*/ 0 h 46"/>
                <a:gd name="T2" fmla="*/ 13 w 51"/>
                <a:gd name="T3" fmla="*/ 0 h 46"/>
                <a:gd name="T4" fmla="*/ 13 w 51"/>
                <a:gd name="T5" fmla="*/ 11 h 46"/>
                <a:gd name="T6" fmla="*/ 25 w 51"/>
                <a:gd name="T7" fmla="*/ 11 h 46"/>
                <a:gd name="T8" fmla="*/ 25 w 51"/>
                <a:gd name="T9" fmla="*/ 23 h 46"/>
                <a:gd name="T10" fmla="*/ 38 w 51"/>
                <a:gd name="T11" fmla="*/ 23 h 46"/>
                <a:gd name="T12" fmla="*/ 38 w 51"/>
                <a:gd name="T13" fmla="*/ 34 h 46"/>
                <a:gd name="T14" fmla="*/ 50 w 51"/>
                <a:gd name="T15" fmla="*/ 34 h 46"/>
                <a:gd name="T16" fmla="*/ 50 w 51"/>
                <a:gd name="T17" fmla="*/ 45 h 46"/>
                <a:gd name="T18" fmla="*/ 38 w 51"/>
                <a:gd name="T19" fmla="*/ 45 h 46"/>
                <a:gd name="T20" fmla="*/ 38 w 51"/>
                <a:gd name="T21" fmla="*/ 34 h 46"/>
                <a:gd name="T22" fmla="*/ 25 w 51"/>
                <a:gd name="T23" fmla="*/ 34 h 46"/>
                <a:gd name="T24" fmla="*/ 25 w 51"/>
                <a:gd name="T25" fmla="*/ 23 h 46"/>
                <a:gd name="T26" fmla="*/ 13 w 51"/>
                <a:gd name="T27" fmla="*/ 23 h 46"/>
                <a:gd name="T28" fmla="*/ 13 w 51"/>
                <a:gd name="T29" fmla="*/ 11 h 46"/>
                <a:gd name="T30" fmla="*/ 0 w 51"/>
                <a:gd name="T31" fmla="*/ 11 h 46"/>
                <a:gd name="T32" fmla="*/ 0 w 51"/>
                <a:gd name="T33" fmla="*/ 0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" h="46">
                  <a:moveTo>
                    <a:pt x="0" y="0"/>
                  </a:moveTo>
                  <a:lnTo>
                    <a:pt x="13" y="0"/>
                  </a:lnTo>
                  <a:lnTo>
                    <a:pt x="13" y="11"/>
                  </a:lnTo>
                  <a:lnTo>
                    <a:pt x="25" y="11"/>
                  </a:lnTo>
                  <a:lnTo>
                    <a:pt x="25" y="23"/>
                  </a:lnTo>
                  <a:lnTo>
                    <a:pt x="38" y="23"/>
                  </a:lnTo>
                  <a:lnTo>
                    <a:pt x="38" y="34"/>
                  </a:lnTo>
                  <a:lnTo>
                    <a:pt x="50" y="34"/>
                  </a:lnTo>
                  <a:lnTo>
                    <a:pt x="50" y="45"/>
                  </a:lnTo>
                  <a:lnTo>
                    <a:pt x="38" y="45"/>
                  </a:lnTo>
                  <a:lnTo>
                    <a:pt x="38" y="34"/>
                  </a:lnTo>
                  <a:lnTo>
                    <a:pt x="25" y="34"/>
                  </a:lnTo>
                  <a:lnTo>
                    <a:pt x="25" y="23"/>
                  </a:lnTo>
                  <a:lnTo>
                    <a:pt x="13" y="23"/>
                  </a:lnTo>
                  <a:lnTo>
                    <a:pt x="13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5016" y="3278"/>
              <a:ext cx="218" cy="69"/>
            </a:xfrm>
            <a:custGeom>
              <a:avLst/>
              <a:gdLst>
                <a:gd name="T0" fmla="*/ 204 w 218"/>
                <a:gd name="T1" fmla="*/ 0 h 69"/>
                <a:gd name="T2" fmla="*/ 217 w 218"/>
                <a:gd name="T3" fmla="*/ 0 h 69"/>
                <a:gd name="T4" fmla="*/ 217 w 218"/>
                <a:gd name="T5" fmla="*/ 11 h 69"/>
                <a:gd name="T6" fmla="*/ 204 w 218"/>
                <a:gd name="T7" fmla="*/ 11 h 69"/>
                <a:gd name="T8" fmla="*/ 204 w 218"/>
                <a:gd name="T9" fmla="*/ 23 h 69"/>
                <a:gd name="T10" fmla="*/ 179 w 218"/>
                <a:gd name="T11" fmla="*/ 23 h 69"/>
                <a:gd name="T12" fmla="*/ 179 w 218"/>
                <a:gd name="T13" fmla="*/ 34 h 69"/>
                <a:gd name="T14" fmla="*/ 140 w 218"/>
                <a:gd name="T15" fmla="*/ 34 h 69"/>
                <a:gd name="T16" fmla="*/ 140 w 218"/>
                <a:gd name="T17" fmla="*/ 46 h 69"/>
                <a:gd name="T18" fmla="*/ 115 w 218"/>
                <a:gd name="T19" fmla="*/ 46 h 69"/>
                <a:gd name="T20" fmla="*/ 115 w 218"/>
                <a:gd name="T21" fmla="*/ 57 h 69"/>
                <a:gd name="T22" fmla="*/ 63 w 218"/>
                <a:gd name="T23" fmla="*/ 57 h 69"/>
                <a:gd name="T24" fmla="*/ 63 w 218"/>
                <a:gd name="T25" fmla="*/ 68 h 69"/>
                <a:gd name="T26" fmla="*/ 0 w 218"/>
                <a:gd name="T27" fmla="*/ 68 h 69"/>
                <a:gd name="T28" fmla="*/ 0 w 218"/>
                <a:gd name="T29" fmla="*/ 57 h 69"/>
                <a:gd name="T30" fmla="*/ 63 w 218"/>
                <a:gd name="T31" fmla="*/ 57 h 69"/>
                <a:gd name="T32" fmla="*/ 63 w 218"/>
                <a:gd name="T33" fmla="*/ 46 h 69"/>
                <a:gd name="T34" fmla="*/ 115 w 218"/>
                <a:gd name="T35" fmla="*/ 46 h 69"/>
                <a:gd name="T36" fmla="*/ 115 w 218"/>
                <a:gd name="T37" fmla="*/ 34 h 69"/>
                <a:gd name="T38" fmla="*/ 140 w 218"/>
                <a:gd name="T39" fmla="*/ 34 h 69"/>
                <a:gd name="T40" fmla="*/ 140 w 218"/>
                <a:gd name="T41" fmla="*/ 23 h 69"/>
                <a:gd name="T42" fmla="*/ 179 w 218"/>
                <a:gd name="T43" fmla="*/ 23 h 69"/>
                <a:gd name="T44" fmla="*/ 179 w 218"/>
                <a:gd name="T45" fmla="*/ 11 h 69"/>
                <a:gd name="T46" fmla="*/ 204 w 218"/>
                <a:gd name="T47" fmla="*/ 11 h 69"/>
                <a:gd name="T48" fmla="*/ 204 w 218"/>
                <a:gd name="T49" fmla="*/ 0 h 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8" h="69">
                  <a:moveTo>
                    <a:pt x="204" y="0"/>
                  </a:moveTo>
                  <a:lnTo>
                    <a:pt x="217" y="0"/>
                  </a:lnTo>
                  <a:lnTo>
                    <a:pt x="217" y="11"/>
                  </a:lnTo>
                  <a:lnTo>
                    <a:pt x="204" y="11"/>
                  </a:lnTo>
                  <a:lnTo>
                    <a:pt x="204" y="23"/>
                  </a:lnTo>
                  <a:lnTo>
                    <a:pt x="179" y="23"/>
                  </a:lnTo>
                  <a:lnTo>
                    <a:pt x="179" y="34"/>
                  </a:lnTo>
                  <a:lnTo>
                    <a:pt x="140" y="34"/>
                  </a:lnTo>
                  <a:lnTo>
                    <a:pt x="140" y="46"/>
                  </a:lnTo>
                  <a:lnTo>
                    <a:pt x="115" y="46"/>
                  </a:lnTo>
                  <a:lnTo>
                    <a:pt x="115" y="57"/>
                  </a:lnTo>
                  <a:lnTo>
                    <a:pt x="63" y="57"/>
                  </a:lnTo>
                  <a:lnTo>
                    <a:pt x="63" y="68"/>
                  </a:lnTo>
                  <a:lnTo>
                    <a:pt x="0" y="68"/>
                  </a:lnTo>
                  <a:lnTo>
                    <a:pt x="0" y="57"/>
                  </a:lnTo>
                  <a:lnTo>
                    <a:pt x="63" y="57"/>
                  </a:lnTo>
                  <a:lnTo>
                    <a:pt x="63" y="46"/>
                  </a:lnTo>
                  <a:lnTo>
                    <a:pt x="115" y="46"/>
                  </a:lnTo>
                  <a:lnTo>
                    <a:pt x="115" y="34"/>
                  </a:lnTo>
                  <a:lnTo>
                    <a:pt x="140" y="34"/>
                  </a:lnTo>
                  <a:lnTo>
                    <a:pt x="140" y="23"/>
                  </a:lnTo>
                  <a:lnTo>
                    <a:pt x="179" y="23"/>
                  </a:lnTo>
                  <a:lnTo>
                    <a:pt x="179" y="11"/>
                  </a:lnTo>
                  <a:lnTo>
                    <a:pt x="204" y="11"/>
                  </a:lnTo>
                  <a:lnTo>
                    <a:pt x="20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369" y="3290"/>
              <a:ext cx="23" cy="46"/>
            </a:xfrm>
            <a:custGeom>
              <a:avLst/>
              <a:gdLst>
                <a:gd name="T0" fmla="*/ 0 w 23"/>
                <a:gd name="T1" fmla="*/ 0 h 46"/>
                <a:gd name="T2" fmla="*/ 11 w 23"/>
                <a:gd name="T3" fmla="*/ 0 h 46"/>
                <a:gd name="T4" fmla="*/ 11 w 23"/>
                <a:gd name="T5" fmla="*/ 11 h 46"/>
                <a:gd name="T6" fmla="*/ 22 w 23"/>
                <a:gd name="T7" fmla="*/ 11 h 46"/>
                <a:gd name="T8" fmla="*/ 22 w 23"/>
                <a:gd name="T9" fmla="*/ 34 h 46"/>
                <a:gd name="T10" fmla="*/ 11 w 23"/>
                <a:gd name="T11" fmla="*/ 34 h 46"/>
                <a:gd name="T12" fmla="*/ 11 w 23"/>
                <a:gd name="T13" fmla="*/ 45 h 46"/>
                <a:gd name="T14" fmla="*/ 0 w 23"/>
                <a:gd name="T15" fmla="*/ 45 h 46"/>
                <a:gd name="T16" fmla="*/ 0 w 23"/>
                <a:gd name="T17" fmla="*/ 34 h 46"/>
                <a:gd name="T18" fmla="*/ 11 w 23"/>
                <a:gd name="T19" fmla="*/ 34 h 46"/>
                <a:gd name="T20" fmla="*/ 11 w 23"/>
                <a:gd name="T21" fmla="*/ 11 h 46"/>
                <a:gd name="T22" fmla="*/ 0 w 23"/>
                <a:gd name="T23" fmla="*/ 11 h 46"/>
                <a:gd name="T24" fmla="*/ 0 w 23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46">
                  <a:moveTo>
                    <a:pt x="0" y="0"/>
                  </a:moveTo>
                  <a:lnTo>
                    <a:pt x="11" y="0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34"/>
                  </a:lnTo>
                  <a:lnTo>
                    <a:pt x="11" y="34"/>
                  </a:lnTo>
                  <a:lnTo>
                    <a:pt x="11" y="45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382" y="3422"/>
              <a:ext cx="10" cy="22"/>
            </a:xfrm>
            <a:custGeom>
              <a:avLst/>
              <a:gdLst>
                <a:gd name="T0" fmla="*/ 0 w 10"/>
                <a:gd name="T1" fmla="*/ 0 h 22"/>
                <a:gd name="T2" fmla="*/ 9 w 10"/>
                <a:gd name="T3" fmla="*/ 0 h 22"/>
                <a:gd name="T4" fmla="*/ 9 w 10"/>
                <a:gd name="T5" fmla="*/ 21 h 22"/>
                <a:gd name="T6" fmla="*/ 0 w 10"/>
                <a:gd name="T7" fmla="*/ 21 h 22"/>
                <a:gd name="T8" fmla="*/ 0 w 10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22">
                  <a:moveTo>
                    <a:pt x="0" y="0"/>
                  </a:moveTo>
                  <a:lnTo>
                    <a:pt x="9" y="0"/>
                  </a:lnTo>
                  <a:lnTo>
                    <a:pt x="9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962" y="1909"/>
              <a:ext cx="76" cy="81"/>
            </a:xfrm>
            <a:custGeom>
              <a:avLst/>
              <a:gdLst>
                <a:gd name="T0" fmla="*/ 75 w 76"/>
                <a:gd name="T1" fmla="*/ 0 h 81"/>
                <a:gd name="T2" fmla="*/ 24 w 76"/>
                <a:gd name="T3" fmla="*/ 0 h 81"/>
                <a:gd name="T4" fmla="*/ 24 w 76"/>
                <a:gd name="T5" fmla="*/ 11 h 81"/>
                <a:gd name="T6" fmla="*/ 12 w 76"/>
                <a:gd name="T7" fmla="*/ 11 h 81"/>
                <a:gd name="T8" fmla="*/ 12 w 76"/>
                <a:gd name="T9" fmla="*/ 22 h 81"/>
                <a:gd name="T10" fmla="*/ 0 w 76"/>
                <a:gd name="T11" fmla="*/ 22 h 81"/>
                <a:gd name="T12" fmla="*/ 0 w 76"/>
                <a:gd name="T13" fmla="*/ 57 h 81"/>
                <a:gd name="T14" fmla="*/ 12 w 76"/>
                <a:gd name="T15" fmla="*/ 57 h 81"/>
                <a:gd name="T16" fmla="*/ 12 w 76"/>
                <a:gd name="T17" fmla="*/ 46 h 81"/>
                <a:gd name="T18" fmla="*/ 24 w 76"/>
                <a:gd name="T19" fmla="*/ 46 h 81"/>
                <a:gd name="T20" fmla="*/ 24 w 76"/>
                <a:gd name="T21" fmla="*/ 22 h 81"/>
                <a:gd name="T22" fmla="*/ 38 w 76"/>
                <a:gd name="T23" fmla="*/ 22 h 81"/>
                <a:gd name="T24" fmla="*/ 38 w 76"/>
                <a:gd name="T25" fmla="*/ 80 h 81"/>
                <a:gd name="T26" fmla="*/ 63 w 76"/>
                <a:gd name="T27" fmla="*/ 80 h 81"/>
                <a:gd name="T28" fmla="*/ 63 w 76"/>
                <a:gd name="T29" fmla="*/ 11 h 81"/>
                <a:gd name="T30" fmla="*/ 75 w 76"/>
                <a:gd name="T31" fmla="*/ 11 h 81"/>
                <a:gd name="T32" fmla="*/ 75 w 76"/>
                <a:gd name="T33" fmla="*/ 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6" h="81">
                  <a:moveTo>
                    <a:pt x="75" y="0"/>
                  </a:moveTo>
                  <a:lnTo>
                    <a:pt x="24" y="0"/>
                  </a:lnTo>
                  <a:lnTo>
                    <a:pt x="24" y="11"/>
                  </a:lnTo>
                  <a:lnTo>
                    <a:pt x="12" y="11"/>
                  </a:lnTo>
                  <a:lnTo>
                    <a:pt x="12" y="22"/>
                  </a:lnTo>
                  <a:lnTo>
                    <a:pt x="0" y="22"/>
                  </a:lnTo>
                  <a:lnTo>
                    <a:pt x="0" y="57"/>
                  </a:lnTo>
                  <a:lnTo>
                    <a:pt x="12" y="57"/>
                  </a:lnTo>
                  <a:lnTo>
                    <a:pt x="12" y="46"/>
                  </a:lnTo>
                  <a:lnTo>
                    <a:pt x="24" y="46"/>
                  </a:lnTo>
                  <a:lnTo>
                    <a:pt x="24" y="22"/>
                  </a:lnTo>
                  <a:lnTo>
                    <a:pt x="38" y="22"/>
                  </a:lnTo>
                  <a:lnTo>
                    <a:pt x="38" y="80"/>
                  </a:lnTo>
                  <a:lnTo>
                    <a:pt x="63" y="80"/>
                  </a:lnTo>
                  <a:lnTo>
                    <a:pt x="63" y="11"/>
                  </a:lnTo>
                  <a:lnTo>
                    <a:pt x="75" y="11"/>
                  </a:lnTo>
                  <a:lnTo>
                    <a:pt x="7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41" y="2445"/>
              <a:ext cx="445" cy="191"/>
            </a:xfrm>
            <a:custGeom>
              <a:avLst/>
              <a:gdLst>
                <a:gd name="T0" fmla="*/ 14 w 445"/>
                <a:gd name="T1" fmla="*/ 186 h 191"/>
                <a:gd name="T2" fmla="*/ 33 w 445"/>
                <a:gd name="T3" fmla="*/ 186 h 191"/>
                <a:gd name="T4" fmla="*/ 50 w 445"/>
                <a:gd name="T5" fmla="*/ 190 h 191"/>
                <a:gd name="T6" fmla="*/ 70 w 445"/>
                <a:gd name="T7" fmla="*/ 188 h 191"/>
                <a:gd name="T8" fmla="*/ 79 w 445"/>
                <a:gd name="T9" fmla="*/ 173 h 191"/>
                <a:gd name="T10" fmla="*/ 99 w 445"/>
                <a:gd name="T11" fmla="*/ 173 h 191"/>
                <a:gd name="T12" fmla="*/ 115 w 445"/>
                <a:gd name="T13" fmla="*/ 163 h 191"/>
                <a:gd name="T14" fmla="*/ 135 w 445"/>
                <a:gd name="T15" fmla="*/ 155 h 191"/>
                <a:gd name="T16" fmla="*/ 151 w 445"/>
                <a:gd name="T17" fmla="*/ 148 h 191"/>
                <a:gd name="T18" fmla="*/ 167 w 445"/>
                <a:gd name="T19" fmla="*/ 151 h 191"/>
                <a:gd name="T20" fmla="*/ 187 w 445"/>
                <a:gd name="T21" fmla="*/ 145 h 191"/>
                <a:gd name="T22" fmla="*/ 206 w 445"/>
                <a:gd name="T23" fmla="*/ 138 h 191"/>
                <a:gd name="T24" fmla="*/ 226 w 445"/>
                <a:gd name="T25" fmla="*/ 131 h 191"/>
                <a:gd name="T26" fmla="*/ 246 w 445"/>
                <a:gd name="T27" fmla="*/ 127 h 191"/>
                <a:gd name="T28" fmla="*/ 265 w 445"/>
                <a:gd name="T29" fmla="*/ 120 h 191"/>
                <a:gd name="T30" fmla="*/ 285 w 445"/>
                <a:gd name="T31" fmla="*/ 113 h 191"/>
                <a:gd name="T32" fmla="*/ 301 w 445"/>
                <a:gd name="T33" fmla="*/ 106 h 191"/>
                <a:gd name="T34" fmla="*/ 320 w 445"/>
                <a:gd name="T35" fmla="*/ 98 h 191"/>
                <a:gd name="T36" fmla="*/ 340 w 445"/>
                <a:gd name="T37" fmla="*/ 96 h 191"/>
                <a:gd name="T38" fmla="*/ 360 w 445"/>
                <a:gd name="T39" fmla="*/ 88 h 191"/>
                <a:gd name="T40" fmla="*/ 379 w 445"/>
                <a:gd name="T41" fmla="*/ 82 h 191"/>
                <a:gd name="T42" fmla="*/ 389 w 445"/>
                <a:gd name="T43" fmla="*/ 63 h 191"/>
                <a:gd name="T44" fmla="*/ 406 w 445"/>
                <a:gd name="T45" fmla="*/ 57 h 191"/>
                <a:gd name="T46" fmla="*/ 425 w 445"/>
                <a:gd name="T47" fmla="*/ 49 h 191"/>
                <a:gd name="T48" fmla="*/ 434 w 445"/>
                <a:gd name="T49" fmla="*/ 39 h 191"/>
                <a:gd name="T50" fmla="*/ 438 w 445"/>
                <a:gd name="T51" fmla="*/ 18 h 191"/>
                <a:gd name="T52" fmla="*/ 444 w 445"/>
                <a:gd name="T53" fmla="*/ 0 h 191"/>
                <a:gd name="T54" fmla="*/ 425 w 445"/>
                <a:gd name="T55" fmla="*/ 0 h 191"/>
                <a:gd name="T56" fmla="*/ 406 w 445"/>
                <a:gd name="T57" fmla="*/ 3 h 191"/>
                <a:gd name="T58" fmla="*/ 389 w 445"/>
                <a:gd name="T59" fmla="*/ 13 h 191"/>
                <a:gd name="T60" fmla="*/ 376 w 445"/>
                <a:gd name="T61" fmla="*/ 24 h 191"/>
                <a:gd name="T62" fmla="*/ 357 w 445"/>
                <a:gd name="T63" fmla="*/ 27 h 191"/>
                <a:gd name="T64" fmla="*/ 336 w 445"/>
                <a:gd name="T65" fmla="*/ 34 h 191"/>
                <a:gd name="T66" fmla="*/ 327 w 445"/>
                <a:gd name="T67" fmla="*/ 45 h 191"/>
                <a:gd name="T68" fmla="*/ 311 w 445"/>
                <a:gd name="T69" fmla="*/ 55 h 191"/>
                <a:gd name="T70" fmla="*/ 291 w 445"/>
                <a:gd name="T71" fmla="*/ 62 h 191"/>
                <a:gd name="T72" fmla="*/ 271 w 445"/>
                <a:gd name="T73" fmla="*/ 67 h 191"/>
                <a:gd name="T74" fmla="*/ 255 w 445"/>
                <a:gd name="T75" fmla="*/ 77 h 191"/>
                <a:gd name="T76" fmla="*/ 239 w 445"/>
                <a:gd name="T77" fmla="*/ 80 h 191"/>
                <a:gd name="T78" fmla="*/ 215 w 445"/>
                <a:gd name="T79" fmla="*/ 87 h 191"/>
                <a:gd name="T80" fmla="*/ 199 w 445"/>
                <a:gd name="T81" fmla="*/ 95 h 191"/>
                <a:gd name="T82" fmla="*/ 186 w 445"/>
                <a:gd name="T83" fmla="*/ 105 h 191"/>
                <a:gd name="T84" fmla="*/ 176 w 445"/>
                <a:gd name="T85" fmla="*/ 116 h 191"/>
                <a:gd name="T86" fmla="*/ 156 w 445"/>
                <a:gd name="T87" fmla="*/ 117 h 191"/>
                <a:gd name="T88" fmla="*/ 137 w 445"/>
                <a:gd name="T89" fmla="*/ 117 h 191"/>
                <a:gd name="T90" fmla="*/ 117 w 445"/>
                <a:gd name="T91" fmla="*/ 123 h 191"/>
                <a:gd name="T92" fmla="*/ 98 w 445"/>
                <a:gd name="T93" fmla="*/ 130 h 191"/>
                <a:gd name="T94" fmla="*/ 78 w 445"/>
                <a:gd name="T95" fmla="*/ 137 h 191"/>
                <a:gd name="T96" fmla="*/ 59 w 445"/>
                <a:gd name="T97" fmla="*/ 144 h 191"/>
                <a:gd name="T98" fmla="*/ 39 w 445"/>
                <a:gd name="T99" fmla="*/ 141 h 191"/>
                <a:gd name="T100" fmla="*/ 22 w 445"/>
                <a:gd name="T101" fmla="*/ 138 h 191"/>
                <a:gd name="T102" fmla="*/ 3 w 445"/>
                <a:gd name="T103" fmla="*/ 138 h 191"/>
                <a:gd name="T104" fmla="*/ 0 w 445"/>
                <a:gd name="T105" fmla="*/ 158 h 191"/>
                <a:gd name="T106" fmla="*/ 0 w 445"/>
                <a:gd name="T107" fmla="*/ 180 h 191"/>
                <a:gd name="T108" fmla="*/ 12 w 445"/>
                <a:gd name="T109" fmla="*/ 190 h 1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5" h="191">
                  <a:moveTo>
                    <a:pt x="15" y="190"/>
                  </a:moveTo>
                  <a:lnTo>
                    <a:pt x="5" y="188"/>
                  </a:lnTo>
                  <a:lnTo>
                    <a:pt x="8" y="183"/>
                  </a:lnTo>
                  <a:lnTo>
                    <a:pt x="11" y="183"/>
                  </a:lnTo>
                  <a:lnTo>
                    <a:pt x="14" y="183"/>
                  </a:lnTo>
                  <a:lnTo>
                    <a:pt x="14" y="186"/>
                  </a:lnTo>
                  <a:lnTo>
                    <a:pt x="17" y="186"/>
                  </a:lnTo>
                  <a:lnTo>
                    <a:pt x="21" y="186"/>
                  </a:lnTo>
                  <a:lnTo>
                    <a:pt x="24" y="186"/>
                  </a:lnTo>
                  <a:lnTo>
                    <a:pt x="27" y="186"/>
                  </a:lnTo>
                  <a:lnTo>
                    <a:pt x="30" y="186"/>
                  </a:lnTo>
                  <a:lnTo>
                    <a:pt x="33" y="186"/>
                  </a:lnTo>
                  <a:lnTo>
                    <a:pt x="37" y="186"/>
                  </a:lnTo>
                  <a:lnTo>
                    <a:pt x="37" y="190"/>
                  </a:lnTo>
                  <a:lnTo>
                    <a:pt x="40" y="190"/>
                  </a:lnTo>
                  <a:lnTo>
                    <a:pt x="43" y="190"/>
                  </a:lnTo>
                  <a:lnTo>
                    <a:pt x="46" y="190"/>
                  </a:lnTo>
                  <a:lnTo>
                    <a:pt x="50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60" y="190"/>
                  </a:lnTo>
                  <a:lnTo>
                    <a:pt x="63" y="190"/>
                  </a:lnTo>
                  <a:lnTo>
                    <a:pt x="66" y="190"/>
                  </a:lnTo>
                  <a:lnTo>
                    <a:pt x="70" y="188"/>
                  </a:lnTo>
                  <a:lnTo>
                    <a:pt x="70" y="183"/>
                  </a:lnTo>
                  <a:lnTo>
                    <a:pt x="70" y="180"/>
                  </a:lnTo>
                  <a:lnTo>
                    <a:pt x="70" y="176"/>
                  </a:lnTo>
                  <a:lnTo>
                    <a:pt x="73" y="176"/>
                  </a:lnTo>
                  <a:lnTo>
                    <a:pt x="76" y="176"/>
                  </a:lnTo>
                  <a:lnTo>
                    <a:pt x="79" y="173"/>
                  </a:lnTo>
                  <a:lnTo>
                    <a:pt x="82" y="173"/>
                  </a:lnTo>
                  <a:lnTo>
                    <a:pt x="86" y="173"/>
                  </a:lnTo>
                  <a:lnTo>
                    <a:pt x="89" y="175"/>
                  </a:lnTo>
                  <a:lnTo>
                    <a:pt x="92" y="175"/>
                  </a:lnTo>
                  <a:lnTo>
                    <a:pt x="95" y="175"/>
                  </a:lnTo>
                  <a:lnTo>
                    <a:pt x="99" y="173"/>
                  </a:lnTo>
                  <a:lnTo>
                    <a:pt x="99" y="170"/>
                  </a:lnTo>
                  <a:lnTo>
                    <a:pt x="102" y="166"/>
                  </a:lnTo>
                  <a:lnTo>
                    <a:pt x="105" y="166"/>
                  </a:lnTo>
                  <a:lnTo>
                    <a:pt x="108" y="163"/>
                  </a:lnTo>
                  <a:lnTo>
                    <a:pt x="112" y="163"/>
                  </a:lnTo>
                  <a:lnTo>
                    <a:pt x="115" y="163"/>
                  </a:lnTo>
                  <a:lnTo>
                    <a:pt x="119" y="159"/>
                  </a:lnTo>
                  <a:lnTo>
                    <a:pt x="122" y="159"/>
                  </a:lnTo>
                  <a:lnTo>
                    <a:pt x="125" y="159"/>
                  </a:lnTo>
                  <a:lnTo>
                    <a:pt x="128" y="155"/>
                  </a:lnTo>
                  <a:lnTo>
                    <a:pt x="132" y="155"/>
                  </a:lnTo>
                  <a:lnTo>
                    <a:pt x="135" y="155"/>
                  </a:lnTo>
                  <a:lnTo>
                    <a:pt x="138" y="155"/>
                  </a:lnTo>
                  <a:lnTo>
                    <a:pt x="138" y="152"/>
                  </a:lnTo>
                  <a:lnTo>
                    <a:pt x="141" y="148"/>
                  </a:lnTo>
                  <a:lnTo>
                    <a:pt x="144" y="148"/>
                  </a:lnTo>
                  <a:lnTo>
                    <a:pt x="148" y="148"/>
                  </a:lnTo>
                  <a:lnTo>
                    <a:pt x="151" y="148"/>
                  </a:lnTo>
                  <a:lnTo>
                    <a:pt x="154" y="148"/>
                  </a:lnTo>
                  <a:lnTo>
                    <a:pt x="157" y="148"/>
                  </a:lnTo>
                  <a:lnTo>
                    <a:pt x="157" y="151"/>
                  </a:lnTo>
                  <a:lnTo>
                    <a:pt x="160" y="151"/>
                  </a:lnTo>
                  <a:lnTo>
                    <a:pt x="165" y="151"/>
                  </a:lnTo>
                  <a:lnTo>
                    <a:pt x="167" y="151"/>
                  </a:lnTo>
                  <a:lnTo>
                    <a:pt x="171" y="148"/>
                  </a:lnTo>
                  <a:lnTo>
                    <a:pt x="174" y="148"/>
                  </a:lnTo>
                  <a:lnTo>
                    <a:pt x="177" y="148"/>
                  </a:lnTo>
                  <a:lnTo>
                    <a:pt x="181" y="145"/>
                  </a:lnTo>
                  <a:lnTo>
                    <a:pt x="184" y="145"/>
                  </a:lnTo>
                  <a:lnTo>
                    <a:pt x="187" y="145"/>
                  </a:lnTo>
                  <a:lnTo>
                    <a:pt x="190" y="141"/>
                  </a:lnTo>
                  <a:lnTo>
                    <a:pt x="193" y="141"/>
                  </a:lnTo>
                  <a:lnTo>
                    <a:pt x="197" y="141"/>
                  </a:lnTo>
                  <a:lnTo>
                    <a:pt x="200" y="141"/>
                  </a:lnTo>
                  <a:lnTo>
                    <a:pt x="203" y="138"/>
                  </a:lnTo>
                  <a:lnTo>
                    <a:pt x="206" y="138"/>
                  </a:lnTo>
                  <a:lnTo>
                    <a:pt x="209" y="138"/>
                  </a:lnTo>
                  <a:lnTo>
                    <a:pt x="213" y="134"/>
                  </a:lnTo>
                  <a:lnTo>
                    <a:pt x="216" y="134"/>
                  </a:lnTo>
                  <a:lnTo>
                    <a:pt x="219" y="131"/>
                  </a:lnTo>
                  <a:lnTo>
                    <a:pt x="222" y="131"/>
                  </a:lnTo>
                  <a:lnTo>
                    <a:pt x="226" y="131"/>
                  </a:lnTo>
                  <a:lnTo>
                    <a:pt x="229" y="127"/>
                  </a:lnTo>
                  <a:lnTo>
                    <a:pt x="233" y="127"/>
                  </a:lnTo>
                  <a:lnTo>
                    <a:pt x="236" y="127"/>
                  </a:lnTo>
                  <a:lnTo>
                    <a:pt x="239" y="127"/>
                  </a:lnTo>
                  <a:lnTo>
                    <a:pt x="242" y="127"/>
                  </a:lnTo>
                  <a:lnTo>
                    <a:pt x="246" y="127"/>
                  </a:lnTo>
                  <a:lnTo>
                    <a:pt x="249" y="127"/>
                  </a:lnTo>
                  <a:lnTo>
                    <a:pt x="252" y="124"/>
                  </a:lnTo>
                  <a:lnTo>
                    <a:pt x="255" y="124"/>
                  </a:lnTo>
                  <a:lnTo>
                    <a:pt x="258" y="124"/>
                  </a:lnTo>
                  <a:lnTo>
                    <a:pt x="262" y="120"/>
                  </a:lnTo>
                  <a:lnTo>
                    <a:pt x="265" y="120"/>
                  </a:lnTo>
                  <a:lnTo>
                    <a:pt x="268" y="120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8" y="117"/>
                  </a:lnTo>
                  <a:lnTo>
                    <a:pt x="281" y="113"/>
                  </a:lnTo>
                  <a:lnTo>
                    <a:pt x="285" y="113"/>
                  </a:lnTo>
                  <a:lnTo>
                    <a:pt x="288" y="113"/>
                  </a:lnTo>
                  <a:lnTo>
                    <a:pt x="291" y="113"/>
                  </a:lnTo>
                  <a:lnTo>
                    <a:pt x="295" y="110"/>
                  </a:lnTo>
                  <a:lnTo>
                    <a:pt x="298" y="110"/>
                  </a:lnTo>
                  <a:lnTo>
                    <a:pt x="301" y="110"/>
                  </a:lnTo>
                  <a:lnTo>
                    <a:pt x="301" y="106"/>
                  </a:lnTo>
                  <a:lnTo>
                    <a:pt x="304" y="106"/>
                  </a:lnTo>
                  <a:lnTo>
                    <a:pt x="307" y="106"/>
                  </a:lnTo>
                  <a:lnTo>
                    <a:pt x="311" y="103"/>
                  </a:lnTo>
                  <a:lnTo>
                    <a:pt x="314" y="103"/>
                  </a:lnTo>
                  <a:lnTo>
                    <a:pt x="317" y="103"/>
                  </a:lnTo>
                  <a:lnTo>
                    <a:pt x="320" y="98"/>
                  </a:lnTo>
                  <a:lnTo>
                    <a:pt x="323" y="98"/>
                  </a:lnTo>
                  <a:lnTo>
                    <a:pt x="327" y="98"/>
                  </a:lnTo>
                  <a:lnTo>
                    <a:pt x="330" y="96"/>
                  </a:lnTo>
                  <a:lnTo>
                    <a:pt x="334" y="96"/>
                  </a:lnTo>
                  <a:lnTo>
                    <a:pt x="336" y="96"/>
                  </a:lnTo>
                  <a:lnTo>
                    <a:pt x="340" y="96"/>
                  </a:lnTo>
                  <a:lnTo>
                    <a:pt x="343" y="92"/>
                  </a:lnTo>
                  <a:lnTo>
                    <a:pt x="347" y="92"/>
                  </a:lnTo>
                  <a:lnTo>
                    <a:pt x="350" y="92"/>
                  </a:lnTo>
                  <a:lnTo>
                    <a:pt x="353" y="88"/>
                  </a:lnTo>
                  <a:lnTo>
                    <a:pt x="357" y="88"/>
                  </a:lnTo>
                  <a:lnTo>
                    <a:pt x="360" y="88"/>
                  </a:lnTo>
                  <a:lnTo>
                    <a:pt x="363" y="85"/>
                  </a:lnTo>
                  <a:lnTo>
                    <a:pt x="366" y="85"/>
                  </a:lnTo>
                  <a:lnTo>
                    <a:pt x="369" y="82"/>
                  </a:lnTo>
                  <a:lnTo>
                    <a:pt x="373" y="82"/>
                  </a:lnTo>
                  <a:lnTo>
                    <a:pt x="376" y="82"/>
                  </a:lnTo>
                  <a:lnTo>
                    <a:pt x="379" y="82"/>
                  </a:lnTo>
                  <a:lnTo>
                    <a:pt x="379" y="78"/>
                  </a:lnTo>
                  <a:lnTo>
                    <a:pt x="382" y="75"/>
                  </a:lnTo>
                  <a:lnTo>
                    <a:pt x="382" y="70"/>
                  </a:lnTo>
                  <a:lnTo>
                    <a:pt x="385" y="70"/>
                  </a:lnTo>
                  <a:lnTo>
                    <a:pt x="385" y="67"/>
                  </a:lnTo>
                  <a:lnTo>
                    <a:pt x="389" y="63"/>
                  </a:lnTo>
                  <a:lnTo>
                    <a:pt x="389" y="60"/>
                  </a:lnTo>
                  <a:lnTo>
                    <a:pt x="392" y="60"/>
                  </a:lnTo>
                  <a:lnTo>
                    <a:pt x="395" y="60"/>
                  </a:lnTo>
                  <a:lnTo>
                    <a:pt x="399" y="60"/>
                  </a:lnTo>
                  <a:lnTo>
                    <a:pt x="402" y="57"/>
                  </a:lnTo>
                  <a:lnTo>
                    <a:pt x="406" y="57"/>
                  </a:lnTo>
                  <a:lnTo>
                    <a:pt x="409" y="57"/>
                  </a:lnTo>
                  <a:lnTo>
                    <a:pt x="412" y="53"/>
                  </a:lnTo>
                  <a:lnTo>
                    <a:pt x="415" y="53"/>
                  </a:lnTo>
                  <a:lnTo>
                    <a:pt x="418" y="49"/>
                  </a:lnTo>
                  <a:lnTo>
                    <a:pt x="422" y="49"/>
                  </a:lnTo>
                  <a:lnTo>
                    <a:pt x="425" y="49"/>
                  </a:lnTo>
                  <a:lnTo>
                    <a:pt x="428" y="49"/>
                  </a:lnTo>
                  <a:lnTo>
                    <a:pt x="431" y="49"/>
                  </a:lnTo>
                  <a:lnTo>
                    <a:pt x="431" y="46"/>
                  </a:lnTo>
                  <a:lnTo>
                    <a:pt x="434" y="46"/>
                  </a:lnTo>
                  <a:lnTo>
                    <a:pt x="434" y="42"/>
                  </a:lnTo>
                  <a:lnTo>
                    <a:pt x="434" y="39"/>
                  </a:lnTo>
                  <a:lnTo>
                    <a:pt x="434" y="35"/>
                  </a:lnTo>
                  <a:lnTo>
                    <a:pt x="434" y="32"/>
                  </a:lnTo>
                  <a:lnTo>
                    <a:pt x="438" y="28"/>
                  </a:lnTo>
                  <a:lnTo>
                    <a:pt x="438" y="25"/>
                  </a:lnTo>
                  <a:lnTo>
                    <a:pt x="438" y="21"/>
                  </a:lnTo>
                  <a:lnTo>
                    <a:pt x="438" y="18"/>
                  </a:lnTo>
                  <a:lnTo>
                    <a:pt x="441" y="18"/>
                  </a:lnTo>
                  <a:lnTo>
                    <a:pt x="441" y="14"/>
                  </a:lnTo>
                  <a:lnTo>
                    <a:pt x="441" y="11"/>
                  </a:lnTo>
                  <a:lnTo>
                    <a:pt x="441" y="7"/>
                  </a:lnTo>
                  <a:lnTo>
                    <a:pt x="444" y="4"/>
                  </a:lnTo>
                  <a:lnTo>
                    <a:pt x="444" y="0"/>
                  </a:lnTo>
                  <a:lnTo>
                    <a:pt x="441" y="0"/>
                  </a:lnTo>
                  <a:lnTo>
                    <a:pt x="438" y="0"/>
                  </a:lnTo>
                  <a:lnTo>
                    <a:pt x="434" y="0"/>
                  </a:lnTo>
                  <a:lnTo>
                    <a:pt x="431" y="0"/>
                  </a:lnTo>
                  <a:lnTo>
                    <a:pt x="428" y="0"/>
                  </a:lnTo>
                  <a:lnTo>
                    <a:pt x="425" y="0"/>
                  </a:lnTo>
                  <a:lnTo>
                    <a:pt x="422" y="0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412" y="3"/>
                  </a:lnTo>
                  <a:lnTo>
                    <a:pt x="409" y="3"/>
                  </a:lnTo>
                  <a:lnTo>
                    <a:pt x="406" y="3"/>
                  </a:lnTo>
                  <a:lnTo>
                    <a:pt x="402" y="5"/>
                  </a:lnTo>
                  <a:lnTo>
                    <a:pt x="399" y="5"/>
                  </a:lnTo>
                  <a:lnTo>
                    <a:pt x="395" y="10"/>
                  </a:lnTo>
                  <a:lnTo>
                    <a:pt x="392" y="10"/>
                  </a:lnTo>
                  <a:lnTo>
                    <a:pt x="389" y="10"/>
                  </a:lnTo>
                  <a:lnTo>
                    <a:pt x="389" y="13"/>
                  </a:lnTo>
                  <a:lnTo>
                    <a:pt x="385" y="13"/>
                  </a:lnTo>
                  <a:lnTo>
                    <a:pt x="382" y="17"/>
                  </a:lnTo>
                  <a:lnTo>
                    <a:pt x="379" y="17"/>
                  </a:lnTo>
                  <a:lnTo>
                    <a:pt x="376" y="17"/>
                  </a:lnTo>
                  <a:lnTo>
                    <a:pt x="376" y="20"/>
                  </a:lnTo>
                  <a:lnTo>
                    <a:pt x="376" y="24"/>
                  </a:lnTo>
                  <a:lnTo>
                    <a:pt x="373" y="24"/>
                  </a:lnTo>
                  <a:lnTo>
                    <a:pt x="369" y="24"/>
                  </a:lnTo>
                  <a:lnTo>
                    <a:pt x="366" y="27"/>
                  </a:lnTo>
                  <a:lnTo>
                    <a:pt x="363" y="27"/>
                  </a:lnTo>
                  <a:lnTo>
                    <a:pt x="360" y="27"/>
                  </a:lnTo>
                  <a:lnTo>
                    <a:pt x="357" y="27"/>
                  </a:lnTo>
                  <a:lnTo>
                    <a:pt x="353" y="31"/>
                  </a:lnTo>
                  <a:lnTo>
                    <a:pt x="350" y="31"/>
                  </a:lnTo>
                  <a:lnTo>
                    <a:pt x="347" y="31"/>
                  </a:lnTo>
                  <a:lnTo>
                    <a:pt x="343" y="34"/>
                  </a:lnTo>
                  <a:lnTo>
                    <a:pt x="340" y="34"/>
                  </a:lnTo>
                  <a:lnTo>
                    <a:pt x="336" y="34"/>
                  </a:lnTo>
                  <a:lnTo>
                    <a:pt x="334" y="34"/>
                  </a:lnTo>
                  <a:lnTo>
                    <a:pt x="330" y="34"/>
                  </a:lnTo>
                  <a:lnTo>
                    <a:pt x="327" y="34"/>
                  </a:lnTo>
                  <a:lnTo>
                    <a:pt x="327" y="38"/>
                  </a:lnTo>
                  <a:lnTo>
                    <a:pt x="327" y="41"/>
                  </a:lnTo>
                  <a:lnTo>
                    <a:pt x="327" y="45"/>
                  </a:lnTo>
                  <a:lnTo>
                    <a:pt x="323" y="48"/>
                  </a:lnTo>
                  <a:lnTo>
                    <a:pt x="320" y="48"/>
                  </a:lnTo>
                  <a:lnTo>
                    <a:pt x="320" y="52"/>
                  </a:lnTo>
                  <a:lnTo>
                    <a:pt x="317" y="52"/>
                  </a:lnTo>
                  <a:lnTo>
                    <a:pt x="314" y="55"/>
                  </a:lnTo>
                  <a:lnTo>
                    <a:pt x="311" y="55"/>
                  </a:lnTo>
                  <a:lnTo>
                    <a:pt x="307" y="60"/>
                  </a:lnTo>
                  <a:lnTo>
                    <a:pt x="304" y="60"/>
                  </a:lnTo>
                  <a:lnTo>
                    <a:pt x="301" y="60"/>
                  </a:lnTo>
                  <a:lnTo>
                    <a:pt x="298" y="62"/>
                  </a:lnTo>
                  <a:lnTo>
                    <a:pt x="295" y="62"/>
                  </a:lnTo>
                  <a:lnTo>
                    <a:pt x="291" y="62"/>
                  </a:lnTo>
                  <a:lnTo>
                    <a:pt x="288" y="62"/>
                  </a:lnTo>
                  <a:lnTo>
                    <a:pt x="285" y="67"/>
                  </a:lnTo>
                  <a:lnTo>
                    <a:pt x="281" y="67"/>
                  </a:lnTo>
                  <a:lnTo>
                    <a:pt x="278" y="67"/>
                  </a:lnTo>
                  <a:lnTo>
                    <a:pt x="274" y="67"/>
                  </a:lnTo>
                  <a:lnTo>
                    <a:pt x="271" y="67"/>
                  </a:lnTo>
                  <a:lnTo>
                    <a:pt x="268" y="67"/>
                  </a:lnTo>
                  <a:lnTo>
                    <a:pt x="265" y="69"/>
                  </a:lnTo>
                  <a:lnTo>
                    <a:pt x="262" y="69"/>
                  </a:lnTo>
                  <a:lnTo>
                    <a:pt x="262" y="73"/>
                  </a:lnTo>
                  <a:lnTo>
                    <a:pt x="258" y="73"/>
                  </a:lnTo>
                  <a:lnTo>
                    <a:pt x="255" y="77"/>
                  </a:lnTo>
                  <a:lnTo>
                    <a:pt x="252" y="77"/>
                  </a:lnTo>
                  <a:lnTo>
                    <a:pt x="249" y="77"/>
                  </a:lnTo>
                  <a:lnTo>
                    <a:pt x="246" y="77"/>
                  </a:lnTo>
                  <a:lnTo>
                    <a:pt x="246" y="80"/>
                  </a:lnTo>
                  <a:lnTo>
                    <a:pt x="242" y="80"/>
                  </a:lnTo>
                  <a:lnTo>
                    <a:pt x="239" y="80"/>
                  </a:lnTo>
                  <a:lnTo>
                    <a:pt x="236" y="83"/>
                  </a:lnTo>
                  <a:lnTo>
                    <a:pt x="233" y="83"/>
                  </a:lnTo>
                  <a:lnTo>
                    <a:pt x="229" y="83"/>
                  </a:lnTo>
                  <a:lnTo>
                    <a:pt x="222" y="83"/>
                  </a:lnTo>
                  <a:lnTo>
                    <a:pt x="219" y="83"/>
                  </a:lnTo>
                  <a:lnTo>
                    <a:pt x="215" y="87"/>
                  </a:lnTo>
                  <a:lnTo>
                    <a:pt x="212" y="87"/>
                  </a:lnTo>
                  <a:lnTo>
                    <a:pt x="208" y="87"/>
                  </a:lnTo>
                  <a:lnTo>
                    <a:pt x="208" y="90"/>
                  </a:lnTo>
                  <a:lnTo>
                    <a:pt x="205" y="95"/>
                  </a:lnTo>
                  <a:lnTo>
                    <a:pt x="202" y="95"/>
                  </a:lnTo>
                  <a:lnTo>
                    <a:pt x="199" y="95"/>
                  </a:lnTo>
                  <a:lnTo>
                    <a:pt x="195" y="95"/>
                  </a:lnTo>
                  <a:lnTo>
                    <a:pt x="192" y="98"/>
                  </a:lnTo>
                  <a:lnTo>
                    <a:pt x="189" y="98"/>
                  </a:lnTo>
                  <a:lnTo>
                    <a:pt x="186" y="98"/>
                  </a:lnTo>
                  <a:lnTo>
                    <a:pt x="186" y="102"/>
                  </a:lnTo>
                  <a:lnTo>
                    <a:pt x="186" y="105"/>
                  </a:lnTo>
                  <a:lnTo>
                    <a:pt x="186" y="108"/>
                  </a:lnTo>
                  <a:lnTo>
                    <a:pt x="182" y="108"/>
                  </a:lnTo>
                  <a:lnTo>
                    <a:pt x="179" y="108"/>
                  </a:lnTo>
                  <a:lnTo>
                    <a:pt x="179" y="112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3" y="116"/>
                  </a:lnTo>
                  <a:lnTo>
                    <a:pt x="170" y="116"/>
                  </a:lnTo>
                  <a:lnTo>
                    <a:pt x="166" y="119"/>
                  </a:lnTo>
                  <a:lnTo>
                    <a:pt x="163" y="119"/>
                  </a:lnTo>
                  <a:lnTo>
                    <a:pt x="160" y="117"/>
                  </a:lnTo>
                  <a:lnTo>
                    <a:pt x="156" y="117"/>
                  </a:lnTo>
                  <a:lnTo>
                    <a:pt x="154" y="117"/>
                  </a:lnTo>
                  <a:lnTo>
                    <a:pt x="150" y="117"/>
                  </a:lnTo>
                  <a:lnTo>
                    <a:pt x="147" y="117"/>
                  </a:lnTo>
                  <a:lnTo>
                    <a:pt x="143" y="117"/>
                  </a:lnTo>
                  <a:lnTo>
                    <a:pt x="140" y="117"/>
                  </a:lnTo>
                  <a:lnTo>
                    <a:pt x="137" y="117"/>
                  </a:lnTo>
                  <a:lnTo>
                    <a:pt x="133" y="119"/>
                  </a:lnTo>
                  <a:lnTo>
                    <a:pt x="130" y="119"/>
                  </a:lnTo>
                  <a:lnTo>
                    <a:pt x="127" y="119"/>
                  </a:lnTo>
                  <a:lnTo>
                    <a:pt x="124" y="123"/>
                  </a:lnTo>
                  <a:lnTo>
                    <a:pt x="121" y="123"/>
                  </a:lnTo>
                  <a:lnTo>
                    <a:pt x="117" y="123"/>
                  </a:lnTo>
                  <a:lnTo>
                    <a:pt x="114" y="126"/>
                  </a:lnTo>
                  <a:lnTo>
                    <a:pt x="111" y="126"/>
                  </a:lnTo>
                  <a:lnTo>
                    <a:pt x="108" y="126"/>
                  </a:lnTo>
                  <a:lnTo>
                    <a:pt x="104" y="130"/>
                  </a:lnTo>
                  <a:lnTo>
                    <a:pt x="101" y="130"/>
                  </a:lnTo>
                  <a:lnTo>
                    <a:pt x="98" y="130"/>
                  </a:lnTo>
                  <a:lnTo>
                    <a:pt x="95" y="133"/>
                  </a:lnTo>
                  <a:lnTo>
                    <a:pt x="91" y="133"/>
                  </a:lnTo>
                  <a:lnTo>
                    <a:pt x="87" y="133"/>
                  </a:lnTo>
                  <a:lnTo>
                    <a:pt x="84" y="137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75" y="140"/>
                  </a:lnTo>
                  <a:lnTo>
                    <a:pt x="71" y="144"/>
                  </a:lnTo>
                  <a:lnTo>
                    <a:pt x="68" y="144"/>
                  </a:lnTo>
                  <a:lnTo>
                    <a:pt x="65" y="144"/>
                  </a:lnTo>
                  <a:lnTo>
                    <a:pt x="62" y="144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2" y="144"/>
                  </a:lnTo>
                  <a:lnTo>
                    <a:pt x="49" y="141"/>
                  </a:lnTo>
                  <a:lnTo>
                    <a:pt x="46" y="141"/>
                  </a:lnTo>
                  <a:lnTo>
                    <a:pt x="42" y="141"/>
                  </a:lnTo>
                  <a:lnTo>
                    <a:pt x="39" y="141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38"/>
                  </a:lnTo>
                  <a:lnTo>
                    <a:pt x="29" y="138"/>
                  </a:lnTo>
                  <a:lnTo>
                    <a:pt x="26" y="138"/>
                  </a:lnTo>
                  <a:lnTo>
                    <a:pt x="22" y="138"/>
                  </a:lnTo>
                  <a:lnTo>
                    <a:pt x="19" y="138"/>
                  </a:lnTo>
                  <a:lnTo>
                    <a:pt x="16" y="138"/>
                  </a:lnTo>
                  <a:lnTo>
                    <a:pt x="13" y="138"/>
                  </a:lnTo>
                  <a:lnTo>
                    <a:pt x="10" y="138"/>
                  </a:lnTo>
                  <a:lnTo>
                    <a:pt x="6" y="138"/>
                  </a:lnTo>
                  <a:lnTo>
                    <a:pt x="3" y="138"/>
                  </a:lnTo>
                  <a:lnTo>
                    <a:pt x="3" y="144"/>
                  </a:lnTo>
                  <a:lnTo>
                    <a:pt x="3" y="147"/>
                  </a:lnTo>
                  <a:lnTo>
                    <a:pt x="3" y="151"/>
                  </a:lnTo>
                  <a:lnTo>
                    <a:pt x="0" y="151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1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0" y="180"/>
                  </a:lnTo>
                  <a:lnTo>
                    <a:pt x="2" y="182"/>
                  </a:lnTo>
                  <a:lnTo>
                    <a:pt x="2" y="186"/>
                  </a:lnTo>
                  <a:lnTo>
                    <a:pt x="2" y="190"/>
                  </a:lnTo>
                  <a:lnTo>
                    <a:pt x="6" y="190"/>
                  </a:lnTo>
                  <a:lnTo>
                    <a:pt x="8" y="190"/>
                  </a:lnTo>
                  <a:lnTo>
                    <a:pt x="12" y="190"/>
                  </a:lnTo>
                  <a:lnTo>
                    <a:pt x="15" y="19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23232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/>
              <p:cNvSpPr txBox="1">
                <a:spLocks/>
              </p:cNvSpPr>
              <p:nvPr/>
            </p:nvSpPr>
            <p:spPr bwMode="auto">
              <a:xfrm>
                <a:off x="457198" y="1641475"/>
                <a:ext cx="7241639" cy="4530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600" kern="0" dirty="0" smtClean="0"/>
                  <a:t>Level of confidence, </a:t>
                </a:r>
                <a14:m>
                  <m:oMath xmlns:m="http://schemas.openxmlformats.org/officeDocument/2006/math">
                    <m:r>
                      <a:rPr lang="en-US" sz="2600" i="1" kern="0" smtClean="0">
                        <a:latin typeface="Cambria Math"/>
                      </a:rPr>
                      <m:t>(1−</m:t>
                    </m:r>
                    <m:r>
                      <a:rPr lang="en-US" sz="2600" i="1" kern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600" i="1" kern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kern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kern="0">
                            <a:latin typeface="Cambria Math"/>
                          </a:rPr>
                          <m:t>1−</m:t>
                        </m:r>
                        <m:r>
                          <a:rPr lang="en-US" sz="2200" i="1" ker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200" i="1" kern="0">
                        <a:latin typeface="Cambria Math"/>
                        <a:ea typeface="Cambria Math"/>
                      </a:rPr>
                      <m:t>↑ 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n-US" sz="2200" i="1" kern="0">
                        <a:latin typeface="Cambria Math"/>
                        <a:ea typeface="Cambria Math"/>
                      </a:rPr>
                      <m:t> |</m:t>
                    </m:r>
                    <m:r>
                      <a:rPr lang="en-US" sz="2200" i="1" ker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US" sz="2200" kern="0" dirty="0"/>
                  <a:t>-value</a:t>
                </a:r>
                <a14:m>
                  <m:oMath xmlns:m="http://schemas.openxmlformats.org/officeDocument/2006/math">
                    <m:r>
                      <a:rPr lang="en-US" sz="2200" i="1" kern="0">
                        <a:latin typeface="Cambria Math"/>
                      </a:rPr>
                      <m:t>| </m:t>
                    </m:r>
                    <m:r>
                      <a:rPr lang="zh-TW" altLang="en-US" sz="2200" i="1" kern="0">
                        <a:latin typeface="Cambria Math"/>
                      </a:rPr>
                      <m:t>↑</m:t>
                    </m:r>
                    <m:r>
                      <a:rPr lang="en-US" altLang="zh-TW" sz="2200" i="1" kern="0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TW" sz="2200" i="1" ker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TW" sz="2200" i="1" ker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kern="0" dirty="0"/>
                  <a:t>width of interval </a:t>
                </a:r>
                <a14:m>
                  <m:oMath xmlns:m="http://schemas.openxmlformats.org/officeDocument/2006/math">
                    <m:r>
                      <a:rPr lang="en-US" sz="2200" i="1" ker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endParaRPr lang="en-US" sz="2200" kern="0" dirty="0" smtClean="0"/>
              </a:p>
              <a:p>
                <a:r>
                  <a:rPr lang="en-US" sz="2600" kern="0" dirty="0" smtClean="0"/>
                  <a:t>Sample size,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↑ 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n-US" sz="22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↓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width of interval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↓</m:t>
                    </m:r>
                  </m:oMath>
                </a14:m>
                <a:endParaRPr lang="en-US" sz="2200" kern="0" dirty="0"/>
              </a:p>
            </p:txBody>
          </p:sp>
        </mc:Choice>
        <mc:Fallback xmlns="">
          <p:sp>
            <p:nvSpPr>
              <p:cNvPr id="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8" y="1641475"/>
                <a:ext cx="7241639" cy="4530725"/>
              </a:xfrm>
              <a:prstGeom prst="rect">
                <a:avLst/>
              </a:prstGeom>
              <a:blipFill rotWithShape="0">
                <a:blip r:embed="rId4"/>
                <a:stretch>
                  <a:fillRect l="-337" t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4"/>
              <p:cNvSpPr>
                <a:spLocks noChangeArrowheads="1"/>
              </p:cNvSpPr>
              <p:nvPr/>
            </p:nvSpPr>
            <p:spPr bwMode="auto">
              <a:xfrm>
                <a:off x="5044716" y="3136415"/>
                <a:ext cx="4195140" cy="1135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9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5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itchFamily="2" charset="2"/>
                  <a:buChar char="n"/>
                  <a:defRPr sz="23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2B4E"/>
                  </a:buClr>
                  <a:buSzPct val="50000"/>
                  <a:buFont typeface="Wingdings" pitchFamily="2" charset="2"/>
                  <a:buChar char="n"/>
                  <a:defRPr sz="19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sz="20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to</a:t>
                </a:r>
                <a:r>
                  <a:rPr lang="en-US" altLang="zh-TW" sz="20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sz="2000" b="1" dirty="0">
                    <a:latin typeface="Times New Roman" pitchFamily="18" charset="0"/>
                    <a:ea typeface="PMingLiU" pitchFamily="18" charset="-120"/>
                  </a:rPr>
                  <a:t/>
                </a:r>
                <a:br>
                  <a:rPr lang="en-US" altLang="zh-TW" sz="2000" b="1" dirty="0">
                    <a:latin typeface="Times New Roman" pitchFamily="18" charset="0"/>
                    <a:ea typeface="PMingLiU" pitchFamily="18" charset="-120"/>
                  </a:rPr>
                </a:br>
                <a:endParaRPr lang="en-US" altLang="zh-TW" sz="2000" b="1" dirty="0">
                  <a:latin typeface="Times New Roman" pitchFamily="18" charset="0"/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7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716" y="3136415"/>
                <a:ext cx="4195140" cy="11355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</a:t>
            </a:r>
            <a:r>
              <a:rPr lang="en-US" dirty="0" smtClean="0"/>
              <a:t>Size </a:t>
            </a:r>
            <a:r>
              <a:rPr lang="en-US" dirty="0"/>
              <a:t>for the Proportion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Sampling error (or margin of error)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Solving the equation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gives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 computed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not an integer, round it up to nearest integer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615" b="-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Size for the </a:t>
            </a:r>
            <a:r>
              <a:rPr lang="en-US" dirty="0" smtClean="0"/>
              <a:t>Proportion –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According to the </a:t>
                </a:r>
                <a:r>
                  <a:rPr lang="en-US" sz="2600" i="1" dirty="0" smtClean="0"/>
                  <a:t>Developments in the Banking Sectors </a:t>
                </a:r>
                <a:r>
                  <a:rPr lang="en-US" sz="2600" dirty="0" smtClean="0"/>
                  <a:t>published by Hong Kong Monetary Authority in June 2014, at the end of the first quarter of 2014, 22 credit card lending were found in each 10,000 transactions</a:t>
                </a:r>
              </a:p>
              <a:p>
                <a:r>
                  <a:rPr lang="en-US" sz="2600" dirty="0" smtClean="0"/>
                  <a:t>You want to have 99% confidence of estimating the proportion of credit card lending at your bank to within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0.001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What is the minimum sample size being needed?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6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Size for the Proportion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22</m:t>
                          </m:r>
                        </m:num>
                        <m:den>
                          <m:r>
                            <a:rPr lang="en-US" sz="2600" b="0" i="0" smtClean="0">
                              <a:latin typeface="Cambria Math"/>
                              <a:ea typeface="Cambria Math"/>
                            </a:rPr>
                            <m:t>10000</m:t>
                          </m:r>
                        </m:den>
                      </m:f>
                      <m:r>
                        <a:rPr lang="en-US" sz="2600" b="0" i="0" smtClean="0">
                          <a:latin typeface="Cambria Math"/>
                          <a:ea typeface="Cambria Math"/>
                        </a:rPr>
                        <m:t>=0.0022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𝑛</m:t>
                      </m:r>
                      <m:r>
                        <a:rPr lang="en-US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509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Sample Size for the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What should we do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is unknown</a:t>
                </a:r>
                <a:r>
                  <a:rPr lang="en-US" sz="2600" dirty="0" smtClean="0"/>
                  <a:t>?</a:t>
                </a:r>
              </a:p>
              <a:p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smtClean="0"/>
                  <a:t>(sample proportion) from some similar studies</a:t>
                </a:r>
              </a:p>
              <a:p>
                <a:pPr lvl="1"/>
                <a:r>
                  <a:rPr lang="en-US" sz="2200" dirty="0" smtClean="0"/>
                  <a:t>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 smtClean="0"/>
                  <a:t> provides the best estimate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also unknown,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use 0.5</a:t>
                </a:r>
              </a:p>
              <a:p>
                <a:pPr lvl="1" indent="-342900"/>
                <a:r>
                  <a:rPr lang="en-US" sz="22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200" dirty="0" smtClean="0"/>
                  <a:t> = 0.5,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i="1" dirty="0" smtClean="0">
                        <a:latin typeface="Cambria Math"/>
                      </a:rPr>
                      <m:t>(1−</m:t>
                    </m:r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dirty="0" smtClean="0"/>
                  <a:t>becomes the largest, i.e. 0.25</a:t>
                </a:r>
              </a:p>
              <a:p>
                <a:pPr lvl="1" indent="-342900"/>
                <a:r>
                  <a:rPr lang="en-US" sz="2200" dirty="0" smtClean="0"/>
                  <a:t>Hence you can determine a sample size fulfilling the requirement of any other value for the true but unknown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315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of Hypothesis for the </a:t>
            </a:r>
            <a:r>
              <a:rPr lang="en-US" dirty="0" smtClean="0"/>
              <a:t>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Conditions</a:t>
                </a:r>
              </a:p>
              <a:p>
                <a:pPr lvl="1"/>
                <a:r>
                  <a:rPr lang="en-US" sz="2200" dirty="0"/>
                  <a:t>The no. of successes,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, follows Binomial distribution</a:t>
                </a:r>
              </a:p>
              <a:p>
                <a:pPr lvl="1"/>
                <a:r>
                  <a:rPr lang="en-US" sz="2200" dirty="0" smtClean="0"/>
                  <a:t>Normal </a:t>
                </a:r>
                <a:r>
                  <a:rPr lang="en-US" sz="2200" dirty="0"/>
                  <a:t>approximation can be used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𝑛𝑝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sz="1800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)≥5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Test statistic,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𝑍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dirty="0"/>
              <a:t>Test of Hypothesis for the </a:t>
            </a:r>
            <a:r>
              <a:rPr lang="en-US" dirty="0" smtClean="0"/>
              <a:t>Proportion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Your bank had the business objective of serving 80% of the customers within 5 minutes upon the time the customer enters the bank</a:t>
            </a:r>
          </a:p>
          <a:p>
            <a:r>
              <a:rPr lang="en-US" sz="2600" dirty="0" smtClean="0"/>
              <a:t>Of the 45 randomly selected customers, 39 are served within 5 minutes upon their arrival</a:t>
            </a:r>
          </a:p>
          <a:p>
            <a:r>
              <a:rPr lang="en-US" sz="2600" dirty="0" smtClean="0"/>
              <a:t>Test the claim of the bank at 5% level of significance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1026" name="Picture 2" descr="C:\Users\susannat\AppData\Local\Microsoft\Windows\Temporary Internet Files\Content.IE5\7B96CXYA\MP9004118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971174" cy="19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Test of Hypothesis for the Proportion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5453742"/>
            <a:ext cx="5105400" cy="1372643"/>
            <a:chOff x="304800" y="5486400"/>
            <a:chExt cx="5105400" cy="1372643"/>
          </a:xfrm>
        </p:grpSpPr>
        <p:grpSp>
          <p:nvGrpSpPr>
            <p:cNvPr id="7" name="Group 6"/>
            <p:cNvGrpSpPr/>
            <p:nvPr/>
          </p:nvGrpSpPr>
          <p:grpSpPr>
            <a:xfrm>
              <a:off x="1568208" y="5486400"/>
              <a:ext cx="3841992" cy="1372643"/>
              <a:chOff x="2073922" y="3311525"/>
              <a:chExt cx="6399063" cy="2732812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4146549" y="3352800"/>
                <a:ext cx="22226" cy="17287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609850" y="4148138"/>
                <a:ext cx="885825" cy="906462"/>
              </a:xfrm>
              <a:custGeom>
                <a:avLst/>
                <a:gdLst>
                  <a:gd name="T0" fmla="*/ 1386366296 w 565"/>
                  <a:gd name="T1" fmla="*/ 0 h 571"/>
                  <a:gd name="T2" fmla="*/ 1386366296 w 565"/>
                  <a:gd name="T3" fmla="*/ 1436488270 h 571"/>
                  <a:gd name="T4" fmla="*/ 0 w 565"/>
                  <a:gd name="T5" fmla="*/ 1436488270 h 571"/>
                  <a:gd name="T6" fmla="*/ 167151258 w 565"/>
                  <a:gd name="T7" fmla="*/ 1358362676 h 571"/>
                  <a:gd name="T8" fmla="*/ 329384227 w 565"/>
                  <a:gd name="T9" fmla="*/ 1272677410 h 571"/>
                  <a:gd name="T10" fmla="*/ 486703612 w 565"/>
                  <a:gd name="T11" fmla="*/ 1166830906 h 571"/>
                  <a:gd name="T12" fmla="*/ 631731194 w 565"/>
                  <a:gd name="T13" fmla="*/ 1058465041 h 571"/>
                  <a:gd name="T14" fmla="*/ 769383696 w 565"/>
                  <a:gd name="T15" fmla="*/ 929936350 h 571"/>
                  <a:gd name="T16" fmla="*/ 899662684 w 565"/>
                  <a:gd name="T17" fmla="*/ 796368936 h 571"/>
                  <a:gd name="T18" fmla="*/ 1020109799 w 565"/>
                  <a:gd name="T19" fmla="*/ 652719315 h 571"/>
                  <a:gd name="T20" fmla="*/ 1128266679 w 565"/>
                  <a:gd name="T21" fmla="*/ 501510023 h 571"/>
                  <a:gd name="T22" fmla="*/ 1226590119 w 565"/>
                  <a:gd name="T23" fmla="*/ 342741061 h 571"/>
                  <a:gd name="T24" fmla="*/ 1310164964 w 565"/>
                  <a:gd name="T25" fmla="*/ 171370530 h 571"/>
                  <a:gd name="T26" fmla="*/ 1386366296 w 565"/>
                  <a:gd name="T27" fmla="*/ 0 h 5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65" h="571">
                    <a:moveTo>
                      <a:pt x="564" y="0"/>
                    </a:moveTo>
                    <a:lnTo>
                      <a:pt x="564" y="570"/>
                    </a:lnTo>
                    <a:lnTo>
                      <a:pt x="0" y="570"/>
                    </a:lnTo>
                    <a:lnTo>
                      <a:pt x="68" y="539"/>
                    </a:lnTo>
                    <a:lnTo>
                      <a:pt x="134" y="505"/>
                    </a:lnTo>
                    <a:lnTo>
                      <a:pt x="198" y="463"/>
                    </a:lnTo>
                    <a:lnTo>
                      <a:pt x="257" y="420"/>
                    </a:lnTo>
                    <a:lnTo>
                      <a:pt x="313" y="369"/>
                    </a:lnTo>
                    <a:lnTo>
                      <a:pt x="366" y="316"/>
                    </a:lnTo>
                    <a:lnTo>
                      <a:pt x="415" y="259"/>
                    </a:lnTo>
                    <a:lnTo>
                      <a:pt x="459" y="199"/>
                    </a:lnTo>
                    <a:lnTo>
                      <a:pt x="499" y="136"/>
                    </a:lnTo>
                    <a:lnTo>
                      <a:pt x="533" y="68"/>
                    </a:lnTo>
                    <a:lnTo>
                      <a:pt x="564" y="0"/>
                    </a:lnTo>
                  </a:path>
                </a:pathLst>
              </a:custGeom>
              <a:solidFill>
                <a:srgbClr val="FF0000"/>
              </a:solidFill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341563" y="3311525"/>
                <a:ext cx="1806575" cy="1760538"/>
              </a:xfrm>
              <a:custGeom>
                <a:avLst/>
                <a:gdLst>
                  <a:gd name="T0" fmla="*/ 0 w 1152"/>
                  <a:gd name="T1" fmla="*/ 2147483647 h 1109"/>
                  <a:gd name="T2" fmla="*/ 297572071 w 1152"/>
                  <a:gd name="T3" fmla="*/ 2147483647 h 1109"/>
                  <a:gd name="T4" fmla="*/ 447588365 w 1152"/>
                  <a:gd name="T5" fmla="*/ 2147483647 h 1109"/>
                  <a:gd name="T6" fmla="*/ 595144142 w 1152"/>
                  <a:gd name="T7" fmla="*/ 2147483647 h 1109"/>
                  <a:gd name="T8" fmla="*/ 742701487 w 1152"/>
                  <a:gd name="T9" fmla="*/ 2147483647 h 1109"/>
                  <a:gd name="T10" fmla="*/ 892716213 w 1152"/>
                  <a:gd name="T11" fmla="*/ 2147483647 h 1109"/>
                  <a:gd name="T12" fmla="*/ 1040273559 w 1152"/>
                  <a:gd name="T13" fmla="*/ 2147483647 h 1109"/>
                  <a:gd name="T14" fmla="*/ 1342763528 w 1152"/>
                  <a:gd name="T15" fmla="*/ 2094251232 h 1109"/>
                  <a:gd name="T16" fmla="*/ 1637876650 w 1152"/>
                  <a:gd name="T17" fmla="*/ 1635582665 h 1109"/>
                  <a:gd name="T18" fmla="*/ 1935448721 w 1152"/>
                  <a:gd name="T19" fmla="*/ 1091228760 h 1109"/>
                  <a:gd name="T20" fmla="*/ 2087923965 w 1152"/>
                  <a:gd name="T21" fmla="*/ 811490543 h 1109"/>
                  <a:gd name="T22" fmla="*/ 2147483647 w 1152"/>
                  <a:gd name="T23" fmla="*/ 549394219 h 1109"/>
                  <a:gd name="T24" fmla="*/ 2147483647 w 1152"/>
                  <a:gd name="T25" fmla="*/ 325101042 h 1109"/>
                  <a:gd name="T26" fmla="*/ 2147483647 w 1152"/>
                  <a:gd name="T27" fmla="*/ 151209418 h 1109"/>
                  <a:gd name="T28" fmla="*/ 2147483647 w 1152"/>
                  <a:gd name="T29" fmla="*/ 37803148 h 1109"/>
                  <a:gd name="T30" fmla="*/ 2147483647 w 1152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52" h="1109">
                    <a:moveTo>
                      <a:pt x="0" y="1108"/>
                    </a:moveTo>
                    <a:lnTo>
                      <a:pt x="121" y="1095"/>
                    </a:lnTo>
                    <a:lnTo>
                      <a:pt x="182" y="1082"/>
                    </a:lnTo>
                    <a:lnTo>
                      <a:pt x="242" y="1064"/>
                    </a:lnTo>
                    <a:lnTo>
                      <a:pt x="302" y="1039"/>
                    </a:lnTo>
                    <a:lnTo>
                      <a:pt x="363" y="1004"/>
                    </a:lnTo>
                    <a:lnTo>
                      <a:pt x="423" y="960"/>
                    </a:lnTo>
                    <a:lnTo>
                      <a:pt x="546" y="831"/>
                    </a:lnTo>
                    <a:lnTo>
                      <a:pt x="666" y="649"/>
                    </a:lnTo>
                    <a:lnTo>
                      <a:pt x="787" y="433"/>
                    </a:lnTo>
                    <a:lnTo>
                      <a:pt x="849" y="322"/>
                    </a:lnTo>
                    <a:lnTo>
                      <a:pt x="908" y="218"/>
                    </a:lnTo>
                    <a:lnTo>
                      <a:pt x="970" y="129"/>
                    </a:lnTo>
                    <a:lnTo>
                      <a:pt x="1030" y="60"/>
                    </a:lnTo>
                    <a:lnTo>
                      <a:pt x="1091" y="15"/>
                    </a:lnTo>
                    <a:lnTo>
                      <a:pt x="1151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764213" y="5079999"/>
                    <a:ext cx="647506" cy="7302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TW" sz="1800" i="1" dirty="0">
                      <a:latin typeface="Arial" charset="0"/>
                      <a:ea typeface="PMingLiU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64213" y="5079999"/>
                    <a:ext cx="647506" cy="73020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926061" y="5081590"/>
                    <a:ext cx="624758" cy="7302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zh-TW" sz="1800" dirty="0">
                      <a:latin typeface="Arial" charset="0"/>
                      <a:ea typeface="PMingLiU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26061" y="5081590"/>
                    <a:ext cx="624758" cy="73020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 flipV="1">
                <a:off x="3503613" y="3556000"/>
                <a:ext cx="0" cy="17208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3505200" y="5222875"/>
                <a:ext cx="0" cy="38100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168775" y="3311525"/>
                <a:ext cx="1808163" cy="1760538"/>
              </a:xfrm>
              <a:custGeom>
                <a:avLst/>
                <a:gdLst>
                  <a:gd name="T0" fmla="*/ 2147483647 w 1153"/>
                  <a:gd name="T1" fmla="*/ 2147483647 h 1109"/>
                  <a:gd name="T2" fmla="*/ 2147483647 w 1153"/>
                  <a:gd name="T3" fmla="*/ 2147483647 h 1109"/>
                  <a:gd name="T4" fmla="*/ 2147483647 w 1153"/>
                  <a:gd name="T5" fmla="*/ 2147483647 h 1109"/>
                  <a:gd name="T6" fmla="*/ 2147483647 w 1153"/>
                  <a:gd name="T7" fmla="*/ 2147483647 h 1109"/>
                  <a:gd name="T8" fmla="*/ 2087970343 w 1153"/>
                  <a:gd name="T9" fmla="*/ 2147483647 h 1109"/>
                  <a:gd name="T10" fmla="*/ 1937950839 w 1153"/>
                  <a:gd name="T11" fmla="*/ 2147483647 h 1109"/>
                  <a:gd name="T12" fmla="*/ 1790391878 w 1153"/>
                  <a:gd name="T13" fmla="*/ 2147483647 h 1109"/>
                  <a:gd name="T14" fmla="*/ 1492811845 w 1153"/>
                  <a:gd name="T15" fmla="*/ 2094251232 h 1109"/>
                  <a:gd name="T16" fmla="*/ 1192774404 w 1153"/>
                  <a:gd name="T17" fmla="*/ 1635582665 h 1109"/>
                  <a:gd name="T18" fmla="*/ 895195939 w 1153"/>
                  <a:gd name="T19" fmla="*/ 1091228760 h 1109"/>
                  <a:gd name="T20" fmla="*/ 747635411 w 1153"/>
                  <a:gd name="T21" fmla="*/ 811490543 h 1109"/>
                  <a:gd name="T22" fmla="*/ 597617474 w 1153"/>
                  <a:gd name="T23" fmla="*/ 549394219 h 1109"/>
                  <a:gd name="T24" fmla="*/ 450056946 w 1153"/>
                  <a:gd name="T25" fmla="*/ 325101042 h 1109"/>
                  <a:gd name="T26" fmla="*/ 297578465 w 1153"/>
                  <a:gd name="T27" fmla="*/ 151209418 h 1109"/>
                  <a:gd name="T28" fmla="*/ 150019505 w 1153"/>
                  <a:gd name="T29" fmla="*/ 37803148 h 1109"/>
                  <a:gd name="T30" fmla="*/ 0 w 1153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53" h="1109">
                    <a:moveTo>
                      <a:pt x="1152" y="1108"/>
                    </a:moveTo>
                    <a:lnTo>
                      <a:pt x="1030" y="1095"/>
                    </a:lnTo>
                    <a:lnTo>
                      <a:pt x="970" y="1082"/>
                    </a:lnTo>
                    <a:lnTo>
                      <a:pt x="909" y="1064"/>
                    </a:lnTo>
                    <a:lnTo>
                      <a:pt x="849" y="1039"/>
                    </a:lnTo>
                    <a:lnTo>
                      <a:pt x="788" y="1004"/>
                    </a:lnTo>
                    <a:lnTo>
                      <a:pt x="728" y="960"/>
                    </a:lnTo>
                    <a:lnTo>
                      <a:pt x="607" y="831"/>
                    </a:lnTo>
                    <a:lnTo>
                      <a:pt x="485" y="649"/>
                    </a:lnTo>
                    <a:lnTo>
                      <a:pt x="364" y="433"/>
                    </a:lnTo>
                    <a:lnTo>
                      <a:pt x="304" y="322"/>
                    </a:lnTo>
                    <a:lnTo>
                      <a:pt x="243" y="218"/>
                    </a:lnTo>
                    <a:lnTo>
                      <a:pt x="183" y="129"/>
                    </a:lnTo>
                    <a:lnTo>
                      <a:pt x="121" y="60"/>
                    </a:lnTo>
                    <a:lnTo>
                      <a:pt x="61" y="15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 flipV="1">
                <a:off x="4854575" y="3584575"/>
                <a:ext cx="0" cy="17208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4851400" y="5260975"/>
                <a:ext cx="0" cy="38100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22"/>
              <p:cNvSpPr>
                <a:spLocks/>
              </p:cNvSpPr>
              <p:nvPr/>
            </p:nvSpPr>
            <p:spPr bwMode="auto">
              <a:xfrm>
                <a:off x="4865688" y="4203700"/>
                <a:ext cx="839787" cy="862013"/>
              </a:xfrm>
              <a:custGeom>
                <a:avLst/>
                <a:gdLst>
                  <a:gd name="T0" fmla="*/ 0 w 536"/>
                  <a:gd name="T1" fmla="*/ 0 h 543"/>
                  <a:gd name="T2" fmla="*/ 0 w 536"/>
                  <a:gd name="T3" fmla="*/ 1365925480 h 543"/>
                  <a:gd name="T4" fmla="*/ 1313295260 w 536"/>
                  <a:gd name="T5" fmla="*/ 1365925480 h 543"/>
                  <a:gd name="T6" fmla="*/ 1153735730 w 536"/>
                  <a:gd name="T7" fmla="*/ 1292841700 h 543"/>
                  <a:gd name="T8" fmla="*/ 999086447 w 536"/>
                  <a:gd name="T9" fmla="*/ 1209675702 h 543"/>
                  <a:gd name="T10" fmla="*/ 854256091 w 536"/>
                  <a:gd name="T11" fmla="*/ 1111390345 h 543"/>
                  <a:gd name="T12" fmla="*/ 711879293 w 536"/>
                  <a:gd name="T13" fmla="*/ 1005543721 h 543"/>
                  <a:gd name="T14" fmla="*/ 581778112 w 536"/>
                  <a:gd name="T15" fmla="*/ 887095515 h 543"/>
                  <a:gd name="T16" fmla="*/ 459039168 w 536"/>
                  <a:gd name="T17" fmla="*/ 761087629 h 543"/>
                  <a:gd name="T18" fmla="*/ 346120719 w 536"/>
                  <a:gd name="T19" fmla="*/ 622479749 h 543"/>
                  <a:gd name="T20" fmla="*/ 243021197 w 536"/>
                  <a:gd name="T21" fmla="*/ 478829965 h 543"/>
                  <a:gd name="T22" fmla="*/ 147285479 w 536"/>
                  <a:gd name="T23" fmla="*/ 325101139 h 543"/>
                  <a:gd name="T24" fmla="*/ 68732492 w 536"/>
                  <a:gd name="T25" fmla="*/ 166330409 h 543"/>
                  <a:gd name="T26" fmla="*/ 0 w 536"/>
                  <a:gd name="T27" fmla="*/ 0 h 5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36" h="543">
                    <a:moveTo>
                      <a:pt x="0" y="0"/>
                    </a:moveTo>
                    <a:lnTo>
                      <a:pt x="0" y="542"/>
                    </a:lnTo>
                    <a:lnTo>
                      <a:pt x="535" y="542"/>
                    </a:lnTo>
                    <a:lnTo>
                      <a:pt x="470" y="513"/>
                    </a:lnTo>
                    <a:lnTo>
                      <a:pt x="407" y="480"/>
                    </a:lnTo>
                    <a:lnTo>
                      <a:pt x="348" y="441"/>
                    </a:lnTo>
                    <a:lnTo>
                      <a:pt x="290" y="399"/>
                    </a:lnTo>
                    <a:lnTo>
                      <a:pt x="237" y="352"/>
                    </a:lnTo>
                    <a:lnTo>
                      <a:pt x="187" y="302"/>
                    </a:lnTo>
                    <a:lnTo>
                      <a:pt x="141" y="247"/>
                    </a:lnTo>
                    <a:lnTo>
                      <a:pt x="99" y="190"/>
                    </a:lnTo>
                    <a:lnTo>
                      <a:pt x="60" y="129"/>
                    </a:lnTo>
                    <a:lnTo>
                      <a:pt x="28" y="6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 flipH="1">
                <a:off x="5105399" y="4217191"/>
                <a:ext cx="1306319" cy="680245"/>
              </a:xfrm>
              <a:custGeom>
                <a:avLst/>
                <a:gdLst>
                  <a:gd name="T0" fmla="*/ 0 w 145"/>
                  <a:gd name="T1" fmla="*/ 0 h 419"/>
                  <a:gd name="T2" fmla="*/ 626348234 w 145"/>
                  <a:gd name="T3" fmla="*/ 19232656 h 419"/>
                  <a:gd name="T4" fmla="*/ 1207958661 w 145"/>
                  <a:gd name="T5" fmla="*/ 48956332 h 419"/>
                  <a:gd name="T6" fmla="*/ 1722460010 w 145"/>
                  <a:gd name="T7" fmla="*/ 83925518 h 419"/>
                  <a:gd name="T8" fmla="*/ 2125114473 w 145"/>
                  <a:gd name="T9" fmla="*/ 129384402 h 419"/>
                  <a:gd name="T10" fmla="*/ 2147483647 w 145"/>
                  <a:gd name="T11" fmla="*/ 178340733 h 419"/>
                  <a:gd name="T12" fmla="*/ 2147483647 w 145"/>
                  <a:gd name="T13" fmla="*/ 230794512 h 419"/>
                  <a:gd name="T14" fmla="*/ 2147483647 w 145"/>
                  <a:gd name="T15" fmla="*/ 284996354 h 419"/>
                  <a:gd name="T16" fmla="*/ 2147483647 w 145"/>
                  <a:gd name="T17" fmla="*/ 335700748 h 419"/>
                  <a:gd name="T18" fmla="*/ 2147483647 w 145"/>
                  <a:gd name="T19" fmla="*/ 386405142 h 419"/>
                  <a:gd name="T20" fmla="*/ 1946158510 w 145"/>
                  <a:gd name="T21" fmla="*/ 438858921 h 419"/>
                  <a:gd name="T22" fmla="*/ 1856678164 w 145"/>
                  <a:gd name="T23" fmla="*/ 491311378 h 419"/>
                  <a:gd name="T24" fmla="*/ 1856678164 w 145"/>
                  <a:gd name="T25" fmla="*/ 545513220 h 419"/>
                  <a:gd name="T26" fmla="*/ 2013267588 w 145"/>
                  <a:gd name="T27" fmla="*/ 596218936 h 419"/>
                  <a:gd name="T28" fmla="*/ 2147483647 w 145"/>
                  <a:gd name="T29" fmla="*/ 646923330 h 419"/>
                  <a:gd name="T30" fmla="*/ 2147483647 w 145"/>
                  <a:gd name="T31" fmla="*/ 690634152 h 419"/>
                  <a:gd name="T32" fmla="*/ 2147483647 w 145"/>
                  <a:gd name="T33" fmla="*/ 727351400 h 419"/>
                  <a:gd name="T34" fmla="*/ 2147483647 w 145"/>
                  <a:gd name="T35" fmla="*/ 730848848 h 4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5" h="419">
                    <a:moveTo>
                      <a:pt x="0" y="0"/>
                    </a:moveTo>
                    <a:lnTo>
                      <a:pt x="28" y="11"/>
                    </a:lnTo>
                    <a:lnTo>
                      <a:pt x="54" y="28"/>
                    </a:lnTo>
                    <a:lnTo>
                      <a:pt x="77" y="48"/>
                    </a:lnTo>
                    <a:lnTo>
                      <a:pt x="95" y="74"/>
                    </a:lnTo>
                    <a:lnTo>
                      <a:pt x="107" y="102"/>
                    </a:lnTo>
                    <a:lnTo>
                      <a:pt x="114" y="132"/>
                    </a:lnTo>
                    <a:lnTo>
                      <a:pt x="115" y="163"/>
                    </a:lnTo>
                    <a:lnTo>
                      <a:pt x="110" y="192"/>
                    </a:lnTo>
                    <a:lnTo>
                      <a:pt x="98" y="221"/>
                    </a:lnTo>
                    <a:lnTo>
                      <a:pt x="87" y="251"/>
                    </a:lnTo>
                    <a:lnTo>
                      <a:pt x="83" y="281"/>
                    </a:lnTo>
                    <a:lnTo>
                      <a:pt x="83" y="312"/>
                    </a:lnTo>
                    <a:lnTo>
                      <a:pt x="90" y="341"/>
                    </a:lnTo>
                    <a:lnTo>
                      <a:pt x="103" y="370"/>
                    </a:lnTo>
                    <a:lnTo>
                      <a:pt x="121" y="395"/>
                    </a:lnTo>
                    <a:lnTo>
                      <a:pt x="143" y="416"/>
                    </a:lnTo>
                    <a:lnTo>
                      <a:pt x="144" y="41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2875201" y="5587138"/>
                <a:ext cx="1219201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l" eaLnBrk="1" hangingPunct="1"/>
                <a:r>
                  <a:rPr lang="en-US" altLang="zh-TW" sz="18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  <a:sym typeface="Symbol" pitchFamily="18" charset="2"/>
                  </a:rPr>
                  <a:t>-1.96</a:t>
                </a:r>
                <a:endParaRPr lang="en-US" altLang="zh-TW" sz="180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/>
            </p:nvSpPr>
            <p:spPr bwMode="auto">
              <a:xfrm>
                <a:off x="4284773" y="5587138"/>
                <a:ext cx="1219201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l" eaLnBrk="1" hangingPunct="1"/>
                <a:r>
                  <a:rPr lang="en-US" altLang="zh-TW" sz="1800" dirty="0" smtClean="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  <a:sym typeface="Symbol" pitchFamily="18" charset="2"/>
                  </a:rPr>
                  <a:t>+1.96</a:t>
                </a:r>
                <a:endParaRPr lang="en-US" altLang="zh-TW" sz="180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2247900" y="5053013"/>
                <a:ext cx="3719513" cy="1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68705" y="4116523"/>
                    <a:ext cx="2104280" cy="1470616"/>
                  </a:xfrm>
                  <a:prstGeom prst="rect">
                    <a:avLst/>
                  </a:prstGeom>
                  <a:solidFill>
                    <a:srgbClr val="FFCCFF"/>
                  </a:solidFill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Rejection region, </a:t>
                    </a:r>
                    <a14:m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sz="1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sz="1400" i="1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=0.025</m:t>
                        </m:r>
                      </m:oMath>
                    </a14:m>
                    <a:endParaRPr lang="en-US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 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68705" y="4116523"/>
                    <a:ext cx="2104280" cy="147061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846" t="-820" b="-6311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 flipH="1">
                <a:off x="2073922" y="4203701"/>
                <a:ext cx="1202677" cy="693738"/>
              </a:xfrm>
              <a:custGeom>
                <a:avLst/>
                <a:gdLst>
                  <a:gd name="T0" fmla="*/ 0 w 145"/>
                  <a:gd name="T1" fmla="*/ 0 h 419"/>
                  <a:gd name="T2" fmla="*/ 626348234 w 145"/>
                  <a:gd name="T3" fmla="*/ 19232656 h 419"/>
                  <a:gd name="T4" fmla="*/ 1207958661 w 145"/>
                  <a:gd name="T5" fmla="*/ 48956332 h 419"/>
                  <a:gd name="T6" fmla="*/ 1722460010 w 145"/>
                  <a:gd name="T7" fmla="*/ 83925518 h 419"/>
                  <a:gd name="T8" fmla="*/ 2125114473 w 145"/>
                  <a:gd name="T9" fmla="*/ 129384402 h 419"/>
                  <a:gd name="T10" fmla="*/ 2147483647 w 145"/>
                  <a:gd name="T11" fmla="*/ 178340733 h 419"/>
                  <a:gd name="T12" fmla="*/ 2147483647 w 145"/>
                  <a:gd name="T13" fmla="*/ 230794512 h 419"/>
                  <a:gd name="T14" fmla="*/ 2147483647 w 145"/>
                  <a:gd name="T15" fmla="*/ 284996354 h 419"/>
                  <a:gd name="T16" fmla="*/ 2147483647 w 145"/>
                  <a:gd name="T17" fmla="*/ 335700748 h 419"/>
                  <a:gd name="T18" fmla="*/ 2147483647 w 145"/>
                  <a:gd name="T19" fmla="*/ 386405142 h 419"/>
                  <a:gd name="T20" fmla="*/ 1946158510 w 145"/>
                  <a:gd name="T21" fmla="*/ 438858921 h 419"/>
                  <a:gd name="T22" fmla="*/ 1856678164 w 145"/>
                  <a:gd name="T23" fmla="*/ 491311378 h 419"/>
                  <a:gd name="T24" fmla="*/ 1856678164 w 145"/>
                  <a:gd name="T25" fmla="*/ 545513220 h 419"/>
                  <a:gd name="T26" fmla="*/ 2013267588 w 145"/>
                  <a:gd name="T27" fmla="*/ 596218936 h 419"/>
                  <a:gd name="T28" fmla="*/ 2147483647 w 145"/>
                  <a:gd name="T29" fmla="*/ 646923330 h 419"/>
                  <a:gd name="T30" fmla="*/ 2147483647 w 145"/>
                  <a:gd name="T31" fmla="*/ 690634152 h 419"/>
                  <a:gd name="T32" fmla="*/ 2147483647 w 145"/>
                  <a:gd name="T33" fmla="*/ 727351400 h 419"/>
                  <a:gd name="T34" fmla="*/ 2147483647 w 145"/>
                  <a:gd name="T35" fmla="*/ 730848848 h 4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5" h="419">
                    <a:moveTo>
                      <a:pt x="0" y="0"/>
                    </a:moveTo>
                    <a:lnTo>
                      <a:pt x="28" y="11"/>
                    </a:lnTo>
                    <a:lnTo>
                      <a:pt x="54" y="28"/>
                    </a:lnTo>
                    <a:lnTo>
                      <a:pt x="77" y="48"/>
                    </a:lnTo>
                    <a:lnTo>
                      <a:pt x="95" y="74"/>
                    </a:lnTo>
                    <a:lnTo>
                      <a:pt x="107" y="102"/>
                    </a:lnTo>
                    <a:lnTo>
                      <a:pt x="114" y="132"/>
                    </a:lnTo>
                    <a:lnTo>
                      <a:pt x="115" y="163"/>
                    </a:lnTo>
                    <a:lnTo>
                      <a:pt x="110" y="192"/>
                    </a:lnTo>
                    <a:lnTo>
                      <a:pt x="98" y="221"/>
                    </a:lnTo>
                    <a:lnTo>
                      <a:pt x="87" y="251"/>
                    </a:lnTo>
                    <a:lnTo>
                      <a:pt x="83" y="281"/>
                    </a:lnTo>
                    <a:lnTo>
                      <a:pt x="83" y="312"/>
                    </a:lnTo>
                    <a:lnTo>
                      <a:pt x="90" y="341"/>
                    </a:lnTo>
                    <a:lnTo>
                      <a:pt x="103" y="370"/>
                    </a:lnTo>
                    <a:lnTo>
                      <a:pt x="121" y="395"/>
                    </a:lnTo>
                    <a:lnTo>
                      <a:pt x="143" y="416"/>
                    </a:lnTo>
                    <a:lnTo>
                      <a:pt x="144" y="41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>
                  <a:rot lat="0" lon="1080000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4800" y="5890736"/>
                  <a:ext cx="1263408" cy="73866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Rejection region,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14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en-US" sz="1400" i="1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1400" b="0" i="1" smtClean="0">
                          <a:latin typeface="Cambria Math"/>
                          <a:cs typeface="Arial" panose="020B0604020202020204" pitchFamily="34" charset="0"/>
                        </a:rPr>
                        <m:t>=0.025</m:t>
                      </m:r>
                    </m:oMath>
                  </a14:m>
                  <a:endParaRPr lang="en-US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 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0" y="5890736"/>
                  <a:ext cx="1263408" cy="7386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865" t="-820" b="-631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36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Britain Leave EU?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Express (UK), 22 June 2016: Analysts at TNS surveyed 2,320 adults across the UK online between June 16-22. The baseline results reveal a 2% lead for the EU leave campaign, with support for Brexit at 43% compared to 41% for Remain</a:t>
            </a:r>
          </a:p>
          <a:p>
            <a:r>
              <a:rPr lang="en-US" sz="2200" dirty="0" smtClean="0"/>
              <a:t>We do not know the true population of British intending to leave EU until the result of the referendum is announced. A common way to gain insights on election or a referendum campaign is to held a survey and based inference on the proportion of success in a sample taken from the relevant population</a:t>
            </a:r>
          </a:p>
          <a:p>
            <a:r>
              <a:rPr lang="en-US" sz="2200" dirty="0" smtClean="0"/>
              <a:t>In practice, most of these surveys are inaccurate because</a:t>
            </a:r>
          </a:p>
          <a:p>
            <a:pPr lvl="1"/>
            <a:r>
              <a:rPr lang="en-US" sz="2000" dirty="0" smtClean="0"/>
              <a:t>The involved sample is biased. It does not truly represent the population</a:t>
            </a:r>
          </a:p>
          <a:p>
            <a:pPr lvl="1"/>
            <a:r>
              <a:rPr lang="en-US" sz="2000" dirty="0" smtClean="0"/>
              <a:t>Some voters had not honestly revealed their voting intention, or they changed their mind after the survey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Test of Hypothesis for the </a:t>
            </a:r>
            <a:r>
              <a:rPr lang="en-US" dirty="0" smtClean="0"/>
              <a:t>Proportion –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6" name="Freeform 22"/>
          <p:cNvSpPr>
            <a:spLocks/>
          </p:cNvSpPr>
          <p:nvPr/>
        </p:nvSpPr>
        <p:spPr bwMode="auto">
          <a:xfrm>
            <a:off x="7162800" y="4058989"/>
            <a:ext cx="822405" cy="875337"/>
          </a:xfrm>
          <a:custGeom>
            <a:avLst/>
            <a:gdLst>
              <a:gd name="T0" fmla="*/ 0 w 536"/>
              <a:gd name="T1" fmla="*/ 0 h 543"/>
              <a:gd name="T2" fmla="*/ 0 w 536"/>
              <a:gd name="T3" fmla="*/ 1365925480 h 543"/>
              <a:gd name="T4" fmla="*/ 1313295260 w 536"/>
              <a:gd name="T5" fmla="*/ 1365925480 h 543"/>
              <a:gd name="T6" fmla="*/ 1153735730 w 536"/>
              <a:gd name="T7" fmla="*/ 1292841700 h 543"/>
              <a:gd name="T8" fmla="*/ 999086447 w 536"/>
              <a:gd name="T9" fmla="*/ 1209675702 h 543"/>
              <a:gd name="T10" fmla="*/ 854256091 w 536"/>
              <a:gd name="T11" fmla="*/ 1111390345 h 543"/>
              <a:gd name="T12" fmla="*/ 711879293 w 536"/>
              <a:gd name="T13" fmla="*/ 1005543721 h 543"/>
              <a:gd name="T14" fmla="*/ 581778112 w 536"/>
              <a:gd name="T15" fmla="*/ 887095515 h 543"/>
              <a:gd name="T16" fmla="*/ 459039168 w 536"/>
              <a:gd name="T17" fmla="*/ 761087629 h 543"/>
              <a:gd name="T18" fmla="*/ 346120719 w 536"/>
              <a:gd name="T19" fmla="*/ 622479749 h 543"/>
              <a:gd name="T20" fmla="*/ 243021197 w 536"/>
              <a:gd name="T21" fmla="*/ 478829965 h 543"/>
              <a:gd name="T22" fmla="*/ 147285479 w 536"/>
              <a:gd name="T23" fmla="*/ 325101139 h 543"/>
              <a:gd name="T24" fmla="*/ 68732492 w 536"/>
              <a:gd name="T25" fmla="*/ 166330409 h 543"/>
              <a:gd name="T26" fmla="*/ 0 w 536"/>
              <a:gd name="T27" fmla="*/ 0 h 5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36" h="543">
                <a:moveTo>
                  <a:pt x="0" y="0"/>
                </a:moveTo>
                <a:lnTo>
                  <a:pt x="0" y="542"/>
                </a:lnTo>
                <a:lnTo>
                  <a:pt x="535" y="542"/>
                </a:lnTo>
                <a:lnTo>
                  <a:pt x="470" y="513"/>
                </a:lnTo>
                <a:lnTo>
                  <a:pt x="407" y="480"/>
                </a:lnTo>
                <a:lnTo>
                  <a:pt x="348" y="441"/>
                </a:lnTo>
                <a:lnTo>
                  <a:pt x="290" y="399"/>
                </a:lnTo>
                <a:lnTo>
                  <a:pt x="237" y="352"/>
                </a:lnTo>
                <a:lnTo>
                  <a:pt x="187" y="302"/>
                </a:lnTo>
                <a:lnTo>
                  <a:pt x="141" y="247"/>
                </a:lnTo>
                <a:lnTo>
                  <a:pt x="99" y="190"/>
                </a:lnTo>
                <a:lnTo>
                  <a:pt x="60" y="129"/>
                </a:lnTo>
                <a:lnTo>
                  <a:pt x="28" y="66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611539" y="4022535"/>
            <a:ext cx="865461" cy="914788"/>
          </a:xfrm>
          <a:custGeom>
            <a:avLst/>
            <a:gdLst>
              <a:gd name="T0" fmla="*/ 1386366296 w 565"/>
              <a:gd name="T1" fmla="*/ 0 h 571"/>
              <a:gd name="T2" fmla="*/ 1386366296 w 565"/>
              <a:gd name="T3" fmla="*/ 1436488270 h 571"/>
              <a:gd name="T4" fmla="*/ 0 w 565"/>
              <a:gd name="T5" fmla="*/ 1436488270 h 571"/>
              <a:gd name="T6" fmla="*/ 167151258 w 565"/>
              <a:gd name="T7" fmla="*/ 1358362676 h 571"/>
              <a:gd name="T8" fmla="*/ 329384227 w 565"/>
              <a:gd name="T9" fmla="*/ 1272677410 h 571"/>
              <a:gd name="T10" fmla="*/ 486703612 w 565"/>
              <a:gd name="T11" fmla="*/ 1166830906 h 571"/>
              <a:gd name="T12" fmla="*/ 631731194 w 565"/>
              <a:gd name="T13" fmla="*/ 1058465041 h 571"/>
              <a:gd name="T14" fmla="*/ 769383696 w 565"/>
              <a:gd name="T15" fmla="*/ 929936350 h 571"/>
              <a:gd name="T16" fmla="*/ 899662684 w 565"/>
              <a:gd name="T17" fmla="*/ 796368936 h 571"/>
              <a:gd name="T18" fmla="*/ 1020109799 w 565"/>
              <a:gd name="T19" fmla="*/ 652719315 h 571"/>
              <a:gd name="T20" fmla="*/ 1128266679 w 565"/>
              <a:gd name="T21" fmla="*/ 501510023 h 571"/>
              <a:gd name="T22" fmla="*/ 1226590119 w 565"/>
              <a:gd name="T23" fmla="*/ 342741061 h 571"/>
              <a:gd name="T24" fmla="*/ 1310164964 w 565"/>
              <a:gd name="T25" fmla="*/ 171370530 h 571"/>
              <a:gd name="T26" fmla="*/ 1386366296 w 565"/>
              <a:gd name="T27" fmla="*/ 0 h 5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5" h="571">
                <a:moveTo>
                  <a:pt x="564" y="0"/>
                </a:moveTo>
                <a:lnTo>
                  <a:pt x="564" y="570"/>
                </a:lnTo>
                <a:lnTo>
                  <a:pt x="0" y="570"/>
                </a:lnTo>
                <a:lnTo>
                  <a:pt x="68" y="539"/>
                </a:lnTo>
                <a:lnTo>
                  <a:pt x="134" y="505"/>
                </a:lnTo>
                <a:lnTo>
                  <a:pt x="198" y="463"/>
                </a:lnTo>
                <a:lnTo>
                  <a:pt x="257" y="420"/>
                </a:lnTo>
                <a:lnTo>
                  <a:pt x="313" y="369"/>
                </a:lnTo>
                <a:lnTo>
                  <a:pt x="366" y="316"/>
                </a:lnTo>
                <a:lnTo>
                  <a:pt x="415" y="259"/>
                </a:lnTo>
                <a:lnTo>
                  <a:pt x="459" y="199"/>
                </a:lnTo>
                <a:lnTo>
                  <a:pt x="499" y="136"/>
                </a:lnTo>
                <a:lnTo>
                  <a:pt x="533" y="68"/>
                </a:lnTo>
                <a:lnTo>
                  <a:pt x="564" y="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33713" y="3708997"/>
            <a:ext cx="3196072" cy="2155426"/>
            <a:chOff x="2247900" y="3311525"/>
            <a:chExt cx="4163819" cy="306296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46549" y="3352800"/>
              <a:ext cx="22226" cy="1728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341563" y="3311525"/>
              <a:ext cx="1806575" cy="1760538"/>
            </a:xfrm>
            <a:custGeom>
              <a:avLst/>
              <a:gdLst>
                <a:gd name="T0" fmla="*/ 0 w 1152"/>
                <a:gd name="T1" fmla="*/ 2147483647 h 1109"/>
                <a:gd name="T2" fmla="*/ 297572071 w 1152"/>
                <a:gd name="T3" fmla="*/ 2147483647 h 1109"/>
                <a:gd name="T4" fmla="*/ 447588365 w 1152"/>
                <a:gd name="T5" fmla="*/ 2147483647 h 1109"/>
                <a:gd name="T6" fmla="*/ 595144142 w 1152"/>
                <a:gd name="T7" fmla="*/ 2147483647 h 1109"/>
                <a:gd name="T8" fmla="*/ 742701487 w 1152"/>
                <a:gd name="T9" fmla="*/ 2147483647 h 1109"/>
                <a:gd name="T10" fmla="*/ 892716213 w 1152"/>
                <a:gd name="T11" fmla="*/ 2147483647 h 1109"/>
                <a:gd name="T12" fmla="*/ 1040273559 w 1152"/>
                <a:gd name="T13" fmla="*/ 2147483647 h 1109"/>
                <a:gd name="T14" fmla="*/ 1342763528 w 1152"/>
                <a:gd name="T15" fmla="*/ 2094251232 h 1109"/>
                <a:gd name="T16" fmla="*/ 1637876650 w 1152"/>
                <a:gd name="T17" fmla="*/ 1635582665 h 1109"/>
                <a:gd name="T18" fmla="*/ 1935448721 w 1152"/>
                <a:gd name="T19" fmla="*/ 1091228760 h 1109"/>
                <a:gd name="T20" fmla="*/ 2087923965 w 1152"/>
                <a:gd name="T21" fmla="*/ 811490543 h 1109"/>
                <a:gd name="T22" fmla="*/ 2147483647 w 1152"/>
                <a:gd name="T23" fmla="*/ 549394219 h 1109"/>
                <a:gd name="T24" fmla="*/ 2147483647 w 1152"/>
                <a:gd name="T25" fmla="*/ 325101042 h 1109"/>
                <a:gd name="T26" fmla="*/ 2147483647 w 1152"/>
                <a:gd name="T27" fmla="*/ 151209418 h 1109"/>
                <a:gd name="T28" fmla="*/ 2147483647 w 1152"/>
                <a:gd name="T29" fmla="*/ 37803148 h 1109"/>
                <a:gd name="T30" fmla="*/ 2147483647 w 1152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52" h="1109">
                  <a:moveTo>
                    <a:pt x="0" y="1108"/>
                  </a:moveTo>
                  <a:lnTo>
                    <a:pt x="121" y="1095"/>
                  </a:lnTo>
                  <a:lnTo>
                    <a:pt x="182" y="1082"/>
                  </a:lnTo>
                  <a:lnTo>
                    <a:pt x="242" y="1064"/>
                  </a:lnTo>
                  <a:lnTo>
                    <a:pt x="302" y="1039"/>
                  </a:lnTo>
                  <a:lnTo>
                    <a:pt x="363" y="1004"/>
                  </a:lnTo>
                  <a:lnTo>
                    <a:pt x="423" y="960"/>
                  </a:lnTo>
                  <a:lnTo>
                    <a:pt x="546" y="831"/>
                  </a:lnTo>
                  <a:lnTo>
                    <a:pt x="666" y="649"/>
                  </a:lnTo>
                  <a:lnTo>
                    <a:pt x="787" y="433"/>
                  </a:lnTo>
                  <a:lnTo>
                    <a:pt x="849" y="322"/>
                  </a:lnTo>
                  <a:lnTo>
                    <a:pt x="908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1" y="15"/>
                  </a:lnTo>
                  <a:lnTo>
                    <a:pt x="1151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5764213" y="5079999"/>
                  <a:ext cx="647506" cy="730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oMath>
                    </m:oMathPara>
                  </a14:m>
                  <a:endParaRPr lang="en-US" altLang="zh-TW" sz="1800" i="1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4213" y="5079999"/>
                  <a:ext cx="647506" cy="7302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926061" y="5081590"/>
                  <a:ext cx="624758" cy="730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1800" dirty="0">
                    <a:latin typeface="Arial" charset="0"/>
                    <a:ea typeface="PMingLiU" pitchFamily="18" charset="-12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6061" y="5081590"/>
                  <a:ext cx="624758" cy="73020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168775" y="3311525"/>
              <a:ext cx="1808163" cy="1760538"/>
            </a:xfrm>
            <a:custGeom>
              <a:avLst/>
              <a:gdLst>
                <a:gd name="T0" fmla="*/ 2147483647 w 1153"/>
                <a:gd name="T1" fmla="*/ 2147483647 h 1109"/>
                <a:gd name="T2" fmla="*/ 2147483647 w 1153"/>
                <a:gd name="T3" fmla="*/ 2147483647 h 1109"/>
                <a:gd name="T4" fmla="*/ 2147483647 w 1153"/>
                <a:gd name="T5" fmla="*/ 2147483647 h 1109"/>
                <a:gd name="T6" fmla="*/ 2147483647 w 1153"/>
                <a:gd name="T7" fmla="*/ 2147483647 h 1109"/>
                <a:gd name="T8" fmla="*/ 2087970343 w 1153"/>
                <a:gd name="T9" fmla="*/ 2147483647 h 1109"/>
                <a:gd name="T10" fmla="*/ 1937950839 w 1153"/>
                <a:gd name="T11" fmla="*/ 2147483647 h 1109"/>
                <a:gd name="T12" fmla="*/ 1790391878 w 1153"/>
                <a:gd name="T13" fmla="*/ 2147483647 h 1109"/>
                <a:gd name="T14" fmla="*/ 1492811845 w 1153"/>
                <a:gd name="T15" fmla="*/ 2094251232 h 1109"/>
                <a:gd name="T16" fmla="*/ 1192774404 w 1153"/>
                <a:gd name="T17" fmla="*/ 1635582665 h 1109"/>
                <a:gd name="T18" fmla="*/ 895195939 w 1153"/>
                <a:gd name="T19" fmla="*/ 1091228760 h 1109"/>
                <a:gd name="T20" fmla="*/ 747635411 w 1153"/>
                <a:gd name="T21" fmla="*/ 811490543 h 1109"/>
                <a:gd name="T22" fmla="*/ 597617474 w 1153"/>
                <a:gd name="T23" fmla="*/ 549394219 h 1109"/>
                <a:gd name="T24" fmla="*/ 450056946 w 1153"/>
                <a:gd name="T25" fmla="*/ 325101042 h 1109"/>
                <a:gd name="T26" fmla="*/ 297578465 w 1153"/>
                <a:gd name="T27" fmla="*/ 151209418 h 1109"/>
                <a:gd name="T28" fmla="*/ 150019505 w 1153"/>
                <a:gd name="T29" fmla="*/ 37803148 h 1109"/>
                <a:gd name="T30" fmla="*/ 0 w 1153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53" h="1109">
                  <a:moveTo>
                    <a:pt x="1152" y="1108"/>
                  </a:moveTo>
                  <a:lnTo>
                    <a:pt x="1030" y="1095"/>
                  </a:lnTo>
                  <a:lnTo>
                    <a:pt x="970" y="1082"/>
                  </a:lnTo>
                  <a:lnTo>
                    <a:pt x="909" y="1064"/>
                  </a:lnTo>
                  <a:lnTo>
                    <a:pt x="849" y="1039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7" y="831"/>
                  </a:lnTo>
                  <a:lnTo>
                    <a:pt x="485" y="649"/>
                  </a:lnTo>
                  <a:lnTo>
                    <a:pt x="364" y="433"/>
                  </a:lnTo>
                  <a:lnTo>
                    <a:pt x="304" y="322"/>
                  </a:lnTo>
                  <a:lnTo>
                    <a:pt x="243" y="218"/>
                  </a:lnTo>
                  <a:lnTo>
                    <a:pt x="183" y="129"/>
                  </a:lnTo>
                  <a:lnTo>
                    <a:pt x="121" y="60"/>
                  </a:lnTo>
                  <a:lnTo>
                    <a:pt x="61" y="15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630821" y="5075085"/>
              <a:ext cx="0" cy="73511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4865688" y="4203700"/>
              <a:ext cx="839787" cy="862013"/>
            </a:xfrm>
            <a:custGeom>
              <a:avLst/>
              <a:gdLst>
                <a:gd name="T0" fmla="*/ 0 w 536"/>
                <a:gd name="T1" fmla="*/ 0 h 543"/>
                <a:gd name="T2" fmla="*/ 0 w 536"/>
                <a:gd name="T3" fmla="*/ 1365925480 h 543"/>
                <a:gd name="T4" fmla="*/ 1313295260 w 536"/>
                <a:gd name="T5" fmla="*/ 1365925480 h 543"/>
                <a:gd name="T6" fmla="*/ 1153735730 w 536"/>
                <a:gd name="T7" fmla="*/ 1292841700 h 543"/>
                <a:gd name="T8" fmla="*/ 999086447 w 536"/>
                <a:gd name="T9" fmla="*/ 1209675702 h 543"/>
                <a:gd name="T10" fmla="*/ 854256091 w 536"/>
                <a:gd name="T11" fmla="*/ 1111390345 h 543"/>
                <a:gd name="T12" fmla="*/ 711879293 w 536"/>
                <a:gd name="T13" fmla="*/ 1005543721 h 543"/>
                <a:gd name="T14" fmla="*/ 581778112 w 536"/>
                <a:gd name="T15" fmla="*/ 887095515 h 543"/>
                <a:gd name="T16" fmla="*/ 459039168 w 536"/>
                <a:gd name="T17" fmla="*/ 761087629 h 543"/>
                <a:gd name="T18" fmla="*/ 346120719 w 536"/>
                <a:gd name="T19" fmla="*/ 622479749 h 543"/>
                <a:gd name="T20" fmla="*/ 243021197 w 536"/>
                <a:gd name="T21" fmla="*/ 478829965 h 543"/>
                <a:gd name="T22" fmla="*/ 147285479 w 536"/>
                <a:gd name="T23" fmla="*/ 325101139 h 543"/>
                <a:gd name="T24" fmla="*/ 68732492 w 536"/>
                <a:gd name="T25" fmla="*/ 166330409 h 543"/>
                <a:gd name="T26" fmla="*/ 0 w 536"/>
                <a:gd name="T27" fmla="*/ 0 h 5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36" h="543">
                  <a:moveTo>
                    <a:pt x="0" y="0"/>
                  </a:moveTo>
                  <a:lnTo>
                    <a:pt x="0" y="542"/>
                  </a:lnTo>
                  <a:lnTo>
                    <a:pt x="535" y="542"/>
                  </a:lnTo>
                  <a:lnTo>
                    <a:pt x="470" y="513"/>
                  </a:lnTo>
                  <a:lnTo>
                    <a:pt x="407" y="480"/>
                  </a:lnTo>
                  <a:lnTo>
                    <a:pt x="348" y="441"/>
                  </a:lnTo>
                  <a:lnTo>
                    <a:pt x="290" y="399"/>
                  </a:lnTo>
                  <a:lnTo>
                    <a:pt x="237" y="352"/>
                  </a:lnTo>
                  <a:lnTo>
                    <a:pt x="187" y="302"/>
                  </a:lnTo>
                  <a:lnTo>
                    <a:pt x="141" y="247"/>
                  </a:lnTo>
                  <a:lnTo>
                    <a:pt x="99" y="190"/>
                  </a:lnTo>
                  <a:lnTo>
                    <a:pt x="60" y="129"/>
                  </a:lnTo>
                  <a:lnTo>
                    <a:pt x="28" y="66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 flipH="1">
              <a:off x="5105401" y="3775125"/>
              <a:ext cx="342900" cy="1122313"/>
            </a:xfrm>
            <a:custGeom>
              <a:avLst/>
              <a:gdLst>
                <a:gd name="T0" fmla="*/ 0 w 145"/>
                <a:gd name="T1" fmla="*/ 0 h 419"/>
                <a:gd name="T2" fmla="*/ 626348234 w 145"/>
                <a:gd name="T3" fmla="*/ 19232656 h 419"/>
                <a:gd name="T4" fmla="*/ 1207958661 w 145"/>
                <a:gd name="T5" fmla="*/ 48956332 h 419"/>
                <a:gd name="T6" fmla="*/ 1722460010 w 145"/>
                <a:gd name="T7" fmla="*/ 83925518 h 419"/>
                <a:gd name="T8" fmla="*/ 2125114473 w 145"/>
                <a:gd name="T9" fmla="*/ 129384402 h 419"/>
                <a:gd name="T10" fmla="*/ 2147483647 w 145"/>
                <a:gd name="T11" fmla="*/ 178340733 h 419"/>
                <a:gd name="T12" fmla="*/ 2147483647 w 145"/>
                <a:gd name="T13" fmla="*/ 230794512 h 419"/>
                <a:gd name="T14" fmla="*/ 2147483647 w 145"/>
                <a:gd name="T15" fmla="*/ 284996354 h 419"/>
                <a:gd name="T16" fmla="*/ 2147483647 w 145"/>
                <a:gd name="T17" fmla="*/ 335700748 h 419"/>
                <a:gd name="T18" fmla="*/ 2147483647 w 145"/>
                <a:gd name="T19" fmla="*/ 386405142 h 419"/>
                <a:gd name="T20" fmla="*/ 1946158510 w 145"/>
                <a:gd name="T21" fmla="*/ 438858921 h 419"/>
                <a:gd name="T22" fmla="*/ 1856678164 w 145"/>
                <a:gd name="T23" fmla="*/ 491311378 h 419"/>
                <a:gd name="T24" fmla="*/ 1856678164 w 145"/>
                <a:gd name="T25" fmla="*/ 545513220 h 419"/>
                <a:gd name="T26" fmla="*/ 2013267588 w 145"/>
                <a:gd name="T27" fmla="*/ 596218936 h 419"/>
                <a:gd name="T28" fmla="*/ 2147483647 w 145"/>
                <a:gd name="T29" fmla="*/ 646923330 h 419"/>
                <a:gd name="T30" fmla="*/ 2147483647 w 145"/>
                <a:gd name="T31" fmla="*/ 690634152 h 419"/>
                <a:gd name="T32" fmla="*/ 2147483647 w 145"/>
                <a:gd name="T33" fmla="*/ 727351400 h 419"/>
                <a:gd name="T34" fmla="*/ 2147483647 w 145"/>
                <a:gd name="T35" fmla="*/ 730848848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" h="419">
                  <a:moveTo>
                    <a:pt x="0" y="0"/>
                  </a:moveTo>
                  <a:lnTo>
                    <a:pt x="28" y="11"/>
                  </a:lnTo>
                  <a:lnTo>
                    <a:pt x="54" y="28"/>
                  </a:lnTo>
                  <a:lnTo>
                    <a:pt x="77" y="48"/>
                  </a:lnTo>
                  <a:lnTo>
                    <a:pt x="95" y="74"/>
                  </a:lnTo>
                  <a:lnTo>
                    <a:pt x="107" y="102"/>
                  </a:lnTo>
                  <a:lnTo>
                    <a:pt x="114" y="132"/>
                  </a:lnTo>
                  <a:lnTo>
                    <a:pt x="115" y="163"/>
                  </a:lnTo>
                  <a:lnTo>
                    <a:pt x="110" y="192"/>
                  </a:lnTo>
                  <a:lnTo>
                    <a:pt x="98" y="221"/>
                  </a:lnTo>
                  <a:lnTo>
                    <a:pt x="87" y="251"/>
                  </a:lnTo>
                  <a:lnTo>
                    <a:pt x="83" y="281"/>
                  </a:lnTo>
                  <a:lnTo>
                    <a:pt x="83" y="312"/>
                  </a:lnTo>
                  <a:lnTo>
                    <a:pt x="90" y="341"/>
                  </a:lnTo>
                  <a:lnTo>
                    <a:pt x="103" y="370"/>
                  </a:lnTo>
                  <a:lnTo>
                    <a:pt x="121" y="395"/>
                  </a:lnTo>
                  <a:lnTo>
                    <a:pt x="143" y="416"/>
                  </a:lnTo>
                  <a:lnTo>
                    <a:pt x="144" y="418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4205803" y="5917294"/>
              <a:ext cx="1219200" cy="457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l" eaLnBrk="1" hangingPunct="1"/>
              <a:r>
                <a:rPr lang="en-US" altLang="zh-TW" sz="1800" dirty="0" smtClean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  <a:sym typeface="Symbol" pitchFamily="18" charset="2"/>
                </a:rPr>
                <a:t>+1.118</a:t>
              </a:r>
              <a:endParaRPr lang="en-US" altLang="zh-TW" sz="18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  <a:sym typeface="Symbol" pitchFamily="18" charset="2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247900" y="5053013"/>
              <a:ext cx="3719513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30"/>
            <p:cNvSpPr>
              <a:spLocks/>
            </p:cNvSpPr>
            <p:nvPr/>
          </p:nvSpPr>
          <p:spPr bwMode="auto">
            <a:xfrm flipH="1">
              <a:off x="2901505" y="3808881"/>
              <a:ext cx="375094" cy="1088558"/>
            </a:xfrm>
            <a:custGeom>
              <a:avLst/>
              <a:gdLst>
                <a:gd name="T0" fmla="*/ 0 w 145"/>
                <a:gd name="T1" fmla="*/ 0 h 419"/>
                <a:gd name="T2" fmla="*/ 626348234 w 145"/>
                <a:gd name="T3" fmla="*/ 19232656 h 419"/>
                <a:gd name="T4" fmla="*/ 1207958661 w 145"/>
                <a:gd name="T5" fmla="*/ 48956332 h 419"/>
                <a:gd name="T6" fmla="*/ 1722460010 w 145"/>
                <a:gd name="T7" fmla="*/ 83925518 h 419"/>
                <a:gd name="T8" fmla="*/ 2125114473 w 145"/>
                <a:gd name="T9" fmla="*/ 129384402 h 419"/>
                <a:gd name="T10" fmla="*/ 2147483647 w 145"/>
                <a:gd name="T11" fmla="*/ 178340733 h 419"/>
                <a:gd name="T12" fmla="*/ 2147483647 w 145"/>
                <a:gd name="T13" fmla="*/ 230794512 h 419"/>
                <a:gd name="T14" fmla="*/ 2147483647 w 145"/>
                <a:gd name="T15" fmla="*/ 284996354 h 419"/>
                <a:gd name="T16" fmla="*/ 2147483647 w 145"/>
                <a:gd name="T17" fmla="*/ 335700748 h 419"/>
                <a:gd name="T18" fmla="*/ 2147483647 w 145"/>
                <a:gd name="T19" fmla="*/ 386405142 h 419"/>
                <a:gd name="T20" fmla="*/ 1946158510 w 145"/>
                <a:gd name="T21" fmla="*/ 438858921 h 419"/>
                <a:gd name="T22" fmla="*/ 1856678164 w 145"/>
                <a:gd name="T23" fmla="*/ 491311378 h 419"/>
                <a:gd name="T24" fmla="*/ 1856678164 w 145"/>
                <a:gd name="T25" fmla="*/ 545513220 h 419"/>
                <a:gd name="T26" fmla="*/ 2013267588 w 145"/>
                <a:gd name="T27" fmla="*/ 596218936 h 419"/>
                <a:gd name="T28" fmla="*/ 2147483647 w 145"/>
                <a:gd name="T29" fmla="*/ 646923330 h 419"/>
                <a:gd name="T30" fmla="*/ 2147483647 w 145"/>
                <a:gd name="T31" fmla="*/ 690634152 h 419"/>
                <a:gd name="T32" fmla="*/ 2147483647 w 145"/>
                <a:gd name="T33" fmla="*/ 727351400 h 419"/>
                <a:gd name="T34" fmla="*/ 2147483647 w 145"/>
                <a:gd name="T35" fmla="*/ 730848848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" h="419">
                  <a:moveTo>
                    <a:pt x="0" y="0"/>
                  </a:moveTo>
                  <a:lnTo>
                    <a:pt x="28" y="11"/>
                  </a:lnTo>
                  <a:lnTo>
                    <a:pt x="54" y="28"/>
                  </a:lnTo>
                  <a:lnTo>
                    <a:pt x="77" y="48"/>
                  </a:lnTo>
                  <a:lnTo>
                    <a:pt x="95" y="74"/>
                  </a:lnTo>
                  <a:lnTo>
                    <a:pt x="107" y="102"/>
                  </a:lnTo>
                  <a:lnTo>
                    <a:pt x="114" y="132"/>
                  </a:lnTo>
                  <a:lnTo>
                    <a:pt x="115" y="163"/>
                  </a:lnTo>
                  <a:lnTo>
                    <a:pt x="110" y="192"/>
                  </a:lnTo>
                  <a:lnTo>
                    <a:pt x="98" y="221"/>
                  </a:lnTo>
                  <a:lnTo>
                    <a:pt x="87" y="251"/>
                  </a:lnTo>
                  <a:lnTo>
                    <a:pt x="83" y="281"/>
                  </a:lnTo>
                  <a:lnTo>
                    <a:pt x="83" y="312"/>
                  </a:lnTo>
                  <a:lnTo>
                    <a:pt x="90" y="341"/>
                  </a:lnTo>
                  <a:lnTo>
                    <a:pt x="103" y="370"/>
                  </a:lnTo>
                  <a:lnTo>
                    <a:pt x="121" y="395"/>
                  </a:lnTo>
                  <a:lnTo>
                    <a:pt x="143" y="416"/>
                  </a:lnTo>
                  <a:lnTo>
                    <a:pt x="144" y="418"/>
                  </a:lnTo>
                </a:path>
              </a:pathLst>
            </a:custGeom>
            <a:noFill/>
            <a:ln w="254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4572000" y="3559062"/>
                <a:ext cx="1263408" cy="73866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Rejection region,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1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altLang="en-US" sz="1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en-US" sz="1400" b="0" i="1" smtClean="0">
                        <a:latin typeface="Cambria Math"/>
                        <a:cs typeface="Arial" panose="020B0604020202020204" pitchFamily="34" charset="0"/>
                      </a:rPr>
                      <m:t>=0.025</m:t>
                    </m:r>
                  </m:oMath>
                </a14:m>
                <a:endPara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559062"/>
                <a:ext cx="1263408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3865" t="-826" b="-644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2"/>
              <p:cNvSpPr txBox="1">
                <a:spLocks noChangeArrowheads="1"/>
              </p:cNvSpPr>
              <p:nvPr/>
            </p:nvSpPr>
            <p:spPr bwMode="auto">
              <a:xfrm>
                <a:off x="7790283" y="3511703"/>
                <a:ext cx="1263408" cy="73866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Rejection region,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1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altLang="en-US" sz="1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en-US" sz="1400" b="0" i="1" smtClean="0">
                        <a:latin typeface="Cambria Math"/>
                        <a:cs typeface="Arial" panose="020B0604020202020204" pitchFamily="34" charset="0"/>
                      </a:rPr>
                      <m:t>=0.025</m:t>
                    </m:r>
                  </m:oMath>
                </a14:m>
                <a:endPara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0283" y="3511703"/>
                <a:ext cx="1263408" cy="738664"/>
              </a:xfrm>
              <a:prstGeom prst="rect">
                <a:avLst/>
              </a:prstGeom>
              <a:blipFill rotWithShape="1">
                <a:blip r:embed="rId8"/>
                <a:stretch>
                  <a:fillRect l="-3865" t="-826" b="-644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485736" y="4950023"/>
            <a:ext cx="0" cy="517304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5998364" y="5542690"/>
            <a:ext cx="935836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zh-TW" sz="18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  <a:sym typeface="Symbol" pitchFamily="18" charset="2"/>
              </a:rPr>
              <a:t>-1.118</a:t>
            </a:r>
            <a:endParaRPr lang="en-US" altLang="zh-TW" sz="18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602005" y="4330993"/>
            <a:ext cx="644605" cy="606603"/>
          </a:xfrm>
          <a:custGeom>
            <a:avLst/>
            <a:gdLst>
              <a:gd name="T0" fmla="*/ 0 w 536"/>
              <a:gd name="T1" fmla="*/ 0 h 543"/>
              <a:gd name="T2" fmla="*/ 0 w 536"/>
              <a:gd name="T3" fmla="*/ 1365925480 h 543"/>
              <a:gd name="T4" fmla="*/ 1313295260 w 536"/>
              <a:gd name="T5" fmla="*/ 1365925480 h 543"/>
              <a:gd name="T6" fmla="*/ 1153735730 w 536"/>
              <a:gd name="T7" fmla="*/ 1292841700 h 543"/>
              <a:gd name="T8" fmla="*/ 999086447 w 536"/>
              <a:gd name="T9" fmla="*/ 1209675702 h 543"/>
              <a:gd name="T10" fmla="*/ 854256091 w 536"/>
              <a:gd name="T11" fmla="*/ 1111390345 h 543"/>
              <a:gd name="T12" fmla="*/ 711879293 w 536"/>
              <a:gd name="T13" fmla="*/ 1005543721 h 543"/>
              <a:gd name="T14" fmla="*/ 581778112 w 536"/>
              <a:gd name="T15" fmla="*/ 887095515 h 543"/>
              <a:gd name="T16" fmla="*/ 459039168 w 536"/>
              <a:gd name="T17" fmla="*/ 761087629 h 543"/>
              <a:gd name="T18" fmla="*/ 346120719 w 536"/>
              <a:gd name="T19" fmla="*/ 622479749 h 543"/>
              <a:gd name="T20" fmla="*/ 243021197 w 536"/>
              <a:gd name="T21" fmla="*/ 478829965 h 543"/>
              <a:gd name="T22" fmla="*/ 147285479 w 536"/>
              <a:gd name="T23" fmla="*/ 325101139 h 543"/>
              <a:gd name="T24" fmla="*/ 68732492 w 536"/>
              <a:gd name="T25" fmla="*/ 166330409 h 543"/>
              <a:gd name="T26" fmla="*/ 0 w 536"/>
              <a:gd name="T27" fmla="*/ 0 h 5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36" h="543">
                <a:moveTo>
                  <a:pt x="0" y="0"/>
                </a:moveTo>
                <a:lnTo>
                  <a:pt x="0" y="542"/>
                </a:lnTo>
                <a:lnTo>
                  <a:pt x="535" y="542"/>
                </a:lnTo>
                <a:lnTo>
                  <a:pt x="470" y="513"/>
                </a:lnTo>
                <a:lnTo>
                  <a:pt x="407" y="480"/>
                </a:lnTo>
                <a:lnTo>
                  <a:pt x="348" y="441"/>
                </a:lnTo>
                <a:lnTo>
                  <a:pt x="290" y="399"/>
                </a:lnTo>
                <a:lnTo>
                  <a:pt x="237" y="352"/>
                </a:lnTo>
                <a:lnTo>
                  <a:pt x="187" y="302"/>
                </a:lnTo>
                <a:lnTo>
                  <a:pt x="141" y="247"/>
                </a:lnTo>
                <a:lnTo>
                  <a:pt x="99" y="190"/>
                </a:lnTo>
                <a:lnTo>
                  <a:pt x="60" y="129"/>
                </a:lnTo>
                <a:lnTo>
                  <a:pt x="28" y="66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42"/>
              <p:cNvSpPr txBox="1">
                <a:spLocks noChangeArrowheads="1"/>
              </p:cNvSpPr>
              <p:nvPr/>
            </p:nvSpPr>
            <p:spPr bwMode="auto">
              <a:xfrm>
                <a:off x="5979365" y="2743200"/>
                <a:ext cx="1753276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p-value = </a:t>
                </a:r>
                <a14:m>
                  <m:oMath xmlns:m="http://schemas.openxmlformats.org/officeDocument/2006/math">
                    <m:r>
                      <a:rPr lang="en-US" altLang="en-US" sz="14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.2</m:t>
                    </m:r>
                    <m:r>
                      <a:rPr lang="en-US" altLang="en-US" sz="14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628</m:t>
                    </m:r>
                  </m:oMath>
                </a14:m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9365" y="2743200"/>
                <a:ext cx="1753276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4000" b="-2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2"/>
          </p:cNvCxnSpPr>
          <p:nvPr/>
        </p:nvCxnSpPr>
        <p:spPr>
          <a:xfrm flipH="1">
            <a:off x="6400800" y="3050977"/>
            <a:ext cx="455203" cy="13791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</p:cNvCxnSpPr>
          <p:nvPr/>
        </p:nvCxnSpPr>
        <p:spPr>
          <a:xfrm>
            <a:off x="6856003" y="3050977"/>
            <a:ext cx="374275" cy="13910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Voters Really Vote When They Say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 November 8, 1994, a historic election took place in US, in which the Republican Party won control of both houses of Congress for the first time since 1952</a:t>
            </a:r>
          </a:p>
          <a:p>
            <a:r>
              <a:rPr lang="en-US" sz="2400" dirty="0" smtClean="0"/>
              <a:t>But how many people actually voted?</a:t>
            </a:r>
          </a:p>
          <a:p>
            <a:r>
              <a:rPr lang="en-US" sz="2400" dirty="0" smtClean="0"/>
              <a:t>On November 28, 1994, </a:t>
            </a:r>
            <a:r>
              <a:rPr lang="en-US" sz="2400" i="1" dirty="0" smtClean="0"/>
              <a:t>Time</a:t>
            </a:r>
            <a:r>
              <a:rPr lang="en-US" sz="2400" dirty="0" smtClean="0"/>
              <a:t> magazine reported that in a </a:t>
            </a:r>
            <a:r>
              <a:rPr lang="en-US" sz="2400" dirty="0" smtClean="0">
                <a:solidFill>
                  <a:srgbClr val="FF0000"/>
                </a:solidFill>
              </a:rPr>
              <a:t>telephone poll of 800 adults </a:t>
            </a:r>
            <a:r>
              <a:rPr lang="en-US" sz="2400" dirty="0" smtClean="0"/>
              <a:t>taken during the two days following the election, </a:t>
            </a:r>
            <a:r>
              <a:rPr lang="en-US" sz="2400" dirty="0" smtClean="0">
                <a:solidFill>
                  <a:srgbClr val="FF0000"/>
                </a:solidFill>
              </a:rPr>
              <a:t>56%</a:t>
            </a:r>
            <a:r>
              <a:rPr lang="en-US" sz="2400" dirty="0" smtClean="0"/>
              <a:t> reported that they had voted</a:t>
            </a:r>
          </a:p>
          <a:p>
            <a:r>
              <a:rPr lang="en-US" sz="2400" dirty="0" smtClean="0"/>
              <a:t>But based on information from the Committee for the Study of the American Electorate, </a:t>
            </a:r>
            <a:r>
              <a:rPr lang="en-US" sz="2400" dirty="0" smtClean="0">
                <a:solidFill>
                  <a:srgbClr val="FF0000"/>
                </a:solidFill>
              </a:rPr>
              <a:t>in fact, only 39% </a:t>
            </a:r>
            <a:r>
              <a:rPr lang="en-US" sz="2400" dirty="0" smtClean="0"/>
              <a:t>of American adults had voted</a:t>
            </a:r>
          </a:p>
          <a:p>
            <a:r>
              <a:rPr lang="en-US" sz="2400" dirty="0" smtClean="0"/>
              <a:t>Could it be the case that the results of the poll simply reflected a sample that, by chance, voted with greater frequency than the general population?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Voters Really Vote When They Say They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Let’s suppose that the truth about the population is that only 39% of American adults voted, i.e.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=39%=0.39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can expect in samples of 800 adults, the size used by the </a:t>
                </a:r>
                <a:r>
                  <a:rPr lang="en-US" sz="2400" i="1" dirty="0" smtClean="0"/>
                  <a:t>Time</a:t>
                </a:r>
                <a:r>
                  <a:rPr lang="en-US" sz="2400" dirty="0" smtClean="0"/>
                  <a:t> magazine poll, the mean is 0.39 and standard error is 0.017,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=0.39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</a:rPr>
                      <m:t>=0.017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According </a:t>
                </a:r>
                <a:r>
                  <a:rPr lang="en-US" sz="2400" dirty="0"/>
                  <a:t>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Empirical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Rule</a:t>
                </a:r>
                <a:r>
                  <a:rPr lang="en-US" sz="2400" dirty="0" smtClean="0"/>
                  <a:t>, we are almost certain that the sample proportion based on a sample of 800 adults should fall within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×0.017=0.051</m:t>
                    </m:r>
                  </m:oMath>
                </a14:m>
                <a:r>
                  <a:rPr lang="en-US" sz="2400" dirty="0" smtClean="0"/>
                  <a:t> of the truth of 0.39</a:t>
                </a:r>
              </a:p>
              <a:p>
                <a:r>
                  <a:rPr lang="en-US" sz="2400" dirty="0" smtClean="0"/>
                  <a:t>In order words, if respondents were telling the truth, the sample proportion should be no higher than 44.1% (=39%+5.1%), no where near the reported percentage of 56%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" t="-1077" r="-222" b="-6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80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Voters Really Vote When They Say They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We can also find how likely the sample proportion of 0.56 or above to happen</a:t>
                </a:r>
              </a:p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=800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=0.39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=0.017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≥0.56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≥10)≈0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It is virtually impossible to have such high proportion of voters voted in the election</a:t>
                </a:r>
              </a:p>
              <a:p>
                <a:endParaRPr lang="en-US" sz="1600" dirty="0"/>
              </a:p>
              <a:p>
                <a:r>
                  <a:rPr lang="en-US" sz="2400" dirty="0" smtClean="0"/>
                  <a:t>The differences between data may be the result of a variety of factors</a:t>
                </a:r>
              </a:p>
              <a:p>
                <a:pPr lvl="1"/>
                <a:r>
                  <a:rPr lang="en-US" sz="2000" dirty="0" smtClean="0"/>
                  <a:t>Differences in the respondents’ interpretation of the questions</a:t>
                </a:r>
              </a:p>
              <a:p>
                <a:pPr lvl="1"/>
                <a:r>
                  <a:rPr lang="en-US" sz="2000" dirty="0" smtClean="0"/>
                  <a:t>Respondents’ inability or unwillingness to provide correct information or recall correct information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077" b="-5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839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 smtClean="0"/>
                  <a:t> be the number of observations belong to the one of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two levels </a:t>
                </a:r>
                <a:r>
                  <a:rPr lang="en-US" sz="2600" dirty="0" smtClean="0"/>
                  <a:t>(e.g. success and failure, yes and no, etc.) of a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categorical variable </a:t>
                </a:r>
                <a:r>
                  <a:rPr lang="en-US" sz="2600" dirty="0" smtClean="0"/>
                  <a:t>in a random sample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observations</a:t>
                </a:r>
              </a:p>
              <a:p>
                <a:r>
                  <a:rPr lang="en-US" sz="2600" dirty="0" smtClean="0"/>
                  <a:t>The proportion of observations belong to one of the two levels (e.g. success, yes, etc.) in the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pPr marL="344487" lvl="1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sample proportion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4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We saw in Topic 3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 smtClean="0"/>
                  <a:t>, obeys a binomial distribution with </a:t>
                </a:r>
                <a:endParaRPr lang="en-US" sz="2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where </a:t>
                </a:r>
              </a:p>
              <a:p>
                <a:pPr marL="401638" indent="0">
                  <a:buNone/>
                  <a:tabLst>
                    <a:tab pos="401638" algn="l"/>
                  </a:tabLst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𝑃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𝑌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= probability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𝑌</m:t>
                    </m:r>
                    <m:r>
                      <a:rPr lang="en-US" sz="2600" i="1" dirty="0" smtClean="0">
                        <a:latin typeface="Cambria Math"/>
                      </a:rPr>
                      <m:t>=</m:t>
                    </m:r>
                    <m:r>
                      <a:rPr lang="en-US" sz="2600" i="1" dirty="0" smtClean="0">
                        <a:latin typeface="Cambria Math"/>
                      </a:rPr>
                      <m:t>𝑦</m:t>
                    </m:r>
                    <m:r>
                      <a:rPr lang="en-US" sz="2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 smtClean="0"/>
                  <a:t>events of interest,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600" dirty="0" smtClean="0"/>
                  <a:t> = 0, 1, 2 ,…,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600" dirty="0" smtClean="0"/>
              </a:p>
              <a:p>
                <a:pPr marL="401638" indent="0">
                  <a:buNone/>
                  <a:tabLst>
                    <a:tab pos="401638" algn="l"/>
                  </a:tabLst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= probability of an event of interest, or the population proportion of observations belong to the level of interest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888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A small enterprise has 4 staff,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𝑁</m:t>
                    </m:r>
                    <m:r>
                      <a:rPr lang="en-US" sz="2600" i="1">
                        <a:latin typeface="Cambria Math"/>
                      </a:rPr>
                      <m:t>=4</m:t>
                    </m:r>
                  </m:oMath>
                </a14:m>
                <a:r>
                  <a:rPr lang="en-US" sz="2600" dirty="0"/>
                  <a:t> (3 males and 1 female)</a:t>
                </a:r>
              </a:p>
              <a:p>
                <a:r>
                  <a:rPr lang="en-US" sz="2600" dirty="0" smtClean="0"/>
                  <a:t>Variable of interest: Gender</a:t>
                </a:r>
              </a:p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600" dirty="0" smtClean="0"/>
                  <a:t> = no. of male staff,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 = proportion of male staff = 0.75</a:t>
                </a:r>
              </a:p>
              <a:p>
                <a:r>
                  <a:rPr lang="en-US" sz="2600" dirty="0" smtClean="0"/>
                  <a:t>Random samples of size 2 with replacement are taken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r>
                  <a:rPr lang="en-US" sz="2600" dirty="0" smtClean="0"/>
                  <a:t>As Y </a:t>
                </a:r>
                <a:r>
                  <a:rPr lang="en-US" sz="2600" dirty="0"/>
                  <a:t>obeys a binomial distribution </a:t>
                </a:r>
                <a:endParaRPr lang="en-US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𝑌</m:t>
                    </m:r>
                    <m:r>
                      <a:rPr lang="en-US" sz="2200" b="0" i="1" smtClean="0">
                        <a:latin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2, 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0.75</m:t>
                        </m:r>
                      </m:e>
                    </m:d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=2×0.75=1.5</m:t>
                    </m:r>
                  </m:oMath>
                </a14:m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2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2×0.75×0.25</m:t>
                        </m:r>
                      </m:e>
                    </m:rad>
                    <m:r>
                      <a:rPr lang="en-US" sz="2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  <m:t>0.375</m:t>
                        </m:r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0">
                <a:blip r:embed="rId3"/>
                <a:stretch>
                  <a:fillRect l="-283" t="-1211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7800" y="3733800"/>
            <a:ext cx="3657600" cy="2438400"/>
            <a:chOff x="4759958" y="3318850"/>
            <a:chExt cx="4231642" cy="2700950"/>
          </a:xfrm>
        </p:grpSpPr>
        <p:pic>
          <p:nvPicPr>
            <p:cNvPr id="5" name="Picture 6" descr="C:\Users\susannat\AppData\Local\Microsoft\Windows\Temporary Internet Files\Content.IE5\7B96CXYA\MC900231737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958" y="3318850"/>
              <a:ext cx="4231642" cy="270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988559" y="4019726"/>
              <a:ext cx="304800" cy="4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0158" y="3987460"/>
              <a:ext cx="304800" cy="4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26958" y="354745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8957" y="404356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2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Sample proportion of male staff,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𝑝</m:t>
                    </m:r>
                    <m:r>
                      <a:rPr lang="en-US" sz="26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dirty="0" smtClean="0">
                            <a:latin typeface="Cambria Math"/>
                          </a:rPr>
                          <m:t>𝑌</m:t>
                        </m:r>
                      </m:num>
                      <m:den>
                        <m:r>
                          <a:rPr lang="en-US" sz="26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 smtClean="0"/>
                  <a:t>Probability distribution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 smtClean="0"/>
                  <a:t> </a:t>
                </a:r>
              </a:p>
              <a:p>
                <a:endParaRPr lang="en-US" sz="2600" dirty="0"/>
              </a:p>
              <a:p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80533"/>
              </p:ext>
            </p:extLst>
          </p:nvPr>
        </p:nvGraphicFramePr>
        <p:xfrm>
          <a:off x="992658" y="2511754"/>
          <a:ext cx="60939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650"/>
                <a:gridCol w="1061823"/>
                <a:gridCol w="1061823"/>
                <a:gridCol w="1061823"/>
                <a:gridCol w="10618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Respondent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 (M)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 (M)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 (F)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 (M)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 (M)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B (M)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 (F)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0/2 = 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 (M)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1/2 = 0.5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2/2 =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8771" y="2133600"/>
            <a:ext cx="38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possible sample proportions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584206"/>
                  </p:ext>
                </p:extLst>
              </p:nvPr>
            </p:nvGraphicFramePr>
            <p:xfrm>
              <a:off x="914400" y="512144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6/16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9/16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489058"/>
                  </p:ext>
                </p:extLst>
              </p:nvPr>
            </p:nvGraphicFramePr>
            <p:xfrm>
              <a:off x="914400" y="512144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0.5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1/16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6/16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libri" panose="020F0502020204030204" pitchFamily="34" charset="0"/>
                            </a:rPr>
                            <a:t>9/16</a:t>
                          </a:r>
                          <a:endParaRPr 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06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dirty="0" smtClean="0"/>
              <a:t>Sample Proportion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382000" cy="4530725"/>
              </a:xfrm>
            </p:spPr>
            <p:txBody>
              <a:bodyPr/>
              <a:lstStyle/>
              <a:p>
                <a:pPr>
                  <a:tabLst>
                    <a:tab pos="1768475" algn="l"/>
                  </a:tabLst>
                </a:pPr>
                <a:r>
                  <a:rPr lang="en-US" sz="2200" dirty="0" smtClean="0"/>
                  <a:t>Summary measures for the sampling distribution of sample proportion</a:t>
                </a:r>
                <a:endParaRPr lang="en-US" sz="2200" dirty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  <a:tabLst>
                    <a:tab pos="280988" algn="l"/>
                  </a:tabLst>
                </a:pPr>
                <a:r>
                  <a:rPr lang="en-US" sz="2200" dirty="0">
                    <a:ea typeface="Cambria Math"/>
                  </a:rPr>
                  <a:t>	 </a:t>
                </a:r>
                <a:r>
                  <a:rPr lang="en-US" sz="2200" dirty="0" smtClean="0"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0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+0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.5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1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0.75=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 smtClean="0">
                  <a:ea typeface="Cambria Math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2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sz="2200" dirty="0">
                    <a:ea typeface="Cambria Math"/>
                  </a:rPr>
                  <a:t>  	   	 		 </a:t>
                </a:r>
                <a:r>
                  <a:rPr lang="en-US" sz="22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    </m:t>
                    </m:r>
                  </m:oMath>
                </a14:m>
                <a:endParaRPr lang="en-US" sz="22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  <a:tabLst>
                    <a:tab pos="742950" algn="l"/>
                  </a:tabLst>
                </a:pPr>
                <a:r>
                  <a:rPr lang="en-US" sz="22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0−0.75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.5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−0.75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1−0.75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2200" dirty="0"/>
              </a:p>
              <a:p>
                <a:pPr marL="0" indent="0">
                  <a:buNone/>
                  <a:tabLst>
                    <a:tab pos="682625" algn="l"/>
                  </a:tabLst>
                </a:pPr>
                <a:r>
                  <a:rPr lang="en-US" sz="2200" dirty="0"/>
                  <a:t>	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0.3062</m:t>
                    </m:r>
                  </m:oMath>
                </a14:m>
                <a:r>
                  <a:rPr lang="en-US" sz="2200" dirty="0"/>
                  <a:t>	</a:t>
                </a:r>
                <a:endParaRPr lang="en-US" sz="2200" dirty="0" smtClean="0"/>
              </a:p>
              <a:p>
                <a:pPr marL="0" indent="0">
                  <a:buNone/>
                  <a:tabLst>
                    <a:tab pos="742950" algn="l"/>
                  </a:tabLst>
                </a:pPr>
                <a:r>
                  <a:rPr lang="en-US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  <a:endParaRPr lang="en-US" sz="2400" dirty="0" smtClean="0"/>
              </a:p>
              <a:p>
                <a:pPr>
                  <a:tabLst>
                    <a:tab pos="742950" algn="l"/>
                  </a:tabLst>
                </a:pPr>
                <a:r>
                  <a:rPr lang="en-US" sz="2200" dirty="0"/>
                  <a:t>We say the sample proportion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200" dirty="0"/>
                  <a:t> is an unbiased estimator of the population proportion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  <a:tabLst>
                    <a:tab pos="742950" algn="l"/>
                  </a:tabLst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382000" cy="4530725"/>
              </a:xfrm>
              <a:blipFill rotWithShape="1">
                <a:blip r:embed="rId3"/>
                <a:stretch>
                  <a:fillRect l="-73" t="-808" b="-2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165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Sample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exact form of the sampling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rather complicated. Instead of using the exact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 it is common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approximate the sampling distribution by a normal distribution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32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83C1"/>
        </a:solidFill>
        <a:ln w="12700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41115</TotalTime>
  <Words>1681</Words>
  <PresentationFormat>On-screen Show (4:3)</PresentationFormat>
  <Paragraphs>324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PMingLiU</vt:lpstr>
      <vt:lpstr>Arial</vt:lpstr>
      <vt:lpstr>Calibri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GE2262 Business Statistics  Topic 7 Inference for the Proportion  Reference Levine, D.M., Krehbiel, T.C. and Berenson, M.L., Business Statistics: A First Course, Pearson Education Ltd, Chapter 7 &amp; 8 &amp; 9  </vt:lpstr>
      <vt:lpstr>Outline</vt:lpstr>
      <vt:lpstr>Will Britain Leave EU?</vt:lpstr>
      <vt:lpstr>Sample Proportion</vt:lpstr>
      <vt:lpstr>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Sampling Distribution of Sample Proportion</vt:lpstr>
      <vt:lpstr>Standardizing Sampling Distribution of Proportion</vt:lpstr>
      <vt:lpstr>Standardizing Sampling Distribution of Proportion – Example </vt:lpstr>
      <vt:lpstr>Standardizing Sampling Distribution of Proportion – Example </vt:lpstr>
      <vt:lpstr>Confidence Interval Estimate for the Proportion </vt:lpstr>
      <vt:lpstr>Confidence Interval Estimate for the Proportion </vt:lpstr>
      <vt:lpstr>Confidence Interval Estimate for the Proportion – Example </vt:lpstr>
      <vt:lpstr>Confidence Interval Estimate for the Proportion – Example </vt:lpstr>
      <vt:lpstr>Confidence Interval Estimate for the Proportion</vt:lpstr>
      <vt:lpstr>Factors Affecting Interval Width (Precision)</vt:lpstr>
      <vt:lpstr>Determining Sample Size for the Proportion </vt:lpstr>
      <vt:lpstr>Determining Sample Size for the Proportion – Example </vt:lpstr>
      <vt:lpstr>Determining Sample Size for the Proportion – Example </vt:lpstr>
      <vt:lpstr>Determining Sample Size for the Proportion</vt:lpstr>
      <vt:lpstr>Test of Hypothesis for the Proportion</vt:lpstr>
      <vt:lpstr>Test of Hypothesis for the Proportion – Exercise </vt:lpstr>
      <vt:lpstr>Test of Hypothesis for the Proportion – Exercise </vt:lpstr>
      <vt:lpstr>Test of Hypothesis for the Proportion – Exercise</vt:lpstr>
      <vt:lpstr>Do Voters Really Vote When They Say They Do?</vt:lpstr>
      <vt:lpstr>Do Voters Really Vote When They Say They Do?</vt:lpstr>
      <vt:lpstr>Do Voters Really Vote When They Say They Do?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2013-10-07T03:40:41Z</cp:lastPrinted>
  <dcterms:created xsi:type="dcterms:W3CDTF">2007-06-11T05:32:26Z</dcterms:created>
  <dcterms:modified xsi:type="dcterms:W3CDTF">2018-12-11T03:56:19Z</dcterms:modified>
</cp:coreProperties>
</file>