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4471" r:id="rId1"/>
  </p:sldMasterIdLst>
  <p:notesMasterIdLst>
    <p:notesMasterId r:id="rId30"/>
  </p:notesMasterIdLst>
  <p:handoutMasterIdLst>
    <p:handoutMasterId r:id="rId31"/>
  </p:handoutMasterIdLst>
  <p:sldIdLst>
    <p:sldId id="550" r:id="rId2"/>
    <p:sldId id="526" r:id="rId3"/>
    <p:sldId id="606" r:id="rId4"/>
    <p:sldId id="579" r:id="rId5"/>
    <p:sldId id="580" r:id="rId6"/>
    <p:sldId id="604" r:id="rId7"/>
    <p:sldId id="605" r:id="rId8"/>
    <p:sldId id="577" r:id="rId9"/>
    <p:sldId id="581" r:id="rId10"/>
    <p:sldId id="582" r:id="rId11"/>
    <p:sldId id="583" r:id="rId12"/>
    <p:sldId id="584" r:id="rId13"/>
    <p:sldId id="586" r:id="rId14"/>
    <p:sldId id="585" r:id="rId15"/>
    <p:sldId id="587" r:id="rId16"/>
    <p:sldId id="602" r:id="rId17"/>
    <p:sldId id="590" r:id="rId18"/>
    <p:sldId id="588" r:id="rId19"/>
    <p:sldId id="589" r:id="rId20"/>
    <p:sldId id="591" r:id="rId21"/>
    <p:sldId id="594" r:id="rId22"/>
    <p:sldId id="592" r:id="rId23"/>
    <p:sldId id="593" r:id="rId24"/>
    <p:sldId id="597" r:id="rId25"/>
    <p:sldId id="603" r:id="rId26"/>
    <p:sldId id="607" r:id="rId27"/>
    <p:sldId id="598" r:id="rId28"/>
    <p:sldId id="601" r:id="rId29"/>
  </p:sldIdLst>
  <p:sldSz cx="9144000" cy="6858000" type="screen4x3"/>
  <p:notesSz cx="10234613" cy="70993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Microsoft JhengHei" panose="020B0604030504040204" pitchFamily="34" charset="-120"/>
      <p:regular r:id="rId36"/>
      <p:bold r:id="rId37"/>
    </p:embeddedFont>
    <p:embeddedFont>
      <p:font typeface="PMingLiU" panose="02020500000000000000" pitchFamily="18" charset="-120"/>
      <p:regular r:id="rId38"/>
    </p:embeddedFont>
    <p:embeddedFont>
      <p:font typeface="PMingLiU" panose="02020500000000000000" pitchFamily="18" charset="-120"/>
      <p:regular r:id="rId38"/>
    </p:embeddedFont>
  </p:embeddedFontLst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3F7A"/>
    <a:srgbClr val="003366"/>
    <a:srgbClr val="FFFF00"/>
    <a:srgbClr val="000000"/>
    <a:srgbClr val="54596D"/>
    <a:srgbClr val="808080"/>
    <a:srgbClr val="333333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86736" autoAdjust="0"/>
  </p:normalViewPr>
  <p:slideViewPr>
    <p:cSldViewPr snapToGrid="0">
      <p:cViewPr varScale="1">
        <p:scale>
          <a:sx n="102" d="100"/>
          <a:sy n="102" d="100"/>
        </p:scale>
        <p:origin x="2098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4F985A0B-4608-4A00-8C98-99803619B8C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99" tIns="47898" rIns="95799" bIns="47898" numCol="1" anchor="t" anchorCtr="0" compatLnSpc="1">
            <a:prstTxWarp prst="textNoShape">
              <a:avLst/>
            </a:prstTxWarp>
          </a:bodyPr>
          <a:lstStyle>
            <a:lvl1pPr defTabSz="957478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AB1AA3FA-0890-4D63-965C-C22211CE433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99" tIns="47898" rIns="95799" bIns="47898" numCol="1" anchor="t" anchorCtr="0" compatLnSpc="1">
            <a:prstTxWarp prst="textNoShape">
              <a:avLst/>
            </a:prstTxWarp>
          </a:bodyPr>
          <a:lstStyle>
            <a:lvl1pPr algn="r" defTabSz="957478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4" name="Rectangle 4">
            <a:extLst>
              <a:ext uri="{FF2B5EF4-FFF2-40B4-BE49-F238E27FC236}">
                <a16:creationId xmlns:a16="http://schemas.microsoft.com/office/drawing/2014/main" id="{EBD38FAE-46FF-47B0-B35B-706533177F3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99" tIns="47898" rIns="95799" bIns="47898" numCol="1" anchor="b" anchorCtr="0" compatLnSpc="1">
            <a:prstTxWarp prst="textNoShape">
              <a:avLst/>
            </a:prstTxWarp>
          </a:bodyPr>
          <a:lstStyle>
            <a:lvl1pPr defTabSz="957478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5" name="Rectangle 5">
            <a:extLst>
              <a:ext uri="{FF2B5EF4-FFF2-40B4-BE49-F238E27FC236}">
                <a16:creationId xmlns:a16="http://schemas.microsoft.com/office/drawing/2014/main" id="{273019D8-A79A-49F8-92F4-54EAA3F00BB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99" tIns="47898" rIns="95799" bIns="47898" numCol="1" anchor="b" anchorCtr="0" compatLnSpc="1">
            <a:prstTxWarp prst="textNoShape">
              <a:avLst/>
            </a:prstTxWarp>
          </a:bodyPr>
          <a:lstStyle>
            <a:lvl1pPr algn="r" defTabSz="955675" eaLnBrk="1" hangingPunct="1">
              <a:defRPr sz="1200"/>
            </a:lvl1pPr>
          </a:lstStyle>
          <a:p>
            <a:pPr>
              <a:defRPr/>
            </a:pPr>
            <a:fld id="{24653528-EF3F-491C-A8E5-A87395D339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55B83541-26B8-44CA-A171-86A922B9B86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99" tIns="47898" rIns="95799" bIns="47898" numCol="1" anchor="t" anchorCtr="0" compatLnSpc="1">
            <a:prstTxWarp prst="textNoShape">
              <a:avLst/>
            </a:prstTxWarp>
          </a:bodyPr>
          <a:lstStyle>
            <a:lvl1pPr defTabSz="955675" eaLnBrk="1" hangingPunct="1">
              <a:defRPr sz="1200"/>
            </a:lvl1pPr>
          </a:lstStyle>
          <a:p>
            <a:endParaRPr lang="en-CA" altLang="zh-TW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139F96C3-DFD5-4103-9F75-1C8A4BAD174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802313" y="0"/>
            <a:ext cx="44323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99" tIns="47898" rIns="95799" bIns="47898" numCol="1" anchor="t" anchorCtr="0" compatLnSpc="1">
            <a:prstTxWarp prst="textNoShape">
              <a:avLst/>
            </a:prstTxWarp>
          </a:bodyPr>
          <a:lstStyle>
            <a:lvl1pPr algn="r" defTabSz="955675" eaLnBrk="1" hangingPunct="1">
              <a:defRPr sz="1200"/>
            </a:lvl1pPr>
          </a:lstStyle>
          <a:p>
            <a:endParaRPr lang="en-CA" altLang="zh-TW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F99A441F-E1F4-4B7F-ACCF-897AA947EC4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3275" y="531813"/>
            <a:ext cx="3551238" cy="2663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04F4F85A-A9BF-4F09-B021-05F39E1F887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3663" y="3371850"/>
            <a:ext cx="7507287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99" tIns="47898" rIns="95799" bIns="478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zh-TW" noProof="0"/>
              <a:t>Click to edit Master text styles</a:t>
            </a:r>
          </a:p>
          <a:p>
            <a:pPr lvl="1"/>
            <a:r>
              <a:rPr lang="en-CA" altLang="zh-TW" noProof="0"/>
              <a:t>Second level</a:t>
            </a:r>
          </a:p>
          <a:p>
            <a:pPr lvl="2"/>
            <a:r>
              <a:rPr lang="en-CA" altLang="zh-TW" noProof="0"/>
              <a:t>Third level</a:t>
            </a:r>
          </a:p>
          <a:p>
            <a:pPr lvl="3"/>
            <a:r>
              <a:rPr lang="en-CA" altLang="zh-TW" noProof="0"/>
              <a:t>Fourth level</a:t>
            </a:r>
          </a:p>
          <a:p>
            <a:pPr lvl="4"/>
            <a:r>
              <a:rPr lang="en-CA" altLang="zh-TW" noProof="0"/>
              <a:t>Fifth level</a:t>
            </a:r>
          </a:p>
        </p:txBody>
      </p:sp>
      <p:sp>
        <p:nvSpPr>
          <p:cNvPr id="20486" name="Rectangle 6">
            <a:extLst>
              <a:ext uri="{FF2B5EF4-FFF2-40B4-BE49-F238E27FC236}">
                <a16:creationId xmlns:a16="http://schemas.microsoft.com/office/drawing/2014/main" id="{6919D124-6B5A-411D-BB82-B087DE51725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99" tIns="47898" rIns="95799" bIns="47898" numCol="1" anchor="b" anchorCtr="0" compatLnSpc="1">
            <a:prstTxWarp prst="textNoShape">
              <a:avLst/>
            </a:prstTxWarp>
          </a:bodyPr>
          <a:lstStyle>
            <a:lvl1pPr defTabSz="955675" eaLnBrk="1" hangingPunct="1">
              <a:defRPr sz="1200"/>
            </a:lvl1pPr>
          </a:lstStyle>
          <a:p>
            <a:endParaRPr lang="en-CA" altLang="zh-TW"/>
          </a:p>
        </p:txBody>
      </p:sp>
      <p:sp>
        <p:nvSpPr>
          <p:cNvPr id="20487" name="Rectangle 7">
            <a:extLst>
              <a:ext uri="{FF2B5EF4-FFF2-40B4-BE49-F238E27FC236}">
                <a16:creationId xmlns:a16="http://schemas.microsoft.com/office/drawing/2014/main" id="{23F5B670-B926-41DB-8E9D-BD1B3E9464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802313" y="6742113"/>
            <a:ext cx="443230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99" tIns="47898" rIns="95799" bIns="47898" numCol="1" anchor="b" anchorCtr="0" compatLnSpc="1">
            <a:prstTxWarp prst="textNoShape">
              <a:avLst/>
            </a:prstTxWarp>
          </a:bodyPr>
          <a:lstStyle>
            <a:lvl1pPr algn="r" defTabSz="955675" eaLnBrk="1" hangingPunct="1">
              <a:defRPr sz="1200"/>
            </a:lvl1pPr>
          </a:lstStyle>
          <a:p>
            <a:fld id="{C3771802-69F0-44FB-A348-B7EAA4AAFDDD}" type="slidenum">
              <a:rPr lang="en-CA" altLang="zh-TW"/>
              <a:pPr/>
              <a:t>‹#›</a:t>
            </a:fld>
            <a:endParaRPr lang="en-CA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4C62E702-74D6-40AE-9ECC-2E019D4921B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id="{259481E2-F1DD-45DF-90D8-F3648FEDF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17796A2F-D175-4A42-938A-05D1A4967D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DD8179E-CF21-4558-9955-FDEA5E4498AC}" type="slidenum">
              <a:rPr lang="en-CA" altLang="zh-TW"/>
              <a:pPr>
                <a:spcBef>
                  <a:spcPct val="0"/>
                </a:spcBef>
              </a:pPr>
              <a:t>1</a:t>
            </a:fld>
            <a:endParaRPr lang="en-CA" altLang="zh-TW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>
            <a:extLst>
              <a:ext uri="{FF2B5EF4-FFF2-40B4-BE49-F238E27FC236}">
                <a16:creationId xmlns:a16="http://schemas.microsoft.com/office/drawing/2014/main" id="{956239B4-F217-491E-85E7-0CB3DEC3159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>
            <a:extLst>
              <a:ext uri="{FF2B5EF4-FFF2-40B4-BE49-F238E27FC236}">
                <a16:creationId xmlns:a16="http://schemas.microsoft.com/office/drawing/2014/main" id="{381910B5-E8B5-411F-87FF-A14721607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5BEA7E9A-7118-4D8D-9310-8A0507905B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BB585E7-8387-4FD3-92CA-BEA946104E21}" type="slidenum">
              <a:rPr lang="en-CA" altLang="zh-TW"/>
              <a:pPr>
                <a:spcBef>
                  <a:spcPct val="0"/>
                </a:spcBef>
              </a:pPr>
              <a:t>11</a:t>
            </a:fld>
            <a:endParaRPr lang="en-CA" altLang="zh-TW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596A97EB-852F-400A-BED0-816EA615AE6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7A8DED84-5365-4F7E-AC15-D18946FA8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BE8C6384-789F-4A4E-B5CA-D8741963EC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6E03307-9F5E-4415-BDE2-683E76C06491}" type="slidenum">
              <a:rPr lang="en-CA" altLang="zh-TW"/>
              <a:pPr>
                <a:spcBef>
                  <a:spcPct val="0"/>
                </a:spcBef>
              </a:pPr>
              <a:t>12</a:t>
            </a:fld>
            <a:endParaRPr lang="en-CA" altLang="zh-TW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id="{2D972F44-B739-4F17-B188-91EEB9AB22A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id="{0ED4BAB9-5D91-458D-A150-9671BEDB5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41AB3F75-97D3-4C26-8AC0-2B7FF62A04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9C2AAB3-D021-4B73-B921-4887ED39929C}" type="slidenum">
              <a:rPr lang="en-CA" altLang="zh-TW"/>
              <a:pPr>
                <a:spcBef>
                  <a:spcPct val="0"/>
                </a:spcBef>
              </a:pPr>
              <a:t>13</a:t>
            </a:fld>
            <a:endParaRPr lang="en-CA" altLang="zh-TW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66E4DDEC-FB22-4285-9FD0-CF41AFBF633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37B71723-5295-4888-A8EC-814BA05C5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B72EBD90-5807-4529-9C9F-B365283299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458F6C0-1E30-4F85-905A-9BAE0C77C778}" type="slidenum">
              <a:rPr lang="en-CA" altLang="zh-TW"/>
              <a:pPr>
                <a:spcBef>
                  <a:spcPct val="0"/>
                </a:spcBef>
              </a:pPr>
              <a:t>14</a:t>
            </a:fld>
            <a:endParaRPr lang="en-CA" altLang="zh-TW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>
            <a:extLst>
              <a:ext uri="{FF2B5EF4-FFF2-40B4-BE49-F238E27FC236}">
                <a16:creationId xmlns:a16="http://schemas.microsoft.com/office/drawing/2014/main" id="{A2DC1BDE-9D3E-408A-AD77-4C07D114844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>
            <a:extLst>
              <a:ext uri="{FF2B5EF4-FFF2-40B4-BE49-F238E27FC236}">
                <a16:creationId xmlns:a16="http://schemas.microsoft.com/office/drawing/2014/main" id="{20C11C8B-D5DF-43DB-8AA3-398EA05A0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F7D2C9F5-0E1D-4E3F-A549-9AF06BB1B5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FFFE82F-079A-4559-B623-B60036E321BB}" type="slidenum">
              <a:rPr lang="en-CA" altLang="zh-TW"/>
              <a:pPr>
                <a:spcBef>
                  <a:spcPct val="0"/>
                </a:spcBef>
              </a:pPr>
              <a:t>15</a:t>
            </a:fld>
            <a:endParaRPr lang="en-CA" altLang="zh-TW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>
            <a:extLst>
              <a:ext uri="{FF2B5EF4-FFF2-40B4-BE49-F238E27FC236}">
                <a16:creationId xmlns:a16="http://schemas.microsoft.com/office/drawing/2014/main" id="{A3BD9D91-B3FB-453A-A930-E10C3160A02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>
            <a:extLst>
              <a:ext uri="{FF2B5EF4-FFF2-40B4-BE49-F238E27FC236}">
                <a16:creationId xmlns:a16="http://schemas.microsoft.com/office/drawing/2014/main" id="{A1872C6F-C461-47AC-822B-E2CE829B5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/>
              <a:t>You set all AN channels to be digital in all your lab exercises. Pins in microcontroller are multiplexed for different purposes. For example, Pin 2 is both analog channel 0 and 0 pin of PORT A. In all your labs, pin are used for digital I/O. That’s why you should set the last 4 bits of ADCON1 to be 1111. </a:t>
            </a:r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059E770C-C1BA-4DE7-A5AD-FFB3248CE9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A20AF99-B58F-4DB8-A718-4D74D6A585E2}" type="slidenum">
              <a:rPr lang="en-CA" altLang="zh-TW"/>
              <a:pPr>
                <a:spcBef>
                  <a:spcPct val="0"/>
                </a:spcBef>
              </a:pPr>
              <a:t>16</a:t>
            </a:fld>
            <a:endParaRPr lang="en-CA" altLang="zh-TW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>
            <a:extLst>
              <a:ext uri="{FF2B5EF4-FFF2-40B4-BE49-F238E27FC236}">
                <a16:creationId xmlns:a16="http://schemas.microsoft.com/office/drawing/2014/main" id="{B8173D3B-9888-4398-B431-FCCB8B0CF94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>
            <a:extLst>
              <a:ext uri="{FF2B5EF4-FFF2-40B4-BE49-F238E27FC236}">
                <a16:creationId xmlns:a16="http://schemas.microsoft.com/office/drawing/2014/main" id="{56F9DEA0-4D44-4657-A026-E73DB3411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36868" name="Slide Number Placeholder 3">
            <a:extLst>
              <a:ext uri="{FF2B5EF4-FFF2-40B4-BE49-F238E27FC236}">
                <a16:creationId xmlns:a16="http://schemas.microsoft.com/office/drawing/2014/main" id="{8183216B-2A02-4DDA-88CE-012F9C3BE8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1413A5C-E399-4A39-94C2-4DA118CD5B32}" type="slidenum">
              <a:rPr lang="en-CA" altLang="zh-TW"/>
              <a:pPr>
                <a:spcBef>
                  <a:spcPct val="0"/>
                </a:spcBef>
              </a:pPr>
              <a:t>17</a:t>
            </a:fld>
            <a:endParaRPr lang="en-CA" altLang="zh-TW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>
            <a:extLst>
              <a:ext uri="{FF2B5EF4-FFF2-40B4-BE49-F238E27FC236}">
                <a16:creationId xmlns:a16="http://schemas.microsoft.com/office/drawing/2014/main" id="{93EEEE88-1E95-4015-970E-E067865EAD8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>
            <a:extLst>
              <a:ext uri="{FF2B5EF4-FFF2-40B4-BE49-F238E27FC236}">
                <a16:creationId xmlns:a16="http://schemas.microsoft.com/office/drawing/2014/main" id="{B61C291F-06C3-4C0D-AD96-4FDB343B7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CA" altLang="en-US"/>
              <a:t>You have two bytes to store the result of the conversion. Two bytes have 16-bit but the result of the A/D conversion is only 10 bits. You can choose to display the result as right or left justified.</a:t>
            </a:r>
            <a:endParaRPr lang="en-US" altLang="en-US"/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108DCA94-1CA7-4FC9-AAC6-AB272D1670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1363" indent="-284163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1413" indent="-227013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98613" indent="-227013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5813" indent="-227013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3013" indent="-227013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0213" indent="-227013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7413" indent="-227013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4613" indent="-227013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192477A-5692-47D2-9D33-A516BDB01DA8}" type="slidenum">
              <a:rPr lang="en-CA" altLang="zh-TW"/>
              <a:pPr>
                <a:spcBef>
                  <a:spcPct val="0"/>
                </a:spcBef>
              </a:pPr>
              <a:t>18</a:t>
            </a:fld>
            <a:endParaRPr lang="en-CA" altLang="zh-TW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>
            <a:extLst>
              <a:ext uri="{FF2B5EF4-FFF2-40B4-BE49-F238E27FC236}">
                <a16:creationId xmlns:a16="http://schemas.microsoft.com/office/drawing/2014/main" id="{B2536F6E-F8EF-4059-B842-D65EA37ABF1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>
            <a:extLst>
              <a:ext uri="{FF2B5EF4-FFF2-40B4-BE49-F238E27FC236}">
                <a16:creationId xmlns:a16="http://schemas.microsoft.com/office/drawing/2014/main" id="{0C37C1D9-5545-4C6C-A073-91C3BF14E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40964" name="Slide Number Placeholder 3">
            <a:extLst>
              <a:ext uri="{FF2B5EF4-FFF2-40B4-BE49-F238E27FC236}">
                <a16:creationId xmlns:a16="http://schemas.microsoft.com/office/drawing/2014/main" id="{8A427D91-9CAE-449F-9550-0CFC601987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5730111-6776-424D-BCDA-38B1A45B1987}" type="slidenum">
              <a:rPr lang="en-CA" altLang="zh-TW"/>
              <a:pPr>
                <a:spcBef>
                  <a:spcPct val="0"/>
                </a:spcBef>
              </a:pPr>
              <a:t>19</a:t>
            </a:fld>
            <a:endParaRPr lang="en-CA" altLang="zh-TW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>
            <a:extLst>
              <a:ext uri="{FF2B5EF4-FFF2-40B4-BE49-F238E27FC236}">
                <a16:creationId xmlns:a16="http://schemas.microsoft.com/office/drawing/2014/main" id="{8FDABD61-1638-456F-A7ED-C2FA95C03A6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>
            <a:extLst>
              <a:ext uri="{FF2B5EF4-FFF2-40B4-BE49-F238E27FC236}">
                <a16:creationId xmlns:a16="http://schemas.microsoft.com/office/drawing/2014/main" id="{BB471CCF-2321-4FEB-B3CA-06A525D7E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7E9BDF89-55D4-452E-858A-7CF7CEB0C1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AE63011-1303-4F3E-A80B-2BB6FFFBD604}" type="slidenum">
              <a:rPr lang="en-CA" altLang="zh-TW"/>
              <a:pPr>
                <a:spcBef>
                  <a:spcPct val="0"/>
                </a:spcBef>
              </a:pPr>
              <a:t>20</a:t>
            </a:fld>
            <a:endParaRPr lang="en-CA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>
            <a:extLst>
              <a:ext uri="{FF2B5EF4-FFF2-40B4-BE49-F238E27FC236}">
                <a16:creationId xmlns:a16="http://schemas.microsoft.com/office/drawing/2014/main" id="{A80E0C73-A23B-48EC-890E-DD7AEB5AE37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Notes Placeholder 2">
            <a:extLst>
              <a:ext uri="{FF2B5EF4-FFF2-40B4-BE49-F238E27FC236}">
                <a16:creationId xmlns:a16="http://schemas.microsoft.com/office/drawing/2014/main" id="{123382A8-5DE0-499A-8A0E-E6CB0A894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14C9313F-94C9-43D4-A36D-C78E0E85FB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1363" indent="-284163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1413" indent="-227013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98613" indent="-227013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5813" indent="-227013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3013" indent="-227013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0213" indent="-227013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7413" indent="-227013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4613" indent="-227013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AD07081-2C31-4A7B-AD43-5CE36866BCBB}" type="slidenum">
              <a:rPr lang="en-CA" altLang="zh-TW"/>
              <a:pPr>
                <a:spcBef>
                  <a:spcPct val="0"/>
                </a:spcBef>
              </a:pPr>
              <a:t>2</a:t>
            </a:fld>
            <a:endParaRPr lang="en-CA" altLang="zh-TW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>
            <a:extLst>
              <a:ext uri="{FF2B5EF4-FFF2-40B4-BE49-F238E27FC236}">
                <a16:creationId xmlns:a16="http://schemas.microsoft.com/office/drawing/2014/main" id="{F9642435-D3AB-4AF6-81CB-2EB37431902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>
            <a:extLst>
              <a:ext uri="{FF2B5EF4-FFF2-40B4-BE49-F238E27FC236}">
                <a16:creationId xmlns:a16="http://schemas.microsoft.com/office/drawing/2014/main" id="{F1B5EBF2-CFB3-4B89-982D-8D37CD736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/>
              <a:t>In order to ensure that the analog input voltage is stable throughout the A/D conversion process, PIC18 has a sample and hold circuit. The capacitor holds the voltage to be converted into digital code. The charge-holding capacitor must be allowed to fully charge to the input channel voltage level.</a:t>
            </a:r>
          </a:p>
        </p:txBody>
      </p:sp>
      <p:sp>
        <p:nvSpPr>
          <p:cNvPr id="45060" name="Slide Number Placeholder 3">
            <a:extLst>
              <a:ext uri="{FF2B5EF4-FFF2-40B4-BE49-F238E27FC236}">
                <a16:creationId xmlns:a16="http://schemas.microsoft.com/office/drawing/2014/main" id="{2F8DF91F-CC66-4734-9F53-8313E1E5D5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38E8611-51D8-4FD9-BBC9-C18F36B6D0CA}" type="slidenum">
              <a:rPr lang="en-CA" altLang="zh-TW"/>
              <a:pPr>
                <a:spcBef>
                  <a:spcPct val="0"/>
                </a:spcBef>
              </a:pPr>
              <a:t>21</a:t>
            </a:fld>
            <a:endParaRPr lang="en-CA" altLang="zh-TW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>
            <a:extLst>
              <a:ext uri="{FF2B5EF4-FFF2-40B4-BE49-F238E27FC236}">
                <a16:creationId xmlns:a16="http://schemas.microsoft.com/office/drawing/2014/main" id="{D91F1576-214E-435B-9DC7-E7E1E47BBEF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>
            <a:extLst>
              <a:ext uri="{FF2B5EF4-FFF2-40B4-BE49-F238E27FC236}">
                <a16:creationId xmlns:a16="http://schemas.microsoft.com/office/drawing/2014/main" id="{D2E0EB25-37B8-431D-B74E-82BA6986A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47108" name="Slide Number Placeholder 3">
            <a:extLst>
              <a:ext uri="{FF2B5EF4-FFF2-40B4-BE49-F238E27FC236}">
                <a16:creationId xmlns:a16="http://schemas.microsoft.com/office/drawing/2014/main" id="{3929B24B-2FBE-49EE-9E2C-997CA811EF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E1C2994-EA89-49B1-866C-CC2B28CB5971}" type="slidenum">
              <a:rPr lang="en-CA" altLang="zh-TW"/>
              <a:pPr>
                <a:spcBef>
                  <a:spcPct val="0"/>
                </a:spcBef>
              </a:pPr>
              <a:t>22</a:t>
            </a:fld>
            <a:endParaRPr lang="en-CA" altLang="zh-TW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>
            <a:extLst>
              <a:ext uri="{FF2B5EF4-FFF2-40B4-BE49-F238E27FC236}">
                <a16:creationId xmlns:a16="http://schemas.microsoft.com/office/drawing/2014/main" id="{36FE2AD6-0760-4EE2-B941-DABBCBA1758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>
            <a:extLst>
              <a:ext uri="{FF2B5EF4-FFF2-40B4-BE49-F238E27FC236}">
                <a16:creationId xmlns:a16="http://schemas.microsoft.com/office/drawing/2014/main" id="{A1F6C47D-7C99-47D1-A31B-D9A604923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49156" name="Slide Number Placeholder 3">
            <a:extLst>
              <a:ext uri="{FF2B5EF4-FFF2-40B4-BE49-F238E27FC236}">
                <a16:creationId xmlns:a16="http://schemas.microsoft.com/office/drawing/2014/main" id="{63732C2A-D82C-4052-B8BA-588DE51508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8F49372-EA54-49C5-8FEA-56F60EC71B4B}" type="slidenum">
              <a:rPr lang="en-CA" altLang="zh-TW"/>
              <a:pPr>
                <a:spcBef>
                  <a:spcPct val="0"/>
                </a:spcBef>
              </a:pPr>
              <a:t>23</a:t>
            </a:fld>
            <a:endParaRPr lang="en-CA" altLang="zh-TW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>
            <a:extLst>
              <a:ext uri="{FF2B5EF4-FFF2-40B4-BE49-F238E27FC236}">
                <a16:creationId xmlns:a16="http://schemas.microsoft.com/office/drawing/2014/main" id="{DC24E96D-D3D7-4C3D-B8B1-45EA33614B4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>
            <a:extLst>
              <a:ext uri="{FF2B5EF4-FFF2-40B4-BE49-F238E27FC236}">
                <a16:creationId xmlns:a16="http://schemas.microsoft.com/office/drawing/2014/main" id="{9C09FC2F-8020-489B-8EB1-A0AB8CF2E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51204" name="Slide Number Placeholder 3">
            <a:extLst>
              <a:ext uri="{FF2B5EF4-FFF2-40B4-BE49-F238E27FC236}">
                <a16:creationId xmlns:a16="http://schemas.microsoft.com/office/drawing/2014/main" id="{8109D20C-308A-4054-AB9D-31CE54588D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069988A-D586-419F-8E30-D84C936945FA}" type="slidenum">
              <a:rPr lang="en-CA" altLang="zh-TW"/>
              <a:pPr>
                <a:spcBef>
                  <a:spcPct val="0"/>
                </a:spcBef>
              </a:pPr>
              <a:t>24</a:t>
            </a:fld>
            <a:endParaRPr lang="en-CA" altLang="zh-TW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>
            <a:extLst>
              <a:ext uri="{FF2B5EF4-FFF2-40B4-BE49-F238E27FC236}">
                <a16:creationId xmlns:a16="http://schemas.microsoft.com/office/drawing/2014/main" id="{9DE0F7E1-863C-4FBB-8B5C-938316BA322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>
            <a:extLst>
              <a:ext uri="{FF2B5EF4-FFF2-40B4-BE49-F238E27FC236}">
                <a16:creationId xmlns:a16="http://schemas.microsoft.com/office/drawing/2014/main" id="{7C091B61-331F-48E5-BCA9-D30B39E78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55300" name="Slide Number Placeholder 3">
            <a:extLst>
              <a:ext uri="{FF2B5EF4-FFF2-40B4-BE49-F238E27FC236}">
                <a16:creationId xmlns:a16="http://schemas.microsoft.com/office/drawing/2014/main" id="{866F35BA-67F6-43AC-8028-49E963DA26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3DA1DF4-2DB0-4F5B-9472-C78F9B9C5333}" type="slidenum">
              <a:rPr lang="en-CA" altLang="zh-TW"/>
              <a:pPr>
                <a:spcBef>
                  <a:spcPct val="0"/>
                </a:spcBef>
              </a:pPr>
              <a:t>27</a:t>
            </a:fld>
            <a:endParaRPr lang="en-CA" altLang="zh-TW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>
            <a:extLst>
              <a:ext uri="{FF2B5EF4-FFF2-40B4-BE49-F238E27FC236}">
                <a16:creationId xmlns:a16="http://schemas.microsoft.com/office/drawing/2014/main" id="{6DE70AFC-DC00-4353-A1A2-E5E8FF63895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>
            <a:extLst>
              <a:ext uri="{FF2B5EF4-FFF2-40B4-BE49-F238E27FC236}">
                <a16:creationId xmlns:a16="http://schemas.microsoft.com/office/drawing/2014/main" id="{EF6CD219-AE50-4BDC-BB30-1B7C2ABF5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57348" name="Slide Number Placeholder 3">
            <a:extLst>
              <a:ext uri="{FF2B5EF4-FFF2-40B4-BE49-F238E27FC236}">
                <a16:creationId xmlns:a16="http://schemas.microsoft.com/office/drawing/2014/main" id="{7A114269-7433-442F-B2C9-5B7D30514E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53BA382-D4AE-42C9-B81F-435DE8DE000D}" type="slidenum">
              <a:rPr lang="en-CA" altLang="zh-TW"/>
              <a:pPr>
                <a:spcBef>
                  <a:spcPct val="0"/>
                </a:spcBef>
              </a:pPr>
              <a:t>28</a:t>
            </a:fld>
            <a:endParaRPr lang="en-CA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>
            <a:extLst>
              <a:ext uri="{FF2B5EF4-FFF2-40B4-BE49-F238E27FC236}">
                <a16:creationId xmlns:a16="http://schemas.microsoft.com/office/drawing/2014/main" id="{8425E672-637E-4961-9301-C6FBA20E4C5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>
            <a:extLst>
              <a:ext uri="{FF2B5EF4-FFF2-40B4-BE49-F238E27FC236}">
                <a16:creationId xmlns:a16="http://schemas.microsoft.com/office/drawing/2014/main" id="{A3AD63C3-59B7-4C21-A449-024A2F153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/>
              <a:t>The output characteristic </a:t>
            </a:r>
            <a:r>
              <a:rPr lang="en-CA" altLang="en-US"/>
              <a:t>of an ideal AID converter using n bits to represent the conversion result is shown.</a:t>
            </a:r>
            <a:r>
              <a:rPr lang="en-US" altLang="en-US"/>
              <a:t> An n-bit A/D converter has 2^n possible output code values.</a:t>
            </a:r>
            <a:endParaRPr lang="en-CA" altLang="en-US"/>
          </a:p>
          <a:p>
            <a:endParaRPr lang="en-CA" altLang="en-US"/>
          </a:p>
          <a:p>
            <a:r>
              <a:rPr lang="en-CA" altLang="en-US"/>
              <a:t>For a n-resolution ADC, there are in total 2^n levels. ADC conversion requires a negative voltage reference and a positive voltage reference. Level 0 represents the negative voltage reference and Level 2^n-1 represents the positive voltage reference. So we would ask, what voltage does Level k represent? Between Level 0 and 2^n-1, we have 2^n-1 intervals. Each interval represents Vdd/2^n-1 voltages. We are in Level k, Level k represents Vk</a:t>
            </a:r>
            <a:endParaRPr lang="en-US" altLang="en-US"/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98176042-B85C-4F77-9C9F-710C97DB61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1363" indent="-284163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1413" indent="-227013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98613" indent="-227013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5813" indent="-227013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3013" indent="-227013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0213" indent="-227013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7413" indent="-227013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4613" indent="-227013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6C9D595-E2A9-4C9D-984C-6471A5751E34}" type="slidenum">
              <a:rPr lang="en-CA" altLang="zh-TW"/>
              <a:pPr>
                <a:spcBef>
                  <a:spcPct val="0"/>
                </a:spcBef>
              </a:pPr>
              <a:t>4</a:t>
            </a:fld>
            <a:endParaRPr lang="en-CA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B10FD967-5EFA-4255-A274-1291B5748F1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CBD85C24-0A05-41F8-A8C5-33D389442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DE7765D0-6AD4-4F1A-A56F-1F82575D28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3101BF7-6F4A-431F-BBBE-FA76901A42FB}" type="slidenum">
              <a:rPr lang="en-CA" altLang="zh-TW"/>
              <a:pPr>
                <a:spcBef>
                  <a:spcPct val="0"/>
                </a:spcBef>
              </a:pPr>
              <a:t>5</a:t>
            </a:fld>
            <a:endParaRPr lang="en-CA" alt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id="{CA7F0441-E081-4080-A0AC-1F156C45D30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5A278F48-6E72-4584-BEE6-E4454AACB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1A3F0111-0829-4990-880E-8DBEACF544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A110117-F344-4FFA-B075-307E1533C2AC}" type="slidenum">
              <a:rPr lang="en-CA" altLang="zh-TW"/>
              <a:pPr>
                <a:spcBef>
                  <a:spcPct val="0"/>
                </a:spcBef>
              </a:pPr>
              <a:t>6</a:t>
            </a:fld>
            <a:endParaRPr lang="en-CA" altLang="zh-TW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>
            <a:extLst>
              <a:ext uri="{FF2B5EF4-FFF2-40B4-BE49-F238E27FC236}">
                <a16:creationId xmlns:a16="http://schemas.microsoft.com/office/drawing/2014/main" id="{97440423-35A4-4633-BF41-3DBC0042328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>
            <a:extLst>
              <a:ext uri="{FF2B5EF4-FFF2-40B4-BE49-F238E27FC236}">
                <a16:creationId xmlns:a16="http://schemas.microsoft.com/office/drawing/2014/main" id="{389A5AF2-CBFB-4079-B975-15482012F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EBF287A7-EE5A-476D-A778-FC70ED51FD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E77C6B3-226C-4B33-9493-3FAC8CE2F05A}" type="slidenum">
              <a:rPr lang="en-CA" altLang="zh-TW"/>
              <a:pPr>
                <a:spcBef>
                  <a:spcPct val="0"/>
                </a:spcBef>
              </a:pPr>
              <a:t>7</a:t>
            </a:fld>
            <a:endParaRPr lang="en-CA" altLang="zh-TW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>
            <a:extLst>
              <a:ext uri="{FF2B5EF4-FFF2-40B4-BE49-F238E27FC236}">
                <a16:creationId xmlns:a16="http://schemas.microsoft.com/office/drawing/2014/main" id="{E917F1BE-AB27-456F-A391-B15D5075057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>
            <a:extLst>
              <a:ext uri="{FF2B5EF4-FFF2-40B4-BE49-F238E27FC236}">
                <a16:creationId xmlns:a16="http://schemas.microsoft.com/office/drawing/2014/main" id="{92A4A987-819A-40CE-BB45-71304DA50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CA" altLang="en-US"/>
              <a:t>There is one ADC module in PIC18. </a:t>
            </a:r>
          </a:p>
          <a:p>
            <a:endParaRPr lang="en-CA" altLang="en-US"/>
          </a:p>
          <a:p>
            <a:r>
              <a:rPr lang="en-CA" altLang="en-US"/>
              <a:t>minimum resolution is Vref+-Vref-/4095</a:t>
            </a:r>
            <a:endParaRPr lang="en-US" altLang="en-US"/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ADA0117B-305B-41B4-9CE1-C3117DC9D2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1363" indent="-284163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1413" indent="-227013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98613" indent="-227013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5813" indent="-227013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3013" indent="-227013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0213" indent="-227013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7413" indent="-227013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4613" indent="-227013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71264D3-D509-40AF-B3EC-1CC7236E90BD}" type="slidenum">
              <a:rPr lang="en-CA" altLang="zh-TW"/>
              <a:pPr>
                <a:spcBef>
                  <a:spcPct val="0"/>
                </a:spcBef>
              </a:pPr>
              <a:t>8</a:t>
            </a:fld>
            <a:endParaRPr lang="en-CA" altLang="zh-TW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0B556AD4-F429-4DC6-8434-533D4BB13C4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D6BA4701-56C0-465C-BF99-FD0660D80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AE9C6305-ECF1-412E-855D-A01CBF8B03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E47DA83-5ADB-4E1F-BE69-60AE11D11607}" type="slidenum">
              <a:rPr lang="en-CA" altLang="zh-TW"/>
              <a:pPr>
                <a:spcBef>
                  <a:spcPct val="0"/>
                </a:spcBef>
              </a:pPr>
              <a:t>9</a:t>
            </a:fld>
            <a:endParaRPr lang="en-CA" altLang="zh-TW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D7DC2240-956D-4618-8617-860BBF7BFF5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050E6B4A-6AA3-4308-833C-810B79CA2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08797BC9-546A-49F9-9D10-63E3EC0A3C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F1790EA-2CDA-40F9-B013-60DD2AF458CC}" type="slidenum">
              <a:rPr lang="en-CA" altLang="zh-TW"/>
              <a:pPr>
                <a:spcBef>
                  <a:spcPct val="0"/>
                </a:spcBef>
              </a:pPr>
              <a:t>10</a:t>
            </a:fld>
            <a:endParaRPr lang="en-CA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2BA09-7992-43D1-8FBF-670F56036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98B8C-D745-427F-A81F-AF890D7D8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 altLang="zh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6E541-6119-4164-9B7A-593BA72E6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D1FBE7-0987-44F2-9BAF-EF00516E31EC}" type="slidenum">
              <a:rPr lang="en-CA" altLang="zh-TW"/>
              <a:pPr/>
              <a:t>‹#›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565398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28700"/>
            <a:ext cx="8229600" cy="52197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16900" cy="863600"/>
          </a:xfrm>
          <a:gradFill flip="none" rotWithShape="1">
            <a:gsLst>
              <a:gs pos="0">
                <a:srgbClr val="013F7A">
                  <a:lumMod val="99000"/>
                </a:srgbClr>
              </a:gs>
              <a:gs pos="39999">
                <a:srgbClr val="013F7A"/>
              </a:gs>
              <a:gs pos="100000">
                <a:schemeClr val="tx2">
                  <a:lumMod val="86000"/>
                  <a:lumOff val="14000"/>
                </a:schemeClr>
              </a:gs>
            </a:gsLst>
            <a:lin ang="0" scaled="1"/>
            <a:tileRect/>
          </a:gradFill>
        </p:spPr>
        <p:txBody>
          <a:bodyPr/>
          <a:lstStyle>
            <a:lvl1pPr marL="360000" algn="l">
              <a:spcBef>
                <a:spcPts val="0"/>
              </a:spcBef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08166-1AA5-4F75-BDAE-5A9CE707C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79600-E56A-4374-B630-6415EFEE0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 altLang="zh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2D733-CE14-4320-8088-74D29D446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F5B78B-8C2E-4F9B-BB9F-848E5F1D1F43}" type="slidenum">
              <a:rPr lang="en-CA" altLang="zh-TW"/>
              <a:pPr/>
              <a:t>‹#›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3458691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70CB7-35F1-4349-BDAA-41BF01A03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25E07-8DF8-46E4-B9F1-ABF5984DB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 altLang="zh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69336-6B14-46BE-80B4-35CB88FC7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A39BC4-9C04-4FCB-9057-79D7341B6D02}" type="slidenum">
              <a:rPr lang="en-CA" altLang="zh-TW"/>
              <a:pPr/>
              <a:t>‹#›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4113300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10600" cy="914400"/>
          </a:xfrm>
          <a:gradFill flip="none" rotWithShape="1">
            <a:gsLst>
              <a:gs pos="40000">
                <a:srgbClr val="013F7A"/>
              </a:gs>
              <a:gs pos="0">
                <a:srgbClr val="013F7A"/>
              </a:gs>
              <a:gs pos="100000">
                <a:srgbClr val="013F7A">
                  <a:lumMod val="86000"/>
                  <a:lumOff val="14000"/>
                </a:srgbClr>
              </a:gs>
            </a:gsLst>
            <a:lin ang="0" scaled="1"/>
            <a:tileRect/>
          </a:gradFill>
        </p:spPr>
        <p:txBody>
          <a:bodyPr/>
          <a:lstStyle>
            <a:lvl1pPr marL="356616" indent="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447800"/>
            <a:ext cx="83820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3924300"/>
            <a:ext cx="83820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27D70FE-A5A9-4953-A6C8-D902B66CF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 altLang="zh-TW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08FF718-E9DF-4CBC-93A3-7E9278C88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 altLang="zh-TW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BD10A68-4033-4EED-964F-2D9D4545F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307C69-33FE-4D46-B2E0-3E779235419C}" type="slidenum">
              <a:rPr lang="en-CA" altLang="zh-TW"/>
              <a:pPr/>
              <a:t>‹#›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1523476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10600" cy="914400"/>
          </a:xfrm>
          <a:gradFill flip="none" rotWithShape="1">
            <a:gsLst>
              <a:gs pos="0">
                <a:srgbClr val="003366"/>
              </a:gs>
              <a:gs pos="40000">
                <a:srgbClr val="013B74"/>
              </a:gs>
              <a:gs pos="100000">
                <a:srgbClr val="013F7A">
                  <a:lumMod val="86000"/>
                  <a:lumOff val="14000"/>
                </a:srgbClr>
              </a:gs>
            </a:gsLst>
            <a:lin ang="0" scaled="1"/>
            <a:tileRect/>
          </a:gradFill>
        </p:spPr>
        <p:txBody>
          <a:bodyPr/>
          <a:lstStyle>
            <a:lvl1pPr marL="356616"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447800"/>
            <a:ext cx="41148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447800"/>
            <a:ext cx="41148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3A15A7C-6954-426A-8FF4-CBAE37A83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 altLang="zh-TW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36732D2-D748-4ED0-84C4-346B0CD3F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 altLang="zh-TW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4480F3-5F5F-4C73-A835-16BB5AEF4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43AE88-375D-42A4-8D98-CD05939F9E3E}" type="slidenum">
              <a:rPr lang="en-CA" altLang="zh-TW"/>
              <a:pPr/>
              <a:t>‹#›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1985742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16900" cy="863600"/>
          </a:xfrm>
          <a:gradFill flip="none" rotWithShape="1">
            <a:gsLst>
              <a:gs pos="0">
                <a:srgbClr val="013F7A"/>
              </a:gs>
              <a:gs pos="39999">
                <a:srgbClr val="013F7A"/>
              </a:gs>
              <a:gs pos="100000">
                <a:schemeClr val="tx2">
                  <a:lumMod val="86000"/>
                  <a:lumOff val="14000"/>
                </a:schemeClr>
              </a:gs>
            </a:gsLst>
            <a:lin ang="0" scaled="1"/>
            <a:tileRect/>
          </a:gradFill>
        </p:spPr>
        <p:txBody>
          <a:bodyPr/>
          <a:lstStyle>
            <a:lvl1pPr marL="360000" algn="l">
              <a:spcBef>
                <a:spcPts val="0"/>
              </a:spcBef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0300"/>
            <a:ext cx="8229600" cy="5245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9833C-9FE7-46AA-A65C-796B0FAA4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B85DD-BBF1-4998-AA54-6B6C35FD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 altLang="zh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CA8D1-6F57-4B4A-96A1-6839283AA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28CE79-6930-40AA-B88D-4746842F65A2}" type="slidenum">
              <a:rPr lang="en-CA" altLang="zh-TW"/>
              <a:pPr/>
              <a:t>‹#›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3202906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81535-FB4A-49B5-AECB-1540282BB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6508B-67EC-45A2-A9C8-55220DB3A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 altLang="zh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02CCE-24A5-4D6E-A105-B6BBEB5DC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1372FD-9E55-4EF6-9C31-F3315FCACB1E}" type="slidenum">
              <a:rPr lang="en-CA" altLang="zh-TW"/>
              <a:pPr/>
              <a:t>‹#›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3327536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283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4100"/>
            <a:ext cx="4038600" cy="530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16900" cy="863600"/>
          </a:xfrm>
          <a:gradFill flip="none" rotWithShape="1">
            <a:gsLst>
              <a:gs pos="0">
                <a:srgbClr val="013F7A"/>
              </a:gs>
              <a:gs pos="39999">
                <a:srgbClr val="013F7A"/>
              </a:gs>
              <a:gs pos="100000">
                <a:schemeClr val="tx2">
                  <a:lumMod val="86000"/>
                  <a:lumOff val="14000"/>
                </a:schemeClr>
              </a:gs>
            </a:gsLst>
            <a:lin ang="0" scaled="1"/>
            <a:tileRect/>
          </a:gradFill>
        </p:spPr>
        <p:txBody>
          <a:bodyPr/>
          <a:lstStyle>
            <a:lvl1pPr marL="360000" algn="l">
              <a:spcBef>
                <a:spcPts val="0"/>
              </a:spcBef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3ED4D8A-FDF9-453B-BF80-17349ED96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 altLang="zh-TW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B53C636-36AD-4E31-A51B-F8F900E8E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 altLang="zh-TW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06602A4-2CAB-401E-B5F2-507395A3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D9ED9E-75F0-4E46-AB05-7129B7D37723}" type="slidenum">
              <a:rPr lang="en-CA" altLang="zh-TW"/>
              <a:pPr/>
              <a:t>‹#›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210990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4040188" cy="634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14500"/>
            <a:ext cx="4040188" cy="44116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652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14500"/>
            <a:ext cx="4041775" cy="44116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16900" cy="863600"/>
          </a:xfrm>
          <a:gradFill flip="none" rotWithShape="1">
            <a:gsLst>
              <a:gs pos="0">
                <a:srgbClr val="013F7A"/>
              </a:gs>
              <a:gs pos="39999">
                <a:srgbClr val="013F7A"/>
              </a:gs>
              <a:gs pos="100000">
                <a:schemeClr val="tx2">
                  <a:lumMod val="86000"/>
                  <a:lumOff val="14000"/>
                </a:schemeClr>
              </a:gs>
            </a:gsLst>
            <a:lin ang="0" scaled="1"/>
            <a:tileRect/>
          </a:gradFill>
        </p:spPr>
        <p:txBody>
          <a:bodyPr/>
          <a:lstStyle>
            <a:lvl1pPr marL="360000" algn="l">
              <a:spcBef>
                <a:spcPts val="0"/>
              </a:spcBef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EBE0DE3-DD4D-43B8-9943-ACB04B3B7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 altLang="zh-TW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DB85923-E751-442E-8B18-ACC610276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 altLang="zh-TW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06D4805-F547-48F2-804D-25ADDA4C6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571A7A-C9BD-4ED0-A3AB-889EA89C9043}" type="slidenum">
              <a:rPr lang="en-CA" altLang="zh-TW"/>
              <a:pPr/>
              <a:t>‹#›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77121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16900" cy="863600"/>
          </a:xfrm>
          <a:gradFill flip="none" rotWithShape="1">
            <a:gsLst>
              <a:gs pos="0">
                <a:srgbClr val="013F7A"/>
              </a:gs>
              <a:gs pos="39999">
                <a:srgbClr val="013F7A"/>
              </a:gs>
              <a:gs pos="100000">
                <a:schemeClr val="tx2">
                  <a:lumMod val="86000"/>
                  <a:lumOff val="14000"/>
                </a:schemeClr>
              </a:gs>
            </a:gsLst>
            <a:lin ang="0" scaled="1"/>
            <a:tileRect/>
          </a:gradFill>
        </p:spPr>
        <p:txBody>
          <a:bodyPr/>
          <a:lstStyle>
            <a:lvl1pPr marL="360000" algn="l">
              <a:spcBef>
                <a:spcPts val="0"/>
              </a:spcBef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306EF7F-DABB-4019-A720-2A7FFE229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 altLang="zh-TW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81655F5-4E7B-429B-9C3A-F16B17388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 altLang="zh-TW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3DB3518-61B3-4F25-B4F2-4A620D700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FD2A0B-C6CA-4591-95DF-C2E789B4244C}" type="slidenum">
              <a:rPr lang="en-CA" altLang="zh-TW"/>
              <a:pPr/>
              <a:t>‹#›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3894496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D96E944-8F42-4C47-AA8B-6F21394C2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 altLang="zh-TW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D7227F8-A1B4-49E2-AF72-65E5FE000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 altLang="zh-TW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8FD17EE-2064-467B-8886-D613745C2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EB477C-3AB6-4637-8403-E04D7E98AE2A}" type="slidenum">
              <a:rPr lang="en-CA" altLang="zh-TW"/>
              <a:pPr/>
              <a:t>‹#›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3570339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FB8B283-638C-41C8-93FA-5463B0556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 altLang="zh-TW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A27443-3875-4AD8-8E3A-FB4FF54D9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 altLang="zh-TW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FD6BAAE-861D-41F1-AEB0-48EBD8E3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7A5597-2526-4C05-8F56-AE2769D00525}" type="slidenum">
              <a:rPr lang="en-CA" altLang="zh-TW"/>
              <a:pPr/>
              <a:t>‹#›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290673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1D44461-BD35-482F-8E07-4C667F2F4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 altLang="zh-TW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A4F9080-0E38-4212-B407-B2B6A2863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 altLang="zh-TW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D0284D9-C5F3-4758-829D-01947FA72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AD4671-643A-40C5-AC14-F200A1B69E06}" type="slidenum">
              <a:rPr lang="en-CA" altLang="zh-TW"/>
              <a:pPr/>
              <a:t>‹#›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3340333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6B7CFEB3-91B2-4F17-9B65-1C0A445C4FA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97BE3E9-461F-4FD8-AB52-5D4A4DB41DA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48657-3A46-4AB1-9DC9-83559615AA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ea typeface="PMingLiU" panose="02020500000000000000" pitchFamily="18" charset="-120"/>
              </a:defRPr>
            </a:lvl1pPr>
          </a:lstStyle>
          <a:p>
            <a:endParaRPr lang="en-CA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85D4F-21DE-4030-AE4D-96B1E6AE40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ea typeface="PMingLiU" panose="02020500000000000000" pitchFamily="18" charset="-120"/>
              </a:defRPr>
            </a:lvl1pPr>
          </a:lstStyle>
          <a:p>
            <a:endParaRPr lang="en-CA" altLang="zh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4CE25-0954-40C9-A482-1FE5988D09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PMingLiU" panose="02020500000000000000" pitchFamily="18" charset="-120"/>
              </a:defRPr>
            </a:lvl1pPr>
          </a:lstStyle>
          <a:p>
            <a:fld id="{F8A43531-CFFA-46A9-A003-578E2C2AD814}" type="slidenum">
              <a:rPr lang="en-CA" altLang="zh-TW"/>
              <a:pPr/>
              <a:t>‹#›</a:t>
            </a:fld>
            <a:endParaRPr lang="en-CA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2" r:id="rId1"/>
    <p:sldLayoutId id="2147484473" r:id="rId2"/>
    <p:sldLayoutId id="2147484474" r:id="rId3"/>
    <p:sldLayoutId id="2147484475" r:id="rId4"/>
    <p:sldLayoutId id="2147484476" r:id="rId5"/>
    <p:sldLayoutId id="2147484477" r:id="rId6"/>
    <p:sldLayoutId id="2147484478" r:id="rId7"/>
    <p:sldLayoutId id="2147484479" r:id="rId8"/>
    <p:sldLayoutId id="2147484480" r:id="rId9"/>
    <p:sldLayoutId id="2147484481" r:id="rId10"/>
    <p:sldLayoutId id="2147484482" r:id="rId11"/>
    <p:sldLayoutId id="2147484483" r:id="rId12"/>
    <p:sldLayoutId id="2147484484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3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>
            <a:extLst>
              <a:ext uri="{FF2B5EF4-FFF2-40B4-BE49-F238E27FC236}">
                <a16:creationId xmlns:a16="http://schemas.microsoft.com/office/drawing/2014/main" id="{B64BA69A-EF5D-4869-9343-7B83F1CAAA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CA" altLang="en-US"/>
              <a:t>Chapter 8</a:t>
            </a:r>
            <a:br>
              <a:rPr lang="en-CA" altLang="en-US"/>
            </a:br>
            <a:r>
              <a:rPr lang="en-CA" altLang="en-US"/>
              <a:t>Analog-to-Digital Converter (ADC)</a:t>
            </a:r>
            <a:endParaRPr lang="en-US" alt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C0F31B2-3C4E-487A-94AC-0E98ED9EA9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CAC222E-6759-4ECF-AD33-31CA18748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CA" dirty="0"/>
              <a:t>SFR involving in ADC</a:t>
            </a:r>
            <a:endParaRPr lang="en-US" dirty="0"/>
          </a:p>
        </p:txBody>
      </p:sp>
      <p:sp>
        <p:nvSpPr>
          <p:cNvPr id="21507" name="Content Placeholder 13">
            <a:extLst>
              <a:ext uri="{FF2B5EF4-FFF2-40B4-BE49-F238E27FC236}">
                <a16:creationId xmlns:a16="http://schemas.microsoft.com/office/drawing/2014/main" id="{F2BCBE3E-5FB2-4306-9C0F-A08FF5E28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A/D Control Register 0 (ADCON0)</a:t>
            </a:r>
          </a:p>
          <a:p>
            <a:pPr eaLnBrk="1" hangingPunct="1"/>
            <a:r>
              <a:rPr lang="en-US" altLang="en-US"/>
              <a:t>A/D Control Register 1 (ADCON1)</a:t>
            </a:r>
          </a:p>
          <a:p>
            <a:pPr eaLnBrk="1" hangingPunct="1"/>
            <a:r>
              <a:rPr lang="en-US" altLang="en-US"/>
              <a:t>A/D Control Register 2 (ADCON2)</a:t>
            </a:r>
            <a:endParaRPr lang="en-CA" altLang="en-US"/>
          </a:p>
          <a:p>
            <a:pPr eaLnBrk="1" hangingPunct="1"/>
            <a:r>
              <a:rPr lang="en-CA" altLang="en-US"/>
              <a:t>A/D Result High Register (ADRESH)</a:t>
            </a:r>
          </a:p>
          <a:p>
            <a:pPr eaLnBrk="1" hangingPunct="1"/>
            <a:r>
              <a:rPr lang="en-CA" altLang="en-US"/>
              <a:t>A/D Result Low Register (ADRESL)</a:t>
            </a:r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874A6FA1-7BA2-4167-A2D3-FCC6133B4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103F8A-BCA7-4846-9A41-F12E26951A03}" type="slidenum">
              <a:rPr lang="en-CA" altLang="zh-TW" sz="1400">
                <a:latin typeface="Times New Roman" panose="02020603050405020304" pitchFamily="18" charset="0"/>
                <a:ea typeface="Microsoft JhengHei" panose="020B0604030504040204" pitchFamily="34" charset="-12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CA" altLang="zh-TW" sz="1400">
              <a:latin typeface="Times New Roman" panose="02020603050405020304" pitchFamily="18" charset="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Content Placeholder 3">
            <a:extLst>
              <a:ext uri="{FF2B5EF4-FFF2-40B4-BE49-F238E27FC236}">
                <a16:creationId xmlns:a16="http://schemas.microsoft.com/office/drawing/2014/main" id="{45A544B8-C1CA-45BE-B371-839D56B172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0975" y="1371600"/>
            <a:ext cx="8572500" cy="47625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5B4653-1058-4A8E-A2A0-CEEA1A718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/>
              <a:t>ADCON0</a:t>
            </a:r>
            <a:endParaRPr lang="en-US" dirty="0"/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5B04164B-C3C8-4423-9B1C-09132D2D4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F7BA80-894C-491D-B4AD-4B5BE25414EC}" type="slidenum">
              <a:rPr lang="en-CA" altLang="zh-TW" sz="1400">
                <a:latin typeface="Times New Roman" panose="02020603050405020304" pitchFamily="18" charset="0"/>
                <a:ea typeface="Microsoft JhengHei" panose="020B0604030504040204" pitchFamily="34" charset="-12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CA" altLang="zh-TW" sz="1400">
              <a:latin typeface="Times New Roman" panose="02020603050405020304" pitchFamily="18" charset="0"/>
              <a:ea typeface="Microsoft JhengHei" panose="020B0604030504040204" pitchFamily="34" charset="-12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5D38AE-E7AE-4FC7-9468-30ACB0B128D5}"/>
              </a:ext>
            </a:extLst>
          </p:cNvPr>
          <p:cNvSpPr/>
          <p:nvPr/>
        </p:nvSpPr>
        <p:spPr>
          <a:xfrm>
            <a:off x="1760538" y="5130800"/>
            <a:ext cx="2306637" cy="750888"/>
          </a:xfrm>
          <a:prstGeom prst="rect">
            <a:avLst/>
          </a:prstGeom>
          <a:solidFill>
            <a:srgbClr val="FF00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8BA3E1-1EEB-4D98-AC9F-AD9D94357822}"/>
              </a:ext>
            </a:extLst>
          </p:cNvPr>
          <p:cNvSpPr/>
          <p:nvPr/>
        </p:nvSpPr>
        <p:spPr>
          <a:xfrm>
            <a:off x="4110038" y="4849813"/>
            <a:ext cx="1501775" cy="852487"/>
          </a:xfrm>
          <a:prstGeom prst="rect">
            <a:avLst/>
          </a:prstGeom>
          <a:solidFill>
            <a:srgbClr val="FF00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3705DA-0166-49B3-BAF8-12588500505F}"/>
              </a:ext>
            </a:extLst>
          </p:cNvPr>
          <p:cNvSpPr/>
          <p:nvPr/>
        </p:nvSpPr>
        <p:spPr>
          <a:xfrm>
            <a:off x="3398838" y="4381500"/>
            <a:ext cx="873125" cy="374650"/>
          </a:xfrm>
          <a:prstGeom prst="rect">
            <a:avLst/>
          </a:prstGeom>
          <a:solidFill>
            <a:srgbClr val="FF00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D1A2F45-B19E-4BA2-A00D-D9B5DBFCF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ADCON0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990B668-F26B-4404-9DD4-9558BABDB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263" y="2292350"/>
            <a:ext cx="8661400" cy="428625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CA" dirty="0"/>
              <a:t>CHS3:CHS0: Analog Channel Select Bits</a:t>
            </a:r>
          </a:p>
          <a:p>
            <a:pPr lvl="1" eaLnBrk="1" hangingPunct="1">
              <a:defRPr/>
            </a:pPr>
            <a:r>
              <a:rPr lang="en-CA" dirty="0"/>
              <a:t>PIC18F4520 has only 1 Analog-to-Digital unit</a:t>
            </a:r>
          </a:p>
          <a:p>
            <a:pPr lvl="1" eaLnBrk="1" hangingPunct="1">
              <a:defRPr/>
            </a:pPr>
            <a:r>
              <a:rPr lang="en-CA" dirty="0"/>
              <a:t>Can only select 1 input from AN0:AN12 to be sampled and converted</a:t>
            </a:r>
          </a:p>
          <a:p>
            <a:pPr eaLnBrk="1" hangingPunct="1">
              <a:defRPr/>
            </a:pPr>
            <a:r>
              <a:rPr lang="en-CA" dirty="0"/>
              <a:t>GO/DONE: </a:t>
            </a:r>
          </a:p>
          <a:p>
            <a:pPr lvl="1" eaLnBrk="1" hangingPunct="1">
              <a:defRPr/>
            </a:pPr>
            <a:r>
              <a:rPr lang="en-CA" dirty="0"/>
              <a:t>Setting this bit starts A/D conversion</a:t>
            </a:r>
          </a:p>
          <a:p>
            <a:pPr lvl="1" eaLnBrk="1" hangingPunct="1">
              <a:defRPr/>
            </a:pPr>
            <a:r>
              <a:rPr lang="en-CA" dirty="0"/>
              <a:t>Cleared when A/D conversion is done</a:t>
            </a:r>
          </a:p>
          <a:p>
            <a:pPr eaLnBrk="1" hangingPunct="1">
              <a:defRPr/>
            </a:pPr>
            <a:r>
              <a:rPr lang="en-CA" dirty="0"/>
              <a:t>ADON:</a:t>
            </a:r>
          </a:p>
          <a:p>
            <a:pPr lvl="1" eaLnBrk="1" hangingPunct="1">
              <a:defRPr/>
            </a:pPr>
            <a:r>
              <a:rPr lang="en-CA" dirty="0"/>
              <a:t>Power up (1)/Shut off (0) the ADC module</a:t>
            </a:r>
          </a:p>
          <a:p>
            <a:pPr lvl="1" eaLnBrk="1" hangingPunct="1">
              <a:defRPr/>
            </a:pPr>
            <a:endParaRPr lang="en-US" dirty="0"/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AE5FAF2E-A1CD-4636-82E5-8B08F03E6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19944F-EE15-4850-B5C5-5EBB007DCFD8}" type="slidenum">
              <a:rPr lang="en-CA" altLang="zh-TW" sz="1400">
                <a:latin typeface="Times New Roman" panose="02020603050405020304" pitchFamily="18" charset="0"/>
                <a:ea typeface="Microsoft JhengHei" panose="020B0604030504040204" pitchFamily="34" charset="-12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CA" altLang="zh-TW" sz="1400">
              <a:latin typeface="Times New Roman" panose="02020603050405020304" pitchFamily="18" charset="0"/>
              <a:ea typeface="Microsoft JhengHei" panose="020B0604030504040204" pitchFamily="34" charset="-120"/>
            </a:endParaRPr>
          </a:p>
        </p:txBody>
      </p:sp>
      <p:pic>
        <p:nvPicPr>
          <p:cNvPr id="25605" name="Picture 2" descr="fig7-4">
            <a:extLst>
              <a:ext uri="{FF2B5EF4-FFF2-40B4-BE49-F238E27FC236}">
                <a16:creationId xmlns:a16="http://schemas.microsoft.com/office/drawing/2014/main" id="{66FD0004-1045-4B8D-85CB-68CC6B926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1127125"/>
            <a:ext cx="8437562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Content Placeholder 3">
            <a:extLst>
              <a:ext uri="{FF2B5EF4-FFF2-40B4-BE49-F238E27FC236}">
                <a16:creationId xmlns:a16="http://schemas.microsoft.com/office/drawing/2014/main" id="{43FFA182-D819-4C5F-920E-C48F5AA454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43025"/>
            <a:ext cx="85725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3F1F07-AC24-4F1A-A0AB-3836DDCB7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/>
              <a:t>ADCON1</a:t>
            </a:r>
            <a:endParaRPr lang="en-US" dirty="0"/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D0656000-518F-4079-BFEB-E230FF631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86FC23-AEF7-42DE-B294-AB18299D2DF5}" type="slidenum">
              <a:rPr lang="en-CA" altLang="zh-TW" sz="1400">
                <a:latin typeface="Times New Roman" panose="02020603050405020304" pitchFamily="18" charset="0"/>
                <a:ea typeface="Microsoft JhengHei" panose="020B0604030504040204" pitchFamily="34" charset="-12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CA" altLang="zh-TW" sz="1400">
              <a:latin typeface="Times New Roman" panose="02020603050405020304" pitchFamily="18" charset="0"/>
              <a:ea typeface="Microsoft JhengHei" panose="020B0604030504040204" pitchFamily="34" charset="-12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A1834A-5839-4356-B94D-3010B3F2D22D}"/>
              </a:ext>
            </a:extLst>
          </p:cNvPr>
          <p:cNvSpPr/>
          <p:nvPr/>
        </p:nvSpPr>
        <p:spPr>
          <a:xfrm>
            <a:off x="1143000" y="2763838"/>
            <a:ext cx="1006475" cy="2363787"/>
          </a:xfrm>
          <a:prstGeom prst="rect">
            <a:avLst/>
          </a:prstGeom>
          <a:solidFill>
            <a:srgbClr val="FF00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3BF99F-F86E-42A4-B487-DE240CFE5BCD}"/>
              </a:ext>
            </a:extLst>
          </p:cNvPr>
          <p:cNvSpPr/>
          <p:nvPr/>
        </p:nvSpPr>
        <p:spPr>
          <a:xfrm>
            <a:off x="3971925" y="1519238"/>
            <a:ext cx="873125" cy="473075"/>
          </a:xfrm>
          <a:prstGeom prst="rect">
            <a:avLst/>
          </a:prstGeom>
          <a:solidFill>
            <a:srgbClr val="FF00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A1223-6CF2-4BB5-B356-5AB05769A453}"/>
              </a:ext>
            </a:extLst>
          </p:cNvPr>
          <p:cNvSpPr/>
          <p:nvPr/>
        </p:nvSpPr>
        <p:spPr>
          <a:xfrm>
            <a:off x="3971925" y="3070225"/>
            <a:ext cx="873125" cy="396875"/>
          </a:xfrm>
          <a:prstGeom prst="rect">
            <a:avLst/>
          </a:prstGeom>
          <a:solidFill>
            <a:srgbClr val="FF00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6">
            <a:extLst>
              <a:ext uri="{FF2B5EF4-FFF2-40B4-BE49-F238E27FC236}">
                <a16:creationId xmlns:a16="http://schemas.microsoft.com/office/drawing/2014/main" id="{7AE23532-14C0-4687-BB21-5FB6F0030237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013F7A"/>
              </a:gs>
              <a:gs pos="39999">
                <a:srgbClr val="013F7A"/>
              </a:gs>
              <a:gs pos="100000">
                <a:srgbClr val="015BB0"/>
              </a:gs>
            </a:gsLst>
          </a:gradFill>
        </p:spPr>
        <p:txBody>
          <a:bodyPr/>
          <a:lstStyle/>
          <a:p>
            <a:pPr marL="355600" eaLnBrk="1" hangingPunct="1"/>
            <a:r>
              <a:rPr lang="en-CA" altLang="en-US"/>
              <a:t>ADCON1</a:t>
            </a:r>
            <a:endParaRPr lang="en-US" alt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8461082-079D-4C98-B671-674B4781B3C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19088" y="2252663"/>
            <a:ext cx="8415337" cy="4038600"/>
          </a:xfrm>
        </p:spPr>
        <p:txBody>
          <a:bodyPr>
            <a:normAutofit fontScale="85000" lnSpcReduction="20000"/>
          </a:bodyPr>
          <a:lstStyle/>
          <a:p>
            <a:pPr marL="0" indent="0" eaLnBrk="1" hangingPunct="1">
              <a:buFontTx/>
              <a:buNone/>
              <a:defRPr/>
            </a:pPr>
            <a:r>
              <a:rPr lang="en-US" u="sng" dirty="0"/>
              <a:t>Voltage Reference Configuration bits</a:t>
            </a:r>
            <a:endParaRPr lang="en-CA" u="sng" dirty="0"/>
          </a:p>
          <a:p>
            <a:pPr eaLnBrk="1" hangingPunct="1">
              <a:defRPr/>
            </a:pPr>
            <a:r>
              <a:rPr lang="en-CA" dirty="0"/>
              <a:t>VCFG1: </a:t>
            </a:r>
            <a:r>
              <a:rPr lang="en-US" dirty="0"/>
              <a:t>V</a:t>
            </a:r>
            <a:r>
              <a:rPr lang="en-US" baseline="-25000" dirty="0"/>
              <a:t>REF-</a:t>
            </a:r>
            <a:r>
              <a:rPr lang="en-US" dirty="0"/>
              <a:t> source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en-US" dirty="0"/>
              <a:t>1 = V</a:t>
            </a:r>
            <a:r>
              <a:rPr lang="en-US" baseline="-25000" dirty="0"/>
              <a:t>REF-</a:t>
            </a:r>
            <a:r>
              <a:rPr lang="en-US" dirty="0"/>
              <a:t> (AN2)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en-US" dirty="0"/>
              <a:t>0 = V</a:t>
            </a:r>
            <a:r>
              <a:rPr lang="en-US" baseline="-25000" dirty="0"/>
              <a:t>SS</a:t>
            </a:r>
          </a:p>
          <a:p>
            <a:pPr eaLnBrk="1" hangingPunct="1">
              <a:defRPr/>
            </a:pPr>
            <a:r>
              <a:rPr lang="en-CA" dirty="0"/>
              <a:t>VCFG0: </a:t>
            </a:r>
            <a:r>
              <a:rPr lang="en-US" dirty="0"/>
              <a:t>V</a:t>
            </a:r>
            <a:r>
              <a:rPr lang="en-US" baseline="-25000" dirty="0"/>
              <a:t>REF+</a:t>
            </a:r>
            <a:r>
              <a:rPr lang="en-US" dirty="0"/>
              <a:t> source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en-US" dirty="0"/>
              <a:t>1 = V</a:t>
            </a:r>
            <a:r>
              <a:rPr lang="en-US" baseline="-25000" dirty="0"/>
              <a:t>REF+</a:t>
            </a:r>
            <a:r>
              <a:rPr lang="en-US" dirty="0"/>
              <a:t> (AN3)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en-US" dirty="0"/>
              <a:t>0 = V</a:t>
            </a:r>
            <a:r>
              <a:rPr lang="en-US" baseline="-25000" dirty="0"/>
              <a:t>DD</a:t>
            </a:r>
          </a:p>
          <a:p>
            <a:pPr marL="57150" indent="0" eaLnBrk="1" hangingPunct="1">
              <a:buFontTx/>
              <a:buNone/>
              <a:defRPr/>
            </a:pPr>
            <a:r>
              <a:rPr lang="en-CA" u="sng" dirty="0"/>
              <a:t>A/D Port Configuration bits</a:t>
            </a:r>
          </a:p>
          <a:p>
            <a:pPr marL="57150" indent="0" eaLnBrk="1" hangingPunct="1">
              <a:buFontTx/>
              <a:buNone/>
              <a:defRPr/>
            </a:pPr>
            <a:r>
              <a:rPr lang="en-CA" dirty="0"/>
              <a:t>PCFG&lt;3:0&gt; – The input analog signal must be configured as an analog input.</a:t>
            </a:r>
            <a:endParaRPr lang="en-US" dirty="0"/>
          </a:p>
          <a:p>
            <a:pPr eaLnBrk="1" hangingPunct="1">
              <a:defRPr/>
            </a:pPr>
            <a:endParaRPr lang="en-US" dirty="0"/>
          </a:p>
        </p:txBody>
      </p:sp>
      <p:pic>
        <p:nvPicPr>
          <p:cNvPr id="29700" name="Content Placeholder 4">
            <a:extLst>
              <a:ext uri="{FF2B5EF4-FFF2-40B4-BE49-F238E27FC236}">
                <a16:creationId xmlns:a16="http://schemas.microsoft.com/office/drawing/2014/main" id="{3B888155-5577-4FF6-B1B5-92DA8A461A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6075" y="1258888"/>
            <a:ext cx="8382000" cy="885825"/>
          </a:xfrm>
        </p:spPr>
      </p:pic>
      <p:sp>
        <p:nvSpPr>
          <p:cNvPr id="29701" name="Slide Number Placeholder 3">
            <a:extLst>
              <a:ext uri="{FF2B5EF4-FFF2-40B4-BE49-F238E27FC236}">
                <a16:creationId xmlns:a16="http://schemas.microsoft.com/office/drawing/2014/main" id="{8834152C-C5CC-4F55-8705-E28250A81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D8EB67-B22B-4C7D-8A38-3847312D8D82}" type="slidenum">
              <a:rPr lang="en-CA" altLang="zh-TW" sz="1400">
                <a:latin typeface="Times New Roman" panose="02020603050405020304" pitchFamily="18" charset="0"/>
                <a:ea typeface="Microsoft JhengHei" panose="020B0604030504040204" pitchFamily="34" charset="-12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CA" altLang="zh-TW" sz="1400">
              <a:latin typeface="Times New Roman" panose="02020603050405020304" pitchFamily="18" charset="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F9C3CE4-9629-455F-BE9A-864928096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020175" cy="8636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CA" sz="4000" dirty="0"/>
              <a:t>ADCON1: A/D Port Configuration bits</a:t>
            </a:r>
            <a:endParaRPr lang="en-US" sz="4000" dirty="0"/>
          </a:p>
        </p:txBody>
      </p:sp>
      <p:pic>
        <p:nvPicPr>
          <p:cNvPr id="31747" name="Content Placeholder 7">
            <a:extLst>
              <a:ext uri="{FF2B5EF4-FFF2-40B4-BE49-F238E27FC236}">
                <a16:creationId xmlns:a16="http://schemas.microsoft.com/office/drawing/2014/main" id="{B232ED01-4173-4C57-A913-61D17ABC81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1100" y="1338263"/>
            <a:ext cx="6781800" cy="4829175"/>
          </a:xfrm>
        </p:spPr>
      </p:pic>
      <p:sp>
        <p:nvSpPr>
          <p:cNvPr id="31748" name="Slide Number Placeholder 4">
            <a:extLst>
              <a:ext uri="{FF2B5EF4-FFF2-40B4-BE49-F238E27FC236}">
                <a16:creationId xmlns:a16="http://schemas.microsoft.com/office/drawing/2014/main" id="{D0CBFBEB-1166-4EA1-9A92-32FDFF9EE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FD432D-49BA-4994-9D2D-DCC63763771B}" type="slidenum">
              <a:rPr lang="en-CA" altLang="zh-TW" sz="1400">
                <a:latin typeface="Times New Roman" panose="02020603050405020304" pitchFamily="18" charset="0"/>
                <a:ea typeface="Microsoft JhengHei" panose="020B0604030504040204" pitchFamily="34" charset="-12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CA" altLang="zh-TW" sz="1400">
              <a:latin typeface="Times New Roman" panose="02020603050405020304" pitchFamily="18" charset="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4A50E-6DA8-4A19-A785-2DF0E1D5B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067800" cy="863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ADCON1: </a:t>
            </a:r>
            <a:r>
              <a:rPr lang="en-CA" dirty="0"/>
              <a:t>A/D Port Configuration bits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864C2-DBC5-4E33-8960-C5C3A592D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75" y="1082675"/>
            <a:ext cx="8750300" cy="4800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Do the following two lines sound familiar?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r>
              <a:rPr lang="en-US" dirty="0"/>
              <a:t>		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movlw 0x0F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movwf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ADCON1</a:t>
            </a:r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71D6AB11-8B10-4BAB-B898-EB35B6B5B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F360D3-C40E-4704-8938-B425F9A76F75}" type="slidenum">
              <a:rPr lang="en-CA" altLang="zh-TW" sz="1400">
                <a:latin typeface="Times New Roman" panose="02020603050405020304" pitchFamily="18" charset="0"/>
                <a:ea typeface="Microsoft JhengHei" panose="020B0604030504040204" pitchFamily="34" charset="-12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CA" altLang="zh-TW" sz="1400">
              <a:latin typeface="Times New Roman" panose="02020603050405020304" pitchFamily="18" charset="0"/>
              <a:ea typeface="Microsoft JhengHei" panose="020B0604030504040204" pitchFamily="34" charset="-120"/>
            </a:endParaRPr>
          </a:p>
        </p:txBody>
      </p:sp>
      <p:pic>
        <p:nvPicPr>
          <p:cNvPr id="33797" name="Picture 2">
            <a:extLst>
              <a:ext uri="{FF2B5EF4-FFF2-40B4-BE49-F238E27FC236}">
                <a16:creationId xmlns:a16="http://schemas.microsoft.com/office/drawing/2014/main" id="{B6291768-72C8-49F6-9FE9-1621AFA6B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725" y="2725738"/>
            <a:ext cx="5835650" cy="363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Content Placeholder 3">
            <a:extLst>
              <a:ext uri="{FF2B5EF4-FFF2-40B4-BE49-F238E27FC236}">
                <a16:creationId xmlns:a16="http://schemas.microsoft.com/office/drawing/2014/main" id="{99F3C6D1-96CF-45B1-9D67-D572906A78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1450" y="1344613"/>
            <a:ext cx="8572500" cy="47625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442078-5624-4A61-8A64-1B4AFDACC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/>
              <a:t>ADCON2</a:t>
            </a:r>
            <a:endParaRPr lang="en-US" dirty="0"/>
          </a:p>
        </p:txBody>
      </p:sp>
      <p:sp>
        <p:nvSpPr>
          <p:cNvPr id="35844" name="Slide Number Placeholder 3">
            <a:extLst>
              <a:ext uri="{FF2B5EF4-FFF2-40B4-BE49-F238E27FC236}">
                <a16:creationId xmlns:a16="http://schemas.microsoft.com/office/drawing/2014/main" id="{6647596F-3E53-4494-9426-E681116C9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008063-F663-49BD-A975-80247FC76C6A}" type="slidenum">
              <a:rPr lang="en-CA" altLang="zh-TW" sz="1400">
                <a:latin typeface="Times New Roman" panose="02020603050405020304" pitchFamily="18" charset="0"/>
                <a:ea typeface="Microsoft JhengHei" panose="020B0604030504040204" pitchFamily="34" charset="-12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CA" altLang="zh-TW" sz="1400">
              <a:latin typeface="Times New Roman" panose="02020603050405020304" pitchFamily="18" charset="0"/>
              <a:ea typeface="Microsoft JhengHei" panose="020B0604030504040204" pitchFamily="34" charset="-12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71C66B-D9A9-436D-BD82-239EED995BE2}"/>
              </a:ext>
            </a:extLst>
          </p:cNvPr>
          <p:cNvSpPr/>
          <p:nvPr/>
        </p:nvSpPr>
        <p:spPr>
          <a:xfrm>
            <a:off x="6249988" y="3467100"/>
            <a:ext cx="2211387" cy="2390775"/>
          </a:xfrm>
          <a:prstGeom prst="rect">
            <a:avLst/>
          </a:prstGeom>
          <a:solidFill>
            <a:srgbClr val="FF00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4E1499-0830-42DD-8139-B09AD1CBFB0F}"/>
              </a:ext>
            </a:extLst>
          </p:cNvPr>
          <p:cNvSpPr/>
          <p:nvPr/>
        </p:nvSpPr>
        <p:spPr>
          <a:xfrm>
            <a:off x="5691188" y="2197100"/>
            <a:ext cx="2770187" cy="846138"/>
          </a:xfrm>
          <a:prstGeom prst="rect">
            <a:avLst/>
          </a:prstGeom>
          <a:solidFill>
            <a:srgbClr val="FF00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1E872-F071-4091-8C40-AE1120759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/>
              <a:t>ADCON2</a:t>
            </a:r>
            <a:endParaRPr lang="en-US" dirty="0"/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AB8DCEBB-B36A-4EDE-B5E7-EC9DB6BE5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401888"/>
            <a:ext cx="8382000" cy="3846512"/>
          </a:xfrm>
        </p:spPr>
        <p:txBody>
          <a:bodyPr/>
          <a:lstStyle/>
          <a:p>
            <a:pPr eaLnBrk="1" hangingPunct="1"/>
            <a:r>
              <a:rPr lang="en-CA" altLang="en-US"/>
              <a:t>ADFM: A/D Result Format Select bit</a:t>
            </a:r>
            <a:endParaRPr lang="en-US" altLang="en-US"/>
          </a:p>
        </p:txBody>
      </p:sp>
      <p:sp>
        <p:nvSpPr>
          <p:cNvPr id="37892" name="Slide Number Placeholder 3">
            <a:extLst>
              <a:ext uri="{FF2B5EF4-FFF2-40B4-BE49-F238E27FC236}">
                <a16:creationId xmlns:a16="http://schemas.microsoft.com/office/drawing/2014/main" id="{86B41CDA-7639-4AFA-B757-D0A5EBF61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0AE834-31CF-4560-BEBA-F371960C8125}" type="slidenum">
              <a:rPr lang="en-CA" altLang="zh-TW" sz="1400">
                <a:latin typeface="Times New Roman" panose="02020603050405020304" pitchFamily="18" charset="0"/>
                <a:ea typeface="Microsoft JhengHei" panose="020B0604030504040204" pitchFamily="34" charset="-12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CA" altLang="zh-TW" sz="1400">
              <a:latin typeface="Times New Roman" panose="02020603050405020304" pitchFamily="18" charset="0"/>
              <a:ea typeface="Microsoft JhengHei" panose="020B0604030504040204" pitchFamily="34" charset="-120"/>
            </a:endParaRPr>
          </a:p>
        </p:txBody>
      </p:sp>
      <p:pic>
        <p:nvPicPr>
          <p:cNvPr id="37893" name="Picture 3" descr="fig7-5-1">
            <a:extLst>
              <a:ext uri="{FF2B5EF4-FFF2-40B4-BE49-F238E27FC236}">
                <a16:creationId xmlns:a16="http://schemas.microsoft.com/office/drawing/2014/main" id="{A4FB535A-7614-4A88-B593-AFBAD4A73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365250"/>
            <a:ext cx="8691562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4" name="Picture 6">
            <a:extLst>
              <a:ext uri="{FF2B5EF4-FFF2-40B4-BE49-F238E27FC236}">
                <a16:creationId xmlns:a16="http://schemas.microsoft.com/office/drawing/2014/main" id="{2AD2BB6A-1F43-4221-B3B5-13CA836D7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825" y="3194050"/>
            <a:ext cx="4681538" cy="328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3A1E8-697D-4538-9EFB-1C43EE924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/>
              <a:t>A/D Conversion Time: T</a:t>
            </a:r>
            <a:r>
              <a:rPr lang="en-CA" baseline="-25000" dirty="0"/>
              <a:t>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36C49-205A-44D8-A684-44933F9B5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CA" dirty="0"/>
              <a:t>T</a:t>
            </a:r>
            <a:r>
              <a:rPr lang="en-CA" baseline="-25000" dirty="0"/>
              <a:t>AD</a:t>
            </a:r>
            <a:r>
              <a:rPr lang="en-CA" dirty="0"/>
              <a:t> = time required to complete 1-bit A/D conversion</a:t>
            </a:r>
          </a:p>
          <a:p>
            <a:pPr eaLnBrk="1" hangingPunct="1">
              <a:defRPr/>
            </a:pPr>
            <a:r>
              <a:rPr lang="en-CA" dirty="0"/>
              <a:t>Time required for one full 10-bit A/D conversion is 11 to 12 T</a:t>
            </a:r>
            <a:r>
              <a:rPr lang="en-CA" baseline="-25000" dirty="0"/>
              <a:t>AD</a:t>
            </a:r>
            <a:r>
              <a:rPr lang="en-CA" dirty="0"/>
              <a:t> – </a:t>
            </a:r>
            <a:r>
              <a:rPr lang="en-CA" u="sng" dirty="0"/>
              <a:t>Successive approximation</a:t>
            </a:r>
          </a:p>
          <a:p>
            <a:pPr eaLnBrk="1" hangingPunct="1">
              <a:defRPr/>
            </a:pPr>
            <a:r>
              <a:rPr lang="en-CA" dirty="0"/>
              <a:t>From the PIC18F4520 specification, T</a:t>
            </a:r>
            <a:r>
              <a:rPr lang="en-CA" baseline="-25000" dirty="0"/>
              <a:t>AD</a:t>
            </a:r>
            <a:r>
              <a:rPr lang="en-CA" dirty="0"/>
              <a:t> must be between 0.7 – 25 </a:t>
            </a:r>
            <a:r>
              <a:rPr lang="el-GR" dirty="0"/>
              <a:t>μ</a:t>
            </a:r>
            <a:r>
              <a:rPr lang="en-CA" dirty="0"/>
              <a:t>s.</a:t>
            </a:r>
          </a:p>
          <a:p>
            <a:pPr eaLnBrk="1" hangingPunct="1">
              <a:defRPr/>
            </a:pPr>
            <a:r>
              <a:rPr lang="en-CA" dirty="0"/>
              <a:t>T</a:t>
            </a:r>
            <a:r>
              <a:rPr lang="en-CA" baseline="-25000" dirty="0"/>
              <a:t>AD</a:t>
            </a:r>
            <a:r>
              <a:rPr lang="en-CA" dirty="0"/>
              <a:t> can be specified from 2T</a:t>
            </a:r>
            <a:r>
              <a:rPr lang="en-CA" baseline="-25000" dirty="0"/>
              <a:t>osc</a:t>
            </a:r>
            <a:r>
              <a:rPr lang="en-CA" dirty="0"/>
              <a:t> to 64T</a:t>
            </a:r>
            <a:r>
              <a:rPr lang="en-CA" baseline="-25000" dirty="0"/>
              <a:t>osc</a:t>
            </a:r>
            <a:r>
              <a:rPr lang="en-CA" dirty="0"/>
              <a:t> by selecting the </a:t>
            </a:r>
            <a:r>
              <a:rPr lang="en-CA" i="1" dirty="0"/>
              <a:t>A/D Conversion Clock Select Bits (</a:t>
            </a:r>
            <a:r>
              <a:rPr lang="en-CA" dirty="0"/>
              <a:t>ADCS&lt;0:2&gt; in ADCON2</a:t>
            </a:r>
            <a:r>
              <a:rPr lang="en-CA" i="1" dirty="0"/>
              <a:t>).</a:t>
            </a:r>
          </a:p>
          <a:p>
            <a:pPr marL="0" indent="0" eaLnBrk="1" hangingPunct="1">
              <a:buFontTx/>
              <a:buNone/>
              <a:defRPr/>
            </a:pPr>
            <a:endParaRPr lang="en-US" i="1" dirty="0"/>
          </a:p>
        </p:txBody>
      </p:sp>
      <p:sp>
        <p:nvSpPr>
          <p:cNvPr id="39940" name="Slide Number Placeholder 3">
            <a:extLst>
              <a:ext uri="{FF2B5EF4-FFF2-40B4-BE49-F238E27FC236}">
                <a16:creationId xmlns:a16="http://schemas.microsoft.com/office/drawing/2014/main" id="{4D13FFD0-C84D-4F3F-873D-CB814F89E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C57551E-4AEE-4DD6-86DE-36B891CE5207}" type="slidenum">
              <a:rPr lang="en-CA" altLang="zh-TW" sz="1400">
                <a:latin typeface="Times New Roman" panose="02020603050405020304" pitchFamily="18" charset="0"/>
                <a:ea typeface="Microsoft JhengHei" panose="020B0604030504040204" pitchFamily="34" charset="-12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CA" altLang="zh-TW" sz="1400">
              <a:latin typeface="Times New Roman" panose="02020603050405020304" pitchFamily="18" charset="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D112C-9135-4004-A767-E6027F45A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62975" cy="863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CA" dirty="0"/>
              <a:t>Why Analog-to-Digital Conversion?</a:t>
            </a:r>
            <a:endParaRPr lang="en-US" dirty="0"/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E108CB19-89A6-4BD2-8C1E-EBF12D882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altLang="en-US"/>
              <a:t>In the physical world, everything is analog (continuous).</a:t>
            </a:r>
          </a:p>
          <a:p>
            <a:pPr eaLnBrk="1" hangingPunct="1"/>
            <a:r>
              <a:rPr lang="en-CA" altLang="en-US"/>
              <a:t>We need an analog-to-digital converter to translate analog signals to digital numbers so that the microcontroller can read and process them.</a:t>
            </a:r>
          </a:p>
          <a:p>
            <a:pPr eaLnBrk="1" hangingPunct="1"/>
            <a:endParaRPr lang="en-CA" altLang="en-US"/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5DEE9453-FC4E-4317-A629-745360499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4875A4-7D5F-4B7C-88A7-AAA191841734}" type="slidenum">
              <a:rPr lang="en-CA" altLang="zh-TW" sz="1400">
                <a:latin typeface="Times New Roman" panose="02020603050405020304" pitchFamily="18" charset="0"/>
                <a:ea typeface="Microsoft JhengHei" panose="020B0604030504040204" pitchFamily="34" charset="-12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CA" altLang="zh-TW" sz="1400">
              <a:latin typeface="Times New Roman" panose="02020603050405020304" pitchFamily="18" charset="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4A08A-7177-4610-83FE-9A7BCE426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/>
              <a:t>How should T</a:t>
            </a:r>
            <a:r>
              <a:rPr lang="en-CA" baseline="-25000" dirty="0"/>
              <a:t>AD</a:t>
            </a:r>
            <a:r>
              <a:rPr lang="en-CA" dirty="0"/>
              <a:t> be set?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CF7BA-E0D5-49F5-BED2-444201DC4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/>
              <a:t>e.g., If a 4MHz clock is installed, </a:t>
            </a:r>
            <a:r>
              <a:rPr lang="en-CA" dirty="0" err="1"/>
              <a:t>T</a:t>
            </a:r>
            <a:r>
              <a:rPr lang="en-CA" baseline="-25000" dirty="0" err="1"/>
              <a:t>osc</a:t>
            </a:r>
            <a:r>
              <a:rPr lang="en-CA" baseline="-25000" dirty="0"/>
              <a:t> </a:t>
            </a:r>
            <a:r>
              <a:rPr lang="en-CA" dirty="0"/>
              <a:t>= 0.25</a:t>
            </a:r>
            <a:r>
              <a:rPr lang="el-GR" dirty="0"/>
              <a:t>μ</a:t>
            </a:r>
            <a:r>
              <a:rPr lang="en-CA" dirty="0"/>
              <a:t>s.</a:t>
            </a:r>
          </a:p>
          <a:p>
            <a:pPr marL="0" indent="0" eaLnBrk="1" hangingPunct="1">
              <a:buFontTx/>
              <a:buNone/>
              <a:defRPr/>
            </a:pPr>
            <a:endParaRPr lang="en-CA" dirty="0"/>
          </a:p>
          <a:p>
            <a:pPr marL="0" indent="0" eaLnBrk="1" hangingPunct="1">
              <a:buFontTx/>
              <a:buNone/>
              <a:defRPr/>
            </a:pPr>
            <a:endParaRPr lang="en-CA" dirty="0"/>
          </a:p>
          <a:p>
            <a:pPr eaLnBrk="1" hangingPunct="1">
              <a:defRPr/>
            </a:pPr>
            <a:r>
              <a:rPr lang="en-CA" dirty="0"/>
              <a:t>The minimum T</a:t>
            </a:r>
            <a:r>
              <a:rPr lang="en-CA" baseline="-25000" dirty="0"/>
              <a:t>AD</a:t>
            </a:r>
            <a:r>
              <a:rPr lang="en-CA" dirty="0"/>
              <a:t> that can be set is 4T</a:t>
            </a:r>
            <a:r>
              <a:rPr lang="en-CA" baseline="-25000" dirty="0"/>
              <a:t>osc</a:t>
            </a:r>
            <a:r>
              <a:rPr lang="en-CA" dirty="0"/>
              <a:t>.</a:t>
            </a:r>
          </a:p>
          <a:p>
            <a:pPr eaLnBrk="1" hangingPunct="1">
              <a:defRPr/>
            </a:pPr>
            <a:r>
              <a:rPr lang="en-CA" dirty="0"/>
              <a:t>T</a:t>
            </a:r>
            <a:r>
              <a:rPr lang="en-CA" baseline="-25000" dirty="0"/>
              <a:t>AD</a:t>
            </a:r>
            <a:r>
              <a:rPr lang="en-CA" dirty="0"/>
              <a:t> can be chosen from 4T</a:t>
            </a:r>
            <a:r>
              <a:rPr lang="en-CA" baseline="-25000" dirty="0"/>
              <a:t>osc</a:t>
            </a:r>
            <a:r>
              <a:rPr lang="en-CA" dirty="0"/>
              <a:t> (1</a:t>
            </a:r>
            <a:r>
              <a:rPr lang="el-GR" dirty="0"/>
              <a:t>μ</a:t>
            </a:r>
            <a:r>
              <a:rPr lang="en-CA" dirty="0"/>
              <a:t>s) to 64T</a:t>
            </a:r>
            <a:r>
              <a:rPr lang="en-CA" baseline="-25000" dirty="0"/>
              <a:t>osc </a:t>
            </a:r>
            <a:r>
              <a:rPr lang="en-CA" dirty="0"/>
              <a:t>(16</a:t>
            </a:r>
            <a:r>
              <a:rPr lang="el-GR" dirty="0"/>
              <a:t>μ</a:t>
            </a:r>
            <a:r>
              <a:rPr lang="en-CA" dirty="0"/>
              <a:t>s).</a:t>
            </a:r>
          </a:p>
        </p:txBody>
      </p:sp>
      <p:sp>
        <p:nvSpPr>
          <p:cNvPr id="41988" name="Slide Number Placeholder 3">
            <a:extLst>
              <a:ext uri="{FF2B5EF4-FFF2-40B4-BE49-F238E27FC236}">
                <a16:creationId xmlns:a16="http://schemas.microsoft.com/office/drawing/2014/main" id="{A2642509-37B0-4BF8-945F-0939B0308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E1B185A-8915-412B-A837-644220D84607}" type="slidenum">
              <a:rPr lang="en-CA" altLang="zh-TW" sz="1400">
                <a:latin typeface="Times New Roman" panose="02020603050405020304" pitchFamily="18" charset="0"/>
                <a:ea typeface="Microsoft JhengHei" panose="020B0604030504040204" pitchFamily="34" charset="-12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CA" altLang="zh-TW" sz="1400">
              <a:latin typeface="Times New Roman" panose="02020603050405020304" pitchFamily="18" charset="0"/>
              <a:ea typeface="Microsoft JhengHei" panose="020B0604030504040204" pitchFamily="34" charset="-120"/>
            </a:endParaRPr>
          </a:p>
        </p:txBody>
      </p:sp>
      <p:graphicFrame>
        <p:nvGraphicFramePr>
          <p:cNvPr id="41989" name="Object 3">
            <a:extLst>
              <a:ext uri="{FF2B5EF4-FFF2-40B4-BE49-F238E27FC236}">
                <a16:creationId xmlns:a16="http://schemas.microsoft.com/office/drawing/2014/main" id="{9CE6AEB0-F382-4D9B-B5F7-152E238F66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92350" y="2168525"/>
          <a:ext cx="4027488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0" name="Formula" r:id="rId4" imgW="1389583" imgH="389230" progId="Equation.Ribbit">
                  <p:embed/>
                </p:oleObj>
              </mc:Choice>
              <mc:Fallback>
                <p:oleObj name="Formula" r:id="rId4" imgW="1389583" imgH="389230" progId="Equation.Ribbit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2350" y="2168525"/>
                        <a:ext cx="4027488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8E892979-2007-47AD-8770-C14F5267D7ED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013F7A"/>
              </a:gs>
              <a:gs pos="39999">
                <a:srgbClr val="013F7A"/>
              </a:gs>
              <a:gs pos="100000">
                <a:srgbClr val="015BB0"/>
              </a:gs>
            </a:gsLst>
          </a:gradFill>
        </p:spPr>
        <p:txBody>
          <a:bodyPr/>
          <a:lstStyle/>
          <a:p>
            <a:pPr marL="355600" eaLnBrk="1" hangingPunct="1"/>
            <a:r>
              <a:rPr lang="en-CA" altLang="en-US"/>
              <a:t>Sample-and-hold circuit</a:t>
            </a:r>
            <a:endParaRPr lang="en-US" altLang="en-US"/>
          </a:p>
        </p:txBody>
      </p:sp>
      <p:sp>
        <p:nvSpPr>
          <p:cNvPr id="44035" name="Text Placeholder 5">
            <a:extLst>
              <a:ext uri="{FF2B5EF4-FFF2-40B4-BE49-F238E27FC236}">
                <a16:creationId xmlns:a16="http://schemas.microsoft.com/office/drawing/2014/main" id="{176BF7B8-894F-4498-BE11-8AEED0F117A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04800" y="1150938"/>
            <a:ext cx="8382000" cy="2324100"/>
          </a:xfrm>
        </p:spPr>
        <p:txBody>
          <a:bodyPr/>
          <a:lstStyle/>
          <a:p>
            <a:pPr eaLnBrk="1" hangingPunct="1"/>
            <a:r>
              <a:rPr lang="en-CA" altLang="en-US"/>
              <a:t>The analog input voltage will charge up C</a:t>
            </a:r>
            <a:r>
              <a:rPr lang="en-CA" altLang="en-US" baseline="-25000"/>
              <a:t>HOLD</a:t>
            </a:r>
            <a:r>
              <a:rPr lang="en-CA" altLang="en-US"/>
              <a:t> to a steady state before ADC begins.</a:t>
            </a:r>
          </a:p>
          <a:p>
            <a:pPr eaLnBrk="1" hangingPunct="1"/>
            <a:r>
              <a:rPr lang="en-CA" altLang="en-US"/>
              <a:t>The time required to reach steady state depends on R</a:t>
            </a:r>
            <a:r>
              <a:rPr lang="en-CA" altLang="en-US" baseline="-25000"/>
              <a:t>s</a:t>
            </a:r>
            <a:r>
              <a:rPr lang="en-CA" altLang="en-US"/>
              <a:t>, R</a:t>
            </a:r>
            <a:r>
              <a:rPr lang="en-CA" altLang="en-US" baseline="-25000"/>
              <a:t>IC,</a:t>
            </a:r>
            <a:r>
              <a:rPr lang="en-CA" altLang="en-US"/>
              <a:t> R</a:t>
            </a:r>
            <a:r>
              <a:rPr lang="en-CA" altLang="en-US" baseline="-25000"/>
              <a:t>ss</a:t>
            </a:r>
            <a:r>
              <a:rPr lang="en-CA" altLang="en-US"/>
              <a:t> and C</a:t>
            </a:r>
            <a:r>
              <a:rPr lang="en-CA" altLang="en-US" baseline="-25000"/>
              <a:t>HOLD.</a:t>
            </a:r>
            <a:endParaRPr lang="en-CA" altLang="en-US"/>
          </a:p>
          <a:p>
            <a:pPr eaLnBrk="1" hangingPunct="1"/>
            <a:endParaRPr lang="en-US" altLang="en-US"/>
          </a:p>
        </p:txBody>
      </p:sp>
      <p:pic>
        <p:nvPicPr>
          <p:cNvPr id="44036" name="Content Placeholder 4">
            <a:extLst>
              <a:ext uri="{FF2B5EF4-FFF2-40B4-BE49-F238E27FC236}">
                <a16:creationId xmlns:a16="http://schemas.microsoft.com/office/drawing/2014/main" id="{11A8D1B3-D2A6-4069-BEDE-DD61DD79E7A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4863" y="3795713"/>
            <a:ext cx="7632700" cy="2224087"/>
          </a:xfrm>
        </p:spPr>
      </p:pic>
      <p:sp>
        <p:nvSpPr>
          <p:cNvPr id="44037" name="Slide Number Placeholder 3">
            <a:extLst>
              <a:ext uri="{FF2B5EF4-FFF2-40B4-BE49-F238E27FC236}">
                <a16:creationId xmlns:a16="http://schemas.microsoft.com/office/drawing/2014/main" id="{9417BAA9-B334-4492-9C0A-CEAA7D8B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65A08D9-02DF-4B66-9117-6162B77E4B5E}" type="slidenum">
              <a:rPr lang="en-CA" altLang="zh-TW" sz="1400">
                <a:latin typeface="Times New Roman" panose="02020603050405020304" pitchFamily="18" charset="0"/>
                <a:ea typeface="Microsoft JhengHei" panose="020B0604030504040204" pitchFamily="34" charset="-12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CA" altLang="zh-TW" sz="1400">
              <a:latin typeface="Times New Roman" panose="02020603050405020304" pitchFamily="18" charset="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9F422-C046-4844-B13B-51E9B65BC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/>
              <a:t>A/D Acquisition Time (ACQT)</a:t>
            </a:r>
            <a:endParaRPr lang="en-US" dirty="0"/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1BF52A39-1CEA-495E-B2BE-358EA2BEA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altLang="en-US"/>
              <a:t>The minimum acquisition time (T</a:t>
            </a:r>
            <a:r>
              <a:rPr lang="en-CA" altLang="en-US" baseline="-25000"/>
              <a:t>ACQ</a:t>
            </a:r>
            <a:r>
              <a:rPr lang="en-CA" altLang="en-US"/>
              <a:t>) for PIC18F4520 is 1.4</a:t>
            </a:r>
            <a:r>
              <a:rPr lang="el-GR" altLang="en-US"/>
              <a:t>μ</a:t>
            </a:r>
            <a:r>
              <a:rPr lang="en-CA" altLang="en-US"/>
              <a:t>s.</a:t>
            </a:r>
          </a:p>
          <a:p>
            <a:pPr eaLnBrk="1" hangingPunct="1"/>
            <a:r>
              <a:rPr lang="en-CA" altLang="en-US"/>
              <a:t>ADC module will insert an acquisition time between the GO/DONE bit is set and when the conversion starts.</a:t>
            </a:r>
          </a:p>
          <a:p>
            <a:pPr eaLnBrk="1" hangingPunct="1"/>
            <a:r>
              <a:rPr lang="en-CA" altLang="en-US"/>
              <a:t>Suppose T</a:t>
            </a:r>
            <a:r>
              <a:rPr lang="en-CA" altLang="en-US" baseline="-25000"/>
              <a:t>AD </a:t>
            </a:r>
            <a:r>
              <a:rPr lang="en-CA" altLang="en-US"/>
              <a:t>= 1</a:t>
            </a:r>
            <a:r>
              <a:rPr lang="el-GR" altLang="en-US"/>
              <a:t>μ</a:t>
            </a:r>
            <a:r>
              <a:rPr lang="en-CA" altLang="en-US"/>
              <a:t>s. T</a:t>
            </a:r>
            <a:r>
              <a:rPr lang="en-CA" altLang="en-US" baseline="-25000"/>
              <a:t>ACQ </a:t>
            </a:r>
            <a:r>
              <a:rPr lang="en-CA" altLang="en-US"/>
              <a:t>&gt;= 2 T</a:t>
            </a:r>
            <a:r>
              <a:rPr lang="en-CA" altLang="en-US" baseline="-25000"/>
              <a:t>AD</a:t>
            </a:r>
          </a:p>
          <a:p>
            <a:pPr eaLnBrk="1" hangingPunct="1"/>
            <a:r>
              <a:rPr lang="en-CA" altLang="en-US"/>
              <a:t>T</a:t>
            </a:r>
            <a:r>
              <a:rPr lang="en-CA" altLang="en-US" baseline="-25000"/>
              <a:t>ACQ</a:t>
            </a:r>
            <a:r>
              <a:rPr lang="en-CA" altLang="en-US"/>
              <a:t> is set by setting ACQT&lt;0:2&gt; of ADCON2 (chosen as a multiple of T</a:t>
            </a:r>
            <a:r>
              <a:rPr lang="en-CA" altLang="en-US" baseline="-25000"/>
              <a:t>AD</a:t>
            </a:r>
            <a:r>
              <a:rPr lang="en-CA" altLang="en-US"/>
              <a:t>).</a:t>
            </a:r>
            <a:endParaRPr lang="en-CA" altLang="en-US" baseline="-25000"/>
          </a:p>
          <a:p>
            <a:pPr eaLnBrk="1" hangingPunct="1"/>
            <a:endParaRPr lang="en-CA" altLang="en-US"/>
          </a:p>
          <a:p>
            <a:pPr eaLnBrk="1" hangingPunct="1"/>
            <a:endParaRPr lang="en-US" altLang="en-US"/>
          </a:p>
        </p:txBody>
      </p:sp>
      <p:sp>
        <p:nvSpPr>
          <p:cNvPr id="46084" name="Slide Number Placeholder 3">
            <a:extLst>
              <a:ext uri="{FF2B5EF4-FFF2-40B4-BE49-F238E27FC236}">
                <a16:creationId xmlns:a16="http://schemas.microsoft.com/office/drawing/2014/main" id="{CF11ECD5-9267-4331-87EC-99326DFEA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80B1F7-D2D2-4B6D-B1FE-ED68BCB446D1}" type="slidenum">
              <a:rPr lang="en-CA" altLang="zh-TW" sz="1400">
                <a:latin typeface="Times New Roman" panose="02020603050405020304" pitchFamily="18" charset="0"/>
                <a:ea typeface="Microsoft JhengHei" panose="020B0604030504040204" pitchFamily="34" charset="-12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CA" altLang="zh-TW" sz="1400">
              <a:latin typeface="Times New Roman" panose="02020603050405020304" pitchFamily="18" charset="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4">
            <a:extLst>
              <a:ext uri="{FF2B5EF4-FFF2-40B4-BE49-F238E27FC236}">
                <a16:creationId xmlns:a16="http://schemas.microsoft.com/office/drawing/2014/main" id="{BC9C5448-1BE1-4BF3-8F68-2D469917DC05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013F7A"/>
              </a:gs>
              <a:gs pos="39999">
                <a:srgbClr val="013F7A"/>
              </a:gs>
              <a:gs pos="100000">
                <a:srgbClr val="015BB0"/>
              </a:gs>
            </a:gsLst>
          </a:gradFill>
        </p:spPr>
        <p:txBody>
          <a:bodyPr/>
          <a:lstStyle/>
          <a:p>
            <a:pPr marL="355600" eaLnBrk="1" hangingPunct="1"/>
            <a:r>
              <a:rPr lang="en-CA" altLang="en-US"/>
              <a:t>A/D Conversion Process</a:t>
            </a:r>
            <a:endParaRPr lang="en-US" altLang="en-US"/>
          </a:p>
        </p:txBody>
      </p:sp>
      <p:sp>
        <p:nvSpPr>
          <p:cNvPr id="48131" name="Text Placeholder 5">
            <a:extLst>
              <a:ext uri="{FF2B5EF4-FFF2-40B4-BE49-F238E27FC236}">
                <a16:creationId xmlns:a16="http://schemas.microsoft.com/office/drawing/2014/main" id="{DA206A6A-ED5C-43D1-BEDE-8DAF78E4892A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28600" y="1098550"/>
            <a:ext cx="8353425" cy="2701925"/>
          </a:xfrm>
        </p:spPr>
        <p:txBody>
          <a:bodyPr/>
          <a:lstStyle/>
          <a:p>
            <a:pPr marL="514350" indent="-514350" eaLnBrk="1" hangingPunct="1">
              <a:lnSpc>
                <a:spcPct val="80000"/>
              </a:lnSpc>
              <a:buFontTx/>
              <a:buAutoNum type="arabicPeriod"/>
            </a:pPr>
            <a:r>
              <a:rPr lang="en-CA" altLang="en-US" sz="2000"/>
              <a:t>Set GO/DONE bit</a:t>
            </a:r>
          </a:p>
          <a:p>
            <a:pPr marL="514350" indent="-514350" eaLnBrk="1" hangingPunct="1">
              <a:lnSpc>
                <a:spcPct val="80000"/>
              </a:lnSpc>
              <a:buFontTx/>
              <a:buAutoNum type="arabicPeriod"/>
            </a:pPr>
            <a:r>
              <a:rPr lang="en-CA" altLang="en-US" sz="2000"/>
              <a:t>Wait T</a:t>
            </a:r>
            <a:r>
              <a:rPr lang="en-CA" altLang="en-US" sz="2000" baseline="-25000"/>
              <a:t>ACQ</a:t>
            </a:r>
            <a:r>
              <a:rPr lang="en-CA" altLang="en-US" sz="2000"/>
              <a:t> to charge up C</a:t>
            </a:r>
            <a:r>
              <a:rPr lang="en-CA" altLang="en-US" sz="2000" baseline="-25000"/>
              <a:t>HOLD</a:t>
            </a:r>
            <a:endParaRPr lang="en-CA" altLang="en-US" sz="2000"/>
          </a:p>
          <a:p>
            <a:pPr marL="514350" indent="-514350" eaLnBrk="1" hangingPunct="1">
              <a:lnSpc>
                <a:spcPct val="80000"/>
              </a:lnSpc>
              <a:buFontTx/>
              <a:buAutoNum type="arabicPeriod"/>
            </a:pPr>
            <a:r>
              <a:rPr lang="en-CA" altLang="en-US" sz="2000"/>
              <a:t>C</a:t>
            </a:r>
            <a:r>
              <a:rPr lang="en-CA" altLang="en-US" sz="2000" baseline="-25000"/>
              <a:t>HOLD</a:t>
            </a:r>
            <a:r>
              <a:rPr lang="en-CA" altLang="en-US" sz="2000"/>
              <a:t> is disconnected and ADC begins</a:t>
            </a:r>
          </a:p>
          <a:p>
            <a:pPr marL="514350" indent="-514350" eaLnBrk="1" hangingPunct="1">
              <a:lnSpc>
                <a:spcPct val="80000"/>
              </a:lnSpc>
              <a:buFontTx/>
              <a:buAutoNum type="arabicPeriod"/>
            </a:pPr>
            <a:r>
              <a:rPr lang="en-CA" altLang="en-US" sz="2000"/>
              <a:t>11-12 T</a:t>
            </a:r>
            <a:r>
              <a:rPr lang="en-CA" altLang="en-US" sz="2000" baseline="-25000"/>
              <a:t>AD</a:t>
            </a:r>
            <a:r>
              <a:rPr lang="en-CA" altLang="en-US" sz="2000"/>
              <a:t> is required for a 10-bit ADC</a:t>
            </a:r>
          </a:p>
          <a:p>
            <a:pPr marL="514350" indent="-514350" eaLnBrk="1" hangingPunct="1">
              <a:lnSpc>
                <a:spcPct val="80000"/>
              </a:lnSpc>
              <a:buFontTx/>
              <a:buAutoNum type="arabicPeriod"/>
            </a:pPr>
            <a:r>
              <a:rPr lang="en-CA" altLang="en-US" sz="2000"/>
              <a:t>When finished:</a:t>
            </a:r>
          </a:p>
          <a:p>
            <a:pPr marL="914400" lvl="1" indent="-514350" eaLnBrk="1" hangingPunct="1">
              <a:lnSpc>
                <a:spcPct val="80000"/>
              </a:lnSpc>
            </a:pPr>
            <a:r>
              <a:rPr lang="en-CA" altLang="en-US" sz="1800"/>
              <a:t>ADRESH:ADRESL are loaded</a:t>
            </a:r>
          </a:p>
          <a:p>
            <a:pPr marL="914400" lvl="1" indent="-514350" eaLnBrk="1" hangingPunct="1">
              <a:lnSpc>
                <a:spcPct val="80000"/>
              </a:lnSpc>
            </a:pPr>
            <a:r>
              <a:rPr lang="en-CA" altLang="en-US" sz="1800"/>
              <a:t>GO/DONE bit is cleared</a:t>
            </a:r>
          </a:p>
          <a:p>
            <a:pPr marL="914400" lvl="1" indent="-514350" eaLnBrk="1" hangingPunct="1">
              <a:lnSpc>
                <a:spcPct val="80000"/>
              </a:lnSpc>
            </a:pPr>
            <a:r>
              <a:rPr lang="en-CA" altLang="en-US" sz="1800"/>
              <a:t>ADIF bit is set</a:t>
            </a:r>
          </a:p>
          <a:p>
            <a:pPr marL="914400" lvl="1" indent="-514350" eaLnBrk="1" hangingPunct="1">
              <a:lnSpc>
                <a:spcPct val="80000"/>
              </a:lnSpc>
            </a:pPr>
            <a:r>
              <a:rPr lang="en-CA" altLang="en-US" sz="1800"/>
              <a:t>C</a:t>
            </a:r>
            <a:r>
              <a:rPr lang="en-CA" altLang="en-US" sz="1800" baseline="-25000"/>
              <a:t>HOLD</a:t>
            </a:r>
            <a:r>
              <a:rPr lang="en-CA" altLang="en-US" sz="1800"/>
              <a:t> is reconnected to the analog input</a:t>
            </a:r>
          </a:p>
          <a:p>
            <a:pPr marL="514350" indent="-514350" eaLnBrk="1" hangingPunct="1">
              <a:lnSpc>
                <a:spcPct val="80000"/>
              </a:lnSpc>
              <a:buFontTx/>
              <a:buAutoNum type="arabicPeriod"/>
            </a:pPr>
            <a:endParaRPr lang="en-CA" altLang="en-US" sz="2000"/>
          </a:p>
          <a:p>
            <a:pPr marL="514350" indent="-514350" eaLnBrk="1" hangingPunct="1">
              <a:lnSpc>
                <a:spcPct val="80000"/>
              </a:lnSpc>
              <a:buFontTx/>
              <a:buAutoNum type="arabicPeriod"/>
            </a:pPr>
            <a:endParaRPr lang="en-US" altLang="en-US" sz="2000"/>
          </a:p>
        </p:txBody>
      </p:sp>
      <p:pic>
        <p:nvPicPr>
          <p:cNvPr id="48132" name="Picture 2" descr="ADC_ACQT">
            <a:extLst>
              <a:ext uri="{FF2B5EF4-FFF2-40B4-BE49-F238E27FC236}">
                <a16:creationId xmlns:a16="http://schemas.microsoft.com/office/drawing/2014/main" id="{1511DB1A-50C8-46DF-B167-F49A209A498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97013" y="3987800"/>
            <a:ext cx="6122987" cy="2551113"/>
          </a:xfrm>
          <a:noFill/>
        </p:spPr>
      </p:pic>
      <p:sp>
        <p:nvSpPr>
          <p:cNvPr id="48133" name="Slide Number Placeholder 3">
            <a:extLst>
              <a:ext uri="{FF2B5EF4-FFF2-40B4-BE49-F238E27FC236}">
                <a16:creationId xmlns:a16="http://schemas.microsoft.com/office/drawing/2014/main" id="{0103A6D3-7229-4427-AD99-859D3A394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4344D2-FBE4-4A3C-963D-2BB4C943814B}" type="slidenum">
              <a:rPr lang="en-CA" altLang="zh-TW" sz="1400">
                <a:latin typeface="Times New Roman" panose="02020603050405020304" pitchFamily="18" charset="0"/>
                <a:ea typeface="Microsoft JhengHei" panose="020B0604030504040204" pitchFamily="34" charset="-12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CA" altLang="zh-TW" sz="1400">
              <a:latin typeface="Times New Roman" panose="02020603050405020304" pitchFamily="18" charset="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B3DEE-6EED-4389-B6EB-2CCAD1505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/>
              <a:t>Example Use of the ADC</a:t>
            </a:r>
            <a:endParaRPr lang="en-US" dirty="0"/>
          </a:p>
        </p:txBody>
      </p:sp>
      <p:sp>
        <p:nvSpPr>
          <p:cNvPr id="50179" name="Slide Number Placeholder 3">
            <a:extLst>
              <a:ext uri="{FF2B5EF4-FFF2-40B4-BE49-F238E27FC236}">
                <a16:creationId xmlns:a16="http://schemas.microsoft.com/office/drawing/2014/main" id="{84D9348B-39D1-4496-A8B2-1472E3AB8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AD5365-FF57-4820-A09E-11FA2444937F}" type="slidenum">
              <a:rPr lang="en-CA" altLang="zh-TW" sz="1400">
                <a:latin typeface="Times New Roman" panose="02020603050405020304" pitchFamily="18" charset="0"/>
                <a:ea typeface="Microsoft JhengHei" panose="020B0604030504040204" pitchFamily="34" charset="-12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CA" altLang="zh-TW" sz="1400">
              <a:latin typeface="Times New Roman" panose="02020603050405020304" pitchFamily="18" charset="0"/>
              <a:ea typeface="Microsoft JhengHei" panose="020B0604030504040204" pitchFamily="34" charset="-120"/>
            </a:endParaRP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ED2F9381-2B27-45B2-BBD6-8C3B4294436A}"/>
              </a:ext>
            </a:extLst>
          </p:cNvPr>
          <p:cNvGraphicFramePr>
            <a:graphicFrameLocks/>
          </p:cNvGraphicFramePr>
          <p:nvPr/>
        </p:nvGraphicFramePr>
        <p:xfrm>
          <a:off x="319088" y="1516063"/>
          <a:ext cx="8382000" cy="4479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7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4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9925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Main:	movlw	b'00001110'		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movwf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	ADCON1		movlw	b'00000001'		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movwf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	ADCON0		movlw	b'00010100'		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movwf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	ADCON2</a:t>
                      </a: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				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clrf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TRISD				</a:t>
                      </a:r>
                    </a:p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MainLoop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bsf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ADCON0, GO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adc_wait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btfsc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	ADCON0, GO		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bra	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adc_wait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				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movff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ADRESH, PORTD						bra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MainLoop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610" marB="4561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;Set RA0 Analog Port, others Digital I/O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;Select ADC Channel 0, Enable ADC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; ADFM Left justified, ACQT 4TAD, FOSC/4</a:t>
                      </a:r>
                    </a:p>
                    <a:p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; set PORTD output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; start Conversion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; </a:t>
                      </a:r>
                      <a:r>
                        <a:rPr lang="en-US" sz="1800" dirty="0" err="1">
                          <a:solidFill>
                            <a:srgbClr val="FF0000"/>
                          </a:solidFill>
                        </a:rPr>
                        <a:t>adc_wait;wait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 ADC to be done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;display Top 8 bit</a:t>
                      </a:r>
                    </a:p>
                    <a:p>
                      <a:endParaRPr lang="en-US" sz="1800" dirty="0"/>
                    </a:p>
                  </a:txBody>
                  <a:tcPr marT="45610" marB="4561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0FD02-6EC4-4771-BC85-DD9E9A254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CC1D5-B8DF-4AB5-8B5A-2B0EA0BEF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Font typeface="Arial" charset="0"/>
              <a:buNone/>
              <a:defRPr/>
            </a:pPr>
            <a:r>
              <a:rPr lang="en-US" dirty="0"/>
              <a:t>Assume </a:t>
            </a:r>
            <a:r>
              <a:rPr lang="en-US" dirty="0" err="1"/>
              <a:t>f</a:t>
            </a:r>
            <a:r>
              <a:rPr lang="en-US" baseline="-25000" dirty="0" err="1"/>
              <a:t>OSC</a:t>
            </a:r>
            <a:r>
              <a:rPr lang="en-US" dirty="0"/>
              <a:t> = 4MHz, write a few</a:t>
            </a:r>
          </a:p>
          <a:p>
            <a:pPr marL="0" indent="0">
              <a:spcBef>
                <a:spcPts val="0"/>
              </a:spcBef>
              <a:buFont typeface="Arial" charset="0"/>
              <a:buNone/>
              <a:defRPr/>
            </a:pPr>
            <a:r>
              <a:rPr lang="en-US" dirty="0"/>
              <a:t>instructions to turn on and configure a PIC</a:t>
            </a:r>
          </a:p>
          <a:p>
            <a:pPr marL="0" indent="0">
              <a:spcBef>
                <a:spcPts val="0"/>
              </a:spcBef>
              <a:buFont typeface="Arial" charset="0"/>
              <a:buNone/>
              <a:defRPr/>
            </a:pPr>
            <a:r>
              <a:rPr lang="en-US" dirty="0"/>
              <a:t>ADC with the following requirements:</a:t>
            </a:r>
          </a:p>
          <a:p>
            <a:pPr marL="0" indent="0">
              <a:spcBef>
                <a:spcPts val="0"/>
              </a:spcBef>
              <a:buFont typeface="Arial" charset="0"/>
              <a:buNone/>
              <a:defRPr/>
            </a:pPr>
            <a:endParaRPr lang="en-US" dirty="0"/>
          </a:p>
          <a:p>
            <a:pPr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dirty="0"/>
              <a:t>ADC converts the analog signal fed into Channel AN3.</a:t>
            </a:r>
          </a:p>
          <a:p>
            <a:pPr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dirty="0"/>
              <a:t>ADC result is left justified.</a:t>
            </a:r>
          </a:p>
          <a:p>
            <a:pPr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dirty="0"/>
              <a:t>Select V</a:t>
            </a:r>
            <a:r>
              <a:rPr lang="en-US" baseline="-25000" dirty="0"/>
              <a:t>DD</a:t>
            </a:r>
            <a:r>
              <a:rPr lang="en-US" dirty="0"/>
              <a:t> and V</a:t>
            </a:r>
            <a:r>
              <a:rPr lang="en-US" baseline="-25000" dirty="0"/>
              <a:t>SS</a:t>
            </a:r>
            <a:r>
              <a:rPr lang="en-US" dirty="0"/>
              <a:t> as reference voltages.</a:t>
            </a:r>
          </a:p>
          <a:p>
            <a:pPr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dirty="0"/>
              <a:t>T</a:t>
            </a:r>
            <a:r>
              <a:rPr lang="en-US" baseline="-25000" dirty="0"/>
              <a:t>AD</a:t>
            </a:r>
            <a:r>
              <a:rPr lang="en-US" dirty="0"/>
              <a:t> must be at least 2.5 </a:t>
            </a:r>
            <a:r>
              <a:rPr lang="en-US" dirty="0" err="1"/>
              <a:t>μs</a:t>
            </a:r>
            <a:r>
              <a:rPr lang="en-US" dirty="0"/>
              <a:t>.</a:t>
            </a:r>
          </a:p>
          <a:p>
            <a:pPr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dirty="0"/>
              <a:t>T</a:t>
            </a:r>
            <a:r>
              <a:rPr lang="en-US" baseline="-25000" dirty="0"/>
              <a:t>ACQ</a:t>
            </a:r>
            <a:r>
              <a:rPr lang="en-US" dirty="0"/>
              <a:t> must be at least 18 </a:t>
            </a:r>
            <a:r>
              <a:rPr lang="en-US" dirty="0" err="1"/>
              <a:t>μs</a:t>
            </a:r>
            <a:r>
              <a:rPr lang="en-US" dirty="0"/>
              <a:t>.</a:t>
            </a:r>
          </a:p>
        </p:txBody>
      </p:sp>
      <p:sp>
        <p:nvSpPr>
          <p:cNvPr id="52228" name="Slide Number Placeholder 3">
            <a:extLst>
              <a:ext uri="{FF2B5EF4-FFF2-40B4-BE49-F238E27FC236}">
                <a16:creationId xmlns:a16="http://schemas.microsoft.com/office/drawing/2014/main" id="{1F596913-659E-463D-9822-7ED1D131D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82D090-C3AA-41F5-9464-E28EA636D87F}" type="slidenum">
              <a:rPr lang="en-CA" altLang="zh-TW" sz="1600">
                <a:solidFill>
                  <a:srgbClr val="898989"/>
                </a:solidFill>
                <a:latin typeface="Times New Roman" panose="02020603050405020304" pitchFamily="18" charset="0"/>
                <a:ea typeface="Microsoft JhengHei" panose="020B0604030504040204" pitchFamily="34" charset="-12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CA" altLang="zh-TW" sz="1600">
              <a:solidFill>
                <a:srgbClr val="898989"/>
              </a:solidFill>
              <a:latin typeface="Times New Roman" panose="02020603050405020304" pitchFamily="18" charset="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Content Placeholder 8">
            <a:extLst>
              <a:ext uri="{FF2B5EF4-FFF2-40B4-BE49-F238E27FC236}">
                <a16:creationId xmlns:a16="http://schemas.microsoft.com/office/drawing/2014/main" id="{84FEB708-6560-4C73-A82A-61518C22D7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99013" y="1920875"/>
            <a:ext cx="4295775" cy="3154363"/>
          </a:xfrm>
        </p:spPr>
      </p:pic>
      <p:pic>
        <p:nvPicPr>
          <p:cNvPr id="53251" name="Content Placeholder 7">
            <a:extLst>
              <a:ext uri="{FF2B5EF4-FFF2-40B4-BE49-F238E27FC236}">
                <a16:creationId xmlns:a16="http://schemas.microsoft.com/office/drawing/2014/main" id="{02FB08D4-6C76-41FE-B5EC-3539EE83B0B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1313" y="1638300"/>
            <a:ext cx="4552950" cy="4171950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EA0B360-7A8A-465D-87EC-8A748FF65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</a:t>
            </a:r>
          </a:p>
        </p:txBody>
      </p:sp>
      <p:sp>
        <p:nvSpPr>
          <p:cNvPr id="53253" name="Slide Number Placeholder 3">
            <a:extLst>
              <a:ext uri="{FF2B5EF4-FFF2-40B4-BE49-F238E27FC236}">
                <a16:creationId xmlns:a16="http://schemas.microsoft.com/office/drawing/2014/main" id="{DE158FCC-C06E-4724-9D8C-90E25AE1B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B26F09-ABCF-40BA-9A32-7F34DB5D6628}" type="slidenum">
              <a:rPr lang="en-CA" altLang="zh-TW" sz="1600">
                <a:solidFill>
                  <a:srgbClr val="898989"/>
                </a:solidFill>
                <a:latin typeface="Times New Roman" panose="02020603050405020304" pitchFamily="18" charset="0"/>
                <a:ea typeface="Microsoft JhengHei" panose="020B0604030504040204" pitchFamily="34" charset="-12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CA" altLang="zh-TW" sz="1600">
              <a:solidFill>
                <a:srgbClr val="898989"/>
              </a:solidFill>
              <a:latin typeface="Times New Roman" panose="02020603050405020304" pitchFamily="18" charset="0"/>
              <a:ea typeface="Microsoft JhengHei" panose="020B0604030504040204" pitchFamily="34" charset="-12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71FBDC-C481-4B23-B9A6-71CB18F1433C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624109" y="4554583"/>
            <a:ext cx="592791" cy="369332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66035-87B3-4B94-BA49-7DC1670C8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/>
              <a:t>You should be able to ...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E110F-FAB6-4479-8323-A3262C673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en-CA" dirty="0"/>
              <a:t>Describe the roles of the following 5 registers: </a:t>
            </a:r>
            <a:r>
              <a:rPr lang="en-US" dirty="0"/>
              <a:t>ADCON0, ADCON1, ADCON2, </a:t>
            </a:r>
            <a:r>
              <a:rPr lang="en-CA" dirty="0"/>
              <a:t>ADRESH and ADRESL in the A/D conversion. These registers specify the following options: </a:t>
            </a:r>
          </a:p>
          <a:p>
            <a:pPr lvl="1" eaLnBrk="1" hangingPunct="1">
              <a:defRPr/>
            </a:pPr>
            <a:r>
              <a:rPr lang="en-CA" dirty="0"/>
              <a:t>Which channel to convert?</a:t>
            </a:r>
          </a:p>
          <a:p>
            <a:pPr lvl="1" eaLnBrk="1" hangingPunct="1">
              <a:defRPr/>
            </a:pPr>
            <a:r>
              <a:rPr lang="en-CA" dirty="0"/>
              <a:t>Which channel should be set to accept analog input?</a:t>
            </a:r>
          </a:p>
          <a:p>
            <a:pPr lvl="1" eaLnBrk="1" hangingPunct="1">
              <a:defRPr/>
            </a:pPr>
            <a:r>
              <a:rPr lang="en-CA" dirty="0"/>
              <a:t>How to store the conversion result?</a:t>
            </a:r>
          </a:p>
          <a:p>
            <a:pPr lvl="1" eaLnBrk="1" hangingPunct="1">
              <a:defRPr/>
            </a:pPr>
            <a:r>
              <a:rPr lang="en-CA" dirty="0"/>
              <a:t>What is </a:t>
            </a:r>
            <a:r>
              <a:rPr lang="en-CA" dirty="0" err="1"/>
              <a:t>V</a:t>
            </a:r>
            <a:r>
              <a:rPr lang="en-CA" baseline="-25000" dirty="0" err="1"/>
              <a:t>ref</a:t>
            </a:r>
            <a:r>
              <a:rPr lang="en-CA" baseline="-25000" dirty="0"/>
              <a:t>+</a:t>
            </a:r>
            <a:r>
              <a:rPr lang="en-CA" dirty="0"/>
              <a:t> and </a:t>
            </a:r>
            <a:r>
              <a:rPr lang="en-CA" dirty="0" err="1"/>
              <a:t>V</a:t>
            </a:r>
            <a:r>
              <a:rPr lang="en-CA" baseline="-25000" dirty="0" err="1"/>
              <a:t>ref</a:t>
            </a:r>
            <a:r>
              <a:rPr lang="en-CA" baseline="-25000" dirty="0"/>
              <a:t>-</a:t>
            </a:r>
            <a:r>
              <a:rPr lang="en-CA" dirty="0"/>
              <a:t>?</a:t>
            </a:r>
          </a:p>
          <a:p>
            <a:pPr lvl="1" eaLnBrk="1" hangingPunct="1">
              <a:defRPr/>
            </a:pPr>
            <a:r>
              <a:rPr lang="en-CA" dirty="0"/>
              <a:t>What is the conversion time (T</a:t>
            </a:r>
            <a:r>
              <a:rPr lang="en-CA" baseline="-25000" dirty="0"/>
              <a:t>AD</a:t>
            </a:r>
            <a:r>
              <a:rPr lang="en-CA" dirty="0"/>
              <a:t>)?</a:t>
            </a:r>
          </a:p>
          <a:p>
            <a:pPr lvl="1" eaLnBrk="1" hangingPunct="1">
              <a:defRPr/>
            </a:pPr>
            <a:r>
              <a:rPr lang="en-CA" dirty="0"/>
              <a:t>What is the acquisition time (T</a:t>
            </a:r>
            <a:r>
              <a:rPr lang="en-CA" baseline="-25000" dirty="0"/>
              <a:t>ACQ</a:t>
            </a:r>
            <a:r>
              <a:rPr lang="en-CA" dirty="0"/>
              <a:t>)?</a:t>
            </a: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4276" name="Slide Number Placeholder 3">
            <a:extLst>
              <a:ext uri="{FF2B5EF4-FFF2-40B4-BE49-F238E27FC236}">
                <a16:creationId xmlns:a16="http://schemas.microsoft.com/office/drawing/2014/main" id="{15A4A092-0BBD-41AB-8978-2F3886561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87BBDB-C97F-40BC-A737-4E8AD95E1D69}" type="slidenum">
              <a:rPr lang="en-CA" altLang="zh-TW" sz="1400">
                <a:latin typeface="Times New Roman" panose="02020603050405020304" pitchFamily="18" charset="0"/>
                <a:ea typeface="Microsoft JhengHei" panose="020B0604030504040204" pitchFamily="34" charset="-12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CA" altLang="zh-TW" sz="1400">
              <a:latin typeface="Times New Roman" panose="02020603050405020304" pitchFamily="18" charset="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B88A8-F678-47F0-937A-8A579619C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/>
              <a:t>You should be able to ...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4FCCB-4B9F-4967-94C6-0140E51B0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/>
              <a:t>Explain the process of sampling analog voltage before A/D conversion.</a:t>
            </a:r>
          </a:p>
          <a:p>
            <a:pPr eaLnBrk="1" hangingPunct="1">
              <a:defRPr/>
            </a:pPr>
            <a:r>
              <a:rPr lang="en-CA" dirty="0"/>
              <a:t>Explain why an acquisition time is needed before A/D conversion.</a:t>
            </a:r>
          </a:p>
          <a:p>
            <a:pPr eaLnBrk="1" hangingPunct="1">
              <a:defRPr/>
            </a:pPr>
            <a:r>
              <a:rPr lang="en-CA" dirty="0"/>
              <a:t>Describe the successive approximation algorithm.</a:t>
            </a:r>
          </a:p>
          <a:p>
            <a:pPr eaLnBrk="1" hangingPunct="1">
              <a:defRPr/>
            </a:pPr>
            <a:r>
              <a:rPr lang="en-CA" dirty="0"/>
              <a:t>Describe the whole A/D conversion process.</a:t>
            </a:r>
          </a:p>
          <a:p>
            <a:pPr marL="0" indent="0" eaLnBrk="1" hangingPunct="1">
              <a:buFontTx/>
              <a:buNone/>
              <a:defRPr/>
            </a:pPr>
            <a:endParaRPr lang="en-US" dirty="0"/>
          </a:p>
        </p:txBody>
      </p:sp>
      <p:sp>
        <p:nvSpPr>
          <p:cNvPr id="56324" name="Slide Number Placeholder 3">
            <a:extLst>
              <a:ext uri="{FF2B5EF4-FFF2-40B4-BE49-F238E27FC236}">
                <a16:creationId xmlns:a16="http://schemas.microsoft.com/office/drawing/2014/main" id="{B4B404D8-E09F-4CB6-9DB3-B0BF6271C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A0264A-1622-4F0E-8D7F-09FE878A6FBB}" type="slidenum">
              <a:rPr lang="en-CA" altLang="zh-TW" sz="1400">
                <a:latin typeface="Times New Roman" panose="02020603050405020304" pitchFamily="18" charset="0"/>
                <a:ea typeface="Microsoft JhengHei" panose="020B0604030504040204" pitchFamily="34" charset="-12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CA" altLang="zh-TW" sz="1400">
              <a:latin typeface="Times New Roman" panose="02020603050405020304" pitchFamily="18" charset="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DE4EC-E9BF-4887-AB6E-69467E546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Example: 2-bit ADC</a:t>
            </a:r>
          </a:p>
        </p:txBody>
      </p:sp>
      <p:pic>
        <p:nvPicPr>
          <p:cNvPr id="8195" name="Content Placeholder 4">
            <a:extLst>
              <a:ext uri="{FF2B5EF4-FFF2-40B4-BE49-F238E27FC236}">
                <a16:creationId xmlns:a16="http://schemas.microsoft.com/office/drawing/2014/main" id="{83530217-73C2-47DE-A862-549E767504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82700" y="965200"/>
            <a:ext cx="6629400" cy="5618163"/>
          </a:xfrm>
        </p:spPr>
      </p:pic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8D23B022-E8FA-40A4-ADC2-B518B581A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380D67-C1F8-4A70-BBB6-17B0A04B1D1D}" type="slidenum">
              <a:rPr lang="en-CA" altLang="zh-TW" sz="1600">
                <a:solidFill>
                  <a:srgbClr val="898989"/>
                </a:solidFill>
                <a:latin typeface="Times New Roman" panose="02020603050405020304" pitchFamily="18" charset="0"/>
                <a:ea typeface="Microsoft JhengHei" panose="020B0604030504040204" pitchFamily="34" charset="-12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CA" altLang="zh-TW" sz="1600">
              <a:solidFill>
                <a:srgbClr val="898989"/>
              </a:solidFill>
              <a:latin typeface="Times New Roman" panose="02020603050405020304" pitchFamily="18" charset="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DF49233-12BD-44C6-A9DE-6423DA55C15F}"/>
              </a:ext>
            </a:extLst>
          </p:cNvPr>
          <p:cNvGraphicFramePr>
            <a:graphicFrameLocks noGrp="1"/>
          </p:cNvGraphicFramePr>
          <p:nvPr/>
        </p:nvGraphicFramePr>
        <p:xfrm>
          <a:off x="166688" y="1111250"/>
          <a:ext cx="4344987" cy="2992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06198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T="45736" marB="45736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Analog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voltage (V)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T="45736" marB="45736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Digital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represen-tation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T="45736" marB="45736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44"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V</a:t>
                      </a:r>
                      <a:r>
                        <a:rPr lang="en-CA" sz="2800" baseline="-25000" dirty="0"/>
                        <a:t>REF-</a:t>
                      </a:r>
                      <a:endParaRPr lang="en-US" sz="2800" dirty="0"/>
                    </a:p>
                  </a:txBody>
                  <a:tcPr marT="45736" marB="45736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 marT="45736" marB="45736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 marT="45736" marB="45736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344"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V</a:t>
                      </a:r>
                      <a:r>
                        <a:rPr lang="en-CA" sz="2800" baseline="-25000" dirty="0"/>
                        <a:t>REF+ </a:t>
                      </a:r>
                      <a:endParaRPr lang="en-US" sz="2800" dirty="0"/>
                    </a:p>
                  </a:txBody>
                  <a:tcPr marT="45736" marB="45736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V</a:t>
                      </a:r>
                      <a:r>
                        <a:rPr lang="en-US" sz="2800" baseline="-25000" dirty="0"/>
                        <a:t>DD</a:t>
                      </a:r>
                      <a:endParaRPr lang="en-US" sz="2800" dirty="0"/>
                    </a:p>
                  </a:txBody>
                  <a:tcPr marT="45736" marB="45736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800" dirty="0"/>
                        <a:t>2</a:t>
                      </a:r>
                      <a:r>
                        <a:rPr lang="en-CA" sz="2800" baseline="30000" dirty="0"/>
                        <a:t>n</a:t>
                      </a:r>
                      <a:r>
                        <a:rPr lang="en-CA" sz="2800" dirty="0"/>
                        <a:t>-1</a:t>
                      </a:r>
                    </a:p>
                  </a:txBody>
                  <a:tcPr marT="45736" marB="45736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955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V</a:t>
                      </a:r>
                      <a:r>
                        <a:rPr lang="en-US" sz="2800" baseline="-25000" dirty="0" err="1"/>
                        <a:t>k</a:t>
                      </a:r>
                      <a:endParaRPr lang="en-US" sz="2800" dirty="0"/>
                    </a:p>
                  </a:txBody>
                  <a:tcPr marT="45736" marB="45736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T="45736" marB="45736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k</a:t>
                      </a:r>
                    </a:p>
                  </a:txBody>
                  <a:tcPr marT="45736" marB="45736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240" name="Title 4">
            <a:extLst>
              <a:ext uri="{FF2B5EF4-FFF2-40B4-BE49-F238E27FC236}">
                <a16:creationId xmlns:a16="http://schemas.microsoft.com/office/drawing/2014/main" id="{E554EAE5-5BC8-454E-ABE0-550AE5DB8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525"/>
            <a:ext cx="8610600" cy="914400"/>
          </a:xfrm>
          <a:gradFill>
            <a:gsLst>
              <a:gs pos="0">
                <a:srgbClr val="003366"/>
              </a:gs>
              <a:gs pos="39999">
                <a:srgbClr val="013B74"/>
              </a:gs>
              <a:gs pos="100000">
                <a:srgbClr val="015BB0"/>
              </a:gs>
            </a:gsLst>
          </a:gradFill>
        </p:spPr>
        <p:txBody>
          <a:bodyPr/>
          <a:lstStyle/>
          <a:p>
            <a:pPr marL="355600" eaLnBrk="1" hangingPunct="1"/>
            <a:r>
              <a:rPr lang="en-CA" altLang="en-US"/>
              <a:t>n-resolution ADC</a:t>
            </a:r>
            <a:endParaRPr lang="en-US" altLang="en-US"/>
          </a:p>
        </p:txBody>
      </p:sp>
      <p:pic>
        <p:nvPicPr>
          <p:cNvPr id="9241" name="Content Placeholder 9">
            <a:extLst>
              <a:ext uri="{FF2B5EF4-FFF2-40B4-BE49-F238E27FC236}">
                <a16:creationId xmlns:a16="http://schemas.microsoft.com/office/drawing/2014/main" id="{07CAB3D7-7380-47FC-B350-8B58B677A4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24388" y="1106488"/>
            <a:ext cx="4519612" cy="3556000"/>
          </a:xfrm>
        </p:spPr>
      </p:pic>
      <p:sp>
        <p:nvSpPr>
          <p:cNvPr id="9242" name="Slide Number Placeholder 3">
            <a:extLst>
              <a:ext uri="{FF2B5EF4-FFF2-40B4-BE49-F238E27FC236}">
                <a16:creationId xmlns:a16="http://schemas.microsoft.com/office/drawing/2014/main" id="{C0C41E53-457F-4EE9-BBA3-7EC7326D0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1AA2CE-77F3-4316-9C3C-42D4214D3069}" type="slidenum">
              <a:rPr lang="en-CA" altLang="zh-TW" sz="1400">
                <a:latin typeface="Times New Roman" panose="02020603050405020304" pitchFamily="18" charset="0"/>
                <a:ea typeface="Microsoft JhengHei" panose="020B0604030504040204" pitchFamily="34" charset="-12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CA" altLang="zh-TW" sz="1400">
              <a:latin typeface="Times New Roman" panose="02020603050405020304" pitchFamily="18" charset="0"/>
              <a:ea typeface="Microsoft JhengHei" panose="020B0604030504040204" pitchFamily="34" charset="-120"/>
            </a:endParaRPr>
          </a:p>
        </p:txBody>
      </p:sp>
      <p:graphicFrame>
        <p:nvGraphicFramePr>
          <p:cNvPr id="9243" name="Object 10">
            <a:extLst>
              <a:ext uri="{FF2B5EF4-FFF2-40B4-BE49-F238E27FC236}">
                <a16:creationId xmlns:a16="http://schemas.microsoft.com/office/drawing/2014/main" id="{39FBBCC2-0DA9-418C-81FD-FAC6AB6849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81113" y="3163888"/>
          <a:ext cx="1803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6" name="Formula" r:id="rId5" imgW="740359" imgH="385572" progId="Equation.Ribbit">
                  <p:embed/>
                </p:oleObj>
              </mc:Choice>
              <mc:Fallback>
                <p:oleObj name="Formula" r:id="rId5" imgW="740359" imgH="385572" progId="Equation.Ribbit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1113" y="3163888"/>
                        <a:ext cx="18034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4" name="Text Placeholder 5">
            <a:extLst>
              <a:ext uri="{FF2B5EF4-FFF2-40B4-BE49-F238E27FC236}">
                <a16:creationId xmlns:a16="http://schemas.microsoft.com/office/drawing/2014/main" id="{05636272-0F04-4438-9386-1DD896227390}"/>
              </a:ext>
            </a:extLst>
          </p:cNvPr>
          <p:cNvSpPr txBox="1">
            <a:spLocks/>
          </p:cNvSpPr>
          <p:nvPr/>
        </p:nvSpPr>
        <p:spPr bwMode="auto">
          <a:xfrm>
            <a:off x="457200" y="4321175"/>
            <a:ext cx="4054475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CA" altLang="en-US" b="1"/>
              <a:t>Or in terms of V</a:t>
            </a:r>
            <a:r>
              <a:rPr lang="en-CA" altLang="en-US" b="1" baseline="-25000"/>
              <a:t>REF- </a:t>
            </a:r>
            <a:r>
              <a:rPr lang="en-CA" altLang="en-US" b="1"/>
              <a:t>&amp; V</a:t>
            </a:r>
            <a:r>
              <a:rPr lang="en-CA" altLang="en-US" b="1" baseline="-25000"/>
              <a:t>REF+</a:t>
            </a:r>
            <a:r>
              <a:rPr lang="en-CA" altLang="en-US" b="1"/>
              <a:t>:</a:t>
            </a:r>
            <a:endParaRPr lang="en-US" altLang="en-US" b="1"/>
          </a:p>
        </p:txBody>
      </p:sp>
      <p:graphicFrame>
        <p:nvGraphicFramePr>
          <p:cNvPr id="9245" name="Object 12">
            <a:extLst>
              <a:ext uri="{FF2B5EF4-FFF2-40B4-BE49-F238E27FC236}">
                <a16:creationId xmlns:a16="http://schemas.microsoft.com/office/drawing/2014/main" id="{1D13DB48-C8C1-435D-9DF9-22229AD8FE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5372100"/>
          <a:ext cx="6842125" cy="113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7" name="Formula" r:id="rId7" imgW="2333244" imgH="385572" progId="Equation.Ribbit">
                  <p:embed/>
                </p:oleObj>
              </mc:Choice>
              <mc:Fallback>
                <p:oleObj name="Formula" r:id="rId7" imgW="2333244" imgH="385572" progId="Equation.Ribbit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372100"/>
                        <a:ext cx="6842125" cy="1131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793471F-5E60-4B39-9138-0D14B23F9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/>
              <a:t>Examples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32D86A6-0C11-427F-8DF3-E7ACC1462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en-CA" sz="3000" dirty="0"/>
              <a:t>e.g., V</a:t>
            </a:r>
            <a:r>
              <a:rPr lang="en-CA" sz="3000" baseline="-25000" dirty="0"/>
              <a:t>REF- </a:t>
            </a:r>
            <a:r>
              <a:rPr lang="en-CA" sz="3000" dirty="0"/>
              <a:t>= 0, V</a:t>
            </a:r>
            <a:r>
              <a:rPr lang="en-CA" sz="3000" baseline="-25000" dirty="0"/>
              <a:t>REF+ </a:t>
            </a:r>
            <a:r>
              <a:rPr lang="en-CA" sz="3000" dirty="0"/>
              <a:t>= 5V</a:t>
            </a:r>
            <a:r>
              <a:rPr lang="en-CA" sz="3000" baseline="-25000" dirty="0"/>
              <a:t>, </a:t>
            </a:r>
            <a:r>
              <a:rPr lang="en-CA" sz="3000" dirty="0"/>
              <a:t>10-bit resolution ADC. Suppose the ADC results are as follows. What are the corresponding voltages?</a:t>
            </a:r>
          </a:p>
          <a:p>
            <a:pPr marL="0" indent="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endParaRPr lang="en-CA" sz="3000" dirty="0"/>
          </a:p>
          <a:p>
            <a:pPr eaLnBrk="1" hangingPunct="1">
              <a:lnSpc>
                <a:spcPct val="90000"/>
              </a:lnSpc>
              <a:buFontTx/>
              <a:buAutoNum type="alphaLcPeriod"/>
              <a:defRPr/>
            </a:pPr>
            <a:r>
              <a:rPr lang="en-CA" sz="3000" dirty="0"/>
              <a:t>20</a:t>
            </a:r>
          </a:p>
          <a:p>
            <a:pPr marL="400050" lvl="1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CA" sz="2600" dirty="0"/>
              <a:t>     V</a:t>
            </a:r>
            <a:r>
              <a:rPr lang="en-CA" sz="2600" baseline="-25000" dirty="0"/>
              <a:t>20 </a:t>
            </a:r>
            <a:r>
              <a:rPr lang="en-CA" sz="2600" dirty="0"/>
              <a:t>= 20x5/(2</a:t>
            </a:r>
            <a:r>
              <a:rPr lang="en-CA" sz="2600" baseline="30000" dirty="0"/>
              <a:t>10</a:t>
            </a:r>
            <a:r>
              <a:rPr lang="en-CA" sz="2600" dirty="0"/>
              <a:t>-1) = 0.0977V</a:t>
            </a:r>
          </a:p>
          <a:p>
            <a:pPr eaLnBrk="1" hangingPunct="1">
              <a:lnSpc>
                <a:spcPct val="90000"/>
              </a:lnSpc>
              <a:buFontTx/>
              <a:buAutoNum type="alphaLcPeriod"/>
              <a:defRPr/>
            </a:pPr>
            <a:r>
              <a:rPr lang="en-CA" sz="3000" dirty="0"/>
              <a:t>499</a:t>
            </a:r>
          </a:p>
          <a:p>
            <a:pPr marL="400050" lvl="1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CA" sz="2600" dirty="0"/>
              <a:t>     V</a:t>
            </a:r>
            <a:r>
              <a:rPr lang="en-CA" sz="2600" baseline="-25000" dirty="0"/>
              <a:t>499 </a:t>
            </a:r>
            <a:r>
              <a:rPr lang="en-CA" sz="2600" dirty="0"/>
              <a:t>= 499x5/(2</a:t>
            </a:r>
            <a:r>
              <a:rPr lang="en-CA" sz="2600" baseline="30000" dirty="0"/>
              <a:t>10</a:t>
            </a:r>
            <a:r>
              <a:rPr lang="en-CA" sz="2600" dirty="0"/>
              <a:t>-1)= 2.43V</a:t>
            </a:r>
          </a:p>
          <a:p>
            <a:pPr eaLnBrk="1" hangingPunct="1">
              <a:lnSpc>
                <a:spcPct val="90000"/>
              </a:lnSpc>
              <a:buFontTx/>
              <a:buAutoNum type="alphaLcPeriod"/>
              <a:defRPr/>
            </a:pPr>
            <a:r>
              <a:rPr lang="en-CA" sz="3000" dirty="0"/>
              <a:t>898 </a:t>
            </a:r>
          </a:p>
          <a:p>
            <a:pPr marL="400050" lvl="1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CA" sz="2600" dirty="0"/>
              <a:t>     V</a:t>
            </a:r>
            <a:r>
              <a:rPr lang="en-CA" sz="2600" baseline="-25000" dirty="0"/>
              <a:t>898 </a:t>
            </a:r>
            <a:r>
              <a:rPr lang="en-CA" sz="2600" dirty="0"/>
              <a:t>= 898x5/(2</a:t>
            </a:r>
            <a:r>
              <a:rPr lang="en-CA" sz="2600" baseline="30000" dirty="0"/>
              <a:t>10</a:t>
            </a:r>
            <a:r>
              <a:rPr lang="en-CA" sz="2600" dirty="0"/>
              <a:t>-1)=4.38V</a:t>
            </a:r>
          </a:p>
        </p:txBody>
      </p:sp>
      <p:sp>
        <p:nvSpPr>
          <p:cNvPr id="11268" name="Slide Number Placeholder 4">
            <a:extLst>
              <a:ext uri="{FF2B5EF4-FFF2-40B4-BE49-F238E27FC236}">
                <a16:creationId xmlns:a16="http://schemas.microsoft.com/office/drawing/2014/main" id="{AFBDF5FF-7E52-4FAF-A2EB-3346D9BCB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9BED3E-264A-4D3F-967C-9FFDAE66E948}" type="slidenum">
              <a:rPr lang="en-CA" altLang="zh-TW" sz="1400">
                <a:latin typeface="Times New Roman" panose="02020603050405020304" pitchFamily="18" charset="0"/>
                <a:ea typeface="Microsoft JhengHei" panose="020B0604030504040204" pitchFamily="34" charset="-12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CA" altLang="zh-TW" sz="1400">
              <a:latin typeface="Times New Roman" panose="02020603050405020304" pitchFamily="18" charset="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236F0-BFC6-43BC-B885-F9D2574D6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How can ADC be done? </a:t>
            </a:r>
          </a:p>
        </p:txBody>
      </p:sp>
      <p:pic>
        <p:nvPicPr>
          <p:cNvPr id="13315" name="Content Placeholder 4">
            <a:extLst>
              <a:ext uri="{FF2B5EF4-FFF2-40B4-BE49-F238E27FC236}">
                <a16:creationId xmlns:a16="http://schemas.microsoft.com/office/drawing/2014/main" id="{C8D4A721-281B-4F4D-83C6-0607496345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6775" y="1789113"/>
            <a:ext cx="4651375" cy="4640262"/>
          </a:xfrm>
        </p:spPr>
      </p:pic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38310441-15B6-4A56-ACA3-2C3D7C3FC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90F617-BC14-4412-9324-25B90C9167F5}" type="slidenum">
              <a:rPr lang="en-CA" altLang="zh-TW" sz="1400">
                <a:latin typeface="Times New Roman" panose="02020603050405020304" pitchFamily="18" charset="0"/>
                <a:ea typeface="Microsoft JhengHei" panose="020B0604030504040204" pitchFamily="34" charset="-12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CA" altLang="zh-TW" sz="1400">
              <a:latin typeface="Times New Roman" panose="02020603050405020304" pitchFamily="18" charset="0"/>
              <a:ea typeface="Microsoft JhengHei" panose="020B0604030504040204" pitchFamily="34" charset="-12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AA5A5C-1F7E-46AB-B540-D73D2F2CE259}"/>
              </a:ext>
            </a:extLst>
          </p:cNvPr>
          <p:cNvSpPr txBox="1"/>
          <p:nvPr/>
        </p:nvSpPr>
        <p:spPr>
          <a:xfrm>
            <a:off x="2255838" y="1150938"/>
            <a:ext cx="4106862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b="1" u="sng" dirty="0">
                <a:latin typeface="+mj-lt"/>
              </a:rPr>
              <a:t>Successive Approximation</a:t>
            </a:r>
            <a:endParaRPr lang="en-US" b="1" u="sng" dirty="0">
              <a:latin typeface="+mj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825AA-6DD9-4DD4-950B-05D9099FA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686800" cy="8636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CA" sz="3600" dirty="0"/>
              <a:t>Examples of Successive Approximation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1708F-78F7-4FB8-AD08-9B5C086756A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>
            <a:blip r:embed="rId3"/>
            <a:stretch>
              <a:fillRect l="-1481" t="-2439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D2F3378B-AA51-42D7-9A93-1762FB51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423810-5442-4069-9F01-9CAC6CBC5492}" type="slidenum">
              <a:rPr lang="en-CA" altLang="zh-TW" sz="1400">
                <a:latin typeface="Times New Roman" panose="02020603050405020304" pitchFamily="18" charset="0"/>
                <a:ea typeface="Microsoft JhengHei" panose="020B0604030504040204" pitchFamily="34" charset="-12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CA" altLang="zh-TW" sz="1400">
              <a:latin typeface="Times New Roman" panose="02020603050405020304" pitchFamily="18" charset="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DA9A9-7DFE-482A-B8ED-03192DEC1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/>
              <a:t>PIC18 ADC Module</a:t>
            </a:r>
            <a:endParaRPr lang="en-US" dirty="0"/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8745F934-6AF4-45C5-80F8-E5266917876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>
            <a:blip r:embed="rId3"/>
            <a:stretch>
              <a:fillRect l="-1704" t="-1510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60FEAAE4-E0A7-4CC5-9644-D1EF92682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8B7E10-7215-4084-B87D-BE198B73A30A}" type="slidenum">
              <a:rPr lang="en-CA" altLang="zh-TW" sz="1400">
                <a:latin typeface="Times New Roman" panose="02020603050405020304" pitchFamily="18" charset="0"/>
                <a:ea typeface="Microsoft JhengHei" panose="020B0604030504040204" pitchFamily="34" charset="-12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CA" altLang="zh-TW" sz="1400">
              <a:latin typeface="Times New Roman" panose="02020603050405020304" pitchFamily="18" charset="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EE91-1F74-4061-85B5-0BD180AC3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/>
              <a:t>Block Diagram of PIC18 ADC</a:t>
            </a:r>
            <a:endParaRPr lang="en-US" dirty="0"/>
          </a:p>
        </p:txBody>
      </p:sp>
      <p:sp>
        <p:nvSpPr>
          <p:cNvPr id="19459" name="Slide Number Placeholder 3">
            <a:extLst>
              <a:ext uri="{FF2B5EF4-FFF2-40B4-BE49-F238E27FC236}">
                <a16:creationId xmlns:a16="http://schemas.microsoft.com/office/drawing/2014/main" id="{5B0CC401-2A51-4DE2-A6FF-56D653A43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6932EC-FD54-40BF-9DD3-8A313E9E684D}" type="slidenum">
              <a:rPr lang="en-CA" altLang="zh-TW" sz="1400">
                <a:latin typeface="Times New Roman" panose="02020603050405020304" pitchFamily="18" charset="0"/>
                <a:ea typeface="Microsoft JhengHei" panose="020B0604030504040204" pitchFamily="34" charset="-12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CA" altLang="zh-TW" sz="1400">
              <a:latin typeface="Times New Roman" panose="02020603050405020304" pitchFamily="18" charset="0"/>
              <a:ea typeface="Microsoft JhengHei" panose="020B0604030504040204" pitchFamily="34" charset="-120"/>
            </a:endParaRPr>
          </a:p>
        </p:txBody>
      </p:sp>
      <p:pic>
        <p:nvPicPr>
          <p:cNvPr id="19460" name="Content Placeholder 3">
            <a:extLst>
              <a:ext uri="{FF2B5EF4-FFF2-40B4-BE49-F238E27FC236}">
                <a16:creationId xmlns:a16="http://schemas.microsoft.com/office/drawing/2014/main" id="{CE073D75-DC41-4217-8627-2C48C4B117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5750" y="1371600"/>
            <a:ext cx="8572500" cy="476250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urse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apter7.ppt [Compatibility Mode]" id="{7927CB5A-8DF1-4ABD-B355-B20672312F7A}" vid="{F31E21C3-17AC-4DA8-AC7D-D8367220E48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EE2004Template</Template>
  <TotalTime>43557</TotalTime>
  <Words>1360</Words>
  <Application>Microsoft Office PowerPoint</Application>
  <PresentationFormat>On-screen Show (4:3)</PresentationFormat>
  <Paragraphs>201</Paragraphs>
  <Slides>28</Slides>
  <Notes>25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Times New Roman</vt:lpstr>
      <vt:lpstr>Microsoft JhengHei</vt:lpstr>
      <vt:lpstr>PMingLiU</vt:lpstr>
      <vt:lpstr>Courier New</vt:lpstr>
      <vt:lpstr>PMingLiU</vt:lpstr>
      <vt:lpstr>CourseTemplate</vt:lpstr>
      <vt:lpstr>Aurora Equation</vt:lpstr>
      <vt:lpstr>Chapter 8 Analog-to-Digital Converter (ADC)</vt:lpstr>
      <vt:lpstr>Why Analog-to-Digital Conversion?</vt:lpstr>
      <vt:lpstr>Example: 2-bit ADC</vt:lpstr>
      <vt:lpstr>n-resolution ADC</vt:lpstr>
      <vt:lpstr>Examples</vt:lpstr>
      <vt:lpstr>How can ADC be done? </vt:lpstr>
      <vt:lpstr>Examples of Successive Approximation</vt:lpstr>
      <vt:lpstr>PIC18 ADC Module</vt:lpstr>
      <vt:lpstr>Block Diagram of PIC18 ADC</vt:lpstr>
      <vt:lpstr>SFR involving in ADC</vt:lpstr>
      <vt:lpstr>ADCON0</vt:lpstr>
      <vt:lpstr>ADCON0</vt:lpstr>
      <vt:lpstr>ADCON1</vt:lpstr>
      <vt:lpstr>ADCON1</vt:lpstr>
      <vt:lpstr>ADCON1: A/D Port Configuration bits</vt:lpstr>
      <vt:lpstr>ADCON1: A/D Port Configuration bits </vt:lpstr>
      <vt:lpstr>ADCON2</vt:lpstr>
      <vt:lpstr>ADCON2</vt:lpstr>
      <vt:lpstr>A/D Conversion Time: TAD</vt:lpstr>
      <vt:lpstr>How should TAD be set?</vt:lpstr>
      <vt:lpstr>Sample-and-hold circuit</vt:lpstr>
      <vt:lpstr>A/D Acquisition Time (ACQT)</vt:lpstr>
      <vt:lpstr>A/D Conversion Process</vt:lpstr>
      <vt:lpstr>Example Use of the ADC</vt:lpstr>
      <vt:lpstr>Example</vt:lpstr>
      <vt:lpstr>Example</vt:lpstr>
      <vt:lpstr>You should be able to ...</vt:lpstr>
      <vt:lpstr>You should be able to ...</vt:lpstr>
    </vt:vector>
  </TitlesOfParts>
  <Company>City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3: Branch, Call and Time Delay Loop</dc:title>
  <dc:creator>bcychiu</dc:creator>
  <cp:lastModifiedBy>Dr. Bernard CHIU</cp:lastModifiedBy>
  <cp:revision>162</cp:revision>
  <cp:lastPrinted>2016-01-04T07:20:24Z</cp:lastPrinted>
  <dcterms:created xsi:type="dcterms:W3CDTF">2011-12-19T02:32:49Z</dcterms:created>
  <dcterms:modified xsi:type="dcterms:W3CDTF">2021-01-06T06:37:23Z</dcterms:modified>
</cp:coreProperties>
</file>