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414" r:id="rId2"/>
    <p:sldId id="257" r:id="rId3"/>
    <p:sldId id="489" r:id="rId4"/>
    <p:sldId id="521" r:id="rId5"/>
    <p:sldId id="520" r:id="rId6"/>
    <p:sldId id="539" r:id="rId7"/>
    <p:sldId id="537" r:id="rId8"/>
    <p:sldId id="538" r:id="rId9"/>
    <p:sldId id="523" r:id="rId10"/>
    <p:sldId id="525" r:id="rId11"/>
    <p:sldId id="540" r:id="rId12"/>
    <p:sldId id="541" r:id="rId13"/>
    <p:sldId id="542" r:id="rId14"/>
    <p:sldId id="543" r:id="rId15"/>
    <p:sldId id="544" r:id="rId16"/>
    <p:sldId id="545" r:id="rId17"/>
    <p:sldId id="547" r:id="rId18"/>
    <p:sldId id="549" r:id="rId19"/>
    <p:sldId id="546" r:id="rId20"/>
    <p:sldId id="550" r:id="rId21"/>
    <p:sldId id="551" r:id="rId22"/>
    <p:sldId id="553" r:id="rId23"/>
    <p:sldId id="552" r:id="rId24"/>
    <p:sldId id="554" r:id="rId25"/>
    <p:sldId id="555" r:id="rId26"/>
    <p:sldId id="533" r:id="rId27"/>
    <p:sldId id="534" r:id="rId28"/>
    <p:sldId id="556" r:id="rId29"/>
    <p:sldId id="557" r:id="rId30"/>
    <p:sldId id="558" r:id="rId31"/>
    <p:sldId id="559" r:id="rId32"/>
    <p:sldId id="536" r:id="rId33"/>
    <p:sldId id="560" r:id="rId34"/>
    <p:sldId id="568" r:id="rId35"/>
    <p:sldId id="569" r:id="rId36"/>
    <p:sldId id="570" r:id="rId37"/>
    <p:sldId id="571" r:id="rId3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996633"/>
    <a:srgbClr val="996600"/>
    <a:srgbClr val="FFCCFF"/>
    <a:srgbClr val="B90FE7"/>
    <a:srgbClr val="FF3300"/>
    <a:srgbClr val="E2A700"/>
    <a:srgbClr val="DEA9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0498" autoAdjust="0"/>
  </p:normalViewPr>
  <p:slideViewPr>
    <p:cSldViewPr>
      <p:cViewPr varScale="1">
        <p:scale>
          <a:sx n="103" d="100"/>
          <a:sy n="103" d="100"/>
        </p:scale>
        <p:origin x="1782" y="102"/>
      </p:cViewPr>
      <p:guideLst>
        <p:guide orient="horz" pos="2160"/>
        <p:guide pos="2880"/>
      </p:guideLst>
    </p:cSldViewPr>
  </p:slideViewPr>
  <p:notesTextViewPr>
    <p:cViewPr>
      <p:scale>
        <a:sx n="100" d="100"/>
        <a:sy n="100" d="100"/>
      </p:scale>
      <p:origin x="0" y="0"/>
    </p:cViewPr>
  </p:notesTextViewPr>
  <p:notesViewPr>
    <p:cSldViewPr>
      <p:cViewPr varScale="1">
        <p:scale>
          <a:sx n="75" d="100"/>
          <a:sy n="75" d="100"/>
        </p:scale>
        <p:origin x="-2160"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2"/>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en-US"/>
          </a:p>
        </p:txBody>
      </p:sp>
      <p:sp>
        <p:nvSpPr>
          <p:cNvPr id="8195" name="Rectangle 3"/>
          <p:cNvSpPr>
            <a:spLocks noGrp="1" noChangeArrowheads="1"/>
          </p:cNvSpPr>
          <p:nvPr>
            <p:ph type="dt" idx="1"/>
          </p:nvPr>
        </p:nvSpPr>
        <p:spPr bwMode="auto">
          <a:xfrm>
            <a:off x="4021138" y="2"/>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66825" y="365125"/>
            <a:ext cx="4610100" cy="3457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236538" y="3975102"/>
            <a:ext cx="662622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2" y="9721852"/>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en-US"/>
          </a:p>
        </p:txBody>
      </p:sp>
      <p:sp>
        <p:nvSpPr>
          <p:cNvPr id="8199" name="Rectangle 7"/>
          <p:cNvSpPr>
            <a:spLocks noGrp="1" noChangeArrowheads="1"/>
          </p:cNvSpPr>
          <p:nvPr>
            <p:ph type="sldNum" sz="quarter" idx="5"/>
          </p:nvPr>
        </p:nvSpPr>
        <p:spPr bwMode="auto">
          <a:xfrm>
            <a:off x="3854450" y="9537702"/>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100" smtClean="0"/>
            </a:lvl1pPr>
          </a:lstStyle>
          <a:p>
            <a:pPr>
              <a:defRPr/>
            </a:pPr>
            <a:fld id="{20331F58-9BA4-44C1-87C3-F7FF9B2A26C5}" type="slidenum">
              <a:rPr lang="en-US"/>
              <a:pPr>
                <a:defRPr/>
              </a:pPr>
              <a:t>‹#›</a:t>
            </a:fld>
            <a:endParaRPr lang="en-US"/>
          </a:p>
        </p:txBody>
      </p:sp>
    </p:spTree>
    <p:extLst>
      <p:ext uri="{BB962C8B-B14F-4D97-AF65-F5344CB8AC3E}">
        <p14:creationId xmlns:p14="http://schemas.microsoft.com/office/powerpoint/2010/main" val="267216662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000" kern="1200">
        <a:solidFill>
          <a:schemeClr val="tx1"/>
        </a:solidFill>
        <a:latin typeface="Arial" charset="0"/>
        <a:ea typeface="+mn-ea"/>
        <a:cs typeface="+mn-cs"/>
      </a:defRPr>
    </a:lvl1pPr>
    <a:lvl2pPr marL="457200" algn="l" rtl="0" eaLnBrk="0" fontAlgn="base" hangingPunct="0">
      <a:spcBef>
        <a:spcPct val="0"/>
      </a:spcBef>
      <a:spcAft>
        <a:spcPct val="0"/>
      </a:spcAft>
      <a:defRPr sz="1000" kern="1200">
        <a:solidFill>
          <a:schemeClr val="tx1"/>
        </a:solidFill>
        <a:latin typeface="Arial" charset="0"/>
        <a:ea typeface="+mn-ea"/>
        <a:cs typeface="+mn-cs"/>
      </a:defRPr>
    </a:lvl2pPr>
    <a:lvl3pPr marL="914400" algn="l" rtl="0" eaLnBrk="0" fontAlgn="base" hangingPunct="0">
      <a:spcBef>
        <a:spcPct val="0"/>
      </a:spcBef>
      <a:spcAft>
        <a:spcPct val="0"/>
      </a:spcAft>
      <a:defRPr sz="1000" kern="1200">
        <a:solidFill>
          <a:schemeClr val="tx1"/>
        </a:solidFill>
        <a:latin typeface="Arial" charset="0"/>
        <a:ea typeface="+mn-ea"/>
        <a:cs typeface="+mn-cs"/>
      </a:defRPr>
    </a:lvl3pPr>
    <a:lvl4pPr marL="1371600" algn="l" rtl="0" eaLnBrk="0" fontAlgn="base" hangingPunct="0">
      <a:spcBef>
        <a:spcPct val="0"/>
      </a:spcBef>
      <a:spcAft>
        <a:spcPct val="0"/>
      </a:spcAft>
      <a:defRPr sz="1000" kern="1200">
        <a:solidFill>
          <a:schemeClr val="tx1"/>
        </a:solidFill>
        <a:latin typeface="Arial" charset="0"/>
        <a:ea typeface="+mn-ea"/>
        <a:cs typeface="+mn-cs"/>
      </a:defRPr>
    </a:lvl4pPr>
    <a:lvl5pPr marL="1828800" algn="l" rtl="0" eaLnBrk="0" fontAlgn="base" hangingPunct="0">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01CB856C-C68A-446C-812D-F88B921CBDAD}" type="slidenum">
              <a:rPr lang="en-US"/>
              <a:pPr eaLnBrk="1" hangingPunct="1"/>
              <a:t>1</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319324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A0014C53-E49F-4A91-8940-C268627D2BBA}" type="slidenum">
              <a:rPr lang="en-US"/>
              <a:pPr eaLnBrk="1" hangingPunct="1"/>
              <a:t>2</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409792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331F58-9BA4-44C1-87C3-F7FF9B2A26C5}" type="slidenum">
              <a:rPr lang="en-US" smtClean="0"/>
              <a:pPr>
                <a:defRPr/>
              </a:pPr>
              <a:t>6</a:t>
            </a:fld>
            <a:endParaRPr lang="en-US"/>
          </a:p>
        </p:txBody>
      </p:sp>
    </p:spTree>
    <p:extLst>
      <p:ext uri="{BB962C8B-B14F-4D97-AF65-F5344CB8AC3E}">
        <p14:creationId xmlns:p14="http://schemas.microsoft.com/office/powerpoint/2010/main" val="344254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331F58-9BA4-44C1-87C3-F7FF9B2A26C5}" type="slidenum">
              <a:rPr lang="en-US" smtClean="0"/>
              <a:pPr>
                <a:defRPr/>
              </a:pPr>
              <a:t>10</a:t>
            </a:fld>
            <a:endParaRPr lang="en-US"/>
          </a:p>
        </p:txBody>
      </p:sp>
    </p:spTree>
    <p:extLst>
      <p:ext uri="{BB962C8B-B14F-4D97-AF65-F5344CB8AC3E}">
        <p14:creationId xmlns:p14="http://schemas.microsoft.com/office/powerpoint/2010/main" val="362648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20331F58-9BA4-44C1-87C3-F7FF9B2A26C5}" type="slidenum">
              <a:rPr lang="en-US" smtClean="0"/>
              <a:pPr>
                <a:defRPr/>
              </a:pPr>
              <a:t>30</a:t>
            </a:fld>
            <a:endParaRPr lang="en-US"/>
          </a:p>
        </p:txBody>
      </p:sp>
    </p:spTree>
    <p:extLst>
      <p:ext uri="{BB962C8B-B14F-4D97-AF65-F5344CB8AC3E}">
        <p14:creationId xmlns:p14="http://schemas.microsoft.com/office/powerpoint/2010/main" val="56532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Rectangle 9"/>
          <p:cNvSpPr>
            <a:spLocks noChangeArrowheads="1"/>
          </p:cNvSpPr>
          <p:nvPr userDrawn="1"/>
        </p:nvSpPr>
        <p:spPr bwMode="auto">
          <a:xfrm>
            <a:off x="0" y="0"/>
            <a:ext cx="9144000" cy="6858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5"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smtClean="0"/>
            </a:lvl1pPr>
          </a:lstStyle>
          <a:p>
            <a:pPr>
              <a:defRPr/>
            </a:pPr>
            <a:fld id="{C9219DD3-D3DE-4352-BC37-5C74E3E31AA1}" type="slidenum">
              <a:rPr lang="en-US" altLang="en-US"/>
              <a:pPr>
                <a:defRPr/>
              </a:pPr>
              <a:t>‹#›</a:t>
            </a:fld>
            <a:endParaRPr lang="en-US" altLang="en-US"/>
          </a:p>
        </p:txBody>
      </p:sp>
    </p:spTree>
    <p:extLst>
      <p:ext uri="{BB962C8B-B14F-4D97-AF65-F5344CB8AC3E}">
        <p14:creationId xmlns:p14="http://schemas.microsoft.com/office/powerpoint/2010/main" val="419107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897E67B-E76F-41D6-AF71-8456E6449AC8}" type="slidenum">
              <a:rPr lang="en-US" altLang="en-US"/>
              <a:pPr>
                <a:defRPr/>
              </a:pPr>
              <a:t>‹#›</a:t>
            </a:fld>
            <a:endParaRPr lang="en-US" altLang="en-US"/>
          </a:p>
        </p:txBody>
      </p:sp>
    </p:spTree>
    <p:extLst>
      <p:ext uri="{BB962C8B-B14F-4D97-AF65-F5344CB8AC3E}">
        <p14:creationId xmlns:p14="http://schemas.microsoft.com/office/powerpoint/2010/main" val="172045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BA855D0-E8B5-43A0-901A-206C87B15B45}" type="slidenum">
              <a:rPr lang="en-US" altLang="en-US"/>
              <a:pPr>
                <a:defRPr/>
              </a:pPr>
              <a:t>‹#›</a:t>
            </a:fld>
            <a:endParaRPr lang="en-US" altLang="en-US"/>
          </a:p>
        </p:txBody>
      </p:sp>
    </p:spTree>
    <p:extLst>
      <p:ext uri="{BB962C8B-B14F-4D97-AF65-F5344CB8AC3E}">
        <p14:creationId xmlns:p14="http://schemas.microsoft.com/office/powerpoint/2010/main" val="32615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E6E7093-F9BB-486B-B916-71D1B6E7BBA8}" type="slidenum">
              <a:rPr lang="en-US" altLang="en-US"/>
              <a:pPr>
                <a:defRPr/>
              </a:pPr>
              <a:t>‹#›</a:t>
            </a:fld>
            <a:endParaRPr lang="en-US" altLang="en-US"/>
          </a:p>
        </p:txBody>
      </p:sp>
    </p:spTree>
    <p:extLst>
      <p:ext uri="{BB962C8B-B14F-4D97-AF65-F5344CB8AC3E}">
        <p14:creationId xmlns:p14="http://schemas.microsoft.com/office/powerpoint/2010/main" val="106360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5F7BEE8-7113-41FB-B647-FB564AE79B70}" type="slidenum">
              <a:rPr lang="en-US" altLang="en-US"/>
              <a:pPr>
                <a:defRPr/>
              </a:pPr>
              <a:t>‹#›</a:t>
            </a:fld>
            <a:endParaRPr lang="en-US" altLang="en-US"/>
          </a:p>
        </p:txBody>
      </p:sp>
    </p:spTree>
    <p:extLst>
      <p:ext uri="{BB962C8B-B14F-4D97-AF65-F5344CB8AC3E}">
        <p14:creationId xmlns:p14="http://schemas.microsoft.com/office/powerpoint/2010/main" val="16221351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E471114-C35B-4E8F-BF87-5505A0C870A7}" type="slidenum">
              <a:rPr lang="en-US" altLang="en-US"/>
              <a:pPr>
                <a:defRPr/>
              </a:pPr>
              <a:t>‹#›</a:t>
            </a:fld>
            <a:endParaRPr lang="en-US" altLang="en-US"/>
          </a:p>
        </p:txBody>
      </p:sp>
    </p:spTree>
    <p:extLst>
      <p:ext uri="{BB962C8B-B14F-4D97-AF65-F5344CB8AC3E}">
        <p14:creationId xmlns:p14="http://schemas.microsoft.com/office/powerpoint/2010/main" val="53024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6EC6D01-0BB9-4D93-A30B-1132C4157E8B}" type="slidenum">
              <a:rPr lang="en-US" altLang="en-US"/>
              <a:pPr>
                <a:defRPr/>
              </a:pPr>
              <a:t>‹#›</a:t>
            </a:fld>
            <a:endParaRPr lang="en-US" altLang="en-US"/>
          </a:p>
        </p:txBody>
      </p:sp>
    </p:spTree>
    <p:extLst>
      <p:ext uri="{BB962C8B-B14F-4D97-AF65-F5344CB8AC3E}">
        <p14:creationId xmlns:p14="http://schemas.microsoft.com/office/powerpoint/2010/main" val="424964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47CD8A9-E7C4-48DA-9EB2-260C47B47505}" type="slidenum">
              <a:rPr lang="en-US" altLang="en-US"/>
              <a:pPr>
                <a:defRPr/>
              </a:pPr>
              <a:t>‹#›</a:t>
            </a:fld>
            <a:endParaRPr lang="en-US" altLang="en-US"/>
          </a:p>
        </p:txBody>
      </p:sp>
    </p:spTree>
    <p:extLst>
      <p:ext uri="{BB962C8B-B14F-4D97-AF65-F5344CB8AC3E}">
        <p14:creationId xmlns:p14="http://schemas.microsoft.com/office/powerpoint/2010/main" val="76050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A08944E-5609-4F01-A31F-1BFDD05F592F}" type="slidenum">
              <a:rPr lang="en-US" altLang="en-US"/>
              <a:pPr>
                <a:defRPr/>
              </a:pPr>
              <a:t>‹#›</a:t>
            </a:fld>
            <a:endParaRPr lang="en-US" altLang="en-US"/>
          </a:p>
        </p:txBody>
      </p:sp>
    </p:spTree>
    <p:extLst>
      <p:ext uri="{BB962C8B-B14F-4D97-AF65-F5344CB8AC3E}">
        <p14:creationId xmlns:p14="http://schemas.microsoft.com/office/powerpoint/2010/main" val="385121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F88D82D-BB63-4D00-AD5C-A54C493E6939}" type="slidenum">
              <a:rPr lang="en-US" altLang="en-US"/>
              <a:pPr>
                <a:defRPr/>
              </a:pPr>
              <a:t>‹#›</a:t>
            </a:fld>
            <a:endParaRPr lang="en-US" altLang="en-US"/>
          </a:p>
        </p:txBody>
      </p:sp>
    </p:spTree>
    <p:extLst>
      <p:ext uri="{BB962C8B-B14F-4D97-AF65-F5344CB8AC3E}">
        <p14:creationId xmlns:p14="http://schemas.microsoft.com/office/powerpoint/2010/main" val="143925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1342F5E-227E-458C-98DE-CD00BA0AD5E9}" type="slidenum">
              <a:rPr lang="en-US" altLang="en-US"/>
              <a:pPr>
                <a:defRPr/>
              </a:pPr>
              <a:t>‹#›</a:t>
            </a:fld>
            <a:endParaRPr lang="en-US" altLang="en-US"/>
          </a:p>
        </p:txBody>
      </p:sp>
    </p:spTree>
    <p:extLst>
      <p:ext uri="{BB962C8B-B14F-4D97-AF65-F5344CB8AC3E}">
        <p14:creationId xmlns:p14="http://schemas.microsoft.com/office/powerpoint/2010/main" val="349601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9DE5A7-F1AA-4587-BE91-8DB5AE9ABDFE}" type="slidenum">
              <a:rPr lang="en-US" altLang="en-US"/>
              <a:pPr>
                <a:defRPr/>
              </a:pPr>
              <a:t>‹#›</a:t>
            </a:fld>
            <a:endParaRPr lang="en-US" altLang="en-US"/>
          </a:p>
        </p:txBody>
      </p:sp>
    </p:spTree>
    <p:extLst>
      <p:ext uri="{BB962C8B-B14F-4D97-AF65-F5344CB8AC3E}">
        <p14:creationId xmlns:p14="http://schemas.microsoft.com/office/powerpoint/2010/main" val="325822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n-lt"/>
              </a:defRPr>
            </a:lvl1pPr>
          </a:lstStyle>
          <a:p>
            <a:pPr>
              <a:defRPr/>
            </a:pPr>
            <a:endParaRPr lang="en-US" alt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n-lt"/>
              </a:defRPr>
            </a:lvl1pPr>
          </a:lstStyle>
          <a:p>
            <a:pPr>
              <a:defRPr/>
            </a:pPr>
            <a:endParaRPr lang="en-US" altLang="en-US"/>
          </a:p>
        </p:txBody>
      </p:sp>
      <p:sp>
        <p:nvSpPr>
          <p:cNvPr id="410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n-lt"/>
              </a:defRPr>
            </a:lvl1pPr>
          </a:lstStyle>
          <a:p>
            <a:pPr>
              <a:defRPr/>
            </a:pPr>
            <a:fld id="{CB30700E-B878-47D8-B2DC-06E78386D535}"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Rectangle 9"/>
          <p:cNvSpPr>
            <a:spLocks noChangeArrowheads="1"/>
          </p:cNvSpPr>
          <p:nvPr/>
        </p:nvSpPr>
        <p:spPr bwMode="auto">
          <a:xfrm>
            <a:off x="0" y="0"/>
            <a:ext cx="9144000" cy="6858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0A2EFA4-EF56-49F6-B0DD-1C1E3B203B48}" type="slidenum">
              <a:rPr lang="en-US" altLang="en-US"/>
              <a:pPr>
                <a:defRPr/>
              </a:pPr>
              <a:t>1</a:t>
            </a:fld>
            <a:endParaRPr lang="en-US" altLang="en-US" dirty="0"/>
          </a:p>
        </p:txBody>
      </p:sp>
      <p:sp>
        <p:nvSpPr>
          <p:cNvPr id="3075" name="Rectangle 2"/>
          <p:cNvSpPr>
            <a:spLocks noGrp="1" noChangeArrowheads="1"/>
          </p:cNvSpPr>
          <p:nvPr>
            <p:ph type="ctrTitle"/>
          </p:nvPr>
        </p:nvSpPr>
        <p:spPr>
          <a:xfrm>
            <a:off x="914400" y="1524000"/>
            <a:ext cx="7696200" cy="4953000"/>
          </a:xfrm>
        </p:spPr>
        <p:txBody>
          <a:bodyPr/>
          <a:lstStyle/>
          <a:p>
            <a:pPr eaLnBrk="1" hangingPunct="1"/>
            <a:r>
              <a:rPr lang="en-US" sz="3800">
                <a:solidFill>
                  <a:srgbClr val="996633"/>
                </a:solidFill>
                <a:latin typeface="Calibri" panose="020F0502020204030204" pitchFamily="34" charset="0"/>
                <a:cs typeface="Calibri" panose="020F0502020204030204" pitchFamily="34" charset="0"/>
              </a:rPr>
              <a:t>GE2262 </a:t>
            </a:r>
            <a:r>
              <a:rPr lang="en-US" sz="3800" dirty="0" smtClean="0">
                <a:solidFill>
                  <a:srgbClr val="996633"/>
                </a:solidFill>
                <a:latin typeface="Calibri" panose="020F0502020204030204" pitchFamily="34" charset="0"/>
                <a:cs typeface="Calibri" panose="020F0502020204030204" pitchFamily="34" charset="0"/>
              </a:rPr>
              <a:t>Business Statistics</a:t>
            </a:r>
            <a:r>
              <a:rPr lang="en-US" sz="3800" dirty="0" smtClean="0">
                <a:latin typeface="Calibri" panose="020F0502020204030204" pitchFamily="34" charset="0"/>
                <a:cs typeface="Calibri" panose="020F0502020204030204" pitchFamily="34" charset="0"/>
              </a:rPr>
              <a:t/>
            </a:r>
            <a:br>
              <a:rPr lang="en-US" sz="3800" dirty="0" smtClean="0">
                <a:latin typeface="Calibri" panose="020F0502020204030204" pitchFamily="34" charset="0"/>
                <a:cs typeface="Calibri" panose="020F0502020204030204" pitchFamily="34" charset="0"/>
              </a:rPr>
            </a:br>
            <a:r>
              <a:rPr lang="en-US" sz="3800" dirty="0" smtClean="0">
                <a:latin typeface="Calibri" panose="020F0502020204030204" pitchFamily="34" charset="0"/>
                <a:cs typeface="Calibri" panose="020F0502020204030204" pitchFamily="34" charset="0"/>
              </a:rPr>
              <a:t/>
            </a:r>
            <a:br>
              <a:rPr lang="en-US" sz="3800" dirty="0" smtClean="0">
                <a:latin typeface="Calibri" panose="020F0502020204030204" pitchFamily="34" charset="0"/>
                <a:cs typeface="Calibri" panose="020F0502020204030204" pitchFamily="34" charset="0"/>
              </a:rPr>
            </a:br>
            <a:r>
              <a:rPr lang="en-US" sz="3800" dirty="0" smtClean="0">
                <a:latin typeface="Calibri" panose="020F0502020204030204" pitchFamily="34" charset="0"/>
                <a:cs typeface="Calibri" panose="020F0502020204030204" pitchFamily="34" charset="0"/>
              </a:rPr>
              <a:t>Topic 2</a:t>
            </a:r>
            <a:br>
              <a:rPr lang="en-US" sz="3800" dirty="0" smtClean="0">
                <a:latin typeface="Calibri" panose="020F0502020204030204" pitchFamily="34" charset="0"/>
                <a:cs typeface="Calibri" panose="020F0502020204030204" pitchFamily="34" charset="0"/>
              </a:rPr>
            </a:br>
            <a:r>
              <a:rPr lang="en-US" sz="3800" dirty="0" smtClean="0">
                <a:latin typeface="Calibri" panose="020F0502020204030204" pitchFamily="34" charset="0"/>
                <a:cs typeface="Calibri" panose="020F0502020204030204" pitchFamily="34" charset="0"/>
              </a:rPr>
              <a:t>Basic Probability</a:t>
            </a:r>
            <a:r>
              <a:rPr lang="en-US" sz="3400" i="1" dirty="0" smtClean="0">
                <a:latin typeface="Calibri" panose="020F0502020204030204" pitchFamily="34" charset="0"/>
                <a:cs typeface="Calibri" panose="020F0502020204030204" pitchFamily="34" charset="0"/>
              </a:rPr>
              <a:t/>
            </a:r>
            <a:br>
              <a:rPr lang="en-US" sz="3400" i="1" dirty="0" smtClean="0">
                <a:latin typeface="Calibri" panose="020F0502020204030204" pitchFamily="34" charset="0"/>
                <a:cs typeface="Calibri" panose="020F0502020204030204" pitchFamily="34" charset="0"/>
              </a:rPr>
            </a:br>
            <a:r>
              <a:rPr lang="en-US" sz="3400" i="1" dirty="0">
                <a:latin typeface="Calibri" panose="020F0502020204030204" pitchFamily="34" charset="0"/>
                <a:cs typeface="Calibri" panose="020F0502020204030204" pitchFamily="34" charset="0"/>
              </a:rPr>
              <a:t/>
            </a:r>
            <a:br>
              <a:rPr lang="en-US" sz="3400" i="1" dirty="0">
                <a:latin typeface="Calibri" panose="020F0502020204030204" pitchFamily="34" charset="0"/>
                <a:cs typeface="Calibri" panose="020F0502020204030204" pitchFamily="34" charset="0"/>
              </a:rPr>
            </a:br>
            <a:r>
              <a:rPr lang="en-US" sz="2000" b="1" dirty="0">
                <a:solidFill>
                  <a:srgbClr val="996633"/>
                </a:solidFill>
                <a:latin typeface="Calibri" panose="020F0502020204030204" pitchFamily="34" charset="0"/>
                <a:cs typeface="Calibri" panose="020F0502020204030204" pitchFamily="34" charset="0"/>
              </a:rPr>
              <a:t>Reference</a:t>
            </a:r>
            <a:r>
              <a:rPr lang="en-US" sz="3400" i="1" dirty="0" smtClean="0">
                <a:latin typeface="Calibri" panose="020F0502020204030204" pitchFamily="34" charset="0"/>
                <a:cs typeface="Calibri" panose="020F0502020204030204" pitchFamily="34" charset="0"/>
              </a:rPr>
              <a:t/>
            </a:r>
            <a:br>
              <a:rPr lang="en-US" sz="3400" i="1" dirty="0" smtClean="0">
                <a:latin typeface="Calibri" panose="020F0502020204030204" pitchFamily="34" charset="0"/>
                <a:cs typeface="Calibri" panose="020F0502020204030204" pitchFamily="34" charset="0"/>
              </a:rPr>
            </a:br>
            <a:r>
              <a:rPr lang="en-GB" sz="1800" dirty="0">
                <a:solidFill>
                  <a:srgbClr val="996633"/>
                </a:solidFill>
                <a:latin typeface="Calibri" panose="020F0502020204030204" pitchFamily="34" charset="0"/>
                <a:cs typeface="Calibri" panose="020F0502020204030204" pitchFamily="34" charset="0"/>
              </a:rPr>
              <a:t>Levine, D.M., </a:t>
            </a:r>
            <a:r>
              <a:rPr lang="en-GB" sz="1800" dirty="0" err="1">
                <a:solidFill>
                  <a:srgbClr val="996633"/>
                </a:solidFill>
                <a:latin typeface="Calibri" panose="020F0502020204030204" pitchFamily="34" charset="0"/>
                <a:cs typeface="Calibri" panose="020F0502020204030204" pitchFamily="34" charset="0"/>
              </a:rPr>
              <a:t>Krehbiel</a:t>
            </a:r>
            <a:r>
              <a:rPr lang="en-GB" sz="1800" dirty="0">
                <a:solidFill>
                  <a:srgbClr val="996633"/>
                </a:solidFill>
                <a:latin typeface="Calibri" panose="020F0502020204030204" pitchFamily="34" charset="0"/>
                <a:cs typeface="Calibri" panose="020F0502020204030204" pitchFamily="34" charset="0"/>
              </a:rPr>
              <a:t>, T.C. and Berenson, M.L</a:t>
            </a:r>
            <a:r>
              <a:rPr lang="en-GB" sz="1800" dirty="0" smtClean="0">
                <a:solidFill>
                  <a:srgbClr val="996633"/>
                </a:solidFill>
                <a:latin typeface="Calibri" panose="020F0502020204030204" pitchFamily="34" charset="0"/>
                <a:cs typeface="Calibri" panose="020F0502020204030204" pitchFamily="34" charset="0"/>
              </a:rPr>
              <a:t>., </a:t>
            </a:r>
            <a:r>
              <a:rPr lang="en-GB" sz="1800" i="1" dirty="0">
                <a:solidFill>
                  <a:srgbClr val="996633"/>
                </a:solidFill>
                <a:latin typeface="Calibri" panose="020F0502020204030204" pitchFamily="34" charset="0"/>
                <a:cs typeface="Calibri" panose="020F0502020204030204" pitchFamily="34" charset="0"/>
              </a:rPr>
              <a:t>Business Statistics: A First Course</a:t>
            </a:r>
            <a:r>
              <a:rPr lang="en-GB" sz="1800" dirty="0" smtClean="0">
                <a:solidFill>
                  <a:srgbClr val="996633"/>
                </a:solidFill>
                <a:latin typeface="Calibri" panose="020F0502020204030204" pitchFamily="34" charset="0"/>
                <a:cs typeface="Calibri" panose="020F0502020204030204" pitchFamily="34" charset="0"/>
              </a:rPr>
              <a:t>, </a:t>
            </a:r>
            <a:r>
              <a:rPr lang="en-GB" sz="1800" dirty="0">
                <a:solidFill>
                  <a:srgbClr val="996633"/>
                </a:solidFill>
                <a:latin typeface="Calibri" panose="020F0502020204030204" pitchFamily="34" charset="0"/>
                <a:cs typeface="Calibri" panose="020F0502020204030204" pitchFamily="34" charset="0"/>
              </a:rPr>
              <a:t>Pearson Education Ltd, Chapter </a:t>
            </a:r>
            <a:r>
              <a:rPr lang="en-GB" sz="1800" dirty="0" smtClean="0">
                <a:solidFill>
                  <a:srgbClr val="996633"/>
                </a:solidFill>
                <a:latin typeface="Calibri" panose="020F0502020204030204" pitchFamily="34" charset="0"/>
                <a:cs typeface="Calibri" panose="020F0502020204030204" pitchFamily="34" charset="0"/>
              </a:rPr>
              <a:t>4 </a:t>
            </a:r>
            <a:br>
              <a:rPr lang="en-GB" sz="1800" dirty="0" smtClean="0">
                <a:solidFill>
                  <a:srgbClr val="996633"/>
                </a:solidFill>
                <a:latin typeface="Calibri" panose="020F0502020204030204" pitchFamily="34" charset="0"/>
                <a:cs typeface="Calibri" panose="020F0502020204030204" pitchFamily="34" charset="0"/>
              </a:rPr>
            </a:br>
            <a:r>
              <a:rPr lang="en-US" sz="1800" dirty="0" smtClean="0">
                <a:solidFill>
                  <a:srgbClr val="996633"/>
                </a:solidFill>
                <a:latin typeface="Calibri" panose="020F0502020204030204" pitchFamily="34" charset="0"/>
                <a:cs typeface="Calibri" panose="020F0502020204030204" pitchFamily="34" charset="0"/>
              </a:rPr>
              <a:t/>
            </a:r>
            <a:br>
              <a:rPr lang="en-US" sz="1800" dirty="0" smtClean="0">
                <a:solidFill>
                  <a:srgbClr val="996633"/>
                </a:solidFill>
                <a:latin typeface="Calibri" panose="020F0502020204030204" pitchFamily="34" charset="0"/>
                <a:cs typeface="Calibri" panose="020F0502020204030204" pitchFamily="34" charset="0"/>
              </a:rPr>
            </a:br>
            <a:endParaRPr lang="en-US" sz="1800" dirty="0">
              <a:solidFill>
                <a:srgbClr val="9966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9085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3 possible approaches to assessing the probability of an event A</a:t>
            </a:r>
          </a:p>
          <a:p>
            <a:pPr lvl="1"/>
            <a:r>
              <a:rPr lang="en-US" dirty="0" smtClean="0">
                <a:solidFill>
                  <a:srgbClr val="FF0000"/>
                </a:solidFill>
              </a:rPr>
              <a:t>A priori </a:t>
            </a:r>
            <a:r>
              <a:rPr lang="en-US" dirty="0" smtClean="0"/>
              <a:t>– based on prior knowledge of the process</a:t>
            </a:r>
            <a:endParaRPr lang="en-US" dirty="0"/>
          </a:p>
          <a:p>
            <a:pPr lvl="1"/>
            <a:endParaRPr lang="en-US" sz="3600" dirty="0"/>
          </a:p>
          <a:p>
            <a:pPr lvl="1"/>
            <a:r>
              <a:rPr lang="en-US" dirty="0" smtClean="0">
                <a:solidFill>
                  <a:srgbClr val="FF0000"/>
                </a:solidFill>
              </a:rPr>
              <a:t>Empirical </a:t>
            </a:r>
            <a:r>
              <a:rPr lang="en-US" dirty="0" smtClean="0"/>
              <a:t>probability</a:t>
            </a:r>
            <a:endParaRPr lang="en-US" dirty="0"/>
          </a:p>
          <a:p>
            <a:pPr lvl="1"/>
            <a:endParaRPr lang="en-US" dirty="0" smtClean="0"/>
          </a:p>
          <a:p>
            <a:pPr lvl="1"/>
            <a:endParaRPr lang="en-US" sz="1400" dirty="0"/>
          </a:p>
          <a:p>
            <a:pPr lvl="1"/>
            <a:r>
              <a:rPr lang="en-US" dirty="0" smtClean="0">
                <a:solidFill>
                  <a:srgbClr val="FF0000"/>
                </a:solidFill>
              </a:rPr>
              <a:t>Subjective</a:t>
            </a:r>
            <a:r>
              <a:rPr lang="en-US" dirty="0" smtClean="0"/>
              <a:t> probability</a:t>
            </a:r>
            <a:endParaRPr lang="en-US" dirty="0"/>
          </a:p>
        </p:txBody>
      </p:sp>
      <p:sp>
        <p:nvSpPr>
          <p:cNvPr id="11" name="Text Box 24"/>
          <p:cNvSpPr txBox="1">
            <a:spLocks noChangeArrowheads="1"/>
          </p:cNvSpPr>
          <p:nvPr/>
        </p:nvSpPr>
        <p:spPr bwMode="auto">
          <a:xfrm>
            <a:off x="6781799" y="3507432"/>
            <a:ext cx="1828800" cy="923330"/>
          </a:xfrm>
          <a:prstGeom prst="rect">
            <a:avLst/>
          </a:prstGeom>
          <a:noFill/>
          <a:ln>
            <a:noFill/>
          </a:ln>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solidFill>
                  <a:srgbClr val="996633"/>
                </a:solidFill>
                <a:latin typeface="Calibri" panose="020F0502020204030204" pitchFamily="34" charset="0"/>
                <a:cs typeface="Calibri" panose="020F0502020204030204" pitchFamily="34" charset="0"/>
              </a:rPr>
              <a:t>Assuming all outcomes are equally likely</a:t>
            </a:r>
          </a:p>
        </p:txBody>
      </p:sp>
      <p:sp>
        <p:nvSpPr>
          <p:cNvPr id="12" name="Line 25"/>
          <p:cNvSpPr>
            <a:spLocks noChangeShapeType="1"/>
          </p:cNvSpPr>
          <p:nvPr/>
        </p:nvSpPr>
        <p:spPr bwMode="auto">
          <a:xfrm flipH="1" flipV="1">
            <a:off x="5943598" y="3507432"/>
            <a:ext cx="1066801" cy="499442"/>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 Box 28"/>
              <p:cNvSpPr txBox="1">
                <a:spLocks noChangeArrowheads="1"/>
              </p:cNvSpPr>
              <p:nvPr/>
            </p:nvSpPr>
            <p:spPr bwMode="auto">
              <a:xfrm>
                <a:off x="1676400" y="3096225"/>
                <a:ext cx="4432239" cy="525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800" dirty="0" smtClean="0">
                    <a:latin typeface="Calibri" panose="020F0502020204030204" pitchFamily="34" charset="0"/>
                    <a:cs typeface="Calibri" panose="020F0502020204030204" pitchFamily="34" charset="0"/>
                  </a:rPr>
                  <a:t>P(A) = </a:t>
                </a:r>
                <a14:m>
                  <m:oMath xmlns:m="http://schemas.openxmlformats.org/officeDocument/2006/math">
                    <m:f>
                      <m:fPr>
                        <m:ctrlPr>
                          <a:rPr lang="en-US" altLang="en-US" sz="1800" i="1" smtClean="0">
                            <a:latin typeface="Cambria Math" panose="02040503050406030204" pitchFamily="18" charset="0"/>
                          </a:rPr>
                        </m:ctrlPr>
                      </m:fPr>
                      <m:num>
                        <m:r>
                          <a:rPr lang="en-US" altLang="en-US" sz="1800" b="0" i="1" smtClean="0">
                            <a:latin typeface="Cambria Math"/>
                          </a:rPr>
                          <m:t>𝑋</m:t>
                        </m:r>
                      </m:num>
                      <m:den>
                        <m:r>
                          <a:rPr lang="en-US" altLang="en-US" sz="1800" b="0" i="1" smtClean="0">
                            <a:latin typeface="Cambria Math"/>
                          </a:rPr>
                          <m:t>𝑇</m:t>
                        </m:r>
                      </m:den>
                    </m:f>
                    <m:r>
                      <a:rPr lang="en-US" altLang="en-US" sz="1800" b="0" i="1" smtClean="0">
                        <a:latin typeface="Cambria Math"/>
                      </a:rPr>
                      <m:t>=</m:t>
                    </m:r>
                    <m:f>
                      <m:fPr>
                        <m:ctrlPr>
                          <a:rPr lang="en-US" altLang="en-US" sz="1800" i="1">
                            <a:latin typeface="Cambria Math" panose="02040503050406030204" pitchFamily="18" charset="0"/>
                          </a:rPr>
                        </m:ctrlPr>
                      </m:fPr>
                      <m:num>
                        <m:r>
                          <a:rPr lang="en-US" altLang="en-US" sz="1800" i="1">
                            <a:latin typeface="Cambria Math"/>
                          </a:rPr>
                          <m:t>𝑛𝑢𝑚𝑏𝑒𝑟</m:t>
                        </m:r>
                        <m:r>
                          <a:rPr lang="en-US" altLang="en-US" sz="1800" i="1">
                            <a:latin typeface="Cambria Math"/>
                          </a:rPr>
                          <m:t> </m:t>
                        </m:r>
                        <m:r>
                          <a:rPr lang="en-US" altLang="en-US" sz="1800" i="1">
                            <a:latin typeface="Cambria Math"/>
                          </a:rPr>
                          <m:t>𝑜𝑓</m:t>
                        </m:r>
                        <m:r>
                          <a:rPr lang="en-US" altLang="en-US" sz="1800" i="1">
                            <a:latin typeface="Cambria Math"/>
                          </a:rPr>
                          <m:t> </m:t>
                        </m:r>
                        <m:r>
                          <a:rPr lang="en-US" altLang="en-US" sz="1800" b="0" i="1" smtClean="0">
                            <a:latin typeface="Cambria Math"/>
                          </a:rPr>
                          <m:t>𝑤𝑎𝑦𝑠</m:t>
                        </m:r>
                        <m:r>
                          <a:rPr lang="en-US" altLang="en-US" sz="1800" b="0" i="1" smtClean="0">
                            <a:latin typeface="Cambria Math"/>
                          </a:rPr>
                          <m:t> </m:t>
                        </m:r>
                        <m:r>
                          <a:rPr lang="en-US" altLang="en-US" sz="1800" i="1">
                            <a:latin typeface="Cambria Math"/>
                          </a:rPr>
                          <m:t>𝑡h𝑒</m:t>
                        </m:r>
                        <m:r>
                          <a:rPr lang="en-US" altLang="en-US" sz="1800" i="1">
                            <a:latin typeface="Cambria Math"/>
                          </a:rPr>
                          <m:t> </m:t>
                        </m:r>
                        <m:r>
                          <a:rPr lang="en-US" altLang="en-US" sz="1800" i="1">
                            <a:latin typeface="Cambria Math"/>
                          </a:rPr>
                          <m:t>𝑒𝑣𝑒𝑛𝑡</m:t>
                        </m:r>
                        <m:r>
                          <a:rPr lang="en-US" altLang="en-US" sz="1800" i="1">
                            <a:latin typeface="Cambria Math"/>
                          </a:rPr>
                          <m:t> </m:t>
                        </m:r>
                        <m:r>
                          <a:rPr lang="en-US" altLang="en-US" sz="1800" b="0" i="1" smtClean="0">
                            <a:latin typeface="Cambria Math"/>
                          </a:rPr>
                          <m:t>𝑐𝑎𝑛</m:t>
                        </m:r>
                        <m:r>
                          <a:rPr lang="en-US" altLang="en-US" sz="1800" b="0" i="1" smtClean="0">
                            <a:latin typeface="Cambria Math"/>
                          </a:rPr>
                          <m:t> </m:t>
                        </m:r>
                        <m:r>
                          <a:rPr lang="en-US" altLang="en-US" sz="1800" i="1">
                            <a:latin typeface="Cambria Math"/>
                          </a:rPr>
                          <m:t>𝑜𝑐𝑐𝑢𝑟</m:t>
                        </m:r>
                        <m:r>
                          <a:rPr lang="en-US" altLang="en-US" sz="1800" i="1">
                            <a:latin typeface="Cambria Math"/>
                          </a:rPr>
                          <m:t> </m:t>
                        </m:r>
                      </m:num>
                      <m:den>
                        <m:r>
                          <a:rPr lang="en-US" altLang="en-US" sz="1800" i="1">
                            <a:latin typeface="Cambria Math"/>
                          </a:rPr>
                          <m:t>𝑡𝑜𝑡𝑎𝑙</m:t>
                        </m:r>
                        <m:r>
                          <a:rPr lang="en-US" altLang="en-US" sz="1800" i="1">
                            <a:latin typeface="Cambria Math"/>
                          </a:rPr>
                          <m:t> </m:t>
                        </m:r>
                        <m:r>
                          <a:rPr lang="en-US" altLang="en-US" sz="1800" i="1">
                            <a:latin typeface="Cambria Math"/>
                          </a:rPr>
                          <m:t>𝑛𝑢𝑚𝑏𝑒𝑟</m:t>
                        </m:r>
                        <m:r>
                          <a:rPr lang="en-US" altLang="en-US" sz="1800" i="1">
                            <a:latin typeface="Cambria Math"/>
                          </a:rPr>
                          <m:t> </m:t>
                        </m:r>
                        <m:r>
                          <a:rPr lang="en-US" altLang="en-US" sz="1800" i="1">
                            <a:latin typeface="Cambria Math"/>
                          </a:rPr>
                          <m:t>𝑜𝑓</m:t>
                        </m:r>
                        <m:r>
                          <a:rPr lang="en-US" altLang="en-US" sz="1800" i="1">
                            <a:latin typeface="Cambria Math"/>
                          </a:rPr>
                          <m:t> </m:t>
                        </m:r>
                        <m:r>
                          <a:rPr lang="en-US" altLang="en-US" sz="1800" b="0" i="1" smtClean="0">
                            <a:latin typeface="Cambria Math"/>
                          </a:rPr>
                          <m:t>𝑝𝑜𝑠𝑠𝑖𝑏𝑙𝑒</m:t>
                        </m:r>
                        <m:r>
                          <a:rPr lang="en-US" altLang="en-US" sz="1800" b="0" i="1" smtClean="0">
                            <a:latin typeface="Cambria Math"/>
                          </a:rPr>
                          <m:t> </m:t>
                        </m:r>
                        <m:r>
                          <a:rPr lang="en-US" altLang="en-US" sz="1800" i="1">
                            <a:latin typeface="Cambria Math"/>
                          </a:rPr>
                          <m:t>𝑜𝑢𝑡𝑐𝑜𝑚𝑒𝑠</m:t>
                        </m:r>
                      </m:den>
                    </m:f>
                  </m:oMath>
                </a14:m>
                <a:endParaRPr lang="en-US" altLang="en-US" sz="1800" dirty="0">
                  <a:latin typeface="Calibri" panose="020F0502020204030204" pitchFamily="34" charset="0"/>
                  <a:cs typeface="Calibri" panose="020F0502020204030204" pitchFamily="34" charset="0"/>
                </a:endParaRPr>
              </a:p>
            </p:txBody>
          </p:sp>
        </mc:Choice>
        <mc:Fallback xmlns="">
          <p:sp>
            <p:nvSpPr>
              <p:cNvPr id="14" name="Text Box 28"/>
              <p:cNvSpPr txBox="1">
                <a:spLocks noRot="1" noChangeAspect="1" noMove="1" noResize="1" noEditPoints="1" noAdjustHandles="1" noChangeArrowheads="1" noChangeShapeType="1" noTextEdit="1"/>
              </p:cNvSpPr>
              <p:nvPr/>
            </p:nvSpPr>
            <p:spPr bwMode="auto">
              <a:xfrm>
                <a:off x="1676400" y="3096225"/>
                <a:ext cx="4432239" cy="525272"/>
              </a:xfrm>
              <a:prstGeom prst="rect">
                <a:avLst/>
              </a:prstGeom>
              <a:blipFill rotWithShape="1">
                <a:blip r:embed="rId3"/>
                <a:stretch>
                  <a:fillRect l="-1100" b="-5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Assessing Probability</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10</a:t>
            </a:fld>
            <a:endParaRPr lang="en-US" altLang="en-US"/>
          </a:p>
        </p:txBody>
      </p:sp>
      <p:sp>
        <p:nvSpPr>
          <p:cNvPr id="8" name="Text Box 16"/>
          <p:cNvSpPr txBox="1">
            <a:spLocks noChangeArrowheads="1"/>
          </p:cNvSpPr>
          <p:nvPr/>
        </p:nvSpPr>
        <p:spPr bwMode="auto">
          <a:xfrm>
            <a:off x="1752600" y="5434914"/>
            <a:ext cx="68580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800" dirty="0">
                <a:latin typeface="Calibri" panose="020F0502020204030204" pitchFamily="34" charset="0"/>
                <a:cs typeface="Calibri" panose="020F0502020204030204" pitchFamily="34" charset="0"/>
              </a:rPr>
              <a:t>based on a combination of an individual’s past experience, personal opinion, and analysis of a particular situation </a:t>
            </a:r>
          </a:p>
        </p:txBody>
      </p:sp>
      <p:sp>
        <p:nvSpPr>
          <p:cNvPr id="10" name="Rectangle 23"/>
          <p:cNvSpPr>
            <a:spLocks noChangeArrowheads="1"/>
          </p:cNvSpPr>
          <p:nvPr/>
        </p:nvSpPr>
        <p:spPr bwMode="auto">
          <a:xfrm>
            <a:off x="1676400" y="4200436"/>
            <a:ext cx="71628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 name="Rectangle 27"/>
              <p:cNvSpPr>
                <a:spLocks noChangeArrowheads="1"/>
              </p:cNvSpPr>
              <p:nvPr/>
            </p:nvSpPr>
            <p:spPr bwMode="auto">
              <a:xfrm>
                <a:off x="1676400" y="4111968"/>
                <a:ext cx="7162800" cy="688632"/>
              </a:xfrm>
              <a:prstGeom prst="rect">
                <a:avLst/>
              </a:prstGeom>
              <a:noFill/>
              <a:ln w="12700">
                <a:noFill/>
                <a:miter lim="800000"/>
                <a:headEnd/>
                <a:tailEnd/>
              </a:ln>
              <a:extLst>
                <a:ext uri="{909E8E84-426E-40DD-AFC4-6F175D3DCCD1}">
                  <a14:hiddenFill>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800" dirty="0" smtClean="0">
                    <a:latin typeface="Calibri" panose="020F0502020204030204" pitchFamily="34" charset="0"/>
                    <a:cs typeface="Calibri" panose="020F0502020204030204" pitchFamily="34" charset="0"/>
                  </a:rPr>
                  <a:t>P(A) = </a:t>
                </a:r>
                <a14:m>
                  <m:oMath xmlns:m="http://schemas.openxmlformats.org/officeDocument/2006/math">
                    <m:f>
                      <m:fPr>
                        <m:ctrlPr>
                          <a:rPr lang="en-US" altLang="en-US" sz="1800" i="1" smtClean="0">
                            <a:latin typeface="Cambria Math" panose="02040503050406030204" pitchFamily="18" charset="0"/>
                          </a:rPr>
                        </m:ctrlPr>
                      </m:fPr>
                      <m:num>
                        <m:r>
                          <a:rPr lang="en-US" altLang="en-US" sz="1800" b="0" i="1" smtClean="0">
                            <a:latin typeface="Cambria Math"/>
                          </a:rPr>
                          <m:t>𝑛𝑢𝑚𝑏𝑒𝑟</m:t>
                        </m:r>
                        <m:r>
                          <a:rPr lang="en-US" altLang="en-US" sz="1800" b="0" i="1" smtClean="0">
                            <a:latin typeface="Cambria Math"/>
                          </a:rPr>
                          <m:t> </m:t>
                        </m:r>
                        <m:r>
                          <a:rPr lang="en-US" altLang="en-US" sz="1800" b="0" i="1" smtClean="0">
                            <a:latin typeface="Cambria Math"/>
                          </a:rPr>
                          <m:t>𝑜𝑓</m:t>
                        </m:r>
                        <m:r>
                          <a:rPr lang="en-US" altLang="en-US" sz="1800" b="0" i="1" smtClean="0">
                            <a:latin typeface="Cambria Math"/>
                          </a:rPr>
                          <m:t> </m:t>
                        </m:r>
                        <m:r>
                          <a:rPr lang="en-US" altLang="en-US" sz="1800" b="0" i="1" smtClean="0">
                            <a:latin typeface="Cambria Math"/>
                          </a:rPr>
                          <m:t>𝑡𝑖𝑚𝑒𝑠</m:t>
                        </m:r>
                        <m:r>
                          <a:rPr lang="en-US" altLang="en-US" sz="1800" b="0" i="1" smtClean="0">
                            <a:latin typeface="Cambria Math"/>
                          </a:rPr>
                          <m:t> </m:t>
                        </m:r>
                        <m:r>
                          <a:rPr lang="en-US" altLang="en-US" sz="1800" b="0" i="1" smtClean="0">
                            <a:latin typeface="Cambria Math"/>
                          </a:rPr>
                          <m:t>𝑡h𝑒</m:t>
                        </m:r>
                        <m:r>
                          <a:rPr lang="en-US" altLang="en-US" sz="1800" b="0" i="1" smtClean="0">
                            <a:latin typeface="Cambria Math"/>
                          </a:rPr>
                          <m:t> </m:t>
                        </m:r>
                        <m:r>
                          <a:rPr lang="en-US" altLang="en-US" sz="1800" b="0" i="1" smtClean="0">
                            <a:latin typeface="Cambria Math"/>
                          </a:rPr>
                          <m:t>𝑒𝑣𝑒𝑛𝑡</m:t>
                        </m:r>
                        <m:r>
                          <a:rPr lang="en-US" altLang="en-US" sz="1800" b="0" i="1" smtClean="0">
                            <a:latin typeface="Cambria Math"/>
                          </a:rPr>
                          <m:t> </m:t>
                        </m:r>
                        <m:r>
                          <a:rPr lang="en-US" altLang="en-US" sz="1800" b="0" i="1" smtClean="0">
                            <a:latin typeface="Cambria Math"/>
                          </a:rPr>
                          <m:t>𝑜𝑐𝑐𝑢𝑟𝑟𝑒𝑑</m:t>
                        </m:r>
                        <m:r>
                          <a:rPr lang="en-US" altLang="en-US" sz="1800" b="0" i="1" smtClean="0">
                            <a:latin typeface="Cambria Math"/>
                          </a:rPr>
                          <m:t> </m:t>
                        </m:r>
                      </m:num>
                      <m:den>
                        <m:r>
                          <a:rPr lang="en-US" sz="1800" i="1">
                            <a:latin typeface="Cambria Math"/>
                          </a:rPr>
                          <m:t>𝑡𝑜𝑡𝑎𝑙</m:t>
                        </m:r>
                        <m:r>
                          <a:rPr lang="en-US" sz="1800" i="1">
                            <a:latin typeface="Cambria Math"/>
                          </a:rPr>
                          <m:t> </m:t>
                        </m:r>
                        <m:r>
                          <a:rPr lang="en-US" sz="1800" i="1">
                            <a:latin typeface="Cambria Math"/>
                          </a:rPr>
                          <m:t>𝑛𝑢𝑚𝑏𝑒𝑟</m:t>
                        </m:r>
                        <m:r>
                          <a:rPr lang="en-US" sz="1800" i="1">
                            <a:latin typeface="Cambria Math"/>
                          </a:rPr>
                          <m:t> </m:t>
                        </m:r>
                        <m:r>
                          <a:rPr lang="en-US" sz="1800" i="1">
                            <a:latin typeface="Cambria Math"/>
                          </a:rPr>
                          <m:t>𝑜𝑓</m:t>
                        </m:r>
                        <m:r>
                          <a:rPr lang="en-US" sz="1800" i="1">
                            <a:latin typeface="Cambria Math"/>
                          </a:rPr>
                          <m:t> </m:t>
                        </m:r>
                        <m:r>
                          <a:rPr lang="en-US" sz="1800" i="1">
                            <a:latin typeface="Cambria Math"/>
                          </a:rPr>
                          <m:t>𝑜𝑏𝑠𝑒𝑟𝑣𝑎𝑡𝑖𝑜𝑛𝑠</m:t>
                        </m:r>
                      </m:den>
                    </m:f>
                  </m:oMath>
                </a14:m>
                <a:endParaRPr lang="en-US" altLang="en-US" sz="1800" dirty="0">
                  <a:latin typeface="Calibri" panose="020F0502020204030204" pitchFamily="34" charset="0"/>
                  <a:cs typeface="Calibri" panose="020F0502020204030204" pitchFamily="34" charset="0"/>
                </a:endParaRPr>
              </a:p>
            </p:txBody>
          </p:sp>
        </mc:Choice>
        <mc:Fallback xmlns="">
          <p:sp>
            <p:nvSpPr>
              <p:cNvPr id="13" name="Rectangle 27"/>
              <p:cNvSpPr>
                <a:spLocks noRot="1" noChangeAspect="1" noMove="1" noResize="1" noEditPoints="1" noAdjustHandles="1" noChangeArrowheads="1" noChangeShapeType="1" noTextEdit="1"/>
              </p:cNvSpPr>
              <p:nvPr/>
            </p:nvSpPr>
            <p:spPr bwMode="auto">
              <a:xfrm>
                <a:off x="1676400" y="4111968"/>
                <a:ext cx="7162800" cy="688632"/>
              </a:xfrm>
              <a:prstGeom prst="rect">
                <a:avLst/>
              </a:prstGeom>
              <a:blipFill rotWithShape="1">
                <a:blip r:embed="rId4"/>
                <a:stretch>
                  <a:fillRect l="-681"/>
                </a:stretch>
              </a:blipFill>
              <a:ln w="12700">
                <a:no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5" name="Line 25"/>
          <p:cNvSpPr>
            <a:spLocks noChangeShapeType="1"/>
          </p:cNvSpPr>
          <p:nvPr/>
        </p:nvSpPr>
        <p:spPr bwMode="auto">
          <a:xfrm flipH="1">
            <a:off x="5714999" y="4006874"/>
            <a:ext cx="1295399" cy="449410"/>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89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8" grpId="0"/>
      <p:bldP spid="13"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Probability</a:t>
            </a:r>
          </a:p>
        </p:txBody>
      </p:sp>
      <p:sp>
        <p:nvSpPr>
          <p:cNvPr id="3" name="Content Placeholder 2"/>
          <p:cNvSpPr>
            <a:spLocks noGrp="1"/>
          </p:cNvSpPr>
          <p:nvPr>
            <p:ph idx="1"/>
          </p:nvPr>
        </p:nvSpPr>
        <p:spPr/>
        <p:txBody>
          <a:bodyPr/>
          <a:lstStyle/>
          <a:p>
            <a:r>
              <a:rPr lang="en-US" dirty="0" smtClean="0"/>
              <a:t>Example of prior probability: What is the probability of getting 1 head in a toss of two coins?</a:t>
            </a:r>
          </a:p>
          <a:p>
            <a:endParaRPr lang="en-US" dirty="0" smtClean="0"/>
          </a:p>
          <a:p>
            <a:endParaRPr lang="en-US" dirty="0"/>
          </a:p>
          <a:p>
            <a:endParaRPr lang="en-US" dirty="0" smtClean="0"/>
          </a:p>
          <a:p>
            <a:endParaRPr lang="en-US" dirty="0"/>
          </a:p>
          <a:p>
            <a:pPr lvl="1"/>
            <a:r>
              <a:rPr lang="en-US" dirty="0" smtClean="0"/>
              <a:t>P(Getting 1 head) = 2 / 4 = 0.5</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11</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pic>
        <p:nvPicPr>
          <p:cNvPr id="6" name="Picture 6" descr="06_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049" y="3429000"/>
            <a:ext cx="7047451" cy="151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0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Probability</a:t>
            </a:r>
          </a:p>
        </p:txBody>
      </p:sp>
      <p:sp>
        <p:nvSpPr>
          <p:cNvPr id="3" name="Content Placeholder 2"/>
          <p:cNvSpPr>
            <a:spLocks noGrp="1"/>
          </p:cNvSpPr>
          <p:nvPr>
            <p:ph idx="1"/>
          </p:nvPr>
        </p:nvSpPr>
        <p:spPr/>
        <p:txBody>
          <a:bodyPr/>
          <a:lstStyle/>
          <a:p>
            <a:r>
              <a:rPr lang="en-US" dirty="0" smtClean="0"/>
              <a:t>Example of empirical probability: Refer to the 1,000 households interviewed for the intention of buying a HDTV. What is the probability of selecting a household that planned to purchase a large-screen HDTV in the next 12 months?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12</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2895040077"/>
              </p:ext>
            </p:extLst>
          </p:nvPr>
        </p:nvGraphicFramePr>
        <p:xfrm>
          <a:off x="914400" y="411480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
        <p:nvSpPr>
          <p:cNvPr id="7" name="Content Placeholder 2"/>
          <p:cNvSpPr txBox="1">
            <a:spLocks/>
          </p:cNvSpPr>
          <p:nvPr/>
        </p:nvSpPr>
        <p:spPr bwMode="auto">
          <a:xfrm>
            <a:off x="5181600" y="4495800"/>
            <a:ext cx="3678196"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lvl="1"/>
            <a:r>
              <a:rPr lang="en-US" sz="2200" kern="0" dirty="0" smtClean="0"/>
              <a:t>P(Planned to purchase) = 250 / 1000 = 0.25</a:t>
            </a:r>
            <a:endParaRPr lang="en-US" sz="2200" kern="0" dirty="0"/>
          </a:p>
        </p:txBody>
      </p:sp>
    </p:spTree>
    <p:extLst>
      <p:ext uri="{BB962C8B-B14F-4D97-AF65-F5344CB8AC3E}">
        <p14:creationId xmlns:p14="http://schemas.microsoft.com/office/powerpoint/2010/main" val="202864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Probability</a:t>
            </a:r>
          </a:p>
        </p:txBody>
      </p:sp>
      <p:sp>
        <p:nvSpPr>
          <p:cNvPr id="3" name="Content Placeholder 2"/>
          <p:cNvSpPr>
            <a:spLocks noGrp="1"/>
          </p:cNvSpPr>
          <p:nvPr>
            <p:ph idx="1"/>
          </p:nvPr>
        </p:nvSpPr>
        <p:spPr/>
        <p:txBody>
          <a:bodyPr/>
          <a:lstStyle/>
          <a:p>
            <a:r>
              <a:rPr lang="en-US" dirty="0" smtClean="0"/>
              <a:t>The assignment of a subjective probability is based on a person’s experiences, opinions, and analysis of a particular situation</a:t>
            </a:r>
          </a:p>
          <a:p>
            <a:pPr lvl="1"/>
            <a:r>
              <a:rPr lang="en-US" dirty="0" smtClean="0"/>
              <a:t>It may differ from person to person</a:t>
            </a:r>
          </a:p>
          <a:p>
            <a:pPr lvl="1"/>
            <a:r>
              <a:rPr lang="en-US" dirty="0" smtClean="0"/>
              <a:t>It is useful in situations when an empirical or a priori probability cannot be computed</a:t>
            </a:r>
          </a:p>
          <a:p>
            <a:pPr lvl="2"/>
            <a:r>
              <a:rPr lang="en-US" dirty="0" smtClean="0"/>
              <a:t>Example: A media development team assigns a 60% probability of success to its new ad campaign, but the chief media officer of the company is less optimistic and assigns a 40% of success to the same campaign</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13</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3222328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a:t>
            </a:r>
            <a:r>
              <a:rPr lang="en-US" dirty="0"/>
              <a:t>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03741" cy="4530725"/>
              </a:xfrm>
            </p:spPr>
            <p:txBody>
              <a:bodyPr/>
              <a:lstStyle/>
              <a:p>
                <a:r>
                  <a:rPr lang="en-US" dirty="0" smtClean="0"/>
                  <a:t>Joint probability refers to the probability of an occurrence involving </a:t>
                </a:r>
                <a:r>
                  <a:rPr lang="en-US" dirty="0" smtClean="0">
                    <a:solidFill>
                      <a:srgbClr val="FF0000"/>
                    </a:solidFill>
                  </a:rPr>
                  <a:t>two or more events</a:t>
                </a:r>
                <a:r>
                  <a:rPr lang="en-US" dirty="0" smtClean="0"/>
                  <a:t>, denoted as P(events A and B and C and D)</a:t>
                </a:r>
              </a:p>
              <a:p>
                <a:r>
                  <a:rPr lang="en-US" dirty="0" smtClean="0"/>
                  <a:t>Example: Refers to the 1,000 households interview. What is the probability of selecting a household that planned to purchase a HDTV and actually purchased?</a:t>
                </a:r>
              </a:p>
              <a:p>
                <a:pPr lvl="1"/>
                <a:r>
                  <a:rPr lang="en-US" dirty="0" smtClean="0"/>
                  <a:t>P(Planned to purchase and actually purchased)	</a:t>
                </a:r>
              </a:p>
              <a:p>
                <a:pPr marL="344487" lvl="1" indent="0">
                  <a:buNone/>
                </a:pPr>
                <a:r>
                  <a:rPr lang="en-US" sz="2400" dirty="0"/>
                  <a:t> </a:t>
                </a:r>
                <a:r>
                  <a:rPr lang="en-US" sz="2400" dirty="0" smtClean="0"/>
                  <a:t>   </a:t>
                </a:r>
                <a14:m>
                  <m:oMath xmlns:m="http://schemas.openxmlformats.org/officeDocument/2006/math">
                    <m:r>
                      <a:rPr lang="en-US" sz="2400" b="0" i="1" smtClean="0">
                        <a:latin typeface="Cambria Math"/>
                      </a:rPr>
                      <m:t>=</m:t>
                    </m:r>
                    <m:f>
                      <m:fPr>
                        <m:ctrlPr>
                          <a:rPr lang="en-US" sz="2400" b="0" i="1" smtClean="0">
                            <a:latin typeface="Cambria Math" panose="02040503050406030204" pitchFamily="18" charset="0"/>
                          </a:rPr>
                        </m:ctrlPr>
                      </m:fPr>
                      <m:num>
                        <m:r>
                          <m:rPr>
                            <m:nor/>
                          </m:rPr>
                          <a:rPr lang="en-US" sz="2400" dirty="0"/>
                          <m:t>Planned</m:t>
                        </m:r>
                        <m:r>
                          <m:rPr>
                            <m:nor/>
                          </m:rPr>
                          <a:rPr lang="en-US" sz="2400" dirty="0"/>
                          <m:t> </m:t>
                        </m:r>
                        <m:r>
                          <m:rPr>
                            <m:nor/>
                          </m:rPr>
                          <a:rPr lang="en-US" sz="2400" dirty="0"/>
                          <m:t>to</m:t>
                        </m:r>
                        <m:r>
                          <m:rPr>
                            <m:nor/>
                          </m:rPr>
                          <a:rPr lang="en-US" sz="2400" dirty="0"/>
                          <m:t> </m:t>
                        </m:r>
                        <m:r>
                          <m:rPr>
                            <m:nor/>
                          </m:rPr>
                          <a:rPr lang="en-US" sz="2400" dirty="0"/>
                          <m:t>purchase</m:t>
                        </m:r>
                        <m:r>
                          <m:rPr>
                            <m:nor/>
                          </m:rPr>
                          <a:rPr lang="en-US" sz="2400" dirty="0"/>
                          <m:t> </m:t>
                        </m:r>
                        <m:r>
                          <m:rPr>
                            <m:nor/>
                          </m:rPr>
                          <a:rPr lang="en-US" sz="2400" dirty="0"/>
                          <m:t>and</m:t>
                        </m:r>
                        <m:r>
                          <m:rPr>
                            <m:nor/>
                          </m:rPr>
                          <a:rPr lang="en-US" sz="2400" dirty="0"/>
                          <m:t> </m:t>
                        </m:r>
                        <m:r>
                          <m:rPr>
                            <m:nor/>
                          </m:rPr>
                          <a:rPr lang="en-US" sz="2400" dirty="0"/>
                          <m:t>actually</m:t>
                        </m:r>
                        <m:r>
                          <m:rPr>
                            <m:nor/>
                          </m:rPr>
                          <a:rPr lang="en-US" sz="2400" dirty="0"/>
                          <m:t> </m:t>
                        </m:r>
                        <m:r>
                          <m:rPr>
                            <m:nor/>
                          </m:rPr>
                          <a:rPr lang="en-US" sz="2400" dirty="0"/>
                          <m:t>purchased</m:t>
                        </m:r>
                      </m:num>
                      <m:den>
                        <m:r>
                          <m:rPr>
                            <m:nor/>
                          </m:rPr>
                          <a:rPr lang="en-US" sz="2400" b="0" i="0" dirty="0" smtClean="0"/>
                          <m:t>Total</m:t>
                        </m:r>
                        <m:r>
                          <m:rPr>
                            <m:nor/>
                          </m:rPr>
                          <a:rPr lang="en-US" sz="2400" b="0" i="0" dirty="0" smtClean="0"/>
                          <m:t> </m:t>
                        </m:r>
                        <m:r>
                          <m:rPr>
                            <m:nor/>
                          </m:rPr>
                          <a:rPr lang="en-US" sz="2400" b="0" i="0" dirty="0" smtClean="0"/>
                          <m:t>number</m:t>
                        </m:r>
                        <m:r>
                          <m:rPr>
                            <m:nor/>
                          </m:rPr>
                          <a:rPr lang="en-US" sz="2400" b="0" i="0" dirty="0" smtClean="0"/>
                          <m:t> </m:t>
                        </m:r>
                        <m:r>
                          <m:rPr>
                            <m:nor/>
                          </m:rPr>
                          <a:rPr lang="en-US" sz="2400" b="0" i="0" dirty="0" smtClean="0"/>
                          <m:t>of</m:t>
                        </m:r>
                        <m:r>
                          <m:rPr>
                            <m:nor/>
                          </m:rPr>
                          <a:rPr lang="en-US" sz="2400" b="0" i="0" dirty="0" smtClean="0"/>
                          <m:t> </m:t>
                        </m:r>
                        <m:r>
                          <m:rPr>
                            <m:nor/>
                          </m:rPr>
                          <a:rPr lang="en-US" sz="2400" b="0" i="0" dirty="0" smtClean="0"/>
                          <m:t>households</m:t>
                        </m:r>
                      </m:den>
                    </m:f>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200</m:t>
                        </m:r>
                      </m:num>
                      <m:den>
                        <m:r>
                          <a:rPr lang="en-US" sz="2400" b="0" i="1" smtClean="0">
                            <a:latin typeface="Cambria Math"/>
                          </a:rPr>
                          <m:t>1000</m:t>
                        </m:r>
                      </m:den>
                    </m:f>
                    <m:r>
                      <a:rPr lang="en-US" sz="2400" b="0" i="1" smtClean="0">
                        <a:latin typeface="Cambria Math"/>
                      </a:rPr>
                      <m:t>=0.2</m:t>
                    </m:r>
                  </m:oMath>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03741" cy="4530725"/>
              </a:xfrm>
              <a:blipFill rotWithShape="1">
                <a:blip r:embed="rId2"/>
                <a:stretch>
                  <a:fillRect l="-587"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14</a:t>
            </a:fld>
            <a:endParaRPr lang="en-US" altLang="en-US"/>
          </a:p>
        </p:txBody>
      </p:sp>
    </p:spTree>
    <p:extLst>
      <p:ext uri="{BB962C8B-B14F-4D97-AF65-F5344CB8AC3E}">
        <p14:creationId xmlns:p14="http://schemas.microsoft.com/office/powerpoint/2010/main" val="3651088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97754" cy="4530725"/>
              </a:xfrm>
            </p:spPr>
            <p:txBody>
              <a:bodyPr/>
              <a:lstStyle/>
              <a:p>
                <a:r>
                  <a:rPr lang="en-US" dirty="0" smtClean="0"/>
                  <a:t>Example: What is the probability you get heads on the first toss of a coin and heads in the second toss of a coin?</a:t>
                </a:r>
              </a:p>
              <a:p>
                <a:endParaRPr lang="en-US" dirty="0"/>
              </a:p>
              <a:p>
                <a:endParaRPr lang="en-US" dirty="0" smtClean="0"/>
              </a:p>
              <a:p>
                <a:endParaRPr lang="en-US" dirty="0"/>
              </a:p>
              <a:p>
                <a:pPr lvl="1"/>
                <a:r>
                  <a:rPr lang="en-US" sz="2400" dirty="0" smtClean="0"/>
                  <a:t>P(Heads on the 1</a:t>
                </a:r>
                <a:r>
                  <a:rPr lang="en-US" sz="2400" baseline="30000" dirty="0" smtClean="0"/>
                  <a:t>st</a:t>
                </a:r>
                <a:r>
                  <a:rPr lang="en-US" sz="2400" dirty="0" smtClean="0"/>
                  <a:t> toss and heads of the 2</a:t>
                </a:r>
                <a:r>
                  <a:rPr lang="en-US" sz="2400" baseline="30000" dirty="0" smtClean="0"/>
                  <a:t>nd</a:t>
                </a:r>
                <a:r>
                  <a:rPr lang="en-US" sz="2400" dirty="0" smtClean="0"/>
                  <a:t> toss)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4</m:t>
                        </m:r>
                      </m:den>
                    </m:f>
                  </m:oMath>
                </a14:m>
                <a:r>
                  <a:rPr lang="en-US" sz="2400" dirty="0" smtClean="0"/>
                  <a:t> = 0.25</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97754" cy="4530725"/>
              </a:xfrm>
              <a:blipFill rotWithShape="1">
                <a:blip r:embed="rId2"/>
                <a:stretch>
                  <a:fillRect l="-567" t="-1615" r="-4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15</a:t>
            </a:fld>
            <a:endParaRPr lang="en-US" altLang="en-US"/>
          </a:p>
        </p:txBody>
      </p:sp>
      <p:grpSp>
        <p:nvGrpSpPr>
          <p:cNvPr id="5" name="Group 4"/>
          <p:cNvGrpSpPr/>
          <p:nvPr/>
        </p:nvGrpSpPr>
        <p:grpSpPr>
          <a:xfrm>
            <a:off x="180849" y="3348654"/>
            <a:ext cx="8874104" cy="1157561"/>
            <a:chOff x="304800" y="3643039"/>
            <a:chExt cx="8874104" cy="1157561"/>
          </a:xfrm>
        </p:grpSpPr>
        <p:pic>
          <p:nvPicPr>
            <p:cNvPr id="6" name="Picture 6" descr="06_01a"/>
            <p:cNvPicPr>
              <a:picLocks noChangeAspect="1" noChangeArrowheads="1"/>
            </p:cNvPicPr>
            <p:nvPr/>
          </p:nvPicPr>
          <p:blipFill rotWithShape="1">
            <a:blip r:embed="rId3">
              <a:extLst>
                <a:ext uri="{28A0092B-C50C-407E-A947-70E740481C1C}">
                  <a14:useLocalDpi xmlns:a14="http://schemas.microsoft.com/office/drawing/2010/main" val="0"/>
                </a:ext>
              </a:extLst>
            </a:blip>
            <a:srcRect b="36754"/>
            <a:stretch/>
          </p:blipFill>
          <p:spPr bwMode="auto">
            <a:xfrm>
              <a:off x="304800" y="3643039"/>
              <a:ext cx="8534401" cy="115756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93576" y="3742769"/>
              <a:ext cx="1905000" cy="374594"/>
              <a:chOff x="2362200" y="3887238"/>
              <a:chExt cx="1905000" cy="374594"/>
            </a:xfrm>
          </p:grpSpPr>
          <p:sp>
            <p:nvSpPr>
              <p:cNvPr id="17" name="TextBox 16"/>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8" name="TextBox 17"/>
              <p:cNvSpPr txBox="1"/>
              <p:nvPr/>
            </p:nvSpPr>
            <p:spPr>
              <a:xfrm>
                <a:off x="3240215" y="3892500"/>
                <a:ext cx="1026985" cy="369332"/>
              </a:xfrm>
              <a:prstGeom prst="rect">
                <a:avLst/>
              </a:prstGeom>
              <a:noFill/>
            </p:spPr>
            <p:txBody>
              <a:bodyPr wrap="square" rtlCol="0">
                <a:spAutoFit/>
              </a:bodyPr>
              <a:lstStyle/>
              <a:p>
                <a:r>
                  <a:rPr lang="en-US" smtClean="0"/>
                  <a:t>2</a:t>
                </a:r>
                <a:r>
                  <a:rPr lang="en-US" baseline="30000" smtClean="0"/>
                  <a:t>nd</a:t>
                </a:r>
                <a:r>
                  <a:rPr lang="en-US" smtClean="0"/>
                  <a:t> Toss</a:t>
                </a:r>
                <a:endParaRPr lang="en-US" dirty="0"/>
              </a:p>
            </p:txBody>
          </p:sp>
        </p:grpSp>
        <p:grpSp>
          <p:nvGrpSpPr>
            <p:cNvPr id="8" name="Group 7"/>
            <p:cNvGrpSpPr/>
            <p:nvPr/>
          </p:nvGrpSpPr>
          <p:grpSpPr>
            <a:xfrm>
              <a:off x="3739886" y="3760372"/>
              <a:ext cx="1905000" cy="374594"/>
              <a:chOff x="2362200" y="3887238"/>
              <a:chExt cx="1905000" cy="374594"/>
            </a:xfrm>
          </p:grpSpPr>
          <p:sp>
            <p:nvSpPr>
              <p:cNvPr id="15" name="TextBox 14"/>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6" name="TextBox 15"/>
              <p:cNvSpPr txBox="1"/>
              <p:nvPr/>
            </p:nvSpPr>
            <p:spPr>
              <a:xfrm>
                <a:off x="3240215" y="3892500"/>
                <a:ext cx="1026985" cy="369332"/>
              </a:xfrm>
              <a:prstGeom prst="rect">
                <a:avLst/>
              </a:prstGeom>
              <a:noFill/>
            </p:spPr>
            <p:txBody>
              <a:bodyPr wrap="square" rtlCol="0">
                <a:spAutoFit/>
              </a:bodyPr>
              <a:lstStyle/>
              <a:p>
                <a:r>
                  <a:rPr lang="en-US" dirty="0" smtClean="0"/>
                  <a:t>2</a:t>
                </a:r>
                <a:r>
                  <a:rPr lang="en-US" baseline="30000" dirty="0" smtClean="0"/>
                  <a:t>nd</a:t>
                </a:r>
                <a:r>
                  <a:rPr lang="en-US" dirty="0" smtClean="0"/>
                  <a:t> Toss</a:t>
                </a:r>
                <a:endParaRPr lang="en-US" dirty="0"/>
              </a:p>
            </p:txBody>
          </p:sp>
        </p:grpSp>
        <p:grpSp>
          <p:nvGrpSpPr>
            <p:cNvPr id="9" name="Group 8"/>
            <p:cNvGrpSpPr/>
            <p:nvPr/>
          </p:nvGrpSpPr>
          <p:grpSpPr>
            <a:xfrm>
              <a:off x="5493648" y="3755110"/>
              <a:ext cx="1905000" cy="374594"/>
              <a:chOff x="2362200" y="3887238"/>
              <a:chExt cx="1905000" cy="374594"/>
            </a:xfrm>
          </p:grpSpPr>
          <p:sp>
            <p:nvSpPr>
              <p:cNvPr id="13" name="TextBox 12"/>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4" name="TextBox 13"/>
              <p:cNvSpPr txBox="1"/>
              <p:nvPr/>
            </p:nvSpPr>
            <p:spPr>
              <a:xfrm>
                <a:off x="3240215" y="3892500"/>
                <a:ext cx="1026985" cy="369332"/>
              </a:xfrm>
              <a:prstGeom prst="rect">
                <a:avLst/>
              </a:prstGeom>
              <a:noFill/>
            </p:spPr>
            <p:txBody>
              <a:bodyPr wrap="square" rtlCol="0">
                <a:spAutoFit/>
              </a:bodyPr>
              <a:lstStyle/>
              <a:p>
                <a:r>
                  <a:rPr lang="en-US" smtClean="0"/>
                  <a:t>2</a:t>
                </a:r>
                <a:r>
                  <a:rPr lang="en-US" baseline="30000" smtClean="0"/>
                  <a:t>nd</a:t>
                </a:r>
                <a:r>
                  <a:rPr lang="en-US" smtClean="0"/>
                  <a:t> Toss</a:t>
                </a:r>
                <a:endParaRPr lang="en-US" dirty="0"/>
              </a:p>
            </p:txBody>
          </p:sp>
        </p:grpSp>
        <p:grpSp>
          <p:nvGrpSpPr>
            <p:cNvPr id="10" name="Group 9"/>
            <p:cNvGrpSpPr/>
            <p:nvPr/>
          </p:nvGrpSpPr>
          <p:grpSpPr>
            <a:xfrm>
              <a:off x="7273904" y="3752479"/>
              <a:ext cx="1905000" cy="374594"/>
              <a:chOff x="2362200" y="3887238"/>
              <a:chExt cx="1905000" cy="374594"/>
            </a:xfrm>
          </p:grpSpPr>
          <p:sp>
            <p:nvSpPr>
              <p:cNvPr id="11" name="TextBox 10"/>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2" name="TextBox 11"/>
              <p:cNvSpPr txBox="1"/>
              <p:nvPr/>
            </p:nvSpPr>
            <p:spPr>
              <a:xfrm>
                <a:off x="3240215" y="3892500"/>
                <a:ext cx="1026985" cy="369332"/>
              </a:xfrm>
              <a:prstGeom prst="rect">
                <a:avLst/>
              </a:prstGeom>
              <a:noFill/>
            </p:spPr>
            <p:txBody>
              <a:bodyPr wrap="square" rtlCol="0">
                <a:spAutoFit/>
              </a:bodyPr>
              <a:lstStyle/>
              <a:p>
                <a:r>
                  <a:rPr lang="en-US" smtClean="0"/>
                  <a:t>2</a:t>
                </a:r>
                <a:r>
                  <a:rPr lang="en-US" baseline="30000" smtClean="0"/>
                  <a:t>nd</a:t>
                </a:r>
                <a:r>
                  <a:rPr lang="en-US" smtClean="0"/>
                  <a:t> Toss</a:t>
                </a:r>
                <a:endParaRPr lang="en-US" dirty="0"/>
              </a:p>
            </p:txBody>
          </p:sp>
        </p:grpSp>
      </p:grpSp>
      <p:sp>
        <p:nvSpPr>
          <p:cNvPr id="19" name="TextBox 18"/>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3204810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Probability</a:t>
            </a:r>
            <a:endParaRPr lang="en-US" dirty="0"/>
          </a:p>
        </p:txBody>
      </p:sp>
      <p:sp>
        <p:nvSpPr>
          <p:cNvPr id="3" name="Content Placeholder 2"/>
          <p:cNvSpPr>
            <a:spLocks noGrp="1"/>
          </p:cNvSpPr>
          <p:nvPr>
            <p:ph idx="1"/>
          </p:nvPr>
        </p:nvSpPr>
        <p:spPr/>
        <p:txBody>
          <a:bodyPr/>
          <a:lstStyle/>
          <a:p>
            <a:r>
              <a:rPr lang="en-US" dirty="0" smtClean="0"/>
              <a:t>Marginal probability is the probability of the occurrence of the </a:t>
            </a:r>
            <a:r>
              <a:rPr lang="en-US" dirty="0" smtClean="0">
                <a:solidFill>
                  <a:srgbClr val="FF0000"/>
                </a:solidFill>
              </a:rPr>
              <a:t>single</a:t>
            </a:r>
            <a:r>
              <a:rPr lang="en-US" dirty="0" smtClean="0"/>
              <a:t> </a:t>
            </a:r>
            <a:r>
              <a:rPr lang="en-US" dirty="0" smtClean="0">
                <a:solidFill>
                  <a:srgbClr val="FF0000"/>
                </a:solidFill>
              </a:rPr>
              <a:t>event</a:t>
            </a:r>
            <a:r>
              <a:rPr lang="en-US" dirty="0" smtClean="0"/>
              <a:t> (simple probability)</a:t>
            </a:r>
          </a:p>
          <a:p>
            <a:r>
              <a:rPr lang="en-US" dirty="0" smtClean="0"/>
              <a:t>It is often derived from summing up all possible joint events that involves the concerned event</a:t>
            </a:r>
          </a:p>
          <a:p>
            <a:r>
              <a:rPr lang="en-US" dirty="0" smtClean="0"/>
              <a:t>Formal definition</a:t>
            </a:r>
          </a:p>
          <a:p>
            <a:pPr lvl="1"/>
            <a:r>
              <a:rPr lang="en-US" dirty="0" smtClean="0"/>
              <a:t>P(A) = P(A and B</a:t>
            </a:r>
            <a:r>
              <a:rPr lang="en-US" baseline="-25000" dirty="0" smtClean="0"/>
              <a:t>1</a:t>
            </a:r>
            <a:r>
              <a:rPr lang="en-US" dirty="0" smtClean="0"/>
              <a:t>)+</a:t>
            </a:r>
            <a:r>
              <a:rPr lang="en-US" dirty="0"/>
              <a:t>P(A and </a:t>
            </a:r>
            <a:r>
              <a:rPr lang="en-US" dirty="0" smtClean="0"/>
              <a:t>B</a:t>
            </a:r>
            <a:r>
              <a:rPr lang="en-US" baseline="-25000" dirty="0" smtClean="0"/>
              <a:t>2</a:t>
            </a:r>
            <a:r>
              <a:rPr lang="en-US" dirty="0" smtClean="0"/>
              <a:t>)+……+</a:t>
            </a:r>
            <a:r>
              <a:rPr lang="en-US" dirty="0"/>
              <a:t>P(A and </a:t>
            </a:r>
            <a:r>
              <a:rPr lang="en-US" dirty="0" smtClean="0"/>
              <a:t>B</a:t>
            </a:r>
            <a:r>
              <a:rPr lang="en-US" baseline="-25000" dirty="0" smtClean="0"/>
              <a:t>k</a:t>
            </a:r>
            <a:r>
              <a:rPr lang="en-US" dirty="0" smtClean="0"/>
              <a:t>)</a:t>
            </a:r>
          </a:p>
          <a:p>
            <a:pPr marL="344487" lvl="1" indent="0">
              <a:buNone/>
            </a:pPr>
            <a:r>
              <a:rPr lang="en-US" dirty="0"/>
              <a:t>	</a:t>
            </a:r>
            <a:r>
              <a:rPr lang="en-US" dirty="0" smtClean="0"/>
              <a:t>where B</a:t>
            </a:r>
            <a:r>
              <a:rPr lang="en-US" baseline="-25000" dirty="0" smtClean="0"/>
              <a:t>1, </a:t>
            </a:r>
            <a:r>
              <a:rPr lang="en-US" dirty="0" smtClean="0"/>
              <a:t>B</a:t>
            </a:r>
            <a:r>
              <a:rPr lang="en-US" baseline="-25000" dirty="0" smtClean="0"/>
              <a:t>2, ……., </a:t>
            </a:r>
            <a:r>
              <a:rPr lang="en-US" dirty="0" smtClean="0"/>
              <a:t>B</a:t>
            </a:r>
            <a:r>
              <a:rPr lang="en-US" baseline="-25000" dirty="0"/>
              <a:t>k</a:t>
            </a:r>
            <a:r>
              <a:rPr lang="en-US" baseline="-25000" dirty="0" smtClean="0"/>
              <a:t> </a:t>
            </a:r>
            <a:r>
              <a:rPr lang="en-US" dirty="0" smtClean="0"/>
              <a:t> are mutually exclusive and 	collectively exhaustive events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16</a:t>
            </a:fld>
            <a:endParaRPr lang="en-US" altLang="en-US"/>
          </a:p>
        </p:txBody>
      </p:sp>
    </p:spTree>
    <p:extLst>
      <p:ext uri="{BB962C8B-B14F-4D97-AF65-F5344CB8AC3E}">
        <p14:creationId xmlns:p14="http://schemas.microsoft.com/office/powerpoint/2010/main" val="2659093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Probability</a:t>
            </a:r>
          </a:p>
        </p:txBody>
      </p:sp>
      <p:sp>
        <p:nvSpPr>
          <p:cNvPr id="3" name="Content Placeholder 2"/>
          <p:cNvSpPr>
            <a:spLocks noGrp="1"/>
          </p:cNvSpPr>
          <p:nvPr>
            <p:ph idx="1"/>
          </p:nvPr>
        </p:nvSpPr>
        <p:spPr/>
        <p:txBody>
          <a:bodyPr/>
          <a:lstStyle/>
          <a:p>
            <a:r>
              <a:rPr lang="en-US" dirty="0" smtClean="0"/>
              <a:t>The events are </a:t>
            </a:r>
            <a:r>
              <a:rPr lang="en-US" dirty="0" smtClean="0">
                <a:solidFill>
                  <a:srgbClr val="FF0000"/>
                </a:solidFill>
              </a:rPr>
              <a:t>mutually exclusive </a:t>
            </a:r>
            <a:r>
              <a:rPr lang="en-US" smtClean="0"/>
              <a:t>if they cannot </a:t>
            </a:r>
            <a:r>
              <a:rPr lang="en-US" dirty="0" smtClean="0"/>
              <a:t>occur simultaneously</a:t>
            </a:r>
          </a:p>
          <a:p>
            <a:pPr lvl="1"/>
            <a:r>
              <a:rPr lang="en-US" dirty="0" smtClean="0"/>
              <a:t>If events A and B are mutually exclusive, P(A and B) = 0</a:t>
            </a:r>
          </a:p>
          <a:p>
            <a:pPr lvl="1"/>
            <a:r>
              <a:rPr lang="en-US" sz="2800" dirty="0" smtClean="0"/>
              <a:t>Example: </a:t>
            </a:r>
          </a:p>
          <a:p>
            <a:pPr marL="671512" lvl="2" indent="0">
              <a:buNone/>
            </a:pPr>
            <a:r>
              <a:rPr lang="en-US" sz="2400" dirty="0"/>
              <a:t>	</a:t>
            </a:r>
            <a:r>
              <a:rPr lang="en-US" sz="2400" dirty="0" smtClean="0"/>
              <a:t>	Events </a:t>
            </a:r>
            <a:r>
              <a:rPr lang="en-US" sz="2400" dirty="0"/>
              <a:t>A and B are mutually exclusive</a:t>
            </a:r>
          </a:p>
          <a:p>
            <a:pPr lvl="1"/>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17</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
        <p:nvSpPr>
          <p:cNvPr id="6" name="Rectangle 10"/>
          <p:cNvSpPr>
            <a:spLocks noChangeArrowheads="1"/>
          </p:cNvSpPr>
          <p:nvPr/>
        </p:nvSpPr>
        <p:spPr bwMode="auto">
          <a:xfrm>
            <a:off x="2590800" y="3166081"/>
            <a:ext cx="6248401" cy="3810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sz="2000" b="0">
              <a:solidFill>
                <a:schemeClr val="accent6">
                  <a:lumMod val="75000"/>
                </a:schemeClr>
              </a:solidFill>
              <a:latin typeface="Calibri" panose="020F0502020204030204" pitchFamily="34" charset="0"/>
              <a:cs typeface="Calibri" panose="020F0502020204030204" pitchFamily="34" charset="0"/>
            </a:endParaRPr>
          </a:p>
        </p:txBody>
      </p:sp>
      <p:sp>
        <p:nvSpPr>
          <p:cNvPr id="7" name="Text Box 8" descr="Pink tissue paper"/>
          <p:cNvSpPr txBox="1">
            <a:spLocks noChangeArrowheads="1"/>
          </p:cNvSpPr>
          <p:nvPr/>
        </p:nvSpPr>
        <p:spPr bwMode="auto">
          <a:xfrm>
            <a:off x="2667001" y="3123516"/>
            <a:ext cx="6172200" cy="4616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accent6">
                    <a:lumMod val="75000"/>
                  </a:schemeClr>
                </a:solidFill>
                <a:latin typeface="Calibri" panose="020F0502020204030204" pitchFamily="34" charset="0"/>
                <a:cs typeface="Calibri" panose="020F0502020204030204" pitchFamily="34" charset="0"/>
              </a:rPr>
              <a:t>A = queen of diamonds	B = queen of clubs</a:t>
            </a:r>
            <a:endParaRPr lang="en-US" altLang="en-US" sz="2400" b="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112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Probability</a:t>
            </a:r>
          </a:p>
        </p:txBody>
      </p:sp>
      <p:sp>
        <p:nvSpPr>
          <p:cNvPr id="3" name="Content Placeholder 2"/>
          <p:cNvSpPr>
            <a:spLocks noGrp="1"/>
          </p:cNvSpPr>
          <p:nvPr>
            <p:ph idx="1"/>
          </p:nvPr>
        </p:nvSpPr>
        <p:spPr/>
        <p:txBody>
          <a:bodyPr/>
          <a:lstStyle/>
          <a:p>
            <a:r>
              <a:rPr lang="en-US" dirty="0"/>
              <a:t>A set of events is </a:t>
            </a:r>
            <a:r>
              <a:rPr lang="en-US" dirty="0">
                <a:solidFill>
                  <a:srgbClr val="FF0000"/>
                </a:solidFill>
              </a:rPr>
              <a:t>collectively exhaustive </a:t>
            </a:r>
            <a:r>
              <a:rPr lang="en-US" dirty="0"/>
              <a:t>if one of the events must </a:t>
            </a:r>
            <a:r>
              <a:rPr lang="en-US" dirty="0" smtClean="0"/>
              <a:t>occur, and the set of events cover the whole sample space</a:t>
            </a:r>
            <a:endParaRPr lang="en-US" dirty="0"/>
          </a:p>
          <a:p>
            <a:pPr lvl="1"/>
            <a:r>
              <a:rPr lang="en-US" dirty="0"/>
              <a:t>If event </a:t>
            </a:r>
            <a:r>
              <a:rPr lang="en-US" dirty="0" smtClean="0"/>
              <a:t>A and </a:t>
            </a:r>
            <a:r>
              <a:rPr lang="en-US" dirty="0"/>
              <a:t>B are mutually exclusive and collective exhaustive, P(A)+P(B) = </a:t>
            </a:r>
            <a:r>
              <a:rPr lang="en-US" dirty="0" smtClean="0"/>
              <a:t>1</a:t>
            </a:r>
          </a:p>
          <a:p>
            <a:pPr lvl="1"/>
            <a:r>
              <a:rPr lang="en-US" sz="2800" dirty="0" smtClean="0"/>
              <a:t>Example:</a:t>
            </a:r>
          </a:p>
          <a:p>
            <a:pPr marL="671512" lvl="2" indent="0">
              <a:buNone/>
            </a:pPr>
            <a:r>
              <a:rPr lang="en-US" sz="2400" dirty="0"/>
              <a:t>	</a:t>
            </a:r>
            <a:r>
              <a:rPr lang="en-US" sz="2400" dirty="0" smtClean="0"/>
              <a:t>	Events </a:t>
            </a:r>
            <a:r>
              <a:rPr lang="en-US" sz="2400" dirty="0"/>
              <a:t>A, B, C and D are collectively exhaustive </a:t>
            </a:r>
            <a:r>
              <a:rPr lang="en-US" sz="2400" dirty="0" smtClean="0"/>
              <a:t>		but </a:t>
            </a:r>
            <a:r>
              <a:rPr lang="en-US" sz="2400" dirty="0"/>
              <a:t>not </a:t>
            </a:r>
            <a:r>
              <a:rPr lang="en-US" sz="2400" dirty="0" smtClean="0"/>
              <a:t>mutually </a:t>
            </a:r>
            <a:r>
              <a:rPr lang="en-US" sz="2400" dirty="0"/>
              <a:t>exclusive as an ace may also be </a:t>
            </a:r>
            <a:r>
              <a:rPr lang="en-US" sz="2400" dirty="0" smtClean="0"/>
              <a:t>		a heart</a:t>
            </a:r>
          </a:p>
          <a:p>
            <a:pPr marL="671512" lvl="2" indent="0">
              <a:buNone/>
            </a:pPr>
            <a:r>
              <a:rPr lang="en-US" sz="2400" dirty="0"/>
              <a:t>	</a:t>
            </a:r>
            <a:r>
              <a:rPr lang="en-US" sz="2400" dirty="0" smtClean="0"/>
              <a:t>	Events </a:t>
            </a:r>
            <a:r>
              <a:rPr lang="en-US" sz="2400" dirty="0"/>
              <a:t>B, C and D are collectively e</a:t>
            </a:r>
            <a:r>
              <a:rPr lang="en-US" sz="2400" dirty="0" smtClean="0"/>
              <a:t>xhaustive </a:t>
            </a:r>
            <a:r>
              <a:rPr lang="en-US" sz="2400" dirty="0"/>
              <a:t>and </a:t>
            </a:r>
            <a:r>
              <a:rPr lang="en-US" sz="2400" dirty="0" smtClean="0"/>
              <a:t>		also mutually </a:t>
            </a:r>
            <a:r>
              <a:rPr lang="en-US" sz="2400" dirty="0"/>
              <a:t>exclusive</a:t>
            </a:r>
          </a:p>
          <a:p>
            <a:pPr lvl="1"/>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18</a:t>
            </a:fld>
            <a:endParaRPr lang="en-US" altLang="en-US" dirty="0"/>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
        <p:nvSpPr>
          <p:cNvPr id="6" name="Rectangle 10"/>
          <p:cNvSpPr>
            <a:spLocks noChangeArrowheads="1"/>
          </p:cNvSpPr>
          <p:nvPr/>
        </p:nvSpPr>
        <p:spPr bwMode="auto">
          <a:xfrm>
            <a:off x="2578443" y="3983087"/>
            <a:ext cx="6248401" cy="3810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sz="2000" b="0">
              <a:solidFill>
                <a:schemeClr val="accent6">
                  <a:lumMod val="75000"/>
                </a:schemeClr>
              </a:solidFill>
              <a:latin typeface="Calibri" panose="020F0502020204030204" pitchFamily="34" charset="0"/>
              <a:cs typeface="Calibri" panose="020F0502020204030204" pitchFamily="34" charset="0"/>
            </a:endParaRPr>
          </a:p>
        </p:txBody>
      </p:sp>
      <p:sp>
        <p:nvSpPr>
          <p:cNvPr id="7" name="Text Box 8" descr="Pink tissue paper"/>
          <p:cNvSpPr txBox="1">
            <a:spLocks noChangeArrowheads="1"/>
          </p:cNvSpPr>
          <p:nvPr/>
        </p:nvSpPr>
        <p:spPr bwMode="auto">
          <a:xfrm>
            <a:off x="2654644" y="3950047"/>
            <a:ext cx="6172200" cy="4616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accent6">
                    <a:lumMod val="75000"/>
                  </a:schemeClr>
                </a:solidFill>
                <a:latin typeface="Calibri" panose="020F0502020204030204" pitchFamily="34" charset="0"/>
                <a:cs typeface="Calibri" panose="020F0502020204030204" pitchFamily="34" charset="0"/>
              </a:rPr>
              <a:t>A = aces    B = black    C = diamonds    D = hearts</a:t>
            </a:r>
            <a:endParaRPr lang="en-US" altLang="en-US" sz="2400" b="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8259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Probability</a:t>
            </a:r>
          </a:p>
        </p:txBody>
      </p:sp>
      <p:sp>
        <p:nvSpPr>
          <p:cNvPr id="3" name="Content Placeholder 2"/>
          <p:cNvSpPr>
            <a:spLocks noGrp="1"/>
          </p:cNvSpPr>
          <p:nvPr>
            <p:ph idx="1"/>
          </p:nvPr>
        </p:nvSpPr>
        <p:spPr>
          <a:xfrm>
            <a:off x="457200" y="1600200"/>
            <a:ext cx="8458200" cy="4530725"/>
          </a:xfrm>
        </p:spPr>
        <p:txBody>
          <a:bodyPr/>
          <a:lstStyle/>
          <a:p>
            <a:r>
              <a:rPr lang="en-US" dirty="0" smtClean="0"/>
              <a:t>Example: Refer to the 1,000 households interviewed for the intention of buying a HDTV</a:t>
            </a:r>
          </a:p>
          <a:p>
            <a:endParaRPr lang="en-US" dirty="0"/>
          </a:p>
          <a:p>
            <a:endParaRPr lang="en-US" dirty="0" smtClean="0"/>
          </a:p>
          <a:p>
            <a:endParaRPr lang="en-US" dirty="0"/>
          </a:p>
          <a:p>
            <a:endParaRPr lang="en-US" dirty="0" smtClean="0"/>
          </a:p>
          <a:p>
            <a:pPr lvl="1"/>
            <a:r>
              <a:rPr lang="en-US" dirty="0" smtClean="0"/>
              <a:t>P(Planned to purchase) </a:t>
            </a:r>
          </a:p>
          <a:p>
            <a:pPr marL="344487" lvl="1" indent="0">
              <a:buNone/>
            </a:pPr>
            <a:r>
              <a:rPr lang="en-US" dirty="0" smtClean="0"/>
              <a:t>    = P(Planned to purchase and actually purchased) +</a:t>
            </a:r>
          </a:p>
          <a:p>
            <a:pPr marL="344487" lvl="1" indent="0">
              <a:buNone/>
            </a:pPr>
            <a:r>
              <a:rPr lang="en-US" dirty="0"/>
              <a:t> </a:t>
            </a:r>
            <a:r>
              <a:rPr lang="en-US" dirty="0" smtClean="0"/>
              <a:t>      P(Planned to purchase and did not actually purchased) </a:t>
            </a:r>
          </a:p>
          <a:p>
            <a:pPr marL="344487" lvl="1" indent="0">
              <a:buNone/>
            </a:pPr>
            <a:r>
              <a:rPr lang="en-US" dirty="0" smtClean="0"/>
              <a:t>    = 0.2 + 0.05 = 0.25</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19</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3389202797"/>
              </p:ext>
            </p:extLst>
          </p:nvPr>
        </p:nvGraphicFramePr>
        <p:xfrm>
          <a:off x="533400" y="266700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142712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FECF895-1252-426C-8908-BDD57D1FF965}" type="slidenum">
              <a:rPr lang="en-US" altLang="en-US"/>
              <a:pPr>
                <a:defRPr/>
              </a:pPr>
              <a:t>2</a:t>
            </a:fld>
            <a:endParaRPr lang="en-US" altLang="en-US" dirty="0"/>
          </a:p>
        </p:txBody>
      </p:sp>
      <p:sp>
        <p:nvSpPr>
          <p:cNvPr id="4099" name="Rectangle 2"/>
          <p:cNvSpPr>
            <a:spLocks noGrp="1" noChangeArrowheads="1"/>
          </p:cNvSpPr>
          <p:nvPr>
            <p:ph type="title"/>
          </p:nvPr>
        </p:nvSpPr>
        <p:spPr/>
        <p:txBody>
          <a:bodyPr/>
          <a:lstStyle/>
          <a:p>
            <a:pPr eaLnBrk="1" hangingPunct="1"/>
            <a:r>
              <a:rPr lang="en-US" dirty="0" smtClean="0"/>
              <a:t>Outline</a:t>
            </a:r>
          </a:p>
        </p:txBody>
      </p:sp>
      <p:sp>
        <p:nvSpPr>
          <p:cNvPr id="4100" name="Rectangle 3"/>
          <p:cNvSpPr>
            <a:spLocks noGrp="1" noChangeArrowheads="1"/>
          </p:cNvSpPr>
          <p:nvPr>
            <p:ph type="body" idx="1"/>
          </p:nvPr>
        </p:nvSpPr>
        <p:spPr/>
        <p:txBody>
          <a:bodyPr/>
          <a:lstStyle/>
          <a:p>
            <a:pPr eaLnBrk="1" hangingPunct="1">
              <a:lnSpc>
                <a:spcPct val="90000"/>
              </a:lnSpc>
            </a:pPr>
            <a:r>
              <a:rPr lang="en-US" dirty="0"/>
              <a:t>Basic Probability Concepts</a:t>
            </a:r>
          </a:p>
          <a:p>
            <a:pPr eaLnBrk="1" hangingPunct="1">
              <a:lnSpc>
                <a:spcPct val="90000"/>
              </a:lnSpc>
            </a:pPr>
            <a:r>
              <a:rPr lang="en-US" dirty="0"/>
              <a:t>Conditional Probability</a:t>
            </a:r>
          </a:p>
          <a:p>
            <a:pPr eaLnBrk="1" hangingPunct="1">
              <a:lnSpc>
                <a:spcPct val="90000"/>
              </a:lnSpc>
            </a:pPr>
            <a:r>
              <a:rPr lang="en-US" dirty="0"/>
              <a:t>Counting Rules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Addition Rule</a:t>
            </a:r>
            <a:endParaRPr lang="en-US" dirty="0"/>
          </a:p>
        </p:txBody>
      </p:sp>
      <p:sp>
        <p:nvSpPr>
          <p:cNvPr id="3" name="Content Placeholder 2"/>
          <p:cNvSpPr>
            <a:spLocks noGrp="1"/>
          </p:cNvSpPr>
          <p:nvPr>
            <p:ph idx="1"/>
          </p:nvPr>
        </p:nvSpPr>
        <p:spPr/>
        <p:txBody>
          <a:bodyPr/>
          <a:lstStyle/>
          <a:p>
            <a:r>
              <a:rPr lang="en-US" dirty="0" smtClean="0"/>
              <a:t>The probability of </a:t>
            </a:r>
            <a:r>
              <a:rPr lang="en-US" dirty="0" smtClean="0">
                <a:solidFill>
                  <a:srgbClr val="FF0000"/>
                </a:solidFill>
              </a:rPr>
              <a:t>either</a:t>
            </a:r>
            <a:r>
              <a:rPr lang="en-US" dirty="0" smtClean="0"/>
              <a:t> event A </a:t>
            </a:r>
            <a:r>
              <a:rPr lang="en-US" dirty="0" smtClean="0">
                <a:solidFill>
                  <a:srgbClr val="FF0000"/>
                </a:solidFill>
              </a:rPr>
              <a:t>or</a:t>
            </a:r>
            <a:r>
              <a:rPr lang="en-US" dirty="0" smtClean="0"/>
              <a:t> event B occurs is denoted as P(A or B) and is defined as</a:t>
            </a:r>
          </a:p>
          <a:p>
            <a:pPr marL="0" indent="0">
              <a:buNone/>
            </a:pPr>
            <a:r>
              <a:rPr lang="en-US" dirty="0"/>
              <a:t>	</a:t>
            </a:r>
            <a:r>
              <a:rPr lang="en-US" dirty="0" smtClean="0"/>
              <a:t>P(A or B) = P(A) + P(B) – P(A and B)</a:t>
            </a:r>
          </a:p>
          <a:p>
            <a:r>
              <a:rPr lang="en-US" dirty="0" smtClean="0"/>
              <a:t>If A and B are mutually exclusive events, the rule is simplified as </a:t>
            </a:r>
          </a:p>
          <a:p>
            <a:pPr marL="0" indent="0">
              <a:buNone/>
            </a:pPr>
            <a:r>
              <a:rPr lang="en-US" dirty="0"/>
              <a:t>	</a:t>
            </a:r>
            <a:r>
              <a:rPr lang="en-US" dirty="0" smtClean="0"/>
              <a:t>P(A or B) = P(A) + P(B)</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20</a:t>
            </a:fld>
            <a:endParaRPr lang="en-US" altLang="en-US"/>
          </a:p>
        </p:txBody>
      </p:sp>
    </p:spTree>
    <p:extLst>
      <p:ext uri="{BB962C8B-B14F-4D97-AF65-F5344CB8AC3E}">
        <p14:creationId xmlns:p14="http://schemas.microsoft.com/office/powerpoint/2010/main" val="31132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Addition Rule</a:t>
            </a:r>
          </a:p>
        </p:txBody>
      </p:sp>
      <p:sp>
        <p:nvSpPr>
          <p:cNvPr id="3" name="Content Placeholder 2"/>
          <p:cNvSpPr>
            <a:spLocks noGrp="1"/>
          </p:cNvSpPr>
          <p:nvPr>
            <p:ph idx="1"/>
          </p:nvPr>
        </p:nvSpPr>
        <p:spPr/>
        <p:txBody>
          <a:bodyPr/>
          <a:lstStyle/>
          <a:p>
            <a:r>
              <a:rPr lang="en-US" dirty="0" smtClean="0"/>
              <a:t>Example: Refer to the 1,000 households interviewed for the intention of buying a HDTV</a:t>
            </a:r>
          </a:p>
          <a:p>
            <a:endParaRPr lang="en-US" dirty="0"/>
          </a:p>
          <a:p>
            <a:endParaRPr lang="en-US" dirty="0" smtClean="0"/>
          </a:p>
          <a:p>
            <a:endParaRPr lang="en-US" dirty="0"/>
          </a:p>
          <a:p>
            <a:endParaRPr lang="en-US" dirty="0" smtClean="0"/>
          </a:p>
          <a:p>
            <a:pPr lvl="1"/>
            <a:r>
              <a:rPr lang="en-US" dirty="0"/>
              <a:t>P(Planned to </a:t>
            </a:r>
            <a:r>
              <a:rPr lang="en-US" dirty="0" smtClean="0"/>
              <a:t>purchase or actually purchased) </a:t>
            </a:r>
            <a:endParaRPr lang="en-US" dirty="0"/>
          </a:p>
          <a:p>
            <a:pPr marL="344487" lvl="1" indent="0">
              <a:buNone/>
            </a:pPr>
            <a:r>
              <a:rPr lang="en-US" dirty="0"/>
              <a:t>    = P(Planned to purchase </a:t>
            </a:r>
            <a:r>
              <a:rPr lang="en-US" dirty="0" smtClean="0"/>
              <a:t>) + P(Actually </a:t>
            </a:r>
            <a:r>
              <a:rPr lang="en-US" dirty="0"/>
              <a:t>purchased) –</a:t>
            </a:r>
          </a:p>
          <a:p>
            <a:pPr marL="344487" lvl="1" indent="0">
              <a:buNone/>
            </a:pPr>
            <a:r>
              <a:rPr lang="en-US" dirty="0"/>
              <a:t>       P(Planned to purchase and </a:t>
            </a:r>
            <a:r>
              <a:rPr lang="en-US" dirty="0" smtClean="0"/>
              <a:t>actually </a:t>
            </a:r>
            <a:r>
              <a:rPr lang="en-US" dirty="0"/>
              <a:t>purchased) </a:t>
            </a:r>
          </a:p>
          <a:p>
            <a:pPr marL="344487" lvl="1" indent="0">
              <a:buNone/>
            </a:pPr>
            <a:r>
              <a:rPr lang="en-US" dirty="0"/>
              <a:t>    = </a:t>
            </a:r>
            <a:r>
              <a:rPr lang="en-US" dirty="0" smtClean="0"/>
              <a:t>0.25 </a:t>
            </a:r>
            <a:r>
              <a:rPr lang="en-US" dirty="0"/>
              <a:t>+ </a:t>
            </a:r>
            <a:r>
              <a:rPr lang="en-US" dirty="0" smtClean="0"/>
              <a:t>0.30 – 0.20 </a:t>
            </a:r>
            <a:r>
              <a:rPr lang="en-US" dirty="0"/>
              <a:t>= </a:t>
            </a:r>
            <a:r>
              <a:rPr lang="en-US" dirty="0" smtClean="0"/>
              <a:t>0.35</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21</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3068253235"/>
              </p:ext>
            </p:extLst>
          </p:nvPr>
        </p:nvGraphicFramePr>
        <p:xfrm>
          <a:off x="2514600" y="262477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dirty="0">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4206428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lstStyle/>
          <a:p>
            <a:r>
              <a:rPr lang="en-US" dirty="0" smtClean="0"/>
              <a:t>A conditional probability is the probability of one event, given that another event has occurred</a:t>
            </a:r>
          </a:p>
          <a:p>
            <a:r>
              <a:rPr lang="en-US" dirty="0" smtClean="0"/>
              <a:t>Symbolically, conditional probability of event A given event B is denoted as P(A|B)</a:t>
            </a:r>
          </a:p>
          <a:p>
            <a:pPr lvl="1"/>
            <a:r>
              <a:rPr lang="en-US" dirty="0" smtClean="0"/>
              <a:t>P(A|B) may or may not equal to P(A), it depends on the relationship between the two events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22</a:t>
            </a:fld>
            <a:endParaRPr lang="en-US" altLang="en-US"/>
          </a:p>
        </p:txBody>
      </p:sp>
    </p:spTree>
    <p:extLst>
      <p:ext uri="{BB962C8B-B14F-4D97-AF65-F5344CB8AC3E}">
        <p14:creationId xmlns:p14="http://schemas.microsoft.com/office/powerpoint/2010/main" val="2358359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 Consider throwing a dice. What is the probability that you’ll get an even number if you are told that the number is less than 4?</a:t>
                </a:r>
              </a:p>
              <a:p>
                <a:endParaRPr lang="en-US" dirty="0"/>
              </a:p>
              <a:p>
                <a:endParaRPr lang="en-US" dirty="0" smtClean="0"/>
              </a:p>
              <a:p>
                <a:pPr lvl="1"/>
                <a:r>
                  <a:rPr lang="en-US" dirty="0" smtClean="0"/>
                  <a:t>P(Even number | The number is less than 4)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3</m:t>
                        </m:r>
                      </m:den>
                    </m:f>
                  </m:oMath>
                </a14:m>
                <a:endParaRPr lang="en-US" dirty="0" smtClean="0"/>
              </a:p>
              <a:p>
                <a:pPr marL="344487" lvl="1" indent="0">
                  <a:buNone/>
                </a:pPr>
                <a:r>
                  <a:rPr lang="en-US" dirty="0" smtClean="0"/>
                  <a:t>    =</a:t>
                </a:r>
                <a14:m>
                  <m:oMath xmlns:m="http://schemas.openxmlformats.org/officeDocument/2006/math">
                    <m:r>
                      <a:rPr lang="en-US" b="0" i="0" smtClean="0">
                        <a:latin typeface="Cambria Math"/>
                      </a:rPr>
                      <m:t> </m:t>
                    </m:r>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6</m:t>
                            </m:r>
                          </m:den>
                        </m:f>
                      </m:num>
                      <m:den>
                        <m:f>
                          <m:fPr>
                            <m:type m:val="lin"/>
                            <m:ctrlPr>
                              <a:rPr lang="en-US" i="1" smtClean="0">
                                <a:latin typeface="Cambria Math" panose="02040503050406030204" pitchFamily="18" charset="0"/>
                              </a:rPr>
                            </m:ctrlPr>
                          </m:fPr>
                          <m:num>
                            <m:r>
                              <a:rPr lang="en-US" b="0" i="1" smtClean="0">
                                <a:latin typeface="Cambria Math"/>
                              </a:rPr>
                              <m:t>3</m:t>
                            </m:r>
                          </m:num>
                          <m:den>
                            <m:r>
                              <a:rPr lang="en-US" b="0" i="1" smtClean="0">
                                <a:latin typeface="Cambria Math"/>
                              </a:rPr>
                              <m:t>6</m:t>
                            </m:r>
                          </m:den>
                        </m:f>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m:rPr>
                            <m:nor/>
                          </m:rPr>
                          <a:rPr lang="en-US" dirty="0"/>
                          <m:t>P</m:t>
                        </m:r>
                        <m:r>
                          <m:rPr>
                            <m:nor/>
                          </m:rPr>
                          <a:rPr lang="en-US" dirty="0"/>
                          <m:t>(</m:t>
                        </m:r>
                        <m:r>
                          <m:rPr>
                            <m:nor/>
                          </m:rPr>
                          <a:rPr lang="en-US" dirty="0"/>
                          <m:t>Even</m:t>
                        </m:r>
                        <m:r>
                          <m:rPr>
                            <m:nor/>
                          </m:rPr>
                          <a:rPr lang="en-US" dirty="0"/>
                          <m:t> </m:t>
                        </m:r>
                        <m:r>
                          <m:rPr>
                            <m:nor/>
                          </m:rPr>
                          <a:rPr lang="en-US" dirty="0"/>
                          <m:t>number</m:t>
                        </m:r>
                        <m:r>
                          <m:rPr>
                            <m:nor/>
                          </m:rPr>
                          <a:rPr lang="en-US" dirty="0"/>
                          <m:t> </m:t>
                        </m:r>
                        <m:r>
                          <m:rPr>
                            <m:nor/>
                          </m:rPr>
                          <a:rPr lang="en-US" b="0" i="0" dirty="0" smtClean="0"/>
                          <m:t>and</m:t>
                        </m:r>
                        <m:r>
                          <m:rPr>
                            <m:nor/>
                          </m:rPr>
                          <a:rPr lang="en-US" dirty="0"/>
                          <m:t> </m:t>
                        </m:r>
                        <m:r>
                          <m:rPr>
                            <m:nor/>
                          </m:rPr>
                          <a:rPr lang="en-US" dirty="0"/>
                          <m:t>The</m:t>
                        </m:r>
                        <m:r>
                          <m:rPr>
                            <m:nor/>
                          </m:rPr>
                          <a:rPr lang="en-US" dirty="0"/>
                          <m:t> </m:t>
                        </m:r>
                        <m:r>
                          <m:rPr>
                            <m:nor/>
                          </m:rPr>
                          <a:rPr lang="en-US" dirty="0"/>
                          <m:t>number</m:t>
                        </m:r>
                        <m:r>
                          <m:rPr>
                            <m:nor/>
                          </m:rPr>
                          <a:rPr lang="en-US" dirty="0"/>
                          <m:t> </m:t>
                        </m:r>
                        <m:r>
                          <m:rPr>
                            <m:nor/>
                          </m:rPr>
                          <a:rPr lang="en-US" dirty="0"/>
                          <m:t>is</m:t>
                        </m:r>
                        <m:r>
                          <m:rPr>
                            <m:nor/>
                          </m:rPr>
                          <a:rPr lang="en-US" dirty="0"/>
                          <m:t> </m:t>
                        </m:r>
                        <m:r>
                          <m:rPr>
                            <m:nor/>
                          </m:rPr>
                          <a:rPr lang="en-US" dirty="0"/>
                          <m:t>less</m:t>
                        </m:r>
                        <m:r>
                          <m:rPr>
                            <m:nor/>
                          </m:rPr>
                          <a:rPr lang="en-US" dirty="0"/>
                          <m:t> </m:t>
                        </m:r>
                        <m:r>
                          <m:rPr>
                            <m:nor/>
                          </m:rPr>
                          <a:rPr lang="en-US" dirty="0"/>
                          <m:t>than</m:t>
                        </m:r>
                        <m:r>
                          <m:rPr>
                            <m:nor/>
                          </m:rPr>
                          <a:rPr lang="en-US" dirty="0"/>
                          <m:t> 4)</m:t>
                        </m:r>
                      </m:num>
                      <m:den>
                        <m:r>
                          <m:rPr>
                            <m:nor/>
                          </m:rPr>
                          <a:rPr lang="en-US" dirty="0"/>
                          <m:t>P</m:t>
                        </m:r>
                        <m:r>
                          <m:rPr>
                            <m:nor/>
                          </m:rPr>
                          <a:rPr lang="en-US" dirty="0"/>
                          <m:t>(</m:t>
                        </m:r>
                        <m:r>
                          <m:rPr>
                            <m:nor/>
                          </m:rPr>
                          <a:rPr lang="en-US" dirty="0"/>
                          <m:t>The</m:t>
                        </m:r>
                        <m:r>
                          <m:rPr>
                            <m:nor/>
                          </m:rPr>
                          <a:rPr lang="en-US" dirty="0"/>
                          <m:t> </m:t>
                        </m:r>
                        <m:r>
                          <m:rPr>
                            <m:nor/>
                          </m:rPr>
                          <a:rPr lang="en-US" dirty="0"/>
                          <m:t>number</m:t>
                        </m:r>
                        <m:r>
                          <m:rPr>
                            <m:nor/>
                          </m:rPr>
                          <a:rPr lang="en-US" dirty="0"/>
                          <m:t> </m:t>
                        </m:r>
                        <m:r>
                          <m:rPr>
                            <m:nor/>
                          </m:rPr>
                          <a:rPr lang="en-US" dirty="0"/>
                          <m:t>is</m:t>
                        </m:r>
                        <m:r>
                          <m:rPr>
                            <m:nor/>
                          </m:rPr>
                          <a:rPr lang="en-US" dirty="0"/>
                          <m:t> </m:t>
                        </m:r>
                        <m:r>
                          <m:rPr>
                            <m:nor/>
                          </m:rPr>
                          <a:rPr lang="en-US" dirty="0"/>
                          <m:t>less</m:t>
                        </m:r>
                        <m:r>
                          <m:rPr>
                            <m:nor/>
                          </m:rPr>
                          <a:rPr lang="en-US" dirty="0"/>
                          <m:t> </m:t>
                        </m:r>
                        <m:r>
                          <m:rPr>
                            <m:nor/>
                          </m:rPr>
                          <a:rPr lang="en-US" dirty="0"/>
                          <m:t>than</m:t>
                        </m:r>
                        <m:r>
                          <m:rPr>
                            <m:nor/>
                          </m:rPr>
                          <a:rPr lang="en-US" dirty="0"/>
                          <m:t> 4)</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23</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pSp>
        <p:nvGrpSpPr>
          <p:cNvPr id="6" name="Group 5"/>
          <p:cNvGrpSpPr/>
          <p:nvPr/>
        </p:nvGrpSpPr>
        <p:grpSpPr>
          <a:xfrm>
            <a:off x="1425832" y="3244850"/>
            <a:ext cx="2209800" cy="685800"/>
            <a:chOff x="2324100" y="3276600"/>
            <a:chExt cx="2209800" cy="685800"/>
          </a:xfrm>
        </p:grpSpPr>
        <p:sp>
          <p:nvSpPr>
            <p:cNvPr id="7" name="Rectangle 6"/>
            <p:cNvSpPr>
              <a:spLocks noChangeArrowheads="1"/>
            </p:cNvSpPr>
            <p:nvPr/>
          </p:nvSpPr>
          <p:spPr bwMode="auto">
            <a:xfrm>
              <a:off x="3848100" y="3276600"/>
              <a:ext cx="685800" cy="68580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8" name="Rectangle 7"/>
            <p:cNvSpPr>
              <a:spLocks noChangeArrowheads="1"/>
            </p:cNvSpPr>
            <p:nvPr/>
          </p:nvSpPr>
          <p:spPr bwMode="auto">
            <a:xfrm>
              <a:off x="3086100" y="3276600"/>
              <a:ext cx="685800" cy="68580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9" name="Rectangle 9"/>
            <p:cNvSpPr>
              <a:spLocks noChangeArrowheads="1"/>
            </p:cNvSpPr>
            <p:nvPr/>
          </p:nvSpPr>
          <p:spPr bwMode="auto">
            <a:xfrm>
              <a:off x="2324100" y="3276600"/>
              <a:ext cx="685800" cy="68580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0" name="Oval 10"/>
            <p:cNvSpPr>
              <a:spLocks noChangeArrowheads="1"/>
            </p:cNvSpPr>
            <p:nvPr/>
          </p:nvSpPr>
          <p:spPr bwMode="auto">
            <a:xfrm>
              <a:off x="2628900" y="35814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1" name="Oval 12"/>
            <p:cNvSpPr>
              <a:spLocks noChangeArrowheads="1"/>
            </p:cNvSpPr>
            <p:nvPr/>
          </p:nvSpPr>
          <p:spPr bwMode="auto">
            <a:xfrm>
              <a:off x="3390900" y="34290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2" name="Oval 14"/>
            <p:cNvSpPr>
              <a:spLocks noChangeArrowheads="1"/>
            </p:cNvSpPr>
            <p:nvPr/>
          </p:nvSpPr>
          <p:spPr bwMode="auto">
            <a:xfrm>
              <a:off x="4000500" y="37338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3" name="Oval 15"/>
            <p:cNvSpPr>
              <a:spLocks noChangeArrowheads="1"/>
            </p:cNvSpPr>
            <p:nvPr/>
          </p:nvSpPr>
          <p:spPr bwMode="auto">
            <a:xfrm>
              <a:off x="4298950" y="342265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4" name="Oval 16"/>
            <p:cNvSpPr>
              <a:spLocks noChangeArrowheads="1"/>
            </p:cNvSpPr>
            <p:nvPr/>
          </p:nvSpPr>
          <p:spPr bwMode="auto">
            <a:xfrm>
              <a:off x="4152900" y="35814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5" name="Oval 28"/>
            <p:cNvSpPr>
              <a:spLocks noChangeArrowheads="1"/>
            </p:cNvSpPr>
            <p:nvPr/>
          </p:nvSpPr>
          <p:spPr bwMode="auto">
            <a:xfrm>
              <a:off x="3390900" y="37338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grpSp>
      <p:grpSp>
        <p:nvGrpSpPr>
          <p:cNvPr id="16" name="Group 15"/>
          <p:cNvGrpSpPr/>
          <p:nvPr/>
        </p:nvGrpSpPr>
        <p:grpSpPr>
          <a:xfrm>
            <a:off x="4346832" y="3244850"/>
            <a:ext cx="2209800" cy="685800"/>
            <a:chOff x="5480050" y="5853389"/>
            <a:chExt cx="2209800" cy="685800"/>
          </a:xfrm>
          <a:solidFill>
            <a:srgbClr val="92D050"/>
          </a:solidFill>
        </p:grpSpPr>
        <p:sp>
          <p:nvSpPr>
            <p:cNvPr id="17" name="Rectangle 3"/>
            <p:cNvSpPr>
              <a:spLocks noChangeArrowheads="1"/>
            </p:cNvSpPr>
            <p:nvPr/>
          </p:nvSpPr>
          <p:spPr bwMode="auto">
            <a:xfrm>
              <a:off x="6242050" y="5853389"/>
              <a:ext cx="685800" cy="685800"/>
            </a:xfrm>
            <a:prstGeom prst="rect">
              <a:avLst/>
            </a:prstGeom>
            <a:grp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8" name="Rectangle 4"/>
            <p:cNvSpPr>
              <a:spLocks noChangeArrowheads="1"/>
            </p:cNvSpPr>
            <p:nvPr/>
          </p:nvSpPr>
          <p:spPr bwMode="auto">
            <a:xfrm>
              <a:off x="7004050" y="5853389"/>
              <a:ext cx="685800" cy="685800"/>
            </a:xfrm>
            <a:prstGeom prst="rect">
              <a:avLst/>
            </a:prstGeom>
            <a:grp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9" name="Rectangle 5"/>
            <p:cNvSpPr>
              <a:spLocks noChangeArrowheads="1"/>
            </p:cNvSpPr>
            <p:nvPr/>
          </p:nvSpPr>
          <p:spPr bwMode="auto">
            <a:xfrm>
              <a:off x="5480050" y="5853389"/>
              <a:ext cx="685800" cy="685800"/>
            </a:xfrm>
            <a:prstGeom prst="rect">
              <a:avLst/>
            </a:prstGeom>
            <a:grp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0" name="Oval 11"/>
            <p:cNvSpPr>
              <a:spLocks noChangeArrowheads="1"/>
            </p:cNvSpPr>
            <p:nvPr/>
          </p:nvSpPr>
          <p:spPr bwMode="auto">
            <a:xfrm>
              <a:off x="5632450"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1" name="Oval 13"/>
            <p:cNvSpPr>
              <a:spLocks noChangeArrowheads="1"/>
            </p:cNvSpPr>
            <p:nvPr/>
          </p:nvSpPr>
          <p:spPr bwMode="auto">
            <a:xfrm>
              <a:off x="5918200" y="601213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2" name="Oval 17"/>
            <p:cNvSpPr>
              <a:spLocks noChangeArrowheads="1"/>
            </p:cNvSpPr>
            <p:nvPr/>
          </p:nvSpPr>
          <p:spPr bwMode="auto">
            <a:xfrm>
              <a:off x="563245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3" name="Oval 18"/>
            <p:cNvSpPr>
              <a:spLocks noChangeArrowheads="1"/>
            </p:cNvSpPr>
            <p:nvPr/>
          </p:nvSpPr>
          <p:spPr bwMode="auto">
            <a:xfrm>
              <a:off x="593090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4" name="Oval 19"/>
            <p:cNvSpPr>
              <a:spLocks noChangeArrowheads="1"/>
            </p:cNvSpPr>
            <p:nvPr/>
          </p:nvSpPr>
          <p:spPr bwMode="auto">
            <a:xfrm>
              <a:off x="6394450"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5" name="Oval 20"/>
            <p:cNvSpPr>
              <a:spLocks noChangeArrowheads="1"/>
            </p:cNvSpPr>
            <p:nvPr/>
          </p:nvSpPr>
          <p:spPr bwMode="auto">
            <a:xfrm>
              <a:off x="6689725"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6" name="Oval 21"/>
            <p:cNvSpPr>
              <a:spLocks noChangeArrowheads="1"/>
            </p:cNvSpPr>
            <p:nvPr/>
          </p:nvSpPr>
          <p:spPr bwMode="auto">
            <a:xfrm>
              <a:off x="6670675"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7" name="Oval 22"/>
            <p:cNvSpPr>
              <a:spLocks noChangeArrowheads="1"/>
            </p:cNvSpPr>
            <p:nvPr/>
          </p:nvSpPr>
          <p:spPr bwMode="auto">
            <a:xfrm>
              <a:off x="7165975"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8" name="Oval 23"/>
            <p:cNvSpPr>
              <a:spLocks noChangeArrowheads="1"/>
            </p:cNvSpPr>
            <p:nvPr/>
          </p:nvSpPr>
          <p:spPr bwMode="auto">
            <a:xfrm>
              <a:off x="7461250"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9" name="Oval 24"/>
            <p:cNvSpPr>
              <a:spLocks noChangeArrowheads="1"/>
            </p:cNvSpPr>
            <p:nvPr/>
          </p:nvSpPr>
          <p:spPr bwMode="auto">
            <a:xfrm>
              <a:off x="7165975" y="61581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0" name="Oval 25"/>
            <p:cNvSpPr>
              <a:spLocks noChangeArrowheads="1"/>
            </p:cNvSpPr>
            <p:nvPr/>
          </p:nvSpPr>
          <p:spPr bwMode="auto">
            <a:xfrm>
              <a:off x="7461250" y="61581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1" name="Oval 26"/>
            <p:cNvSpPr>
              <a:spLocks noChangeArrowheads="1"/>
            </p:cNvSpPr>
            <p:nvPr/>
          </p:nvSpPr>
          <p:spPr bwMode="auto">
            <a:xfrm>
              <a:off x="7165975"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2" name="Oval 27"/>
            <p:cNvSpPr>
              <a:spLocks noChangeArrowheads="1"/>
            </p:cNvSpPr>
            <p:nvPr/>
          </p:nvSpPr>
          <p:spPr bwMode="auto">
            <a:xfrm>
              <a:off x="746125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3" name="Oval 29"/>
            <p:cNvSpPr>
              <a:spLocks noChangeArrowheads="1"/>
            </p:cNvSpPr>
            <p:nvPr/>
          </p:nvSpPr>
          <p:spPr bwMode="auto">
            <a:xfrm>
              <a:off x="639445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4" name="Oval 30"/>
            <p:cNvSpPr>
              <a:spLocks noChangeArrowheads="1"/>
            </p:cNvSpPr>
            <p:nvPr/>
          </p:nvSpPr>
          <p:spPr bwMode="auto">
            <a:xfrm>
              <a:off x="6546850" y="61581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105318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conditional probability of A given B is defined as </a:t>
                </a:r>
              </a:p>
              <a:p>
                <a:pPr marL="344487" lvl="1" indent="0">
                  <a:buNone/>
                </a:pPr>
                <a:r>
                  <a:rPr lang="en-US" dirty="0" smtClean="0"/>
                  <a:t>P(A|B) = </a:t>
                </a:r>
                <a14:m>
                  <m:oMath xmlns:m="http://schemas.openxmlformats.org/officeDocument/2006/math">
                    <m:f>
                      <m:fPr>
                        <m:ctrlPr>
                          <a:rPr lang="en-US" i="1" smtClean="0">
                            <a:latin typeface="Cambria Math" panose="02040503050406030204" pitchFamily="18" charset="0"/>
                          </a:rPr>
                        </m:ctrlPr>
                      </m:fPr>
                      <m:num>
                        <m:r>
                          <m:rPr>
                            <m:nor/>
                          </m:rPr>
                          <a:rPr lang="en-US" dirty="0"/>
                          <m:t>P</m:t>
                        </m:r>
                        <m:r>
                          <m:rPr>
                            <m:nor/>
                          </m:rPr>
                          <a:rPr lang="en-US" dirty="0"/>
                          <m:t>(</m:t>
                        </m:r>
                        <m:r>
                          <m:rPr>
                            <m:nor/>
                          </m:rPr>
                          <a:rPr lang="en-US" dirty="0"/>
                          <m:t>A</m:t>
                        </m:r>
                        <m:r>
                          <m:rPr>
                            <m:nor/>
                          </m:rPr>
                          <a:rPr lang="en-US" b="0" i="0" dirty="0" smtClean="0"/>
                          <m:t> </m:t>
                        </m:r>
                        <m:r>
                          <m:rPr>
                            <m:nor/>
                          </m:rPr>
                          <a:rPr lang="en-US" b="0" i="0" dirty="0" smtClean="0"/>
                          <m:t>and</m:t>
                        </m:r>
                        <m:r>
                          <m:rPr>
                            <m:nor/>
                          </m:rPr>
                          <a:rPr lang="en-US" b="0" i="0" dirty="0" smtClean="0"/>
                          <m:t> </m:t>
                        </m:r>
                        <m:r>
                          <m:rPr>
                            <m:nor/>
                          </m:rPr>
                          <a:rPr lang="en-US" dirty="0"/>
                          <m:t>B</m:t>
                        </m:r>
                        <m:r>
                          <m:rPr>
                            <m:nor/>
                          </m:rPr>
                          <a:rPr lang="en-US" dirty="0"/>
                          <m:t>)</m:t>
                        </m:r>
                      </m:num>
                      <m:den>
                        <m:r>
                          <m:rPr>
                            <m:nor/>
                          </m:rPr>
                          <a:rPr lang="en-US" dirty="0"/>
                          <m:t>P</m:t>
                        </m:r>
                        <m:r>
                          <m:rPr>
                            <m:nor/>
                          </m:rPr>
                          <a:rPr lang="en-US" dirty="0"/>
                          <m:t>(</m:t>
                        </m:r>
                        <m:r>
                          <m:rPr>
                            <m:nor/>
                          </m:rPr>
                          <a:rPr lang="en-US" dirty="0"/>
                          <m:t>B</m:t>
                        </m:r>
                        <m:r>
                          <m:rPr>
                            <m:nor/>
                          </m:rPr>
                          <a:rPr lang="en-US" dirty="0"/>
                          <m:t>)</m:t>
                        </m:r>
                      </m:den>
                    </m:f>
                  </m:oMath>
                </a14:m>
                <a:r>
                  <a:rPr lang="en-US" dirty="0" smtClean="0"/>
                  <a:t>	with P(B) &gt; 0</a:t>
                </a:r>
              </a:p>
              <a:p>
                <a:r>
                  <a:rPr lang="en-US" dirty="0" smtClean="0"/>
                  <a:t>Similarly, the </a:t>
                </a:r>
                <a:r>
                  <a:rPr lang="en-US" dirty="0"/>
                  <a:t>conditional probability of </a:t>
                </a:r>
                <a:r>
                  <a:rPr lang="en-US" dirty="0" smtClean="0"/>
                  <a:t>B </a:t>
                </a:r>
                <a:r>
                  <a:rPr lang="en-US" dirty="0"/>
                  <a:t>given </a:t>
                </a:r>
                <a:r>
                  <a:rPr lang="en-US" dirty="0" smtClean="0"/>
                  <a:t>A </a:t>
                </a:r>
                <a:r>
                  <a:rPr lang="en-US" dirty="0"/>
                  <a:t>is defined as </a:t>
                </a:r>
              </a:p>
              <a:p>
                <a:pPr marL="344487" lvl="1" indent="0">
                  <a:buNone/>
                </a:pPr>
                <a:r>
                  <a:rPr lang="en-US" dirty="0" smtClean="0"/>
                  <a:t>P(B|A) </a:t>
                </a:r>
                <a:r>
                  <a:rPr lang="en-US" dirty="0"/>
                  <a:t>= </a:t>
                </a:r>
                <a14:m>
                  <m:oMath xmlns:m="http://schemas.openxmlformats.org/officeDocument/2006/math">
                    <m:f>
                      <m:fPr>
                        <m:ctrlPr>
                          <a:rPr lang="en-US" i="1">
                            <a:latin typeface="Cambria Math" panose="02040503050406030204" pitchFamily="18" charset="0"/>
                          </a:rPr>
                        </m:ctrlPr>
                      </m:fPr>
                      <m:num>
                        <m:r>
                          <m:rPr>
                            <m:nor/>
                          </m:rPr>
                          <a:rPr lang="en-US" dirty="0"/>
                          <m:t>P</m:t>
                        </m:r>
                        <m:r>
                          <m:rPr>
                            <m:nor/>
                          </m:rPr>
                          <a:rPr lang="en-US" dirty="0"/>
                          <m:t>(</m:t>
                        </m:r>
                        <m:r>
                          <m:rPr>
                            <m:nor/>
                          </m:rPr>
                          <a:rPr lang="en-US" dirty="0"/>
                          <m:t>A</m:t>
                        </m:r>
                        <m:r>
                          <m:rPr>
                            <m:nor/>
                          </m:rPr>
                          <a:rPr lang="en-US" dirty="0"/>
                          <m:t> </m:t>
                        </m:r>
                        <m:r>
                          <m:rPr>
                            <m:nor/>
                          </m:rPr>
                          <a:rPr lang="en-US" dirty="0"/>
                          <m:t>and</m:t>
                        </m:r>
                        <m:r>
                          <m:rPr>
                            <m:nor/>
                          </m:rPr>
                          <a:rPr lang="en-US" dirty="0"/>
                          <m:t> </m:t>
                        </m:r>
                        <m:r>
                          <m:rPr>
                            <m:nor/>
                          </m:rPr>
                          <a:rPr lang="en-US" dirty="0"/>
                          <m:t>B</m:t>
                        </m:r>
                        <m:r>
                          <m:rPr>
                            <m:nor/>
                          </m:rPr>
                          <a:rPr lang="en-US" dirty="0"/>
                          <m:t>)</m:t>
                        </m:r>
                      </m:num>
                      <m:den>
                        <m:r>
                          <m:rPr>
                            <m:nor/>
                          </m:rPr>
                          <a:rPr lang="en-US" dirty="0"/>
                          <m:t>P</m:t>
                        </m:r>
                        <m:r>
                          <m:rPr>
                            <m:nor/>
                          </m:rPr>
                          <a:rPr lang="en-US" dirty="0"/>
                          <m:t>(</m:t>
                        </m:r>
                        <m:r>
                          <m:rPr>
                            <m:nor/>
                          </m:rPr>
                          <a:rPr lang="en-US" b="0" i="0" dirty="0" smtClean="0"/>
                          <m:t>A</m:t>
                        </m:r>
                        <m:r>
                          <m:rPr>
                            <m:nor/>
                          </m:rPr>
                          <a:rPr lang="en-US" dirty="0"/>
                          <m:t>)</m:t>
                        </m:r>
                      </m:den>
                    </m:f>
                  </m:oMath>
                </a14:m>
                <a:r>
                  <a:rPr lang="en-US" dirty="0"/>
                  <a:t>	with </a:t>
                </a:r>
                <a:r>
                  <a:rPr lang="en-US" dirty="0" smtClean="0"/>
                  <a:t>P(A) </a:t>
                </a:r>
                <a:r>
                  <a:rPr lang="en-US" dirty="0"/>
                  <a:t>&gt; </a:t>
                </a:r>
                <a:r>
                  <a:rPr lang="en-US" dirty="0" smtClean="0"/>
                  <a:t>0</a:t>
                </a:r>
              </a:p>
              <a:p>
                <a:r>
                  <a:rPr lang="en-US" dirty="0" smtClean="0"/>
                  <a:t>Noted that P(A and B)  = P(A|B)P(B) = P(B|A)P(A)</a:t>
                </a:r>
              </a:p>
              <a:p>
                <a:pPr lvl="1"/>
                <a:r>
                  <a:rPr lang="en-US" dirty="0" smtClean="0"/>
                  <a:t>This is called the </a:t>
                </a:r>
                <a:r>
                  <a:rPr lang="en-US" dirty="0" smtClean="0">
                    <a:solidFill>
                      <a:srgbClr val="FF0000"/>
                    </a:solidFill>
                  </a:rPr>
                  <a:t>general multiplication rule</a:t>
                </a:r>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r="-2296" b="-71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24</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02065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10600" cy="4530725"/>
              </a:xfrm>
            </p:spPr>
            <p:txBody>
              <a:bodyPr/>
              <a:lstStyle/>
              <a:p>
                <a:r>
                  <a:rPr lang="en-US" sz="2600" dirty="0" smtClean="0"/>
                  <a:t>Example: Refer to the households interviewed for the intention of buying a HDTV. What is the probability that a household planned to purchase a HDTV actually purchased the television?</a:t>
                </a:r>
              </a:p>
              <a:p>
                <a:endParaRPr lang="en-US" dirty="0"/>
              </a:p>
              <a:p>
                <a:endParaRPr lang="en-US" dirty="0" smtClean="0"/>
              </a:p>
              <a:p>
                <a:endParaRPr lang="en-US" dirty="0"/>
              </a:p>
              <a:p>
                <a:pPr marL="776287" lvl="1" indent="-457200"/>
                <a:r>
                  <a:rPr lang="en-US" sz="2400" dirty="0" smtClean="0"/>
                  <a:t>P(Actually purchased |Planned to purchase)</a:t>
                </a:r>
              </a:p>
              <a:p>
                <a:pPr marL="319087" lvl="1" indent="0">
                  <a:buNone/>
                </a:pPr>
                <a:r>
                  <a:rPr lang="en-US" sz="2400" dirty="0" smtClean="0"/>
                  <a:t>      = </a:t>
                </a:r>
                <a14:m>
                  <m:oMath xmlns:m="http://schemas.openxmlformats.org/officeDocument/2006/math">
                    <m:f>
                      <m:fPr>
                        <m:ctrlPr>
                          <a:rPr lang="en-US" sz="2400" i="1" smtClean="0">
                            <a:latin typeface="Cambria Math" panose="02040503050406030204" pitchFamily="18" charset="0"/>
                          </a:rPr>
                        </m:ctrlPr>
                      </m:fPr>
                      <m:num>
                        <m:r>
                          <m:rPr>
                            <m:nor/>
                          </m:rPr>
                          <a:rPr lang="en-US" sz="2400" dirty="0"/>
                          <m:t>P</m:t>
                        </m:r>
                        <m:r>
                          <m:rPr>
                            <m:nor/>
                          </m:rPr>
                          <a:rPr lang="en-US" sz="2400" dirty="0"/>
                          <m:t>(</m:t>
                        </m:r>
                        <m:r>
                          <m:rPr>
                            <m:nor/>
                          </m:rPr>
                          <a:rPr lang="en-US" sz="2400" dirty="0"/>
                          <m:t>Actually</m:t>
                        </m:r>
                        <m:r>
                          <m:rPr>
                            <m:nor/>
                          </m:rPr>
                          <a:rPr lang="en-US" sz="2400" dirty="0"/>
                          <m:t> </m:t>
                        </m:r>
                        <m:r>
                          <m:rPr>
                            <m:nor/>
                          </m:rPr>
                          <a:rPr lang="en-US" sz="2400" dirty="0"/>
                          <m:t>purchased</m:t>
                        </m:r>
                        <m:r>
                          <m:rPr>
                            <m:nor/>
                          </m:rPr>
                          <a:rPr lang="en-US" sz="2400" dirty="0"/>
                          <m:t> </m:t>
                        </m:r>
                        <m:r>
                          <m:rPr>
                            <m:nor/>
                          </m:rPr>
                          <a:rPr lang="en-US" sz="2400" b="0" i="0" dirty="0" smtClean="0"/>
                          <m:t>and</m:t>
                        </m:r>
                        <m:r>
                          <m:rPr>
                            <m:nor/>
                          </m:rPr>
                          <a:rPr lang="en-US" sz="2400" b="0" i="0" dirty="0" smtClean="0"/>
                          <m:t> </m:t>
                        </m:r>
                        <m:r>
                          <m:rPr>
                            <m:nor/>
                          </m:rPr>
                          <a:rPr lang="en-US" sz="2400" dirty="0"/>
                          <m:t>Planned</m:t>
                        </m:r>
                        <m:r>
                          <m:rPr>
                            <m:nor/>
                          </m:rPr>
                          <a:rPr lang="en-US" sz="2400" dirty="0"/>
                          <m:t> </m:t>
                        </m:r>
                        <m:r>
                          <m:rPr>
                            <m:nor/>
                          </m:rPr>
                          <a:rPr lang="en-US" sz="2400" dirty="0"/>
                          <m:t>to</m:t>
                        </m:r>
                        <m:r>
                          <m:rPr>
                            <m:nor/>
                          </m:rPr>
                          <a:rPr lang="en-US" sz="2400" dirty="0"/>
                          <m:t> </m:t>
                        </m:r>
                        <m:r>
                          <m:rPr>
                            <m:nor/>
                          </m:rPr>
                          <a:rPr lang="en-US" sz="2400" dirty="0"/>
                          <m:t>purchase</m:t>
                        </m:r>
                        <m:r>
                          <m:rPr>
                            <m:nor/>
                          </m:rPr>
                          <a:rPr lang="en-US" sz="2400" dirty="0"/>
                          <m:t>) </m:t>
                        </m:r>
                      </m:num>
                      <m:den>
                        <m:r>
                          <m:rPr>
                            <m:nor/>
                          </m:rPr>
                          <a:rPr lang="en-US" sz="2400" dirty="0"/>
                          <m:t>P</m:t>
                        </m:r>
                        <m:r>
                          <m:rPr>
                            <m:nor/>
                          </m:rPr>
                          <a:rPr lang="en-US" sz="2400" b="0" i="0" dirty="0" smtClean="0"/>
                          <m:t>(</m:t>
                        </m:r>
                        <m:r>
                          <m:rPr>
                            <m:nor/>
                          </m:rPr>
                          <a:rPr lang="en-US" sz="2400" b="0" i="0" dirty="0" smtClean="0"/>
                          <m:t>Planned</m:t>
                        </m:r>
                        <m:r>
                          <m:rPr>
                            <m:nor/>
                          </m:rPr>
                          <a:rPr lang="en-US" sz="2400" dirty="0"/>
                          <m:t> </m:t>
                        </m:r>
                        <m:r>
                          <m:rPr>
                            <m:nor/>
                          </m:rPr>
                          <a:rPr lang="en-US" sz="2400" dirty="0"/>
                          <m:t>to</m:t>
                        </m:r>
                        <m:r>
                          <m:rPr>
                            <m:nor/>
                          </m:rPr>
                          <a:rPr lang="en-US" sz="2400" dirty="0"/>
                          <m:t> </m:t>
                        </m:r>
                        <m:r>
                          <m:rPr>
                            <m:nor/>
                          </m:rPr>
                          <a:rPr lang="en-US" sz="2400" dirty="0"/>
                          <m:t>purchase</m:t>
                        </m:r>
                        <m:r>
                          <m:rPr>
                            <m:nor/>
                          </m:rPr>
                          <a:rPr lang="en-US" sz="2400" dirty="0"/>
                          <m:t>) </m:t>
                        </m:r>
                      </m:den>
                    </m:f>
                  </m:oMath>
                </a14:m>
                <a:endParaRPr lang="en-US" sz="2400" dirty="0" smtClean="0"/>
              </a:p>
              <a:p>
                <a:pPr marL="319087" lvl="1" indent="0">
                  <a:buNone/>
                </a:pPr>
                <a:r>
                  <a:rPr lang="en-US" sz="2400" dirty="0"/>
                  <a:t> </a:t>
                </a:r>
                <a:r>
                  <a:rPr lang="en-US" sz="2400" dirty="0" smtClean="0"/>
                  <a:t>    = </a:t>
                </a:r>
                <a14:m>
                  <m:oMath xmlns:m="http://schemas.openxmlformats.org/officeDocument/2006/math">
                    <m:f>
                      <m:fPr>
                        <m:ctrlPr>
                          <a:rPr lang="en-US" sz="2400" i="1" smtClean="0">
                            <a:latin typeface="Cambria Math" panose="02040503050406030204" pitchFamily="18" charset="0"/>
                          </a:rPr>
                        </m:ctrlPr>
                      </m:fPr>
                      <m:num>
                        <m:f>
                          <m:fPr>
                            <m:type m:val="lin"/>
                            <m:ctrlPr>
                              <a:rPr lang="en-US" sz="2400" i="1" smtClean="0">
                                <a:latin typeface="Cambria Math" panose="02040503050406030204" pitchFamily="18" charset="0"/>
                              </a:rPr>
                            </m:ctrlPr>
                          </m:fPr>
                          <m:num>
                            <m:r>
                              <a:rPr lang="en-US" sz="2400" b="0" i="1" smtClean="0">
                                <a:latin typeface="Cambria Math"/>
                              </a:rPr>
                              <m:t>200</m:t>
                            </m:r>
                          </m:num>
                          <m:den>
                            <m:r>
                              <a:rPr lang="en-US" sz="2400" b="0" i="1" smtClean="0">
                                <a:latin typeface="Cambria Math"/>
                              </a:rPr>
                              <m:t>1000</m:t>
                            </m:r>
                          </m:den>
                        </m:f>
                      </m:num>
                      <m:den>
                        <m:f>
                          <m:fPr>
                            <m:type m:val="lin"/>
                            <m:ctrlPr>
                              <a:rPr lang="en-US" sz="2400" i="1" smtClean="0">
                                <a:latin typeface="Cambria Math" panose="02040503050406030204" pitchFamily="18" charset="0"/>
                              </a:rPr>
                            </m:ctrlPr>
                          </m:fPr>
                          <m:num>
                            <m:r>
                              <a:rPr lang="en-US" sz="2400" b="0" i="1" smtClean="0">
                                <a:latin typeface="Cambria Math"/>
                              </a:rPr>
                              <m:t>250</m:t>
                            </m:r>
                          </m:num>
                          <m:den>
                            <m:r>
                              <a:rPr lang="en-US" sz="2400" b="0" i="1" smtClean="0">
                                <a:latin typeface="Cambria Math"/>
                              </a:rPr>
                              <m:t>1000</m:t>
                            </m:r>
                          </m:den>
                        </m:f>
                      </m:den>
                    </m:f>
                  </m:oMath>
                </a14:m>
                <a:r>
                  <a:rPr lang="en-US" sz="2400" dirty="0" smtClean="0"/>
                  <a:t> = 0.80</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10600" cy="4530725"/>
              </a:xfrm>
              <a:blipFill rotWithShape="1">
                <a:blip r:embed="rId2"/>
                <a:stretch>
                  <a:fillRect l="-283" t="-1077" b="-158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25</a:t>
            </a:fld>
            <a:endParaRPr lang="en-US" altLang="en-US" dirty="0"/>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3383077701"/>
              </p:ext>
            </p:extLst>
          </p:nvPr>
        </p:nvGraphicFramePr>
        <p:xfrm>
          <a:off x="3124200" y="297180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3807093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63129"/>
                <a:ext cx="4114800" cy="4530725"/>
              </a:xfrm>
            </p:spPr>
            <p:txBody>
              <a:bodyPr/>
              <a:lstStyle/>
              <a:p>
                <a:r>
                  <a:rPr lang="en-US" sz="2200" dirty="0" smtClean="0"/>
                  <a:t>Example:  </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rPr>
                        <m:t>𝑃</m:t>
                      </m:r>
                      <m:d>
                        <m:dPr>
                          <m:ctrlPr>
                            <a:rPr lang="en-US" sz="1800" b="0" i="1" smtClean="0">
                              <a:latin typeface="Cambria Math" panose="02040503050406030204" pitchFamily="18" charset="0"/>
                            </a:rPr>
                          </m:ctrlPr>
                        </m:dPr>
                        <m:e>
                          <m:r>
                            <a:rPr lang="en-US" sz="1800" b="0" i="1" smtClean="0">
                              <a:latin typeface="Cambria Math"/>
                            </a:rPr>
                            <m:t>𝑅𝑒𝑑</m:t>
                          </m:r>
                          <m:r>
                            <a:rPr lang="en-US" sz="1800" b="0" i="1" smtClean="0">
                              <a:latin typeface="Cambria Math"/>
                            </a:rPr>
                            <m:t> </m:t>
                          </m:r>
                          <m:r>
                            <a:rPr lang="en-US" sz="1800" b="0" i="1" smtClean="0">
                              <a:latin typeface="Cambria Math"/>
                            </a:rPr>
                            <m:t>𝐶𝑎𝑟𝑑</m:t>
                          </m:r>
                          <m:r>
                            <a:rPr lang="en-US" sz="1800" b="0" i="1" smtClean="0">
                              <a:latin typeface="Cambria Math"/>
                            </a:rPr>
                            <m:t> </m:t>
                          </m:r>
                          <m:r>
                            <a:rPr lang="en-US" sz="1800" b="0" i="1" smtClean="0">
                              <a:latin typeface="Cambria Math"/>
                            </a:rPr>
                            <m:t>𝑔𝑖𝑣𝑒𝑛</m:t>
                          </m:r>
                          <m:r>
                            <a:rPr lang="en-US" sz="1800" b="0" i="1" smtClean="0">
                              <a:latin typeface="Cambria Math"/>
                            </a:rPr>
                            <m:t> </m:t>
                          </m:r>
                          <m:r>
                            <a:rPr lang="en-US" sz="1800" b="0" i="1" smtClean="0">
                              <a:latin typeface="Cambria Math"/>
                            </a:rPr>
                            <m:t>𝑡h𝑎𝑡</m:t>
                          </m:r>
                          <m:r>
                            <a:rPr lang="en-US" sz="1800" b="0" i="1" smtClean="0">
                              <a:latin typeface="Cambria Math"/>
                            </a:rPr>
                            <m:t> </m:t>
                          </m:r>
                          <m:r>
                            <a:rPr lang="en-US" sz="1800" b="0" i="1" smtClean="0">
                              <a:latin typeface="Cambria Math"/>
                            </a:rPr>
                            <m:t>𝑖𝑡</m:t>
                          </m:r>
                          <m:r>
                            <a:rPr lang="en-US" sz="1800" b="0" i="1" smtClean="0">
                              <a:latin typeface="Cambria Math"/>
                            </a:rPr>
                            <m:t> </m:t>
                          </m:r>
                          <m:r>
                            <a:rPr lang="en-US" sz="1800" b="0" i="1" smtClean="0">
                              <a:latin typeface="Cambria Math"/>
                            </a:rPr>
                            <m:t>𝑖𝑠</m:t>
                          </m:r>
                          <m:r>
                            <a:rPr lang="en-US" sz="1800" b="0" i="1" smtClean="0">
                              <a:latin typeface="Cambria Math"/>
                            </a:rPr>
                            <m:t> </m:t>
                          </m:r>
                          <m:r>
                            <a:rPr lang="en-US" sz="1800" b="0" i="1" smtClean="0">
                              <a:latin typeface="Cambria Math"/>
                            </a:rPr>
                            <m:t>𝑎𝑛</m:t>
                          </m:r>
                          <m:r>
                            <a:rPr lang="en-US" sz="1800" b="0" i="1" smtClean="0">
                              <a:latin typeface="Cambria Math"/>
                            </a:rPr>
                            <m:t> </m:t>
                          </m:r>
                          <m:r>
                            <a:rPr lang="en-US" sz="1800" b="0" i="1" smtClean="0">
                              <a:latin typeface="Cambria Math"/>
                            </a:rPr>
                            <m:t>𝐴𝑐𝑒</m:t>
                          </m:r>
                        </m:e>
                      </m:d>
                    </m:oMath>
                  </m:oMathPara>
                </a14:m>
                <a:endParaRPr lang="en-US" sz="1800" b="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rPr>
                        <m:t>=</m:t>
                      </m:r>
                      <m:r>
                        <a:rPr lang="en-US" sz="1800" b="0" i="1" smtClean="0">
                          <a:latin typeface="Cambria Math"/>
                        </a:rPr>
                        <m:t>𝑃</m:t>
                      </m:r>
                      <m:d>
                        <m:dPr>
                          <m:ctrlPr>
                            <a:rPr lang="en-US" sz="1800" b="0" i="1" smtClean="0">
                              <a:latin typeface="Cambria Math" panose="02040503050406030204" pitchFamily="18" charset="0"/>
                            </a:rPr>
                          </m:ctrlPr>
                        </m:dPr>
                        <m:e>
                          <m:r>
                            <a:rPr lang="en-US" sz="1800" b="0" i="1" smtClean="0">
                              <a:latin typeface="Cambria Math"/>
                            </a:rPr>
                            <m:t>𝑅𝑒𝑑</m:t>
                          </m:r>
                        </m:e>
                        <m:e>
                          <m:r>
                            <a:rPr lang="en-US" sz="1800" b="0" i="1" smtClean="0">
                              <a:latin typeface="Cambria Math"/>
                            </a:rPr>
                            <m:t>𝐴𝑐𝑒</m:t>
                          </m:r>
                        </m:e>
                      </m:d>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2 </m:t>
                          </m:r>
                          <m:r>
                            <a:rPr lang="en-US" sz="1800" b="0" i="1" smtClean="0">
                              <a:latin typeface="Cambria Math"/>
                            </a:rPr>
                            <m:t>𝑅𝑒𝑑</m:t>
                          </m:r>
                          <m:r>
                            <a:rPr lang="en-US" sz="1800" b="0" i="1" smtClean="0">
                              <a:latin typeface="Cambria Math"/>
                            </a:rPr>
                            <m:t> </m:t>
                          </m:r>
                          <m:r>
                            <a:rPr lang="en-US" sz="1800" b="0" i="1" smtClean="0">
                              <a:latin typeface="Cambria Math"/>
                            </a:rPr>
                            <m:t>𝐴𝑐𝑒𝑠</m:t>
                          </m:r>
                        </m:num>
                        <m:den>
                          <m:r>
                            <a:rPr lang="en-US" sz="1800" b="0" i="1" smtClean="0">
                              <a:latin typeface="Cambria Math"/>
                            </a:rPr>
                            <m:t>4 </m:t>
                          </m:r>
                          <m:r>
                            <a:rPr lang="en-US" sz="1800" b="0" i="1" smtClean="0">
                              <a:latin typeface="Cambria Math"/>
                            </a:rPr>
                            <m:t>𝐴𝑐𝑒𝑠</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2</m:t>
                          </m:r>
                        </m:den>
                      </m:f>
                    </m:oMath>
                  </m:oMathPara>
                </a14:m>
                <a:endParaRPr lang="en-US" sz="1800" b="0" dirty="0" smtClean="0"/>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𝑃</m:t>
                          </m:r>
                          <m:r>
                            <a:rPr lang="en-US" sz="1800" b="0" i="1" smtClean="0">
                              <a:latin typeface="Cambria Math"/>
                            </a:rPr>
                            <m:t>(</m:t>
                          </m:r>
                          <m:r>
                            <a:rPr lang="en-US" sz="1800" b="0" i="1" smtClean="0">
                              <a:latin typeface="Cambria Math"/>
                            </a:rPr>
                            <m:t>𝑅𝑒𝑑</m:t>
                          </m:r>
                          <m:r>
                            <a:rPr lang="en-US" sz="1800" b="0" i="1" smtClean="0">
                              <a:latin typeface="Cambria Math"/>
                            </a:rPr>
                            <m:t> </m:t>
                          </m:r>
                          <m:r>
                            <a:rPr lang="en-US" sz="1800" b="0" i="1" smtClean="0">
                              <a:latin typeface="Cambria Math"/>
                            </a:rPr>
                            <m:t>𝑎𝑛𝑑</m:t>
                          </m:r>
                          <m:r>
                            <a:rPr lang="en-US" sz="1800" b="0" i="1" smtClean="0">
                              <a:latin typeface="Cambria Math"/>
                            </a:rPr>
                            <m:t> </m:t>
                          </m:r>
                          <m:r>
                            <a:rPr lang="en-US" sz="1800" b="0" i="1" smtClean="0">
                              <a:latin typeface="Cambria Math"/>
                            </a:rPr>
                            <m:t>𝐴𝑐𝑒</m:t>
                          </m:r>
                          <m:r>
                            <a:rPr lang="en-US" sz="1800" b="0" i="1" smtClean="0">
                              <a:latin typeface="Cambria Math"/>
                            </a:rPr>
                            <m:t>)</m:t>
                          </m:r>
                        </m:num>
                        <m:den>
                          <m:r>
                            <a:rPr lang="en-US" sz="1800" b="0" i="1" smtClean="0">
                              <a:latin typeface="Cambria Math"/>
                            </a:rPr>
                            <m:t>𝑃</m:t>
                          </m:r>
                          <m:r>
                            <a:rPr lang="en-US" sz="1800" b="0" i="1" smtClean="0">
                              <a:latin typeface="Cambria Math"/>
                            </a:rPr>
                            <m:t>(</m:t>
                          </m:r>
                          <m:r>
                            <a:rPr lang="en-US" sz="1800" b="0" i="1" smtClean="0">
                              <a:latin typeface="Cambria Math"/>
                            </a:rPr>
                            <m:t>𝐴𝑐𝑒</m:t>
                          </m:r>
                          <m:r>
                            <a:rPr lang="en-US" sz="1800" b="0" i="1" smtClean="0">
                              <a:latin typeface="Cambria Math"/>
                            </a:rPr>
                            <m:t>)</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2/52</m:t>
                          </m:r>
                        </m:num>
                        <m:den>
                          <m:r>
                            <a:rPr lang="en-US" sz="1800" b="0" i="1" smtClean="0">
                              <a:latin typeface="Cambria Math"/>
                            </a:rPr>
                            <m:t>4/52</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2</m:t>
                          </m:r>
                        </m:den>
                      </m:f>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63129"/>
                <a:ext cx="4114800" cy="4530725"/>
              </a:xfrm>
              <a:blipFill rotWithShape="1">
                <a:blip r:embed="rId2"/>
                <a:stretch>
                  <a:fillRect l="-148"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337858825"/>
              </p:ext>
            </p:extLst>
          </p:nvPr>
        </p:nvGraphicFramePr>
        <p:xfrm>
          <a:off x="150057" y="3581400"/>
          <a:ext cx="4208780" cy="1483360"/>
        </p:xfrm>
        <a:graphic>
          <a:graphicData uri="http://schemas.openxmlformats.org/drawingml/2006/table">
            <a:tbl>
              <a:tblPr firstRow="1" lastRow="1" lastCol="1" bandRow="1">
                <a:tableStyleId>{5C22544A-7EE6-4342-B048-85BDC9FD1C3A}</a:tableStyleId>
              </a:tblPr>
              <a:tblGrid>
                <a:gridCol w="1052195"/>
                <a:gridCol w="1052195"/>
                <a:gridCol w="1052195"/>
                <a:gridCol w="1052195"/>
              </a:tblGrid>
              <a:tr h="370840">
                <a:tc>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Not 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tc>
              </a:tr>
              <a:tr h="370840">
                <a:tc>
                  <a:txBody>
                    <a:bodyPr/>
                    <a:lstStyle/>
                    <a:p>
                      <a:pPr algn="ctr"/>
                      <a:r>
                        <a:rPr lang="en-US" b="1" dirty="0" smtClean="0">
                          <a:latin typeface="Calibri" panose="020F0502020204030204" pitchFamily="34" charset="0"/>
                          <a:cs typeface="Calibri" panose="020F0502020204030204" pitchFamily="34" charset="0"/>
                        </a:rPr>
                        <a:t>Black</a:t>
                      </a:r>
                      <a:endParaRPr lang="en-US" b="1"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solidFill>
                            <a:schemeClr val="tx1"/>
                          </a:solidFill>
                          <a:latin typeface="Calibri" panose="020F0502020204030204" pitchFamily="34" charset="0"/>
                          <a:cs typeface="Calibri" panose="020F0502020204030204" pitchFamily="34" charset="0"/>
                        </a:rPr>
                        <a:t>26</a:t>
                      </a:r>
                      <a:endParaRPr lang="en-US" dirty="0">
                        <a:solidFill>
                          <a:schemeClr val="tx1"/>
                        </a:solidFill>
                        <a:latin typeface="Calibri" panose="020F0502020204030204" pitchFamily="34" charset="0"/>
                        <a:cs typeface="Calibri" panose="020F0502020204030204" pitchFamily="34" charset="0"/>
                      </a:endParaRPr>
                    </a:p>
                  </a:txBody>
                  <a:tcPr/>
                </a:tc>
              </a:tr>
              <a:tr h="370840">
                <a:tc>
                  <a:txBody>
                    <a:bodyPr/>
                    <a:lstStyle/>
                    <a:p>
                      <a:pPr algn="ctr"/>
                      <a:r>
                        <a:rPr lang="en-US" b="1" dirty="0" smtClean="0">
                          <a:solidFill>
                            <a:srgbClr val="C00000"/>
                          </a:solidFill>
                          <a:latin typeface="Calibri" panose="020F0502020204030204" pitchFamily="34" charset="0"/>
                          <a:cs typeface="Calibri" panose="020F0502020204030204" pitchFamily="34" charset="0"/>
                        </a:rPr>
                        <a:t>Red</a:t>
                      </a:r>
                      <a:endParaRPr lang="en-US" b="1" dirty="0">
                        <a:solidFill>
                          <a:srgbClr val="C00000"/>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24</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26</a:t>
                      </a:r>
                      <a:endParaRPr lang="en-US" dirty="0">
                        <a:solidFill>
                          <a:srgbClr val="C00000"/>
                        </a:solidFill>
                        <a:latin typeface="Calibri" panose="020F0502020204030204" pitchFamily="34" charset="0"/>
                        <a:cs typeface="Calibri" panose="020F0502020204030204" pitchFamily="34" charset="0"/>
                      </a:endParaRPr>
                    </a:p>
                  </a:txBody>
                  <a:tcPr/>
                </a:tc>
              </a:tr>
              <a:tr h="370840">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48</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52</a:t>
                      </a:r>
                      <a:endParaRPr lang="en-US" dirty="0">
                        <a:solidFill>
                          <a:srgbClr val="996633"/>
                        </a:solidFill>
                        <a:latin typeface="Calibri" panose="020F0502020204030204" pitchFamily="34" charset="0"/>
                        <a:cs typeface="Calibri" panose="020F0502020204030204" pitchFamily="34" charset="0"/>
                      </a:endParaRPr>
                    </a:p>
                  </a:txBody>
                  <a:tcPr/>
                </a:tc>
              </a:tr>
            </a:tbl>
          </a:graphicData>
        </a:graphic>
      </p:graphicFrame>
      <p:sp>
        <p:nvSpPr>
          <p:cNvPr id="6" name="Rectangle 33"/>
          <p:cNvSpPr>
            <a:spLocks noChangeArrowheads="1"/>
          </p:cNvSpPr>
          <p:nvPr/>
        </p:nvSpPr>
        <p:spPr bwMode="auto">
          <a:xfrm>
            <a:off x="1826457" y="5083608"/>
            <a:ext cx="828675"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latin typeface="Calibri" panose="020F0502020204030204" pitchFamily="34" charset="0"/>
                <a:cs typeface="Calibri" panose="020F0502020204030204" pitchFamily="34" charset="0"/>
              </a:rPr>
              <a:t>Ace Card</a:t>
            </a:r>
            <a:endParaRPr lang="en-US" altLang="en-US" sz="1400" dirty="0">
              <a:latin typeface="Calibri" panose="020F0502020204030204" pitchFamily="34" charset="0"/>
              <a:cs typeface="Calibri" panose="020F0502020204030204" pitchFamily="34" charset="0"/>
            </a:endParaRPr>
          </a:p>
        </p:txBody>
      </p:sp>
      <p:sp>
        <p:nvSpPr>
          <p:cNvPr id="7" name="Oval 34"/>
          <p:cNvSpPr>
            <a:spLocks noChangeArrowheads="1"/>
          </p:cNvSpPr>
          <p:nvPr/>
        </p:nvSpPr>
        <p:spPr bwMode="auto">
          <a:xfrm>
            <a:off x="1445457" y="4724400"/>
            <a:ext cx="533400" cy="3238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8" name="Line 35"/>
          <p:cNvSpPr>
            <a:spLocks noChangeShapeType="1"/>
          </p:cNvSpPr>
          <p:nvPr/>
        </p:nvSpPr>
        <p:spPr bwMode="auto">
          <a:xfrm flipH="1" flipV="1">
            <a:off x="1962187" y="4955703"/>
            <a:ext cx="122635" cy="2022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Oval 34"/>
          <p:cNvSpPr>
            <a:spLocks noChangeArrowheads="1"/>
          </p:cNvSpPr>
          <p:nvPr/>
        </p:nvSpPr>
        <p:spPr bwMode="auto">
          <a:xfrm>
            <a:off x="1445457" y="4352513"/>
            <a:ext cx="533400" cy="323850"/>
          </a:xfrm>
          <a:prstGeom prst="ellipse">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0" name="Rectangle 33"/>
          <p:cNvSpPr>
            <a:spLocks noChangeArrowheads="1"/>
          </p:cNvSpPr>
          <p:nvPr/>
        </p:nvSpPr>
        <p:spPr bwMode="auto">
          <a:xfrm>
            <a:off x="1059694" y="5083608"/>
            <a:ext cx="7667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solidFill>
                  <a:srgbClr val="C00000"/>
                </a:solidFill>
                <a:latin typeface="Calibri" panose="020F0502020204030204" pitchFamily="34" charset="0"/>
                <a:cs typeface="Calibri" panose="020F0502020204030204" pitchFamily="34" charset="0"/>
              </a:rPr>
              <a:t>Red Ace</a:t>
            </a:r>
            <a:endParaRPr lang="en-US" altLang="en-US" sz="1400" dirty="0">
              <a:solidFill>
                <a:srgbClr val="C00000"/>
              </a:solidFill>
              <a:latin typeface="Calibri" panose="020F0502020204030204" pitchFamily="34" charset="0"/>
              <a:cs typeface="Calibri" panose="020F0502020204030204" pitchFamily="34" charset="0"/>
            </a:endParaRPr>
          </a:p>
        </p:txBody>
      </p:sp>
      <p:sp>
        <p:nvSpPr>
          <p:cNvPr id="11" name="Line 35"/>
          <p:cNvSpPr>
            <a:spLocks noChangeShapeType="1"/>
          </p:cNvSpPr>
          <p:nvPr/>
        </p:nvSpPr>
        <p:spPr bwMode="auto">
          <a:xfrm flipV="1">
            <a:off x="1440694" y="4671391"/>
            <a:ext cx="195262" cy="486599"/>
          </a:xfrm>
          <a:prstGeom prst="line">
            <a:avLst/>
          </a:prstGeom>
          <a:noFill/>
          <a:ln w="9525">
            <a:solidFill>
              <a:srgbClr val="C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716502153"/>
              </p:ext>
            </p:extLst>
          </p:nvPr>
        </p:nvGraphicFramePr>
        <p:xfrm>
          <a:off x="4706620" y="3573486"/>
          <a:ext cx="4208780" cy="1483360"/>
        </p:xfrm>
        <a:graphic>
          <a:graphicData uri="http://schemas.openxmlformats.org/drawingml/2006/table">
            <a:tbl>
              <a:tblPr firstRow="1" lastRow="1" lastCol="1" bandRow="1">
                <a:tableStyleId>{5C22544A-7EE6-4342-B048-85BDC9FD1C3A}</a:tableStyleId>
              </a:tblPr>
              <a:tblGrid>
                <a:gridCol w="1052195"/>
                <a:gridCol w="1052195"/>
                <a:gridCol w="1052195"/>
                <a:gridCol w="1052195"/>
              </a:tblGrid>
              <a:tr h="370840">
                <a:tc>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Not 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tc>
              </a:tr>
              <a:tr h="370840">
                <a:tc>
                  <a:txBody>
                    <a:bodyPr/>
                    <a:lstStyle/>
                    <a:p>
                      <a:pPr algn="ctr"/>
                      <a:r>
                        <a:rPr lang="en-US" b="1" dirty="0" smtClean="0">
                          <a:latin typeface="Calibri" panose="020F0502020204030204" pitchFamily="34" charset="0"/>
                          <a:cs typeface="Calibri" panose="020F0502020204030204" pitchFamily="34" charset="0"/>
                        </a:rPr>
                        <a:t>Black</a:t>
                      </a:r>
                      <a:endParaRPr lang="en-US" b="1"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solidFill>
                            <a:schemeClr val="tx1"/>
                          </a:solidFill>
                          <a:latin typeface="Calibri" panose="020F0502020204030204" pitchFamily="34" charset="0"/>
                          <a:cs typeface="Calibri" panose="020F0502020204030204" pitchFamily="34" charset="0"/>
                        </a:rPr>
                        <a:t>26</a:t>
                      </a:r>
                      <a:endParaRPr lang="en-US" dirty="0">
                        <a:solidFill>
                          <a:schemeClr val="tx1"/>
                        </a:solidFill>
                        <a:latin typeface="Calibri" panose="020F0502020204030204" pitchFamily="34" charset="0"/>
                        <a:cs typeface="Calibri" panose="020F0502020204030204" pitchFamily="34" charset="0"/>
                      </a:endParaRPr>
                    </a:p>
                  </a:txBody>
                  <a:tcPr/>
                </a:tc>
              </a:tr>
              <a:tr h="370840">
                <a:tc>
                  <a:txBody>
                    <a:bodyPr/>
                    <a:lstStyle/>
                    <a:p>
                      <a:pPr algn="ctr"/>
                      <a:r>
                        <a:rPr lang="en-US" b="1" dirty="0" smtClean="0">
                          <a:solidFill>
                            <a:srgbClr val="C00000"/>
                          </a:solidFill>
                          <a:latin typeface="Calibri" panose="020F0502020204030204" pitchFamily="34" charset="0"/>
                          <a:cs typeface="Calibri" panose="020F0502020204030204" pitchFamily="34" charset="0"/>
                        </a:rPr>
                        <a:t>Red</a:t>
                      </a:r>
                      <a:endParaRPr lang="en-US" b="1" dirty="0">
                        <a:solidFill>
                          <a:srgbClr val="C00000"/>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24</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26</a:t>
                      </a:r>
                      <a:endParaRPr lang="en-US" dirty="0">
                        <a:solidFill>
                          <a:srgbClr val="C00000"/>
                        </a:solidFill>
                        <a:latin typeface="Calibri" panose="020F0502020204030204" pitchFamily="34" charset="0"/>
                        <a:cs typeface="Calibri" panose="020F0502020204030204" pitchFamily="34" charset="0"/>
                      </a:endParaRPr>
                    </a:p>
                  </a:txBody>
                  <a:tcPr/>
                </a:tc>
              </a:tr>
              <a:tr h="370840">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48</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52</a:t>
                      </a:r>
                      <a:endParaRPr lang="en-US" dirty="0">
                        <a:solidFill>
                          <a:srgbClr val="996633"/>
                        </a:solidFill>
                        <a:latin typeface="Calibri" panose="020F0502020204030204" pitchFamily="34" charset="0"/>
                        <a:cs typeface="Calibri" panose="020F0502020204030204" pitchFamily="34" charset="0"/>
                      </a:endParaRPr>
                    </a:p>
                  </a:txBody>
                  <a:tcPr/>
                </a:tc>
              </a:tr>
            </a:tbl>
          </a:graphicData>
        </a:graphic>
      </p:graphicFrame>
      <p:sp>
        <p:nvSpPr>
          <p:cNvPr id="13" name="Rectangle 33"/>
          <p:cNvSpPr>
            <a:spLocks noChangeArrowheads="1"/>
          </p:cNvSpPr>
          <p:nvPr/>
        </p:nvSpPr>
        <p:spPr bwMode="auto">
          <a:xfrm>
            <a:off x="7439026" y="5068911"/>
            <a:ext cx="9525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latin typeface="Calibri" panose="020F0502020204030204" pitchFamily="34" charset="0"/>
                <a:cs typeface="Calibri" panose="020F0502020204030204" pitchFamily="34" charset="0"/>
              </a:rPr>
              <a:t>Red Card</a:t>
            </a:r>
            <a:endParaRPr lang="en-US" altLang="en-US" sz="1400" dirty="0">
              <a:latin typeface="Calibri" panose="020F0502020204030204" pitchFamily="34" charset="0"/>
              <a:cs typeface="Calibri" panose="020F0502020204030204" pitchFamily="34" charset="0"/>
            </a:endParaRPr>
          </a:p>
        </p:txBody>
      </p:sp>
      <p:sp>
        <p:nvSpPr>
          <p:cNvPr id="14" name="Oval 34"/>
          <p:cNvSpPr>
            <a:spLocks noChangeArrowheads="1"/>
          </p:cNvSpPr>
          <p:nvPr/>
        </p:nvSpPr>
        <p:spPr bwMode="auto">
          <a:xfrm>
            <a:off x="8124825" y="4354121"/>
            <a:ext cx="533400" cy="3238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5" name="Line 35"/>
          <p:cNvSpPr>
            <a:spLocks noChangeShapeType="1"/>
          </p:cNvSpPr>
          <p:nvPr/>
        </p:nvSpPr>
        <p:spPr bwMode="auto">
          <a:xfrm flipV="1">
            <a:off x="7976592" y="4626934"/>
            <a:ext cx="224433" cy="51817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Oval 34"/>
          <p:cNvSpPr>
            <a:spLocks noChangeArrowheads="1"/>
          </p:cNvSpPr>
          <p:nvPr/>
        </p:nvSpPr>
        <p:spPr bwMode="auto">
          <a:xfrm>
            <a:off x="6002020" y="4344599"/>
            <a:ext cx="533400" cy="323850"/>
          </a:xfrm>
          <a:prstGeom prst="ellipse">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7" name="Rectangle 33"/>
          <p:cNvSpPr>
            <a:spLocks noChangeArrowheads="1"/>
          </p:cNvSpPr>
          <p:nvPr/>
        </p:nvSpPr>
        <p:spPr bwMode="auto">
          <a:xfrm>
            <a:off x="5616257" y="5064149"/>
            <a:ext cx="7667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solidFill>
                  <a:srgbClr val="C00000"/>
                </a:solidFill>
                <a:latin typeface="Calibri" panose="020F0502020204030204" pitchFamily="34" charset="0"/>
                <a:cs typeface="Calibri" panose="020F0502020204030204" pitchFamily="34" charset="0"/>
              </a:rPr>
              <a:t>Red Ace</a:t>
            </a:r>
            <a:endParaRPr lang="en-US" altLang="en-US" sz="1400" dirty="0">
              <a:solidFill>
                <a:srgbClr val="C00000"/>
              </a:solidFill>
              <a:latin typeface="Calibri" panose="020F0502020204030204" pitchFamily="34" charset="0"/>
              <a:cs typeface="Calibri" panose="020F0502020204030204" pitchFamily="34" charset="0"/>
            </a:endParaRPr>
          </a:p>
        </p:txBody>
      </p:sp>
      <p:sp>
        <p:nvSpPr>
          <p:cNvPr id="18" name="Line 35"/>
          <p:cNvSpPr>
            <a:spLocks noChangeShapeType="1"/>
          </p:cNvSpPr>
          <p:nvPr/>
        </p:nvSpPr>
        <p:spPr bwMode="auto">
          <a:xfrm flipV="1">
            <a:off x="5997257" y="4663477"/>
            <a:ext cx="195262" cy="486599"/>
          </a:xfrm>
          <a:prstGeom prst="line">
            <a:avLst/>
          </a:prstGeom>
          <a:noFill/>
          <a:ln w="9525">
            <a:solidFill>
              <a:srgbClr val="C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mc:AlternateContent xmlns:mc="http://schemas.openxmlformats.org/markup-compatibility/2006" xmlns:a14="http://schemas.microsoft.com/office/drawing/2010/main">
        <mc:Choice Requires="a14">
          <p:sp>
            <p:nvSpPr>
              <p:cNvPr id="20" name="Content Placeholder 2"/>
              <p:cNvSpPr txBox="1">
                <a:spLocks/>
              </p:cNvSpPr>
              <p:nvPr/>
            </p:nvSpPr>
            <p:spPr bwMode="auto">
              <a:xfrm>
                <a:off x="4800600" y="1565275"/>
                <a:ext cx="4114800" cy="4530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r>
                  <a:rPr lang="en-US" sz="2200" kern="0" dirty="0" smtClean="0"/>
                  <a:t>Example: </a:t>
                </a:r>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1800" i="1" kern="0" smtClean="0">
                          <a:latin typeface="Cambria Math"/>
                        </a:rPr>
                        <m:t>𝑃</m:t>
                      </m:r>
                      <m:d>
                        <m:dPr>
                          <m:ctrlPr>
                            <a:rPr lang="en-US" sz="1800" i="1" kern="0" smtClean="0">
                              <a:latin typeface="Cambria Math" panose="02040503050406030204" pitchFamily="18" charset="0"/>
                            </a:rPr>
                          </m:ctrlPr>
                        </m:dPr>
                        <m:e>
                          <m:r>
                            <a:rPr lang="en-US" sz="1800" b="0" i="1" kern="0" smtClean="0">
                              <a:latin typeface="Cambria Math"/>
                            </a:rPr>
                            <m:t>𝐴𝑐𝑒</m:t>
                          </m:r>
                          <m:r>
                            <a:rPr lang="en-US" sz="1800" b="0" i="1" kern="0" smtClean="0">
                              <a:latin typeface="Cambria Math"/>
                            </a:rPr>
                            <m:t> </m:t>
                          </m:r>
                          <m:r>
                            <a:rPr lang="en-US" sz="1800" b="0" i="1" kern="0" smtClean="0">
                              <a:latin typeface="Cambria Math"/>
                            </a:rPr>
                            <m:t>𝑐𝑎𝑟𝑑</m:t>
                          </m:r>
                          <m:r>
                            <a:rPr lang="en-US" sz="1800" b="0" i="1" kern="0" smtClean="0">
                              <a:latin typeface="Cambria Math"/>
                            </a:rPr>
                            <m:t> </m:t>
                          </m:r>
                          <m:r>
                            <a:rPr lang="en-US" sz="1800" i="1" kern="0" smtClean="0">
                              <a:latin typeface="Cambria Math"/>
                            </a:rPr>
                            <m:t>𝑔𝑖𝑣𝑒𝑛</m:t>
                          </m:r>
                          <m:r>
                            <a:rPr lang="en-US" sz="1800" i="1" kern="0" smtClean="0">
                              <a:latin typeface="Cambria Math"/>
                            </a:rPr>
                            <m:t> </m:t>
                          </m:r>
                          <m:r>
                            <a:rPr lang="en-US" sz="1800" i="1" kern="0" smtClean="0">
                              <a:latin typeface="Cambria Math"/>
                            </a:rPr>
                            <m:t>𝑡h𝑎𝑡</m:t>
                          </m:r>
                          <m:r>
                            <a:rPr lang="en-US" sz="1800" i="1" kern="0" smtClean="0">
                              <a:latin typeface="Cambria Math"/>
                            </a:rPr>
                            <m:t> </m:t>
                          </m:r>
                          <m:r>
                            <a:rPr lang="en-US" sz="1800" i="1" kern="0" smtClean="0">
                              <a:latin typeface="Cambria Math"/>
                            </a:rPr>
                            <m:t>𝑖𝑡</m:t>
                          </m:r>
                          <m:r>
                            <a:rPr lang="en-US" sz="1800" i="1" kern="0" smtClean="0">
                              <a:latin typeface="Cambria Math"/>
                            </a:rPr>
                            <m:t> </m:t>
                          </m:r>
                          <m:r>
                            <a:rPr lang="en-US" sz="1800" i="1" kern="0" smtClean="0">
                              <a:latin typeface="Cambria Math"/>
                            </a:rPr>
                            <m:t>𝑖𝑠</m:t>
                          </m:r>
                          <m:r>
                            <a:rPr lang="en-US" sz="1800" i="1" kern="0" smtClean="0">
                              <a:latin typeface="Cambria Math"/>
                            </a:rPr>
                            <m:t> </m:t>
                          </m:r>
                          <m:r>
                            <a:rPr lang="en-US" sz="1800" b="0" i="1" kern="0" smtClean="0">
                              <a:latin typeface="Cambria Math"/>
                            </a:rPr>
                            <m:t>𝑅𝑒𝑑</m:t>
                          </m:r>
                        </m:e>
                      </m:d>
                    </m:oMath>
                  </m:oMathPara>
                </a14:m>
                <a:endParaRPr lang="en-US" sz="1800" i="1" kern="0" dirty="0" smtClean="0">
                  <a:latin typeface="Cambria Math"/>
                </a:endParaRPr>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1800" i="1" kern="0" smtClean="0">
                          <a:latin typeface="Cambria Math"/>
                        </a:rPr>
                        <m:t>=</m:t>
                      </m:r>
                      <m:r>
                        <a:rPr lang="en-US" sz="1800" i="1" kern="0" smtClean="0">
                          <a:latin typeface="Cambria Math"/>
                        </a:rPr>
                        <m:t>𝑃</m:t>
                      </m:r>
                      <m:d>
                        <m:dPr>
                          <m:ctrlPr>
                            <a:rPr lang="en-US" sz="1800" i="1" kern="0" smtClean="0">
                              <a:latin typeface="Cambria Math" panose="02040503050406030204" pitchFamily="18" charset="0"/>
                            </a:rPr>
                          </m:ctrlPr>
                        </m:dPr>
                        <m:e>
                          <m:r>
                            <a:rPr lang="en-US" sz="1800" b="0" i="1" kern="0" smtClean="0">
                              <a:latin typeface="Cambria Math"/>
                            </a:rPr>
                            <m:t>𝐴𝑐𝑒</m:t>
                          </m:r>
                        </m:e>
                        <m:e>
                          <m:r>
                            <a:rPr lang="en-US" sz="1800" b="0" i="1" kern="0" smtClean="0">
                              <a:latin typeface="Cambria Math"/>
                            </a:rPr>
                            <m:t>𝑅𝑒𝑑</m:t>
                          </m:r>
                        </m:e>
                      </m:d>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2 </m:t>
                          </m:r>
                          <m:r>
                            <a:rPr lang="en-US" sz="1800" i="1" kern="0" smtClean="0">
                              <a:latin typeface="Cambria Math"/>
                            </a:rPr>
                            <m:t>𝑅𝑒𝑑</m:t>
                          </m:r>
                          <m:r>
                            <a:rPr lang="en-US" sz="1800" i="1" kern="0" smtClean="0">
                              <a:latin typeface="Cambria Math"/>
                            </a:rPr>
                            <m:t> </m:t>
                          </m:r>
                          <m:r>
                            <a:rPr lang="en-US" sz="1800" i="1" kern="0" smtClean="0">
                              <a:latin typeface="Cambria Math"/>
                            </a:rPr>
                            <m:t>𝐴𝑐𝑒𝑠</m:t>
                          </m:r>
                        </m:num>
                        <m:den>
                          <m:r>
                            <a:rPr lang="en-US" sz="1800" b="0" i="1" kern="0" smtClean="0">
                              <a:latin typeface="Cambria Math"/>
                            </a:rPr>
                            <m:t>26 </m:t>
                          </m:r>
                          <m:r>
                            <a:rPr lang="en-US" sz="1800" b="0" i="1" kern="0" smtClean="0">
                              <a:latin typeface="Cambria Math"/>
                            </a:rPr>
                            <m:t>𝑅𝑒𝑑</m:t>
                          </m:r>
                        </m:den>
                      </m:f>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1</m:t>
                          </m:r>
                        </m:num>
                        <m:den>
                          <m:r>
                            <a:rPr lang="en-US" sz="1800" b="0" i="1" kern="0" smtClean="0">
                              <a:latin typeface="Cambria Math"/>
                            </a:rPr>
                            <m:t>13</m:t>
                          </m:r>
                        </m:den>
                      </m:f>
                    </m:oMath>
                  </m:oMathPara>
                </a14:m>
                <a:endParaRPr lang="en-US" sz="1800" kern="0" dirty="0" smtClean="0"/>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𝑃</m:t>
                          </m:r>
                          <m:r>
                            <a:rPr lang="en-US" sz="1800" i="1" kern="0" smtClean="0">
                              <a:latin typeface="Cambria Math"/>
                            </a:rPr>
                            <m:t>(</m:t>
                          </m:r>
                          <m:r>
                            <a:rPr lang="en-US" sz="1800" i="1" kern="0" smtClean="0">
                              <a:latin typeface="Cambria Math"/>
                            </a:rPr>
                            <m:t>𝑅𝑒𝑑</m:t>
                          </m:r>
                          <m:r>
                            <a:rPr lang="en-US" sz="1800" i="1" kern="0" smtClean="0">
                              <a:latin typeface="Cambria Math"/>
                            </a:rPr>
                            <m:t> </m:t>
                          </m:r>
                          <m:r>
                            <a:rPr lang="en-US" sz="1800" i="1" kern="0" smtClean="0">
                              <a:latin typeface="Cambria Math"/>
                            </a:rPr>
                            <m:t>𝑎𝑛𝑑</m:t>
                          </m:r>
                          <m:r>
                            <a:rPr lang="en-US" sz="1800" i="1" kern="0" smtClean="0">
                              <a:latin typeface="Cambria Math"/>
                            </a:rPr>
                            <m:t> </m:t>
                          </m:r>
                          <m:r>
                            <a:rPr lang="en-US" sz="1800" i="1" kern="0" smtClean="0">
                              <a:latin typeface="Cambria Math"/>
                            </a:rPr>
                            <m:t>𝐴𝑐𝑒</m:t>
                          </m:r>
                          <m:r>
                            <a:rPr lang="en-US" sz="1800" i="1" kern="0" smtClean="0">
                              <a:latin typeface="Cambria Math"/>
                            </a:rPr>
                            <m:t>)</m:t>
                          </m:r>
                        </m:num>
                        <m:den>
                          <m:r>
                            <a:rPr lang="en-US" sz="1800" i="1" kern="0" smtClean="0">
                              <a:latin typeface="Cambria Math"/>
                            </a:rPr>
                            <m:t>𝑃</m:t>
                          </m:r>
                          <m:r>
                            <a:rPr lang="en-US" sz="1800" i="1" kern="0" smtClean="0">
                              <a:latin typeface="Cambria Math"/>
                            </a:rPr>
                            <m:t>(</m:t>
                          </m:r>
                          <m:r>
                            <a:rPr lang="en-US" sz="1800" b="0" i="1" kern="0" smtClean="0">
                              <a:latin typeface="Cambria Math"/>
                            </a:rPr>
                            <m:t>𝑅𝑒𝑑</m:t>
                          </m:r>
                          <m:r>
                            <a:rPr lang="en-US" sz="1800" i="1" kern="0" smtClean="0">
                              <a:latin typeface="Cambria Math"/>
                            </a:rPr>
                            <m:t>)</m:t>
                          </m:r>
                        </m:den>
                      </m:f>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2/52</m:t>
                          </m:r>
                        </m:num>
                        <m:den>
                          <m:r>
                            <a:rPr lang="en-US" sz="1800" b="0" i="1" kern="0" smtClean="0">
                              <a:latin typeface="Cambria Math"/>
                            </a:rPr>
                            <m:t>26</m:t>
                          </m:r>
                          <m:r>
                            <a:rPr lang="en-US" sz="1800" i="1" kern="0" smtClean="0">
                              <a:latin typeface="Cambria Math"/>
                            </a:rPr>
                            <m:t>/52</m:t>
                          </m:r>
                        </m:den>
                      </m:f>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1</m:t>
                          </m:r>
                        </m:num>
                        <m:den>
                          <m:r>
                            <a:rPr lang="en-US" sz="1800" b="0" i="1" kern="0" smtClean="0">
                              <a:latin typeface="Cambria Math"/>
                            </a:rPr>
                            <m:t>13</m:t>
                          </m:r>
                        </m:den>
                      </m:f>
                    </m:oMath>
                  </m:oMathPara>
                </a14:m>
                <a:endParaRPr lang="en-US" sz="1800" kern="0" dirty="0"/>
              </a:p>
            </p:txBody>
          </p:sp>
        </mc:Choice>
        <mc:Fallback xmlns="">
          <p:sp>
            <p:nvSpPr>
              <p:cNvPr id="20" name="Content Placeholder 2"/>
              <p:cNvSpPr txBox="1">
                <a:spLocks noRot="1" noChangeAspect="1" noMove="1" noResize="1" noEditPoints="1" noAdjustHandles="1" noChangeArrowheads="1" noChangeShapeType="1" noTextEdit="1"/>
              </p:cNvSpPr>
              <p:nvPr/>
            </p:nvSpPr>
            <p:spPr bwMode="auto">
              <a:xfrm>
                <a:off x="4800600" y="1565275"/>
                <a:ext cx="4114800" cy="4530725"/>
              </a:xfrm>
              <a:prstGeom prst="rect">
                <a:avLst/>
              </a:prstGeom>
              <a:blipFill rotWithShape="1">
                <a:blip r:embed="rId3"/>
                <a:stretch>
                  <a:fillRect l="-296" t="-8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 name="TextBox 20"/>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55369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114800" cy="4530725"/>
              </a:xfrm>
            </p:spPr>
            <p:txBody>
              <a:bodyPr/>
              <a:lstStyle/>
              <a:p>
                <a:r>
                  <a:rPr lang="en-US" sz="2600" dirty="0" smtClean="0"/>
                  <a:t>Conditional probability</a:t>
                </a:r>
              </a:p>
              <a:p>
                <a:pPr lvl="1"/>
                <a:endParaRPr lang="en-US" sz="2200" dirty="0" smtClean="0"/>
              </a:p>
              <a:p>
                <a:pPr lvl="1"/>
                <a:endParaRPr lang="en-US" sz="600" dirty="0" smtClean="0"/>
              </a:p>
              <a:p>
                <a:pPr lvl="1"/>
                <a:r>
                  <a:rPr lang="en-US" sz="2200" dirty="0" smtClean="0"/>
                  <a:t>Probability of event A given that event B has occurred</a:t>
                </a:r>
              </a:p>
              <a:p>
                <a:pPr marL="344487" lvl="1" indent="0">
                  <a:buNone/>
                </a:pPr>
                <a14:m>
                  <m:oMathPara xmlns:m="http://schemas.openxmlformats.org/officeDocument/2006/math">
                    <m:oMathParaPr>
                      <m:jc m:val="centerGroup"/>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e>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𝑃</m:t>
                          </m:r>
                          <m:r>
                            <a:rPr lang="en-US" sz="2200" i="1">
                              <a:latin typeface="Cambria Math"/>
                            </a:rPr>
                            <m:t>(</m:t>
                          </m:r>
                          <m:r>
                            <a:rPr lang="en-US" sz="2200" i="1">
                              <a:latin typeface="Cambria Math"/>
                            </a:rPr>
                            <m:t>𝐴</m:t>
                          </m:r>
                          <m:r>
                            <a:rPr lang="en-US" sz="2200" i="1">
                              <a:latin typeface="Cambria Math"/>
                            </a:rPr>
                            <m:t> </m:t>
                          </m:r>
                          <m:r>
                            <a:rPr lang="en-US" sz="2200" i="1">
                              <a:latin typeface="Cambria Math"/>
                            </a:rPr>
                            <m:t>𝑎𝑛𝑑</m:t>
                          </m:r>
                          <m:r>
                            <a:rPr lang="en-US" sz="2200" i="1">
                              <a:latin typeface="Cambria Math"/>
                            </a:rPr>
                            <m:t> </m:t>
                          </m:r>
                          <m:r>
                            <a:rPr lang="en-US" sz="2200" i="1">
                              <a:latin typeface="Cambria Math"/>
                            </a:rPr>
                            <m:t>𝐵</m:t>
                          </m:r>
                          <m:r>
                            <a:rPr lang="en-US" sz="2200" i="1">
                              <a:latin typeface="Cambria Math"/>
                            </a:rPr>
                            <m:t>)</m:t>
                          </m:r>
                        </m:num>
                        <m:den>
                          <m:r>
                            <a:rPr lang="en-US" sz="2200" i="1">
                              <a:latin typeface="Cambria Math"/>
                            </a:rPr>
                            <m:t>𝑃</m:t>
                          </m:r>
                          <m:r>
                            <a:rPr lang="en-US" sz="2200" i="1">
                              <a:latin typeface="Cambria Math"/>
                            </a:rPr>
                            <m:t>(</m:t>
                          </m:r>
                          <m:r>
                            <a:rPr lang="en-US" sz="2200" i="1">
                              <a:latin typeface="Cambria Math"/>
                            </a:rPr>
                            <m:t>𝐵</m:t>
                          </m:r>
                          <m:r>
                            <a:rPr lang="en-US" sz="2200" i="1">
                              <a:latin typeface="Cambria Math"/>
                            </a:rPr>
                            <m:t>)</m:t>
                          </m:r>
                        </m:den>
                      </m:f>
                    </m:oMath>
                  </m:oMathPara>
                </a14:m>
                <a:endParaRPr lang="en-US" sz="2200" dirty="0" smtClean="0"/>
              </a:p>
              <a:p>
                <a:pPr marL="344487" lvl="1" indent="0">
                  <a:buNone/>
                </a:pPr>
                <a:endParaRPr lang="en-US" sz="2200" dirty="0" smtClean="0"/>
              </a:p>
              <a:p>
                <a:pPr marL="344487" lvl="1" indent="0">
                  <a:buNone/>
                </a:pPr>
                <a:endParaRPr lang="en-US" sz="1000" dirty="0"/>
              </a:p>
              <a:p>
                <a:pPr lvl="1"/>
                <a:r>
                  <a:rPr lang="en-US" sz="2200" dirty="0"/>
                  <a:t>Probability of event </a:t>
                </a:r>
                <a:r>
                  <a:rPr lang="en-US" sz="2200" dirty="0" smtClean="0"/>
                  <a:t>B </a:t>
                </a:r>
                <a:r>
                  <a:rPr lang="en-US" sz="2200" dirty="0"/>
                  <a:t>given that event </a:t>
                </a:r>
                <a:r>
                  <a:rPr lang="en-US" sz="2200" dirty="0" smtClean="0"/>
                  <a:t>A </a:t>
                </a:r>
                <a:r>
                  <a:rPr lang="en-US" sz="2200" dirty="0"/>
                  <a:t>has occurred</a:t>
                </a:r>
              </a:p>
              <a:p>
                <a:pPr marL="344487" lvl="1" indent="0">
                  <a:buNone/>
                </a:pPr>
                <a14:m>
                  <m:oMathPara xmlns:m="http://schemas.openxmlformats.org/officeDocument/2006/math">
                    <m:oMathParaPr>
                      <m:jc m:val="centerGroup"/>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𝐵</m:t>
                          </m:r>
                        </m:e>
                        <m:e>
                          <m:r>
                            <a:rPr lang="en-US" sz="2200" b="0" i="1" smtClean="0">
                              <a:latin typeface="Cambria Math"/>
                            </a:rPr>
                            <m:t>𝐴</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𝑃</m:t>
                          </m:r>
                          <m:r>
                            <a:rPr lang="en-US" sz="2200" i="1">
                              <a:latin typeface="Cambria Math"/>
                            </a:rPr>
                            <m:t>(</m:t>
                          </m:r>
                          <m:r>
                            <a:rPr lang="en-US" sz="2200" i="1">
                              <a:latin typeface="Cambria Math"/>
                            </a:rPr>
                            <m:t>𝐴</m:t>
                          </m:r>
                          <m:r>
                            <a:rPr lang="en-US" sz="2200" i="1">
                              <a:latin typeface="Cambria Math"/>
                            </a:rPr>
                            <m:t> </m:t>
                          </m:r>
                          <m:r>
                            <a:rPr lang="en-US" sz="2200" i="1">
                              <a:latin typeface="Cambria Math"/>
                            </a:rPr>
                            <m:t>𝑎𝑛𝑑</m:t>
                          </m:r>
                          <m:r>
                            <a:rPr lang="en-US" sz="2200" i="1">
                              <a:latin typeface="Cambria Math"/>
                            </a:rPr>
                            <m:t> </m:t>
                          </m:r>
                          <m:r>
                            <a:rPr lang="en-US" sz="2200" i="1">
                              <a:latin typeface="Cambria Math"/>
                            </a:rPr>
                            <m:t>𝐵</m:t>
                          </m:r>
                          <m:r>
                            <a:rPr lang="en-US" sz="2200" i="1">
                              <a:latin typeface="Cambria Math"/>
                            </a:rPr>
                            <m:t>)</m:t>
                          </m:r>
                        </m:num>
                        <m:den>
                          <m:r>
                            <a:rPr lang="en-US" sz="2200" i="1">
                              <a:latin typeface="Cambria Math"/>
                            </a:rPr>
                            <m:t>𝑃</m:t>
                          </m:r>
                          <m:r>
                            <a:rPr lang="en-US" sz="2200" i="1">
                              <a:latin typeface="Cambria Math"/>
                            </a:rPr>
                            <m:t>(</m:t>
                          </m:r>
                          <m:r>
                            <a:rPr lang="en-US" sz="2200" b="0" i="1" smtClean="0">
                              <a:latin typeface="Cambria Math"/>
                            </a:rPr>
                            <m:t>𝐴</m:t>
                          </m:r>
                          <m:r>
                            <a:rPr lang="en-US" sz="2200" i="1">
                              <a:latin typeface="Cambria Math"/>
                            </a:rPr>
                            <m:t>)</m:t>
                          </m:r>
                        </m:den>
                      </m:f>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114800" cy="4530725"/>
              </a:xfrm>
              <a:blipFill rotWithShape="1">
                <a:blip r:embed="rId2"/>
                <a:stretch>
                  <a:fillRect l="-593" t="-1077" r="-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27</a:t>
            </a:fld>
            <a:endParaRPr lang="en-US" altLang="en-US"/>
          </a:p>
        </p:txBody>
      </p:sp>
      <p:sp>
        <p:nvSpPr>
          <p:cNvPr id="5" name="Right Arrow 4"/>
          <p:cNvSpPr/>
          <p:nvPr/>
        </p:nvSpPr>
        <p:spPr>
          <a:xfrm>
            <a:off x="4240428" y="1740243"/>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Content Placeholder 2"/>
              <p:cNvSpPr txBox="1">
                <a:spLocks/>
              </p:cNvSpPr>
              <p:nvPr/>
            </p:nvSpPr>
            <p:spPr bwMode="auto">
              <a:xfrm>
                <a:off x="4800600" y="1600200"/>
                <a:ext cx="4114800" cy="4530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342900" lvl="1" indent="-342900">
                  <a:buClr>
                    <a:schemeClr val="accent1"/>
                  </a:buClr>
                  <a:buSzPct val="65000"/>
                  <a:buFont typeface="Wingdings" pitchFamily="2" charset="2"/>
                  <a:buChar char="n"/>
                </a:pPr>
                <a:r>
                  <a:rPr lang="en-US" dirty="0" smtClean="0">
                    <a:solidFill>
                      <a:srgbClr val="FF0000"/>
                    </a:solidFill>
                  </a:rPr>
                  <a:t>General </a:t>
                </a:r>
                <a:r>
                  <a:rPr lang="en-US" dirty="0">
                    <a:solidFill>
                      <a:srgbClr val="FF0000"/>
                    </a:solidFill>
                  </a:rPr>
                  <a:t>multiplication rule</a:t>
                </a:r>
              </a:p>
              <a:p>
                <a:pPr marL="395288" indent="0">
                  <a:buNone/>
                </a:pPr>
                <a:r>
                  <a:rPr lang="en-US" sz="2600" kern="0" dirty="0" smtClean="0"/>
                  <a:t>for </a:t>
                </a:r>
                <a:r>
                  <a:rPr lang="en-US" sz="2600" kern="0" dirty="0" smtClean="0">
                    <a:solidFill>
                      <a:srgbClr val="FF0000"/>
                    </a:solidFill>
                  </a:rPr>
                  <a:t>joint</a:t>
                </a:r>
                <a:r>
                  <a:rPr lang="en-US" sz="2600" kern="0" dirty="0" smtClean="0"/>
                  <a:t> event, A and B</a:t>
                </a:r>
              </a:p>
              <a:p>
                <a:pPr marL="395288" indent="0">
                  <a:buNone/>
                </a:pPr>
                <a:endParaRPr lang="en-US" sz="400" kern="0" dirty="0" smtClean="0"/>
              </a:p>
              <a:p>
                <a:pPr marL="344487" lvl="1" indent="0">
                  <a:buFont typeface="Wingdings" pitchFamily="2" charset="2"/>
                  <a:buNone/>
                </a:pPr>
                <a14:m>
                  <m:oMathPara xmlns:m="http://schemas.openxmlformats.org/officeDocument/2006/math">
                    <m:oMathParaPr>
                      <m:jc m:val="centerGroup"/>
                    </m:oMathParaPr>
                    <m:oMath xmlns:m="http://schemas.openxmlformats.org/officeDocument/2006/math">
                      <m:r>
                        <a:rPr lang="en-US" sz="2200" b="0" i="1" kern="0" smtClean="0">
                          <a:latin typeface="Cambria Math"/>
                        </a:rPr>
                        <m:t>𝑃</m:t>
                      </m:r>
                      <m:d>
                        <m:dPr>
                          <m:ctrlPr>
                            <a:rPr lang="en-US" sz="2200" b="0" i="1" kern="0" smtClean="0">
                              <a:latin typeface="Cambria Math" panose="02040503050406030204" pitchFamily="18" charset="0"/>
                            </a:rPr>
                          </m:ctrlPr>
                        </m:dPr>
                        <m:e>
                          <m:r>
                            <a:rPr lang="en-US" sz="2200" b="0" i="1" kern="0" smtClean="0">
                              <a:latin typeface="Cambria Math"/>
                            </a:rPr>
                            <m:t>𝐴</m:t>
                          </m:r>
                          <m:r>
                            <a:rPr lang="en-US" sz="2200" b="0" i="1" kern="0" smtClean="0">
                              <a:latin typeface="Cambria Math"/>
                            </a:rPr>
                            <m:t> </m:t>
                          </m:r>
                          <m:r>
                            <a:rPr lang="en-US" sz="2200" b="0" i="1" kern="0" smtClean="0">
                              <a:latin typeface="Cambria Math"/>
                            </a:rPr>
                            <m:t>𝑎𝑛𝑑</m:t>
                          </m:r>
                          <m:r>
                            <a:rPr lang="en-US" sz="2200" b="0" i="1" kern="0" smtClean="0">
                              <a:latin typeface="Cambria Math"/>
                            </a:rPr>
                            <m:t> </m:t>
                          </m:r>
                          <m:r>
                            <a:rPr lang="en-US" sz="2200" b="0" i="1" kern="0" smtClean="0">
                              <a:latin typeface="Cambria Math"/>
                            </a:rPr>
                            <m:t>𝐵</m:t>
                          </m:r>
                        </m:e>
                      </m:d>
                      <m:r>
                        <a:rPr lang="en-US" sz="2200" b="0" i="1" kern="0" smtClean="0">
                          <a:latin typeface="Cambria Math"/>
                        </a:rPr>
                        <m:t>=</m:t>
                      </m:r>
                      <m:r>
                        <a:rPr lang="en-US" sz="2200" i="1" kern="0">
                          <a:latin typeface="Cambria Math"/>
                        </a:rPr>
                        <m:t>𝑃</m:t>
                      </m:r>
                      <m:d>
                        <m:dPr>
                          <m:ctrlPr>
                            <a:rPr lang="en-US" sz="2200" i="1" kern="0">
                              <a:latin typeface="Cambria Math" panose="02040503050406030204" pitchFamily="18" charset="0"/>
                            </a:rPr>
                          </m:ctrlPr>
                        </m:dPr>
                        <m:e>
                          <m:r>
                            <a:rPr lang="en-US" sz="2200" i="1" kern="0">
                              <a:latin typeface="Cambria Math"/>
                            </a:rPr>
                            <m:t>𝐴</m:t>
                          </m:r>
                        </m:e>
                        <m:e>
                          <m:r>
                            <a:rPr lang="en-US" sz="2200" i="1" kern="0">
                              <a:latin typeface="Cambria Math"/>
                            </a:rPr>
                            <m:t>𝐵</m:t>
                          </m:r>
                        </m:e>
                      </m:d>
                      <m:r>
                        <a:rPr lang="en-US" sz="2200" b="0" i="1" kern="0" smtClean="0">
                          <a:latin typeface="Cambria Math"/>
                        </a:rPr>
                        <m:t>𝑃</m:t>
                      </m:r>
                      <m:d>
                        <m:dPr>
                          <m:ctrlPr>
                            <a:rPr lang="en-US" sz="2200" b="0" i="1" kern="0" smtClean="0">
                              <a:latin typeface="Cambria Math" panose="02040503050406030204" pitchFamily="18" charset="0"/>
                            </a:rPr>
                          </m:ctrlPr>
                        </m:dPr>
                        <m:e>
                          <m:r>
                            <a:rPr lang="en-US" sz="2200" b="0" i="1" kern="0" smtClean="0">
                              <a:latin typeface="Cambria Math"/>
                            </a:rPr>
                            <m:t>𝐵</m:t>
                          </m:r>
                        </m:e>
                      </m:d>
                    </m:oMath>
                  </m:oMathPara>
                </a14:m>
                <a:endParaRPr lang="en-US" sz="2200" b="0" kern="0" dirty="0" smtClean="0"/>
              </a:p>
              <a:p>
                <a:pPr marL="344487" lvl="1" indent="0">
                  <a:buFont typeface="Wingdings" pitchFamily="2" charset="2"/>
                  <a:buNone/>
                </a:pPr>
                <a:endParaRPr lang="en-US" sz="2200" kern="0" dirty="0"/>
              </a:p>
              <a:p>
                <a:pPr marL="344487" lvl="1" indent="0">
                  <a:buFont typeface="Wingdings" pitchFamily="2" charset="2"/>
                  <a:buNone/>
                </a:pPr>
                <a:endParaRPr lang="en-US" sz="2200" b="0" kern="0" dirty="0" smtClean="0"/>
              </a:p>
              <a:p>
                <a:pPr marL="344487" lvl="1" indent="0">
                  <a:buFont typeface="Wingdings" pitchFamily="2" charset="2"/>
                  <a:buNone/>
                </a:pPr>
                <a:endParaRPr lang="en-US" sz="2200" kern="0" dirty="0"/>
              </a:p>
              <a:p>
                <a:pPr marL="344487" lvl="1" indent="0">
                  <a:buFont typeface="Wingdings" pitchFamily="2" charset="2"/>
                  <a:buNone/>
                </a:pPr>
                <a:endParaRPr lang="en-US" sz="2200" b="0" kern="0" dirty="0" smtClean="0"/>
              </a:p>
              <a:p>
                <a:pPr marL="344487" lvl="1" indent="0">
                  <a:buFont typeface="Wingdings" pitchFamily="2" charset="2"/>
                  <a:buNone/>
                </a:pPr>
                <a:endParaRPr lang="en-US" sz="1000" b="0" kern="0" dirty="0" smtClean="0"/>
              </a:p>
              <a:p>
                <a:pPr marL="344487" lvl="1" indent="0">
                  <a:buNone/>
                </a:pPr>
                <a14:m>
                  <m:oMathPara xmlns:m="http://schemas.openxmlformats.org/officeDocument/2006/math">
                    <m:oMathParaPr>
                      <m:jc m:val="centerGroup"/>
                    </m:oMathParaPr>
                    <m:oMath xmlns:m="http://schemas.openxmlformats.org/officeDocument/2006/math">
                      <m:r>
                        <a:rPr lang="en-US" sz="2200" i="1" kern="0">
                          <a:latin typeface="Cambria Math"/>
                        </a:rPr>
                        <m:t>𝑃</m:t>
                      </m:r>
                      <m:d>
                        <m:dPr>
                          <m:ctrlPr>
                            <a:rPr lang="en-US" sz="2200" i="1" kern="0">
                              <a:latin typeface="Cambria Math" panose="02040503050406030204" pitchFamily="18" charset="0"/>
                            </a:rPr>
                          </m:ctrlPr>
                        </m:dPr>
                        <m:e>
                          <m:r>
                            <a:rPr lang="en-US" sz="2200" i="1" kern="0">
                              <a:latin typeface="Cambria Math"/>
                            </a:rPr>
                            <m:t>𝐴</m:t>
                          </m:r>
                          <m:r>
                            <a:rPr lang="en-US" sz="2200" i="1" kern="0">
                              <a:latin typeface="Cambria Math"/>
                            </a:rPr>
                            <m:t> </m:t>
                          </m:r>
                          <m:r>
                            <a:rPr lang="en-US" sz="2200" i="1" kern="0">
                              <a:latin typeface="Cambria Math"/>
                            </a:rPr>
                            <m:t>𝑎𝑛𝑑</m:t>
                          </m:r>
                          <m:r>
                            <a:rPr lang="en-US" sz="2200" i="1" kern="0">
                              <a:latin typeface="Cambria Math"/>
                            </a:rPr>
                            <m:t> </m:t>
                          </m:r>
                          <m:r>
                            <a:rPr lang="en-US" sz="2200" i="1" kern="0">
                              <a:latin typeface="Cambria Math"/>
                            </a:rPr>
                            <m:t>𝐵</m:t>
                          </m:r>
                        </m:e>
                      </m:d>
                      <m:r>
                        <a:rPr lang="en-US" sz="2200" i="1" kern="0">
                          <a:latin typeface="Cambria Math"/>
                        </a:rPr>
                        <m:t>=</m:t>
                      </m:r>
                      <m:r>
                        <a:rPr lang="en-US" sz="2200" i="1" kern="0">
                          <a:latin typeface="Cambria Math"/>
                        </a:rPr>
                        <m:t>𝑃</m:t>
                      </m:r>
                      <m:d>
                        <m:dPr>
                          <m:ctrlPr>
                            <a:rPr lang="en-US" sz="2200" i="1" kern="0">
                              <a:latin typeface="Cambria Math" panose="02040503050406030204" pitchFamily="18" charset="0"/>
                            </a:rPr>
                          </m:ctrlPr>
                        </m:dPr>
                        <m:e>
                          <m:r>
                            <a:rPr lang="en-US" sz="2200" b="0" i="1" kern="0" smtClean="0">
                              <a:latin typeface="Cambria Math"/>
                            </a:rPr>
                            <m:t>𝐵</m:t>
                          </m:r>
                        </m:e>
                        <m:e>
                          <m:r>
                            <a:rPr lang="en-US" sz="2200" b="0" i="1" kern="0" smtClean="0">
                              <a:latin typeface="Cambria Math"/>
                            </a:rPr>
                            <m:t>𝐴</m:t>
                          </m:r>
                        </m:e>
                      </m:d>
                      <m:r>
                        <a:rPr lang="en-US" sz="2200" i="1" kern="0">
                          <a:latin typeface="Cambria Math"/>
                        </a:rPr>
                        <m:t>𝑃</m:t>
                      </m:r>
                      <m:d>
                        <m:dPr>
                          <m:ctrlPr>
                            <a:rPr lang="en-US" sz="2200" i="1" kern="0">
                              <a:latin typeface="Cambria Math" panose="02040503050406030204" pitchFamily="18" charset="0"/>
                            </a:rPr>
                          </m:ctrlPr>
                        </m:dPr>
                        <m:e>
                          <m:r>
                            <a:rPr lang="en-US" sz="2200" b="0" i="1" kern="0" smtClean="0">
                              <a:latin typeface="Cambria Math"/>
                            </a:rPr>
                            <m:t>𝐴</m:t>
                          </m:r>
                        </m:e>
                      </m:d>
                    </m:oMath>
                  </m:oMathPara>
                </a14:m>
                <a:endParaRPr lang="en-US" sz="2200" kern="0" dirty="0"/>
              </a:p>
              <a:p>
                <a:pPr lvl="1"/>
                <a:endParaRPr lang="en-US" sz="2200" kern="0" dirty="0"/>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4800600" y="1600200"/>
                <a:ext cx="4114800" cy="4530725"/>
              </a:xfrm>
              <a:prstGeom prst="rect">
                <a:avLst/>
              </a:prstGeom>
              <a:blipFill rotWithShape="1">
                <a:blip r:embed="rId3"/>
                <a:stretch>
                  <a:fillRect l="-741" t="-1077" r="-23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10"/>
              <p:cNvSpPr>
                <a:spLocks noChangeArrowheads="1"/>
              </p:cNvSpPr>
              <p:nvPr/>
            </p:nvSpPr>
            <p:spPr bwMode="auto">
              <a:xfrm>
                <a:off x="5372100" y="2971800"/>
                <a:ext cx="2971800" cy="16002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ts val="300"/>
                  </a:spcBef>
                </a:pPr>
                <a:r>
                  <a:rPr lang="en-US" altLang="en-US" sz="1800" b="0" dirty="0" smtClean="0">
                    <a:solidFill>
                      <a:schemeClr val="tx1"/>
                    </a:solidFill>
                    <a:latin typeface="Calibri" panose="020F0502020204030204" pitchFamily="34" charset="0"/>
                    <a:cs typeface="Calibri" panose="020F0502020204030204" pitchFamily="34" charset="0"/>
                  </a:rPr>
                  <a:t>E.g.   </a:t>
                </a:r>
                <a14:m>
                  <m:oMath xmlns:m="http://schemas.openxmlformats.org/officeDocument/2006/math">
                    <m:r>
                      <a:rPr lang="en-US" altLang="en-US" sz="1800" b="0" i="1" dirty="0" smtClean="0">
                        <a:solidFill>
                          <a:schemeClr val="tx1"/>
                        </a:solidFill>
                        <a:latin typeface="Cambria Math"/>
                        <a:cs typeface="Calibri" panose="020F0502020204030204" pitchFamily="34" charset="0"/>
                      </a:rPr>
                      <m:t>𝑃</m:t>
                    </m:r>
                    <m:d>
                      <m:dPr>
                        <m:ctrlPr>
                          <a:rPr lang="en-US" altLang="en-US" sz="1800" b="0" i="1" dirty="0" smtClean="0">
                            <a:solidFill>
                              <a:schemeClr val="tx1"/>
                            </a:solidFill>
                            <a:latin typeface="Cambria Math" panose="02040503050406030204" pitchFamily="18" charset="0"/>
                            <a:cs typeface="Calibri" panose="020F0502020204030204" pitchFamily="34" charset="0"/>
                          </a:rPr>
                        </m:ctrlPr>
                      </m:dPr>
                      <m:e>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𝐶𝑎𝑟𝑑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𝑎𝑛𝑑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𝐴𝑐𝑒</m:t>
                        </m:r>
                      </m:e>
                    </m:d>
                  </m:oMath>
                </a14:m>
                <a:endParaRPr lang="en-US" altLang="en-US" sz="1800" b="0" i="1" dirty="0" smtClean="0">
                  <a:solidFill>
                    <a:schemeClr val="tx1"/>
                  </a:solidFill>
                  <a:latin typeface="Cambria Math"/>
                  <a:cs typeface="Calibri" panose="020F0502020204030204" pitchFamily="34" charset="0"/>
                </a:endParaRPr>
              </a:p>
              <a:p>
                <a:pPr eaLnBrk="1" hangingPunct="1">
                  <a:spcBef>
                    <a:spcPts val="300"/>
                  </a:spcBef>
                </a:pPr>
                <a14:m>
                  <m:oMathPara xmlns:m="http://schemas.openxmlformats.org/officeDocument/2006/math">
                    <m:oMathParaPr>
                      <m:jc m:val="centerGroup"/>
                    </m:oMathParaPr>
                    <m:oMath xmlns:m="http://schemas.openxmlformats.org/officeDocument/2006/math">
                      <m:r>
                        <a:rPr lang="en-US" altLang="en-US" sz="1800" b="0" i="1" dirty="0" smtClean="0">
                          <a:solidFill>
                            <a:schemeClr val="tx1"/>
                          </a:solidFill>
                          <a:latin typeface="Cambria Math"/>
                          <a:cs typeface="Calibri" panose="020F0502020204030204" pitchFamily="34" charset="0"/>
                        </a:rPr>
                        <m:t>       = </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err="1" smtClean="0">
                          <a:solidFill>
                            <a:schemeClr val="tx1"/>
                          </a:solidFill>
                          <a:latin typeface="Cambria Math"/>
                          <a:cs typeface="Calibri" panose="020F0502020204030204" pitchFamily="34" charset="0"/>
                        </a:rPr>
                        <m:t>𝑅𝑒𝑑</m:t>
                      </m:r>
                      <m:r>
                        <a:rPr lang="en-US" altLang="en-US" sz="1800" b="0" i="1" dirty="0" err="1" smtClean="0">
                          <a:solidFill>
                            <a:schemeClr val="tx1"/>
                          </a:solidFill>
                          <a:latin typeface="Cambria Math"/>
                          <a:cs typeface="Calibri" panose="020F0502020204030204" pitchFamily="34" charset="0"/>
                        </a:rPr>
                        <m:t>|</m:t>
                      </m:r>
                      <m:r>
                        <a:rPr lang="en-US" altLang="en-US" sz="1800" b="0" i="1" dirty="0" err="1" smtClean="0">
                          <a:solidFill>
                            <a:schemeClr val="tx1"/>
                          </a:solidFill>
                          <a:latin typeface="Cambria Math"/>
                          <a:cs typeface="Calibri" panose="020F0502020204030204" pitchFamily="34" charset="0"/>
                        </a:rPr>
                        <m:t>𝐴𝑐𝑒</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𝐴𝑐𝑒</m:t>
                      </m:r>
                      <m:r>
                        <a:rPr lang="en-US" altLang="en-US" sz="1800" b="0" i="1" dirty="0" smtClean="0">
                          <a:solidFill>
                            <a:schemeClr val="tx1"/>
                          </a:solidFill>
                          <a:latin typeface="Cambria Math"/>
                          <a:cs typeface="Calibri" panose="020F0502020204030204" pitchFamily="34" charset="0"/>
                        </a:rPr>
                        <m:t>)</m:t>
                      </m:r>
                    </m:oMath>
                  </m:oMathPara>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14:m>
                  <m:oMath xmlns:m="http://schemas.openxmlformats.org/officeDocument/2006/math">
                    <m:r>
                      <a:rPr lang="en-US" altLang="en-US" sz="180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b="0" i="1" smtClean="0">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2</m:t>
                        </m:r>
                      </m:den>
                    </m:f>
                    <m:r>
                      <a:rPr lang="en-US" altLang="en-US" sz="1800" b="0" i="1" smtClean="0">
                        <a:solidFill>
                          <a:schemeClr val="tx1"/>
                        </a:solidFill>
                        <a:latin typeface="Cambria Math"/>
                        <a:ea typeface="Cambria Math"/>
                        <a:cs typeface="Calibri" panose="020F0502020204030204" pitchFamily="34" charset="0"/>
                      </a:rPr>
                      <m:t>×</m:t>
                    </m:r>
                    <m:f>
                      <m:fPr>
                        <m:ctrlPr>
                          <a:rPr lang="en-US" altLang="en-US" sz="1800" b="0" i="1" smtClean="0">
                            <a:solidFill>
                              <a:schemeClr val="tx1"/>
                            </a:solidFill>
                            <a:latin typeface="Cambria Math" panose="02040503050406030204" pitchFamily="18" charset="0"/>
                            <a:ea typeface="Cambria Math"/>
                            <a:cs typeface="Calibri" panose="020F0502020204030204" pitchFamily="34" charset="0"/>
                          </a:rPr>
                        </m:ctrlPr>
                      </m:fPr>
                      <m:num>
                        <m:r>
                          <a:rPr lang="en-US" altLang="en-US" sz="1800" b="0" i="1" smtClean="0">
                            <a:solidFill>
                              <a:schemeClr val="tx1"/>
                            </a:solidFill>
                            <a:latin typeface="Cambria Math"/>
                            <a:ea typeface="Cambria Math"/>
                            <a:cs typeface="Calibri" panose="020F0502020204030204" pitchFamily="34" charset="0"/>
                          </a:rPr>
                          <m:t>4</m:t>
                        </m:r>
                      </m:num>
                      <m:den>
                        <m:r>
                          <a:rPr lang="en-US" altLang="en-US" sz="1800" b="0" i="1" smtClean="0">
                            <a:solidFill>
                              <a:schemeClr val="tx1"/>
                            </a:solidFill>
                            <a:latin typeface="Cambria Math"/>
                            <a:ea typeface="Cambria Math"/>
                            <a:cs typeface="Calibri" panose="020F0502020204030204" pitchFamily="34" charset="0"/>
                          </a:rPr>
                          <m:t>52</m:t>
                        </m:r>
                      </m:den>
                    </m:f>
                  </m:oMath>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r>
                  <a:rPr lang="en-US" altLang="en-US" sz="1800" dirty="0">
                    <a:solidFill>
                      <a:schemeClr val="tx1"/>
                    </a:solidFill>
                    <a:latin typeface="Calibri" panose="020F0502020204030204" pitchFamily="34" charset="0"/>
                    <a:cs typeface="Calibri" panose="020F0502020204030204" pitchFamily="34" charset="0"/>
                  </a:rPr>
                  <a:t> </a:t>
                </a:r>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altLang="en-US" sz="1800" b="0" i="0"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2</m:t>
                        </m:r>
                      </m:num>
                      <m:den>
                        <m:r>
                          <a:rPr lang="en-US" altLang="en-US" sz="1800" b="0" i="1" smtClean="0">
                            <a:solidFill>
                              <a:schemeClr val="tx1"/>
                            </a:solidFill>
                            <a:latin typeface="Cambria Math"/>
                            <a:cs typeface="Calibri" panose="020F0502020204030204" pitchFamily="34" charset="0"/>
                          </a:rPr>
                          <m:t>52</m:t>
                        </m:r>
                      </m:den>
                    </m:f>
                  </m:oMath>
                </a14:m>
                <a:r>
                  <a:rPr lang="en-US" altLang="en-US" sz="1800" b="0" dirty="0" smtClean="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26</m:t>
                        </m:r>
                      </m:den>
                    </m:f>
                  </m:oMath>
                </a14:m>
                <a:endParaRPr lang="en-US" altLang="en-US" sz="1800" b="0" dirty="0">
                  <a:solidFill>
                    <a:schemeClr val="tx1"/>
                  </a:solidFill>
                  <a:latin typeface="Calibri" panose="020F0502020204030204" pitchFamily="34" charset="0"/>
                  <a:cs typeface="Calibri" panose="020F0502020204030204" pitchFamily="34" charset="0"/>
                </a:endParaRPr>
              </a:p>
            </p:txBody>
          </p:sp>
        </mc:Choice>
        <mc:Fallback xmlns="">
          <p:sp>
            <p:nvSpPr>
              <p:cNvPr id="7" name="Rectangle 10"/>
              <p:cNvSpPr>
                <a:spLocks noRot="1" noChangeAspect="1" noMove="1" noResize="1" noEditPoints="1" noAdjustHandles="1" noChangeArrowheads="1" noChangeShapeType="1" noTextEdit="1"/>
              </p:cNvSpPr>
              <p:nvPr/>
            </p:nvSpPr>
            <p:spPr bwMode="auto">
              <a:xfrm>
                <a:off x="5372100" y="2971800"/>
                <a:ext cx="2971800" cy="1600200"/>
              </a:xfrm>
              <a:prstGeom prst="rect">
                <a:avLst/>
              </a:prstGeom>
              <a:blipFill rotWithShape="1">
                <a:blip r:embed="rId4"/>
                <a:stretch>
                  <a:fillRect l="-1220"/>
                </a:stretch>
              </a:blipFill>
              <a:ln w="25400">
                <a:solidFill>
                  <a:srgbClr val="FFC000"/>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10"/>
              <p:cNvSpPr>
                <a:spLocks noChangeArrowheads="1"/>
              </p:cNvSpPr>
              <p:nvPr/>
            </p:nvSpPr>
            <p:spPr bwMode="auto">
              <a:xfrm>
                <a:off x="5257800" y="5181600"/>
                <a:ext cx="2971800" cy="16002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ts val="300"/>
                  </a:spcBef>
                </a:pPr>
                <a:r>
                  <a:rPr lang="en-US" altLang="en-US" sz="1800" b="0" dirty="0" smtClean="0">
                    <a:solidFill>
                      <a:schemeClr val="tx1"/>
                    </a:solidFill>
                    <a:latin typeface="Calibri" panose="020F0502020204030204" pitchFamily="34" charset="0"/>
                    <a:cs typeface="Calibri" panose="020F0502020204030204" pitchFamily="34" charset="0"/>
                  </a:rPr>
                  <a:t>E.g.   </a:t>
                </a:r>
                <a14:m>
                  <m:oMath xmlns:m="http://schemas.openxmlformats.org/officeDocument/2006/math">
                    <m:r>
                      <a:rPr lang="en-US" altLang="en-US" sz="1800" b="0" i="1" dirty="0" smtClean="0">
                        <a:solidFill>
                          <a:schemeClr val="tx1"/>
                        </a:solidFill>
                        <a:latin typeface="Cambria Math"/>
                        <a:cs typeface="Calibri" panose="020F0502020204030204" pitchFamily="34" charset="0"/>
                      </a:rPr>
                      <m:t>𝑃</m:t>
                    </m:r>
                    <m:d>
                      <m:dPr>
                        <m:ctrlPr>
                          <a:rPr lang="en-US" altLang="en-US" sz="1800" b="0" i="1" dirty="0" smtClean="0">
                            <a:solidFill>
                              <a:schemeClr val="tx1"/>
                            </a:solidFill>
                            <a:latin typeface="Cambria Math" panose="02040503050406030204" pitchFamily="18" charset="0"/>
                            <a:cs typeface="Calibri" panose="020F0502020204030204" pitchFamily="34" charset="0"/>
                          </a:rPr>
                        </m:ctrlPr>
                      </m:dPr>
                      <m:e>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𝐶𝑎𝑟𝑑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𝑎𝑛𝑑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𝐴𝑐𝑒</m:t>
                        </m:r>
                      </m:e>
                    </m:d>
                  </m:oMath>
                </a14:m>
                <a:endParaRPr lang="en-US" altLang="en-US" sz="1800" b="0" i="1" dirty="0" smtClean="0">
                  <a:solidFill>
                    <a:schemeClr val="tx1"/>
                  </a:solidFill>
                  <a:latin typeface="Cambria Math"/>
                  <a:cs typeface="Calibri" panose="020F0502020204030204" pitchFamily="34" charset="0"/>
                </a:endParaRPr>
              </a:p>
              <a:p>
                <a:pPr eaLnBrk="1" hangingPunct="1">
                  <a:spcBef>
                    <a:spcPts val="300"/>
                  </a:spcBef>
                </a:pPr>
                <a14:m>
                  <m:oMathPara xmlns:m="http://schemas.openxmlformats.org/officeDocument/2006/math">
                    <m:oMathParaPr>
                      <m:jc m:val="centerGroup"/>
                    </m:oMathParaPr>
                    <m:oMath xmlns:m="http://schemas.openxmlformats.org/officeDocument/2006/math">
                      <m:r>
                        <a:rPr lang="en-US" altLang="en-US" sz="1800" b="0" i="1" dirty="0" smtClean="0">
                          <a:solidFill>
                            <a:schemeClr val="tx1"/>
                          </a:solidFill>
                          <a:latin typeface="Cambria Math"/>
                          <a:cs typeface="Calibri" panose="020F0502020204030204" pitchFamily="34" charset="0"/>
                        </a:rPr>
                        <m:t>        = </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𝐴𝑐𝑒</m:t>
                      </m:r>
                      <m:r>
                        <a:rPr lang="en-US" altLang="en-US" sz="1800" b="0" i="1" dirty="0" err="1"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m:t>
                      </m:r>
                    </m:oMath>
                  </m:oMathPara>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14:m>
                  <m:oMath xmlns:m="http://schemas.openxmlformats.org/officeDocument/2006/math">
                    <m:r>
                      <a:rPr lang="en-US" altLang="en-US" sz="180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b="0" i="1" smtClean="0">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13</m:t>
                        </m:r>
                      </m:den>
                    </m:f>
                    <m:r>
                      <a:rPr lang="en-US" altLang="en-US" sz="1800" b="0" i="1" smtClean="0">
                        <a:solidFill>
                          <a:schemeClr val="tx1"/>
                        </a:solidFill>
                        <a:latin typeface="Cambria Math"/>
                        <a:ea typeface="Cambria Math"/>
                        <a:cs typeface="Calibri" panose="020F0502020204030204" pitchFamily="34" charset="0"/>
                      </a:rPr>
                      <m:t>×</m:t>
                    </m:r>
                    <m:f>
                      <m:fPr>
                        <m:ctrlPr>
                          <a:rPr lang="en-US" altLang="en-US" sz="1800" b="0" i="1" smtClean="0">
                            <a:solidFill>
                              <a:schemeClr val="tx1"/>
                            </a:solidFill>
                            <a:latin typeface="Cambria Math" panose="02040503050406030204" pitchFamily="18" charset="0"/>
                            <a:ea typeface="Cambria Math"/>
                            <a:cs typeface="Calibri" panose="020F0502020204030204" pitchFamily="34" charset="0"/>
                          </a:rPr>
                        </m:ctrlPr>
                      </m:fPr>
                      <m:num>
                        <m:r>
                          <a:rPr lang="en-US" altLang="en-US" sz="1800" b="0" i="1" smtClean="0">
                            <a:solidFill>
                              <a:schemeClr val="tx1"/>
                            </a:solidFill>
                            <a:latin typeface="Cambria Math"/>
                            <a:ea typeface="Cambria Math"/>
                            <a:cs typeface="Calibri" panose="020F0502020204030204" pitchFamily="34" charset="0"/>
                          </a:rPr>
                          <m:t>26</m:t>
                        </m:r>
                      </m:num>
                      <m:den>
                        <m:r>
                          <a:rPr lang="en-US" altLang="en-US" sz="1800" b="0" i="1" smtClean="0">
                            <a:solidFill>
                              <a:schemeClr val="tx1"/>
                            </a:solidFill>
                            <a:latin typeface="Cambria Math"/>
                            <a:ea typeface="Cambria Math"/>
                            <a:cs typeface="Calibri" panose="020F0502020204030204" pitchFamily="34" charset="0"/>
                          </a:rPr>
                          <m:t>52</m:t>
                        </m:r>
                      </m:den>
                    </m:f>
                  </m:oMath>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r>
                  <a:rPr lang="en-US" altLang="en-US" sz="1800" dirty="0">
                    <a:solidFill>
                      <a:schemeClr val="tx1"/>
                    </a:solidFill>
                    <a:latin typeface="Calibri" panose="020F0502020204030204" pitchFamily="34" charset="0"/>
                    <a:cs typeface="Calibri" panose="020F0502020204030204" pitchFamily="34" charset="0"/>
                  </a:rPr>
                  <a:t> </a:t>
                </a:r>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altLang="en-US" sz="1800" b="0" i="0"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2</m:t>
                        </m:r>
                      </m:num>
                      <m:den>
                        <m:r>
                          <a:rPr lang="en-US" altLang="en-US" sz="1800" b="0" i="1" smtClean="0">
                            <a:solidFill>
                              <a:schemeClr val="tx1"/>
                            </a:solidFill>
                            <a:latin typeface="Cambria Math"/>
                            <a:cs typeface="Calibri" panose="020F0502020204030204" pitchFamily="34" charset="0"/>
                          </a:rPr>
                          <m:t>52</m:t>
                        </m:r>
                      </m:den>
                    </m:f>
                  </m:oMath>
                </a14:m>
                <a:r>
                  <a:rPr lang="en-US" altLang="en-US" sz="1800" b="0" dirty="0" smtClean="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26</m:t>
                        </m:r>
                      </m:den>
                    </m:f>
                  </m:oMath>
                </a14:m>
                <a:endParaRPr lang="en-US" altLang="en-US" sz="1800" b="0" dirty="0">
                  <a:solidFill>
                    <a:schemeClr val="tx1"/>
                  </a:solidFill>
                  <a:latin typeface="Calibri" panose="020F0502020204030204" pitchFamily="34" charset="0"/>
                  <a:cs typeface="Calibri" panose="020F0502020204030204" pitchFamily="34" charset="0"/>
                </a:endParaRPr>
              </a:p>
            </p:txBody>
          </p:sp>
        </mc:Choice>
        <mc:Fallback xmlns="">
          <p:sp>
            <p:nvSpPr>
              <p:cNvPr id="9" name="Rectangle 10"/>
              <p:cNvSpPr>
                <a:spLocks noRot="1" noChangeAspect="1" noMove="1" noResize="1" noEditPoints="1" noAdjustHandles="1" noChangeArrowheads="1" noChangeShapeType="1" noTextEdit="1"/>
              </p:cNvSpPr>
              <p:nvPr/>
            </p:nvSpPr>
            <p:spPr bwMode="auto">
              <a:xfrm>
                <a:off x="5257800" y="5181600"/>
                <a:ext cx="2971800" cy="1600200"/>
              </a:xfrm>
              <a:prstGeom prst="rect">
                <a:avLst/>
              </a:prstGeom>
              <a:blipFill rotWithShape="1">
                <a:blip r:embed="rId5"/>
                <a:stretch>
                  <a:fillRect l="-1426"/>
                </a:stretch>
              </a:blipFill>
              <a:ln w="25400">
                <a:solidFill>
                  <a:srgbClr val="FFC000"/>
                </a:solidFill>
                <a:miter lim="800000"/>
                <a:headEnd/>
                <a:tailEnd/>
              </a:ln>
            </p:spPr>
            <p:txBody>
              <a:bodyPr/>
              <a:lstStyle/>
              <a:p>
                <a:r>
                  <a:rPr lang="en-US">
                    <a:noFill/>
                  </a:rPr>
                  <a:t> </a:t>
                </a:r>
              </a:p>
            </p:txBody>
          </p:sp>
        </mc:Fallback>
      </mc:AlternateContent>
      <p:sp>
        <p:nvSpPr>
          <p:cNvPr id="10" name="Right Arrow 9"/>
          <p:cNvSpPr/>
          <p:nvPr/>
        </p:nvSpPr>
        <p:spPr>
          <a:xfrm>
            <a:off x="4242486" y="3429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242486" y="5410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63869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lstStyle/>
          <a:p>
            <a:r>
              <a:rPr lang="en-US" dirty="0" smtClean="0"/>
              <a:t>Statistical independence</a:t>
            </a:r>
          </a:p>
          <a:p>
            <a:pPr lvl="1"/>
            <a:r>
              <a:rPr lang="en-US" dirty="0" smtClean="0"/>
              <a:t>Two events, A and B, are </a:t>
            </a:r>
            <a:r>
              <a:rPr lang="en-US" dirty="0" smtClean="0">
                <a:solidFill>
                  <a:srgbClr val="FF0000"/>
                </a:solidFill>
              </a:rPr>
              <a:t>independent</a:t>
            </a:r>
            <a:r>
              <a:rPr lang="en-US" dirty="0" smtClean="0"/>
              <a:t> if the occurrence of event A does not affect the probability of occurrence of event B, or vice versa</a:t>
            </a:r>
          </a:p>
          <a:p>
            <a:pPr lvl="1"/>
            <a:r>
              <a:rPr lang="en-US" dirty="0" smtClean="0"/>
              <a:t>Two events are independent if and only if</a:t>
            </a:r>
          </a:p>
          <a:p>
            <a:pPr marL="319087" lvl="1" indent="0">
              <a:buNone/>
            </a:pPr>
            <a:r>
              <a:rPr lang="en-US" dirty="0" smtClean="0"/>
              <a:t>	P(A|B) = P(A)		or 	P(B|A) =P(B)</a:t>
            </a:r>
          </a:p>
          <a:p>
            <a:pPr lvl="1"/>
            <a:r>
              <a:rPr lang="en-US" dirty="0" smtClean="0"/>
              <a:t>This implies P(A and B) = P(A)P(B) if A and B are independent</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28</a:t>
            </a:fld>
            <a:endParaRPr lang="en-US" altLang="en-US"/>
          </a:p>
        </p:txBody>
      </p:sp>
      <p:sp>
        <p:nvSpPr>
          <p:cNvPr id="6" name="TextBox 5"/>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383746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 Throwing a fair dice twice. If you get a six in the first throw, what is the probability that you get a six in the second throw? Are the two outcomes independent?</a:t>
                </a:r>
              </a:p>
              <a:p>
                <a:pPr lvl="1"/>
                <a:r>
                  <a:rPr lang="en-US" dirty="0" smtClean="0"/>
                  <a:t>P(6 in the 2</a:t>
                </a:r>
                <a:r>
                  <a:rPr lang="en-US" baseline="30000" dirty="0" smtClean="0"/>
                  <a:t>nd</a:t>
                </a:r>
                <a:r>
                  <a:rPr lang="en-US" dirty="0" smtClean="0"/>
                  <a:t> throw | 6 in the 1</a:t>
                </a:r>
                <a:r>
                  <a:rPr lang="en-US" baseline="30000" dirty="0" smtClean="0"/>
                  <a:t>st</a:t>
                </a:r>
                <a:r>
                  <a:rPr lang="en-US" dirty="0" smtClean="0"/>
                  <a:t> throw)</a:t>
                </a:r>
              </a:p>
              <a:p>
                <a:pPr marL="344487" lvl="1" indent="0">
                  <a:buNone/>
                </a:pPr>
                <a:r>
                  <a:rPr lang="en-US" dirty="0" smtClean="0"/>
                  <a:t>    = </a:t>
                </a:r>
                <a14:m>
                  <m:oMath xmlns:m="http://schemas.openxmlformats.org/officeDocument/2006/math">
                    <m:f>
                      <m:fPr>
                        <m:ctrlPr>
                          <a:rPr lang="en-US" i="1" smtClean="0">
                            <a:latin typeface="Cambria Math" panose="02040503050406030204" pitchFamily="18" charset="0"/>
                          </a:rPr>
                        </m:ctrlPr>
                      </m:fPr>
                      <m:num>
                        <m:r>
                          <m:rPr>
                            <m:nor/>
                          </m:rPr>
                          <a:rPr lang="en-US" dirty="0"/>
                          <m:t>P</m:t>
                        </m:r>
                        <m:r>
                          <m:rPr>
                            <m:nor/>
                          </m:rPr>
                          <a:rPr lang="en-US" dirty="0"/>
                          <m:t>(6 </m:t>
                        </m:r>
                        <m:r>
                          <m:rPr>
                            <m:nor/>
                          </m:rPr>
                          <a:rPr lang="en-US" dirty="0"/>
                          <m:t>in</m:t>
                        </m:r>
                        <m:r>
                          <m:rPr>
                            <m:nor/>
                          </m:rPr>
                          <a:rPr lang="en-US" dirty="0"/>
                          <m:t> </m:t>
                        </m:r>
                        <m:r>
                          <m:rPr>
                            <m:nor/>
                          </m:rPr>
                          <a:rPr lang="en-US" dirty="0"/>
                          <m:t>the</m:t>
                        </m:r>
                        <m:r>
                          <m:rPr>
                            <m:nor/>
                          </m:rPr>
                          <a:rPr lang="en-US" dirty="0"/>
                          <m:t> 2</m:t>
                        </m:r>
                        <m:r>
                          <m:rPr>
                            <m:nor/>
                          </m:rPr>
                          <a:rPr lang="en-US" baseline="30000" dirty="0"/>
                          <m:t>nd</m:t>
                        </m:r>
                        <m:r>
                          <m:rPr>
                            <m:nor/>
                          </m:rPr>
                          <a:rPr lang="en-US" dirty="0"/>
                          <m:t> </m:t>
                        </m:r>
                        <m:r>
                          <m:rPr>
                            <m:nor/>
                          </m:rPr>
                          <a:rPr lang="en-US" dirty="0"/>
                          <m:t>throw</m:t>
                        </m:r>
                        <m:r>
                          <m:rPr>
                            <m:nor/>
                          </m:rPr>
                          <a:rPr lang="en-US" b="0" i="0" dirty="0" smtClean="0"/>
                          <m:t> </m:t>
                        </m:r>
                        <m:r>
                          <m:rPr>
                            <m:nor/>
                          </m:rPr>
                          <a:rPr lang="en-US" b="0" i="0" dirty="0" smtClean="0"/>
                          <m:t>and</m:t>
                        </m:r>
                        <m:r>
                          <m:rPr>
                            <m:nor/>
                          </m:rPr>
                          <a:rPr lang="en-US" b="0" i="0" dirty="0" smtClean="0"/>
                          <m:t> 6 </m:t>
                        </m:r>
                        <m:r>
                          <m:rPr>
                            <m:nor/>
                          </m:rPr>
                          <a:rPr lang="en-US" dirty="0"/>
                          <m:t>in</m:t>
                        </m:r>
                        <m:r>
                          <m:rPr>
                            <m:nor/>
                          </m:rPr>
                          <a:rPr lang="en-US" dirty="0"/>
                          <m:t> </m:t>
                        </m:r>
                        <m:r>
                          <m:rPr>
                            <m:nor/>
                          </m:rPr>
                          <a:rPr lang="en-US" dirty="0"/>
                          <m:t>the</m:t>
                        </m:r>
                        <m:r>
                          <m:rPr>
                            <m:nor/>
                          </m:rPr>
                          <a:rPr lang="en-US" dirty="0"/>
                          <m:t> 1</m:t>
                        </m:r>
                        <m:r>
                          <m:rPr>
                            <m:nor/>
                          </m:rPr>
                          <a:rPr lang="en-US" baseline="30000" dirty="0"/>
                          <m:t>st</m:t>
                        </m:r>
                        <m:r>
                          <m:rPr>
                            <m:nor/>
                          </m:rPr>
                          <a:rPr lang="en-US" dirty="0"/>
                          <m:t> </m:t>
                        </m:r>
                        <m:r>
                          <m:rPr>
                            <m:nor/>
                          </m:rPr>
                          <a:rPr lang="en-US" dirty="0"/>
                          <m:t>throw</m:t>
                        </m:r>
                        <m:r>
                          <m:rPr>
                            <m:nor/>
                          </m:rPr>
                          <a:rPr lang="en-US" dirty="0"/>
                          <m:t>)</m:t>
                        </m:r>
                      </m:num>
                      <m:den>
                        <m:r>
                          <m:rPr>
                            <m:nor/>
                          </m:rPr>
                          <a:rPr lang="en-US" dirty="0"/>
                          <m:t>P</m:t>
                        </m:r>
                        <m:r>
                          <m:rPr>
                            <m:nor/>
                          </m:rPr>
                          <a:rPr lang="en-US" dirty="0"/>
                          <m:t>(6 </m:t>
                        </m:r>
                        <m:r>
                          <m:rPr>
                            <m:nor/>
                          </m:rPr>
                          <a:rPr lang="en-US" dirty="0"/>
                          <m:t>in</m:t>
                        </m:r>
                        <m:r>
                          <m:rPr>
                            <m:nor/>
                          </m:rPr>
                          <a:rPr lang="en-US" dirty="0"/>
                          <m:t> </m:t>
                        </m:r>
                        <m:r>
                          <m:rPr>
                            <m:nor/>
                          </m:rPr>
                          <a:rPr lang="en-US" dirty="0"/>
                          <m:t>the</m:t>
                        </m:r>
                        <m:r>
                          <m:rPr>
                            <m:nor/>
                          </m:rPr>
                          <a:rPr lang="en-US" dirty="0"/>
                          <m:t> 1</m:t>
                        </m:r>
                        <m:r>
                          <m:rPr>
                            <m:nor/>
                          </m:rPr>
                          <a:rPr lang="en-US" baseline="30000" dirty="0"/>
                          <m:t>st</m:t>
                        </m:r>
                        <m:r>
                          <m:rPr>
                            <m:nor/>
                          </m:rPr>
                          <a:rPr lang="en-US" dirty="0"/>
                          <m:t> </m:t>
                        </m:r>
                        <m:r>
                          <m:rPr>
                            <m:nor/>
                          </m:rPr>
                          <a:rPr lang="en-US" dirty="0"/>
                          <m:t>throw</m:t>
                        </m:r>
                        <m:r>
                          <m:rPr>
                            <m:nor/>
                          </m:rPr>
                          <a:rPr lang="en-US" dirty="0"/>
                          <m:t>)</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36</m:t>
                            </m:r>
                          </m:den>
                        </m:f>
                      </m:num>
                      <m:den>
                        <m:f>
                          <m:fPr>
                            <m:type m:val="lin"/>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6</m:t>
                            </m:r>
                          </m:den>
                        </m:f>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6</m:t>
                        </m:r>
                      </m:den>
                    </m:f>
                  </m:oMath>
                </a14:m>
                <a:endParaRPr lang="en-US" dirty="0" smtClean="0"/>
              </a:p>
              <a:p>
                <a:pPr lvl="1"/>
                <a:r>
                  <a:rPr lang="en-US" dirty="0" smtClean="0"/>
                  <a:t>Since P(6 in the 2</a:t>
                </a:r>
                <a:r>
                  <a:rPr lang="en-US" baseline="30000" dirty="0" smtClean="0"/>
                  <a:t>nd</a:t>
                </a:r>
                <a:r>
                  <a:rPr lang="en-US" dirty="0" smtClean="0"/>
                  <a:t> throw) </a:t>
                </a:r>
              </a:p>
              <a:p>
                <a:pPr marL="344487" lvl="1" indent="0">
                  <a:buNone/>
                </a:pPr>
                <a:r>
                  <a:rPr lang="en-US" dirty="0"/>
                  <a:t> </a:t>
                </a:r>
                <a:r>
                  <a:rPr lang="en-US" dirty="0" smtClean="0"/>
                  <a:t>              = </a:t>
                </a:r>
                <a:r>
                  <a:rPr lang="en-US" dirty="0"/>
                  <a:t>P(6 in the 2</a:t>
                </a:r>
                <a:r>
                  <a:rPr lang="en-US" baseline="30000" dirty="0"/>
                  <a:t>nd</a:t>
                </a:r>
                <a:r>
                  <a:rPr lang="en-US" dirty="0"/>
                  <a:t> throw | 6 in the 1</a:t>
                </a:r>
                <a:r>
                  <a:rPr lang="en-US" baseline="30000" dirty="0"/>
                  <a:t>st</a:t>
                </a:r>
                <a:r>
                  <a:rPr lang="en-US" dirty="0"/>
                  <a:t> throw) = </a:t>
                </a:r>
                <a14:m>
                  <m:oMath xmlns:m="http://schemas.openxmlformats.org/officeDocument/2006/math">
                    <m:f>
                      <m:fPr>
                        <m:ctrlPr>
                          <a:rPr lang="en-US" i="1">
                            <a:latin typeface="Cambria Math" panose="02040503050406030204" pitchFamily="18" charset="0"/>
                          </a:rPr>
                        </m:ctrlPr>
                      </m:fPr>
                      <m:num>
                        <m:r>
                          <a:rPr lang="en-US" i="1">
                            <a:latin typeface="Cambria Math"/>
                          </a:rPr>
                          <m:t>1</m:t>
                        </m:r>
                      </m:num>
                      <m:den>
                        <m:r>
                          <a:rPr lang="en-US" i="1">
                            <a:latin typeface="Cambria Math"/>
                          </a:rPr>
                          <m:t>6</m:t>
                        </m:r>
                      </m:den>
                    </m:f>
                  </m:oMath>
                </a14:m>
                <a:endParaRPr lang="en-US" dirty="0" smtClean="0"/>
              </a:p>
              <a:p>
                <a:pPr marL="344487" lvl="1" indent="0">
                  <a:buNone/>
                </a:pPr>
                <a:endParaRPr lang="en-US" sz="800" dirty="0" smtClean="0"/>
              </a:p>
              <a:p>
                <a:pPr lvl="1"/>
                <a:r>
                  <a:rPr lang="en-US" dirty="0" smtClean="0"/>
                  <a:t>Hence, the two outcomes are independent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b="-137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29</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268068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a:t>
            </a:r>
            <a:r>
              <a:rPr lang="en-US" dirty="0" smtClean="0"/>
              <a:t>Concepts –</a:t>
            </a:r>
            <a:br>
              <a:rPr lang="en-US" dirty="0" smtClean="0"/>
            </a:br>
            <a:r>
              <a:rPr lang="en-US" dirty="0" smtClean="0"/>
              <a:t>Outcomes and Events</a:t>
            </a:r>
            <a:endParaRPr lang="en-US" dirty="0"/>
          </a:p>
        </p:txBody>
      </p:sp>
      <p:sp>
        <p:nvSpPr>
          <p:cNvPr id="3" name="Content Placeholder 2"/>
          <p:cNvSpPr>
            <a:spLocks noGrp="1"/>
          </p:cNvSpPr>
          <p:nvPr>
            <p:ph idx="1"/>
          </p:nvPr>
        </p:nvSpPr>
        <p:spPr/>
        <p:txBody>
          <a:bodyPr/>
          <a:lstStyle/>
          <a:p>
            <a:r>
              <a:rPr lang="en-US" sz="2400" dirty="0" smtClean="0"/>
              <a:t>An</a:t>
            </a:r>
            <a:r>
              <a:rPr lang="en-US" sz="2400" dirty="0" smtClean="0">
                <a:solidFill>
                  <a:srgbClr val="FF0000"/>
                </a:solidFill>
              </a:rPr>
              <a:t> outcome</a:t>
            </a:r>
            <a:r>
              <a:rPr lang="en-US" sz="2400" dirty="0" smtClean="0"/>
              <a:t> is the most basic possible results of observations or experiments</a:t>
            </a:r>
          </a:p>
          <a:p>
            <a:r>
              <a:rPr lang="en-US" sz="2400" dirty="0" smtClean="0"/>
              <a:t>Each possible outcome or combination of outcomes of a variable is an </a:t>
            </a:r>
            <a:r>
              <a:rPr lang="en-US" sz="2400" dirty="0" smtClean="0">
                <a:solidFill>
                  <a:srgbClr val="FF0000"/>
                </a:solidFill>
              </a:rPr>
              <a:t>event</a:t>
            </a:r>
            <a:endParaRPr lang="en-US" sz="2400" dirty="0" smtClean="0"/>
          </a:p>
          <a:p>
            <a:r>
              <a:rPr lang="en-US" sz="2400" dirty="0" smtClean="0"/>
              <a:t>Consider a toss of 2 coins and count the number of heads:</a:t>
            </a:r>
          </a:p>
          <a:p>
            <a:endParaRPr lang="en-US" sz="2400" dirty="0"/>
          </a:p>
          <a:p>
            <a:endParaRPr lang="en-US" sz="2400" dirty="0" smtClean="0"/>
          </a:p>
          <a:p>
            <a:endParaRPr lang="en-US" sz="2000" dirty="0" smtClean="0"/>
          </a:p>
          <a:p>
            <a:pPr lvl="1"/>
            <a:r>
              <a:rPr lang="en-US" sz="2000" dirty="0" smtClean="0"/>
              <a:t>There are 4 different ways the coins could fall, i.e. there are 4 possible outcomes for the 2-coin toss</a:t>
            </a:r>
          </a:p>
          <a:p>
            <a:pPr lvl="1"/>
            <a:r>
              <a:rPr lang="en-US" sz="2000" dirty="0" smtClean="0"/>
              <a:t>Suppose we are interested only in the number of heads, i.e. there are 3 possible events: 0 heads, 1 head and 2 heads</a:t>
            </a:r>
          </a:p>
          <a:p>
            <a:endParaRPr lang="en-US" sz="2400" dirty="0" smtClean="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a:t>
            </a:fld>
            <a:endParaRPr lang="en-US" altLang="en-US"/>
          </a:p>
        </p:txBody>
      </p:sp>
      <p:pic>
        <p:nvPicPr>
          <p:cNvPr id="6" name="Picture 6" descr="06_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400"/>
            <a:ext cx="6172200" cy="132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8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lstStyle/>
          <a:p>
            <a:r>
              <a:rPr lang="en-US" dirty="0" smtClean="0"/>
              <a:t>Example: Refer to the households interview data. Suppose for the 300 households that actually purchased HDTVs with either standard or faster refresh rate, the households were asked if they were satisfied with their purchases. Their responses to the question as follows: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30</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2210682727"/>
              </p:ext>
            </p:extLst>
          </p:nvPr>
        </p:nvGraphicFramePr>
        <p:xfrm>
          <a:off x="2743200" y="4501644"/>
          <a:ext cx="4337052" cy="2079660"/>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smtClean="0">
                          <a:solidFill>
                            <a:srgbClr val="000000"/>
                          </a:solidFill>
                          <a:effectLst/>
                          <a:latin typeface="Calibri" charset="0"/>
                        </a:rPr>
                        <a:t>TV Refresh</a:t>
                      </a:r>
                      <a:r>
                        <a:rPr lang="en-US" sz="2000" b="0" i="0" u="none" strike="noStrike" baseline="0" dirty="0" smtClean="0">
                          <a:solidFill>
                            <a:srgbClr val="000000"/>
                          </a:solidFill>
                          <a:effectLst/>
                          <a:latin typeface="Calibri" charset="0"/>
                        </a:rPr>
                        <a:t> Rate</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smtClean="0">
                          <a:solidFill>
                            <a:srgbClr val="000000"/>
                          </a:solidFill>
                          <a:effectLst/>
                          <a:latin typeface="Calibri" charset="0"/>
                        </a:rPr>
                        <a:t>Satisfied with Purchase?</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dirty="0" smtClean="0">
                          <a:solidFill>
                            <a:srgbClr val="000000"/>
                          </a:solidFill>
                          <a:effectLst/>
                          <a:latin typeface="Calibri" charset="0"/>
                        </a:rPr>
                        <a:t>Faster</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smtClean="0">
                          <a:solidFill>
                            <a:srgbClr val="000000"/>
                          </a:solidFill>
                          <a:effectLst/>
                          <a:latin typeface="Calibri" charset="0"/>
                        </a:rPr>
                        <a:t>64</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smtClean="0">
                          <a:solidFill>
                            <a:srgbClr val="000000"/>
                          </a:solidFill>
                          <a:effectLst/>
                          <a:latin typeface="Calibri" charset="0"/>
                        </a:rPr>
                        <a:t>16</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smtClean="0">
                          <a:solidFill>
                            <a:srgbClr val="000000"/>
                          </a:solidFill>
                          <a:effectLst/>
                          <a:latin typeface="Calibri" charset="0"/>
                        </a:rPr>
                        <a:t>80</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dirty="0" smtClean="0">
                          <a:solidFill>
                            <a:srgbClr val="000000"/>
                          </a:solidFill>
                          <a:effectLst/>
                          <a:latin typeface="Calibri" charset="0"/>
                        </a:rPr>
                        <a:t>Standard</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sng" strike="noStrike" dirty="0" smtClean="0">
                          <a:solidFill>
                            <a:srgbClr val="000000"/>
                          </a:solidFill>
                          <a:effectLst/>
                          <a:latin typeface="Calibri" charset="0"/>
                        </a:rPr>
                        <a:t>176</a:t>
                      </a:r>
                      <a:endParaRPr lang="en-US" sz="2000" b="0" i="0" u="sng"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sng" strike="noStrike" dirty="0" smtClean="0">
                          <a:solidFill>
                            <a:srgbClr val="000000"/>
                          </a:solidFill>
                          <a:effectLst/>
                          <a:latin typeface="Calibri" charset="0"/>
                        </a:rPr>
                        <a:t>44</a:t>
                      </a:r>
                      <a:endParaRPr lang="en-US" sz="2000" b="0" i="0" u="sng"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sng" strike="noStrike" dirty="0" smtClean="0">
                          <a:solidFill>
                            <a:srgbClr val="000000"/>
                          </a:solidFill>
                          <a:effectLst/>
                          <a:latin typeface="Calibri" charset="0"/>
                        </a:rPr>
                        <a:t>220</a:t>
                      </a:r>
                      <a:endParaRPr lang="en-US" sz="2000" b="0" i="0" u="sng" strike="noStrike" dirty="0">
                        <a:solidFill>
                          <a:srgbClr val="000000"/>
                        </a:solidFill>
                        <a:effectLst/>
                        <a:latin typeface="Calibri" charset="0"/>
                      </a:endParaRP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dirty="0" smtClean="0">
                          <a:solidFill>
                            <a:srgbClr val="000000"/>
                          </a:solidFill>
                          <a:effectLst/>
                          <a:latin typeface="Calibri" charset="0"/>
                        </a:rPr>
                        <a:t>240</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none" strike="noStrike" dirty="0" smtClean="0">
                          <a:solidFill>
                            <a:srgbClr val="000000"/>
                          </a:solidFill>
                          <a:effectLst/>
                          <a:latin typeface="Calibri" charset="0"/>
                        </a:rPr>
                        <a:t>60</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none" strike="noStrike" dirty="0" smtClean="0">
                          <a:solidFill>
                            <a:srgbClr val="000000"/>
                          </a:solidFill>
                          <a:effectLst/>
                          <a:latin typeface="Calibri" charset="0"/>
                        </a:rPr>
                        <a:t>300</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485186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Determine whether being satisfied with the purchase and the refresh rate of the television purchased are independent</a:t>
                </a:r>
              </a:p>
              <a:p>
                <a:pPr lvl="1"/>
                <a:r>
                  <a:rPr lang="en-US" dirty="0" smtClean="0"/>
                  <a:t>P(Satisfied | Faster refresh rate) = </a:t>
                </a:r>
                <a14:m>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64</m:t>
                            </m:r>
                          </m:num>
                          <m:den>
                            <m:r>
                              <a:rPr lang="en-US" b="0" i="1" smtClean="0">
                                <a:latin typeface="Cambria Math"/>
                              </a:rPr>
                              <m:t>300</m:t>
                            </m:r>
                          </m:den>
                        </m:f>
                      </m:num>
                      <m:den>
                        <m:f>
                          <m:fPr>
                            <m:type m:val="lin"/>
                            <m:ctrlPr>
                              <a:rPr lang="en-US" i="1" smtClean="0">
                                <a:latin typeface="Cambria Math" panose="02040503050406030204" pitchFamily="18" charset="0"/>
                              </a:rPr>
                            </m:ctrlPr>
                          </m:fPr>
                          <m:num>
                            <m:r>
                              <a:rPr lang="en-US" b="0" i="1" smtClean="0">
                                <a:latin typeface="Cambria Math"/>
                              </a:rPr>
                              <m:t>80</m:t>
                            </m:r>
                          </m:num>
                          <m:den>
                            <m:r>
                              <a:rPr lang="en-US" b="0" i="1" smtClean="0">
                                <a:latin typeface="Cambria Math"/>
                              </a:rPr>
                              <m:t>300</m:t>
                            </m:r>
                          </m:den>
                        </m:f>
                      </m:den>
                    </m:f>
                  </m:oMath>
                </a14:m>
                <a:r>
                  <a:rPr lang="en-US" dirty="0" smtClean="0"/>
                  <a:t> = 0.80</a:t>
                </a:r>
              </a:p>
              <a:p>
                <a:pPr lvl="1"/>
                <a:r>
                  <a:rPr lang="en-US" dirty="0" smtClean="0"/>
                  <a:t>P(Satisfied)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240</m:t>
                        </m:r>
                      </m:num>
                      <m:den>
                        <m:r>
                          <a:rPr lang="en-US" b="0" i="1" smtClean="0">
                            <a:latin typeface="Cambria Math"/>
                          </a:rPr>
                          <m:t>300</m:t>
                        </m:r>
                      </m:den>
                    </m:f>
                  </m:oMath>
                </a14:m>
                <a:r>
                  <a:rPr lang="en-US" dirty="0" smtClean="0"/>
                  <a:t> = 0.80</a:t>
                </a:r>
              </a:p>
              <a:p>
                <a:pPr lvl="1"/>
                <a:r>
                  <a:rPr lang="en-US" dirty="0" smtClean="0"/>
                  <a:t>The two probabilities are equal. Thus being satisfied with the purchase and the refresh rate of the TV purchased are independent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31</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651617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a:t>
            </a:r>
            <a:r>
              <a:rPr lang="en-US" dirty="0" smtClean="0"/>
              <a:t>– Exercise </a:t>
            </a:r>
            <a:endParaRPr lang="en-US" dirty="0"/>
          </a:p>
        </p:txBody>
      </p:sp>
      <p:sp>
        <p:nvSpPr>
          <p:cNvPr id="3" name="Content Placeholder 2"/>
          <p:cNvSpPr>
            <a:spLocks noGrp="1"/>
          </p:cNvSpPr>
          <p:nvPr>
            <p:ph idx="1"/>
          </p:nvPr>
        </p:nvSpPr>
        <p:spPr>
          <a:xfrm>
            <a:off x="457200" y="1600200"/>
            <a:ext cx="8458200" cy="4530725"/>
          </a:xfrm>
        </p:spPr>
        <p:txBody>
          <a:bodyPr/>
          <a:lstStyle/>
          <a:p>
            <a:r>
              <a:rPr lang="en-US" sz="2200" dirty="0" smtClean="0"/>
              <a:t>A company is considering changing its starting business hour from 8am to 7:30am. The company has 1200 workers, including 450 office and 750 production workers. A census shows that 370 production workers favor the change, and a total of 715 office and production workers favor the change. Is the relationship between worker type and opinion independent?</a:t>
            </a:r>
          </a:p>
          <a:p>
            <a:pPr marL="0" indent="0">
              <a:buNone/>
            </a:pPr>
            <a:endParaRPr lang="en-US" sz="2200"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32</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33511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Rules</a:t>
            </a:r>
            <a:endParaRPr lang="en-US" dirty="0"/>
          </a:p>
        </p:txBody>
      </p:sp>
      <p:sp>
        <p:nvSpPr>
          <p:cNvPr id="3" name="Content Placeholder 2"/>
          <p:cNvSpPr>
            <a:spLocks noGrp="1"/>
          </p:cNvSpPr>
          <p:nvPr>
            <p:ph idx="1"/>
          </p:nvPr>
        </p:nvSpPr>
        <p:spPr/>
        <p:txBody>
          <a:bodyPr/>
          <a:lstStyle/>
          <a:p>
            <a:r>
              <a:rPr lang="en-US" dirty="0" smtClean="0"/>
              <a:t>For a sample space with a large number of possible outcomes, counting rules can </a:t>
            </a:r>
            <a:r>
              <a:rPr lang="en-US" smtClean="0"/>
              <a:t>be used </a:t>
            </a:r>
            <a:r>
              <a:rPr lang="en-US" dirty="0" smtClean="0"/>
              <a:t>to compute probabilities</a:t>
            </a:r>
          </a:p>
          <a:p>
            <a:r>
              <a:rPr lang="en-US" dirty="0" smtClean="0"/>
              <a:t>Counting rule 1: </a:t>
            </a:r>
          </a:p>
          <a:p>
            <a:pPr lvl="1"/>
            <a:r>
              <a:rPr lang="en-US" dirty="0" smtClean="0"/>
              <a:t>If any one of k different mutually exclusive and collectively exhaustive events can occur on each of n trials, the number of possible outcomes is equal to</a:t>
            </a:r>
          </a:p>
          <a:p>
            <a:pPr marL="344487" lvl="1" indent="0">
              <a:buNone/>
            </a:pPr>
            <a:r>
              <a:rPr lang="en-US" dirty="0"/>
              <a:t>	</a:t>
            </a:r>
            <a:r>
              <a:rPr lang="en-US" dirty="0" smtClean="0"/>
              <a:t>k</a:t>
            </a:r>
            <a:r>
              <a:rPr lang="en-US" baseline="30000" dirty="0" smtClean="0"/>
              <a:t>n</a:t>
            </a:r>
          </a:p>
          <a:p>
            <a:pPr lvl="1"/>
            <a:r>
              <a:rPr lang="en-US" dirty="0" smtClean="0"/>
              <a:t>Example: If you roll a fair die 3 times then there are 6</a:t>
            </a:r>
            <a:r>
              <a:rPr lang="en-US" baseline="30000" dirty="0" smtClean="0"/>
              <a:t>3</a:t>
            </a:r>
            <a:r>
              <a:rPr lang="en-US" dirty="0" smtClean="0"/>
              <a:t> = 216 possible outcomes</a:t>
            </a:r>
            <a:endParaRPr lang="en-US" baseline="300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33</a:t>
            </a:fld>
            <a:endParaRPr lang="en-US" altLang="en-US"/>
          </a:p>
        </p:txBody>
      </p:sp>
    </p:spTree>
    <p:extLst>
      <p:ext uri="{BB962C8B-B14F-4D97-AF65-F5344CB8AC3E}">
        <p14:creationId xmlns:p14="http://schemas.microsoft.com/office/powerpoint/2010/main" val="1164424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p:sp>
        <p:nvSpPr>
          <p:cNvPr id="3" name="Content Placeholder 2"/>
          <p:cNvSpPr>
            <a:spLocks noGrp="1"/>
          </p:cNvSpPr>
          <p:nvPr>
            <p:ph idx="1"/>
          </p:nvPr>
        </p:nvSpPr>
        <p:spPr/>
        <p:txBody>
          <a:bodyPr/>
          <a:lstStyle/>
          <a:p>
            <a:pPr eaLnBrk="1" hangingPunct="1"/>
            <a:r>
              <a:rPr lang="en-US" altLang="en-US" dirty="0"/>
              <a:t>Counting </a:t>
            </a:r>
            <a:r>
              <a:rPr lang="en-US" altLang="en-US" dirty="0" smtClean="0"/>
              <a:t>rule </a:t>
            </a:r>
            <a:r>
              <a:rPr lang="en-US" altLang="en-US" dirty="0"/>
              <a:t>2:</a:t>
            </a:r>
          </a:p>
          <a:p>
            <a:pPr lvl="1" eaLnBrk="1" hangingPunct="1"/>
            <a:r>
              <a:rPr lang="en-US" altLang="en-US" dirty="0"/>
              <a:t>If there are k</a:t>
            </a:r>
            <a:r>
              <a:rPr lang="en-US" altLang="en-US" baseline="-25000" dirty="0"/>
              <a:t>1</a:t>
            </a:r>
            <a:r>
              <a:rPr lang="en-US" altLang="en-US" dirty="0"/>
              <a:t> events on the first trial, k</a:t>
            </a:r>
            <a:r>
              <a:rPr lang="en-US" altLang="en-US" baseline="-25000" dirty="0"/>
              <a:t>2</a:t>
            </a:r>
            <a:r>
              <a:rPr lang="en-US" altLang="en-US" dirty="0"/>
              <a:t> events on the second trial, … and k</a:t>
            </a:r>
            <a:r>
              <a:rPr lang="en-US" altLang="en-US" baseline="-25000" dirty="0"/>
              <a:t>n</a:t>
            </a:r>
            <a:r>
              <a:rPr lang="en-US" altLang="en-US" dirty="0"/>
              <a:t> events on the n</a:t>
            </a:r>
            <a:r>
              <a:rPr lang="en-US" altLang="en-US" baseline="30000" dirty="0"/>
              <a:t>th</a:t>
            </a:r>
            <a:r>
              <a:rPr lang="en-US" altLang="en-US" dirty="0"/>
              <a:t> trial, the number of possible outcomes is</a:t>
            </a:r>
          </a:p>
          <a:p>
            <a:pPr marL="0" indent="0">
              <a:buNone/>
            </a:pPr>
            <a:r>
              <a:rPr lang="en-US" altLang="en-US" sz="3200" dirty="0" smtClean="0"/>
              <a:t>	</a:t>
            </a:r>
            <a:r>
              <a:rPr lang="en-US" altLang="en-US" sz="2600" dirty="0" smtClean="0"/>
              <a:t>(</a:t>
            </a:r>
            <a:r>
              <a:rPr lang="en-US" altLang="en-US" sz="2600" dirty="0"/>
              <a:t>k</a:t>
            </a:r>
            <a:r>
              <a:rPr lang="en-US" altLang="en-US" sz="2600" baseline="-25000" dirty="0"/>
              <a:t>1</a:t>
            </a:r>
            <a:r>
              <a:rPr lang="en-US" altLang="en-US" sz="2600" dirty="0"/>
              <a:t>)(k</a:t>
            </a:r>
            <a:r>
              <a:rPr lang="en-US" altLang="en-US" sz="2600" baseline="-25000" dirty="0"/>
              <a:t>2</a:t>
            </a:r>
            <a:r>
              <a:rPr lang="en-US" altLang="en-US" sz="2600" dirty="0" smtClean="0"/>
              <a:t>)</a:t>
            </a:r>
            <a:r>
              <a:rPr lang="en-US" altLang="en-US" sz="2600" baseline="30000" dirty="0" smtClean="0"/>
              <a:t>……</a:t>
            </a:r>
            <a:r>
              <a:rPr lang="en-US" altLang="en-US" sz="2600" dirty="0" smtClean="0"/>
              <a:t>(</a:t>
            </a:r>
            <a:r>
              <a:rPr lang="en-US" altLang="en-US" sz="2600" dirty="0"/>
              <a:t>k</a:t>
            </a:r>
            <a:r>
              <a:rPr lang="en-US" altLang="en-US" sz="2600" baseline="-25000" dirty="0"/>
              <a:t>n</a:t>
            </a:r>
            <a:r>
              <a:rPr lang="en-US" altLang="en-US" sz="2600" dirty="0" smtClean="0"/>
              <a:t>)</a:t>
            </a:r>
          </a:p>
          <a:p>
            <a:pPr lvl="1" eaLnBrk="1" hangingPunct="1"/>
            <a:endParaRPr lang="en-US" altLang="en-US" dirty="0" smtClean="0"/>
          </a:p>
          <a:p>
            <a:pPr lvl="1" eaLnBrk="1" hangingPunct="1"/>
            <a:r>
              <a:rPr lang="en-US" altLang="en-US" dirty="0" smtClean="0"/>
              <a:t>Example: You </a:t>
            </a:r>
            <a:r>
              <a:rPr lang="en-US" altLang="en-US" dirty="0"/>
              <a:t>want to go to a park, eat at a restaurant, and see a movie. There are 3 parks, 4 restaurants, and 6 movie choices. How many different possible combinations are there?</a:t>
            </a:r>
          </a:p>
          <a:p>
            <a:pPr lvl="2" eaLnBrk="1" hangingPunct="1"/>
            <a:r>
              <a:rPr lang="en-US" altLang="en-US" dirty="0"/>
              <a:t>Answer:  (3)(4)(6) = 72 different possibilities</a:t>
            </a:r>
          </a:p>
          <a:p>
            <a:endParaRPr lang="en-US" altLang="en-US" sz="3200" dirty="0"/>
          </a:p>
          <a:p>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34</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31573110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p:sp>
        <p:nvSpPr>
          <p:cNvPr id="3" name="Content Placeholder 2"/>
          <p:cNvSpPr>
            <a:spLocks noGrp="1"/>
          </p:cNvSpPr>
          <p:nvPr>
            <p:ph idx="1"/>
          </p:nvPr>
        </p:nvSpPr>
        <p:spPr/>
        <p:txBody>
          <a:bodyPr/>
          <a:lstStyle/>
          <a:p>
            <a:pPr eaLnBrk="1" hangingPunct="1"/>
            <a:r>
              <a:rPr lang="en-US" altLang="en-US" dirty="0"/>
              <a:t>Counting </a:t>
            </a:r>
            <a:r>
              <a:rPr lang="en-US" altLang="en-US" dirty="0" smtClean="0"/>
              <a:t>rule </a:t>
            </a:r>
            <a:r>
              <a:rPr lang="en-US" altLang="en-US" dirty="0"/>
              <a:t>3:</a:t>
            </a:r>
          </a:p>
          <a:p>
            <a:pPr lvl="1" eaLnBrk="1" hangingPunct="1"/>
            <a:r>
              <a:rPr lang="en-US" altLang="en-US" dirty="0"/>
              <a:t>The number of ways that n items can be arranged in order </a:t>
            </a:r>
            <a:r>
              <a:rPr lang="en-US" altLang="en-US" dirty="0" smtClean="0"/>
              <a:t>is</a:t>
            </a:r>
          </a:p>
          <a:p>
            <a:pPr marL="344487" lvl="1" indent="0" eaLnBrk="1" hangingPunct="1">
              <a:buNone/>
            </a:pPr>
            <a:r>
              <a:rPr lang="en-US" dirty="0"/>
              <a:t>	</a:t>
            </a:r>
            <a:r>
              <a:rPr lang="en-US" altLang="en-US" dirty="0"/>
              <a:t>n! = (n)(n – 1)</a:t>
            </a:r>
            <a:r>
              <a:rPr lang="en-US" altLang="en-US" baseline="30000" dirty="0"/>
              <a:t>…</a:t>
            </a:r>
            <a:r>
              <a:rPr lang="en-US" altLang="en-US" dirty="0"/>
              <a:t>(1)</a:t>
            </a:r>
            <a:endParaRPr lang="en-US" altLang="en-US" baseline="30000" dirty="0"/>
          </a:p>
          <a:p>
            <a:pPr lvl="1" eaLnBrk="1" hangingPunct="1"/>
            <a:endParaRPr lang="en-US" altLang="en-US" dirty="0" smtClean="0"/>
          </a:p>
          <a:p>
            <a:pPr lvl="1" eaLnBrk="1" hangingPunct="1"/>
            <a:r>
              <a:rPr lang="en-US" altLang="en-US" dirty="0" smtClean="0"/>
              <a:t>Example: You </a:t>
            </a:r>
            <a:r>
              <a:rPr lang="en-US" altLang="en-US" dirty="0"/>
              <a:t>have five books to put on a bookshelf. How many different ways can these books be placed on the shelf?</a:t>
            </a:r>
          </a:p>
          <a:p>
            <a:pPr lvl="2" eaLnBrk="1" hangingPunct="1"/>
            <a:r>
              <a:rPr lang="en-US" altLang="en-US" dirty="0" smtClean="0"/>
              <a:t>Answer</a:t>
            </a:r>
            <a:r>
              <a:rPr lang="en-US" altLang="en-US" dirty="0"/>
              <a:t>:  5! = (5)(4)(3)(2)(1) = 120 different possibilities</a:t>
            </a:r>
          </a:p>
          <a:p>
            <a:pPr lvl="1" eaLnBrk="1" hangingPunct="1"/>
            <a:endParaRPr lang="en-US" altLang="en-US" dirty="0"/>
          </a:p>
          <a:p>
            <a:pPr lvl="1" eaLnBrk="1" hangingPunct="1"/>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35</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931623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eaLnBrk="1" hangingPunct="1"/>
                <a:r>
                  <a:rPr lang="en-US" altLang="en-US" dirty="0" smtClean="0"/>
                  <a:t>Counting rule </a:t>
                </a:r>
                <a:r>
                  <a:rPr lang="en-US" altLang="en-US" dirty="0"/>
                  <a:t>4:</a:t>
                </a:r>
              </a:p>
              <a:p>
                <a:pPr lvl="1" eaLnBrk="1" hangingPunct="1"/>
                <a:r>
                  <a:rPr lang="en-US" altLang="en-US" dirty="0"/>
                  <a:t>Permutations: The number of ways of arranging X objects selected from n objects in order </a:t>
                </a:r>
                <a:r>
                  <a:rPr lang="en-US" altLang="en-US" dirty="0" smtClean="0"/>
                  <a:t>is</a:t>
                </a:r>
              </a:p>
              <a:p>
                <a:pPr marL="344487" lvl="1" indent="0" eaLnBrk="1" hangingPunct="1">
                  <a:buNone/>
                </a:pPr>
                <a:r>
                  <a:rPr lang="en-US" altLang="en-US" dirty="0"/>
                  <a:t>	</a:t>
                </a:r>
                <a:r>
                  <a:rPr lang="en-US" altLang="en-US" baseline="-25000" dirty="0" smtClean="0"/>
                  <a:t>n</a:t>
                </a:r>
                <a:r>
                  <a:rPr lang="en-US" altLang="en-US" dirty="0" smtClean="0"/>
                  <a:t>P</a:t>
                </a:r>
                <a:r>
                  <a:rPr lang="en-US" altLang="en-US" baseline="-25000" dirty="0" smtClean="0"/>
                  <a:t>X</a:t>
                </a:r>
                <a:r>
                  <a:rPr lang="en-US" altLang="en-US" dirty="0" smtClean="0"/>
                  <a:t> = </a:t>
                </a:r>
                <a14:m>
                  <m:oMath xmlns:m="http://schemas.openxmlformats.org/officeDocument/2006/math">
                    <m:f>
                      <m:fPr>
                        <m:ctrlPr>
                          <a:rPr lang="en-US" altLang="en-US" i="1" smtClean="0">
                            <a:latin typeface="Cambria Math" panose="02040503050406030204" pitchFamily="18" charset="0"/>
                          </a:rPr>
                        </m:ctrlPr>
                      </m:fPr>
                      <m:num>
                        <m:r>
                          <m:rPr>
                            <m:nor/>
                          </m:rPr>
                          <a:rPr lang="en-US" altLang="en-US" dirty="0"/>
                          <m:t>n</m:t>
                        </m:r>
                        <m:r>
                          <m:rPr>
                            <m:nor/>
                          </m:rPr>
                          <a:rPr lang="en-US" altLang="en-US" dirty="0"/>
                          <m:t>!</m:t>
                        </m:r>
                      </m:num>
                      <m:den>
                        <m:r>
                          <m:rPr>
                            <m:nor/>
                          </m:rPr>
                          <a:rPr lang="en-US" altLang="en-US" b="0" i="0" dirty="0" smtClean="0"/>
                          <m:t>(</m:t>
                        </m:r>
                        <m:r>
                          <m:rPr>
                            <m:nor/>
                          </m:rPr>
                          <a:rPr lang="en-US" altLang="en-US" dirty="0"/>
                          <m:t>n</m:t>
                        </m:r>
                        <m:r>
                          <a:rPr lang="en-US" altLang="en-US" b="0" i="1" dirty="0" smtClean="0">
                            <a:latin typeface="Cambria Math"/>
                          </a:rPr>
                          <m:t>−</m:t>
                        </m:r>
                        <m:r>
                          <m:rPr>
                            <m:nor/>
                          </m:rPr>
                          <a:rPr lang="en-US" altLang="en-US" dirty="0"/>
                          <m:t>X</m:t>
                        </m:r>
                        <m:r>
                          <a:rPr lang="en-US" altLang="en-US" b="0" i="1" dirty="0" smtClean="0">
                            <a:latin typeface="Cambria Math"/>
                          </a:rPr>
                          <m:t>)</m:t>
                        </m:r>
                        <m:r>
                          <m:rPr>
                            <m:nor/>
                          </m:rPr>
                          <a:rPr lang="en-US" altLang="en-US" dirty="0"/>
                          <m:t>!</m:t>
                        </m:r>
                      </m:den>
                    </m:f>
                  </m:oMath>
                </a14:m>
                <a:endParaRPr lang="en-US" altLang="en-US" dirty="0"/>
              </a:p>
              <a:p>
                <a:pPr lvl="1" eaLnBrk="1" hangingPunct="1"/>
                <a:endParaRPr lang="en-US" sz="2200" dirty="0" smtClean="0"/>
              </a:p>
              <a:p>
                <a:pPr lvl="1" eaLnBrk="1" hangingPunct="1"/>
                <a:r>
                  <a:rPr lang="en-US" dirty="0" smtClean="0"/>
                  <a:t>Example:</a:t>
                </a:r>
                <a:r>
                  <a:rPr lang="en-US" altLang="en-US" dirty="0"/>
                  <a:t> You have five books and are going to put three on a bookshelf. How many different ways can the books be ordered on the bookshelf?</a:t>
                </a:r>
              </a:p>
              <a:p>
                <a:pPr lvl="2" eaLnBrk="1" hangingPunct="1">
                  <a:lnSpc>
                    <a:spcPct val="115000"/>
                  </a:lnSpc>
                </a:pPr>
                <a:r>
                  <a:rPr lang="en-US" altLang="en-US" dirty="0"/>
                  <a:t>Answer:  </a:t>
                </a:r>
                <a14:m>
                  <m:oMath xmlns:m="http://schemas.openxmlformats.org/officeDocument/2006/math">
                    <m:sSub>
                      <m:sSubPr>
                        <m:ctrlPr>
                          <a:rPr lang="en-US" altLang="en-US" i="1">
                            <a:latin typeface="Cambria Math" panose="02040503050406030204" pitchFamily="18" charset="0"/>
                            <a:cs typeface="Calibri" charset="0"/>
                          </a:rPr>
                        </m:ctrlPr>
                      </m:sSubPr>
                      <m:e>
                        <m:sPre>
                          <m:sPrePr>
                            <m:ctrlPr>
                              <a:rPr lang="en-US" altLang="en-US" i="1">
                                <a:latin typeface="Cambria Math" panose="02040503050406030204" pitchFamily="18" charset="0"/>
                                <a:cs typeface="Calibri" charset="0"/>
                              </a:rPr>
                            </m:ctrlPr>
                          </m:sPrePr>
                          <m:sub>
                            <m:r>
                              <a:rPr lang="en-US" altLang="en-US" i="1">
                                <a:latin typeface="Cambria Math" charset="0"/>
                                <a:cs typeface="Calibri" charset="0"/>
                              </a:rPr>
                              <m:t>5</m:t>
                            </m:r>
                          </m:sub>
                          <m:sup/>
                          <m:e>
                            <m:r>
                              <m:rPr>
                                <m:nor/>
                              </m:rPr>
                              <a:rPr lang="en-US" altLang="en-US">
                                <a:latin typeface="Calibri" charset="0"/>
                                <a:cs typeface="Calibri" charset="0"/>
                              </a:rPr>
                              <m:t>P</m:t>
                            </m:r>
                          </m:e>
                        </m:sPre>
                      </m:e>
                      <m:sub>
                        <m:r>
                          <a:rPr lang="en-US" altLang="en-US" i="1">
                            <a:latin typeface="Cambria Math" charset="0"/>
                            <a:cs typeface="Calibri" charset="0"/>
                          </a:rPr>
                          <m:t>3</m:t>
                        </m:r>
                      </m:sub>
                    </m:sSub>
                    <m:r>
                      <a:rPr lang="en-US" altLang="en-US" i="1">
                        <a:latin typeface="Cambria Math" charset="0"/>
                        <a:cs typeface="Calibri" charset="0"/>
                      </a:rPr>
                      <m:t>=</m:t>
                    </m:r>
                    <m:f>
                      <m:fPr>
                        <m:ctrlPr>
                          <a:rPr lang="en-US" altLang="en-US" i="1">
                            <a:latin typeface="Cambria Math" panose="02040503050406030204" pitchFamily="18" charset="0"/>
                            <a:cs typeface="Calibri" charset="0"/>
                          </a:rPr>
                        </m:ctrlPr>
                      </m:fPr>
                      <m:num>
                        <m:r>
                          <a:rPr lang="en-US" altLang="en-US" i="1">
                            <a:latin typeface="Cambria Math" charset="0"/>
                            <a:cs typeface="Calibri" charset="0"/>
                          </a:rPr>
                          <m:t>5</m:t>
                        </m:r>
                        <m:r>
                          <a:rPr lang="en-US" altLang="en-US" i="1" smtClean="0">
                            <a:latin typeface="Cambria Math" charset="0"/>
                            <a:cs typeface="Calibri" charset="0"/>
                          </a:rPr>
                          <m:t>!</m:t>
                        </m:r>
                      </m:num>
                      <m:den>
                        <m:d>
                          <m:dPr>
                            <m:ctrlPr>
                              <a:rPr lang="en-US" altLang="en-US" i="1">
                                <a:latin typeface="Cambria Math" panose="02040503050406030204" pitchFamily="18" charset="0"/>
                                <a:cs typeface="Calibri" charset="0"/>
                              </a:rPr>
                            </m:ctrlPr>
                          </m:dPr>
                          <m:e>
                            <m:r>
                              <a:rPr lang="en-US" altLang="en-US" i="1">
                                <a:latin typeface="Cambria Math" charset="0"/>
                                <a:cs typeface="Calibri" charset="0"/>
                              </a:rPr>
                              <m:t>5−3</m:t>
                            </m:r>
                          </m:e>
                        </m:d>
                        <m:r>
                          <a:rPr lang="en-US" altLang="en-US" b="0" i="1" smtClean="0">
                            <a:latin typeface="Cambria Math"/>
                            <a:cs typeface="Calibri" charset="0"/>
                          </a:rPr>
                          <m:t>!</m:t>
                        </m:r>
                      </m:den>
                    </m:f>
                    <m:r>
                      <a:rPr lang="en-US" altLang="en-US" i="1">
                        <a:latin typeface="Cambria Math" charset="0"/>
                        <a:cs typeface="Calibri" charset="0"/>
                      </a:rPr>
                      <m:t>=</m:t>
                    </m:r>
                    <m:f>
                      <m:fPr>
                        <m:ctrlPr>
                          <a:rPr lang="en-US" altLang="en-US" i="1">
                            <a:latin typeface="Cambria Math" panose="02040503050406030204" pitchFamily="18" charset="0"/>
                            <a:cs typeface="Calibri" charset="0"/>
                          </a:rPr>
                        </m:ctrlPr>
                      </m:fPr>
                      <m:num>
                        <m:r>
                          <a:rPr lang="en-US" altLang="en-US" i="1">
                            <a:latin typeface="Cambria Math" charset="0"/>
                            <a:cs typeface="Calibri" charset="0"/>
                          </a:rPr>
                          <m:t>120</m:t>
                        </m:r>
                      </m:num>
                      <m:den>
                        <m:r>
                          <a:rPr lang="en-US" altLang="en-US" i="1">
                            <a:latin typeface="Cambria Math" charset="0"/>
                            <a:cs typeface="Calibri" charset="0"/>
                          </a:rPr>
                          <m:t>2</m:t>
                        </m:r>
                      </m:den>
                    </m:f>
                    <m:r>
                      <a:rPr lang="en-US" altLang="en-US" i="1">
                        <a:latin typeface="Cambria Math" charset="0"/>
                        <a:cs typeface="Calibri" charset="0"/>
                      </a:rPr>
                      <m:t>=</m:t>
                    </m:r>
                    <m:r>
                      <m:rPr>
                        <m:nor/>
                      </m:rPr>
                      <a:rPr lang="en-US" altLang="en-US">
                        <a:latin typeface="Calibri" charset="0"/>
                        <a:cs typeface="Calibri" charset="0"/>
                      </a:rPr>
                      <m:t>60 </m:t>
                    </m:r>
                    <m:r>
                      <m:rPr>
                        <m:nor/>
                      </m:rPr>
                      <a:rPr lang="en-US" altLang="en-US">
                        <a:latin typeface="Calibri" charset="0"/>
                        <a:cs typeface="Calibri" charset="0"/>
                      </a:rPr>
                      <m:t>different</m:t>
                    </m:r>
                    <m:r>
                      <m:rPr>
                        <m:nor/>
                      </m:rPr>
                      <a:rPr lang="en-US" altLang="en-US" b="0" i="0" smtClean="0">
                        <a:latin typeface="Calibri" charset="0"/>
                        <a:cs typeface="Calibri" charset="0"/>
                      </a:rPr>
                      <m:t> </m:t>
                    </m:r>
                    <m:r>
                      <m:rPr>
                        <m:nor/>
                      </m:rPr>
                      <a:rPr lang="en-US" sz="2400">
                        <a:latin typeface="Calibri" charset="0"/>
                        <a:ea typeface="Calibri" charset="0"/>
                        <a:cs typeface="Calibri" charset="0"/>
                      </a:rPr>
                      <m:t>possibilities</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b="-21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36</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043718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Counting Rules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eaLnBrk="1" hangingPunct="1">
                  <a:lnSpc>
                    <a:spcPct val="90000"/>
                  </a:lnSpc>
                </a:pPr>
                <a:r>
                  <a:rPr lang="en-US" altLang="en-US" dirty="0" smtClean="0"/>
                  <a:t>Counting rule </a:t>
                </a:r>
                <a:r>
                  <a:rPr lang="en-US" altLang="en-US" dirty="0"/>
                  <a:t>5:</a:t>
                </a:r>
              </a:p>
              <a:p>
                <a:pPr lvl="1" eaLnBrk="1" hangingPunct="1">
                  <a:lnSpc>
                    <a:spcPct val="90000"/>
                  </a:lnSpc>
                </a:pPr>
                <a:r>
                  <a:rPr lang="en-US" altLang="en-US" dirty="0"/>
                  <a:t>Combinations: The number of ways of selecting X objects from n objects, irrespective of order, is</a:t>
                </a:r>
              </a:p>
              <a:p>
                <a:pPr marL="0" indent="0">
                  <a:buNone/>
                </a:pPr>
                <a:r>
                  <a:rPr lang="en-US" altLang="en-US" sz="2600" baseline="-25000" dirty="0" smtClean="0"/>
                  <a:t>	</a:t>
                </a:r>
                <a:r>
                  <a:rPr lang="en-US" altLang="en-US" sz="2600" baseline="-25000" dirty="0" err="1" smtClean="0"/>
                  <a:t>n</a:t>
                </a:r>
                <a:r>
                  <a:rPr lang="en-US" altLang="en-US" sz="2600" dirty="0" err="1" smtClean="0"/>
                  <a:t>C</a:t>
                </a:r>
                <a:r>
                  <a:rPr lang="en-US" altLang="en-US" sz="2600" baseline="-25000" dirty="0" err="1" smtClean="0"/>
                  <a:t>X</a:t>
                </a:r>
                <a:r>
                  <a:rPr lang="en-US" altLang="en-US" sz="2600" dirty="0" smtClean="0"/>
                  <a:t> </a:t>
                </a:r>
                <a:r>
                  <a:rPr lang="en-US" altLang="en-US" sz="2600" dirty="0"/>
                  <a:t>= </a:t>
                </a:r>
                <a14:m>
                  <m:oMath xmlns:m="http://schemas.openxmlformats.org/officeDocument/2006/math">
                    <m:f>
                      <m:fPr>
                        <m:ctrlPr>
                          <a:rPr lang="en-US" altLang="en-US" sz="2600" i="1">
                            <a:latin typeface="Cambria Math" panose="02040503050406030204" pitchFamily="18" charset="0"/>
                          </a:rPr>
                        </m:ctrlPr>
                      </m:fPr>
                      <m:num>
                        <m:r>
                          <m:rPr>
                            <m:nor/>
                          </m:rPr>
                          <a:rPr lang="en-US" altLang="en-US" sz="2600" dirty="0"/>
                          <m:t>n</m:t>
                        </m:r>
                        <m:r>
                          <m:rPr>
                            <m:nor/>
                          </m:rPr>
                          <a:rPr lang="en-US" altLang="en-US" sz="2600" dirty="0"/>
                          <m:t>!</m:t>
                        </m:r>
                      </m:num>
                      <m:den>
                        <m:r>
                          <m:rPr>
                            <m:nor/>
                          </m:rPr>
                          <a:rPr lang="en-US" altLang="en-US" sz="2600" dirty="0"/>
                          <m:t>X</m:t>
                        </m:r>
                        <m:r>
                          <m:rPr>
                            <m:nor/>
                          </m:rPr>
                          <a:rPr lang="en-US" altLang="en-US" sz="2600" b="0" i="0" dirty="0" smtClean="0"/>
                          <m:t>!</m:t>
                        </m:r>
                        <m:r>
                          <m:rPr>
                            <m:nor/>
                          </m:rPr>
                          <a:rPr lang="en-US" altLang="en-US" sz="2600" dirty="0"/>
                          <m:t>(</m:t>
                        </m:r>
                        <m:r>
                          <m:rPr>
                            <m:nor/>
                          </m:rPr>
                          <a:rPr lang="en-US" altLang="en-US" sz="2600" dirty="0"/>
                          <m:t>n</m:t>
                        </m:r>
                        <m:r>
                          <a:rPr lang="en-US" altLang="en-US" sz="2600" i="1" dirty="0">
                            <a:latin typeface="Cambria Math"/>
                          </a:rPr>
                          <m:t>−</m:t>
                        </m:r>
                        <m:r>
                          <m:rPr>
                            <m:nor/>
                          </m:rPr>
                          <a:rPr lang="en-US" altLang="en-US" sz="2600" dirty="0"/>
                          <m:t>X</m:t>
                        </m:r>
                        <m:r>
                          <a:rPr lang="en-US" altLang="en-US" sz="2600" i="1" dirty="0">
                            <a:latin typeface="Cambria Math"/>
                          </a:rPr>
                          <m:t>)</m:t>
                        </m:r>
                        <m:r>
                          <m:rPr>
                            <m:nor/>
                          </m:rPr>
                          <a:rPr lang="en-US" altLang="en-US" sz="2600" dirty="0"/>
                          <m:t>!</m:t>
                        </m:r>
                      </m:den>
                    </m:f>
                  </m:oMath>
                </a14:m>
                <a:endParaRPr lang="en-US" sz="2600" dirty="0" smtClean="0"/>
              </a:p>
              <a:p>
                <a:pPr lvl="1" eaLnBrk="1" hangingPunct="1">
                  <a:lnSpc>
                    <a:spcPct val="90000"/>
                  </a:lnSpc>
                </a:pPr>
                <a:endParaRPr lang="en-US" altLang="en-US" dirty="0" smtClean="0"/>
              </a:p>
              <a:p>
                <a:pPr lvl="1" eaLnBrk="1" hangingPunct="1">
                  <a:lnSpc>
                    <a:spcPct val="90000"/>
                  </a:lnSpc>
                </a:pPr>
                <a:r>
                  <a:rPr lang="en-US" altLang="en-US" dirty="0" smtClean="0"/>
                  <a:t>Example: You </a:t>
                </a:r>
                <a:r>
                  <a:rPr lang="en-US" altLang="en-US" dirty="0"/>
                  <a:t>have five books and are going to select three to read. How many different combinations are there, ignoring the order in which they are selected?</a:t>
                </a:r>
              </a:p>
              <a:p>
                <a:pPr lvl="2" eaLnBrk="1" hangingPunct="1">
                  <a:lnSpc>
                    <a:spcPct val="90000"/>
                  </a:lnSpc>
                </a:pPr>
                <a:r>
                  <a:rPr lang="en-US" altLang="en-US" dirty="0"/>
                  <a:t>Answer</a:t>
                </a:r>
                <a:r>
                  <a:rPr lang="en-US" altLang="en-US" dirty="0" smtClean="0"/>
                  <a:t>: </a:t>
                </a:r>
                <a:r>
                  <a:rPr lang="en-US" altLang="en-US" sz="2400" baseline="-25000" dirty="0" smtClean="0"/>
                  <a:t>5</a:t>
                </a:r>
                <a:r>
                  <a:rPr lang="en-US" altLang="en-US" sz="2400" dirty="0" smtClean="0"/>
                  <a:t>C</a:t>
                </a:r>
                <a:r>
                  <a:rPr lang="en-US" altLang="en-US" sz="2400" baseline="-25000" dirty="0" smtClean="0"/>
                  <a:t>3</a:t>
                </a:r>
                <a14:m>
                  <m:oMath xmlns:m="http://schemas.openxmlformats.org/officeDocument/2006/math">
                    <m:r>
                      <a:rPr lang="en-US" i="1">
                        <a:latin typeface="Cambria Math" charset="0"/>
                        <a:ea typeface="Calibri" charset="0"/>
                        <a:cs typeface="Calibri" charset="0"/>
                      </a:rPr>
                      <m:t>=</m:t>
                    </m:r>
                    <m:f>
                      <m:fPr>
                        <m:ctrlPr>
                          <a:rPr lang="en-US" i="1">
                            <a:latin typeface="Cambria Math" panose="02040503050406030204" pitchFamily="18" charset="0"/>
                            <a:ea typeface="Calibri" charset="0"/>
                            <a:cs typeface="Calibri" charset="0"/>
                          </a:rPr>
                        </m:ctrlPr>
                      </m:fPr>
                      <m:num>
                        <m:r>
                          <a:rPr lang="en-US" i="1">
                            <a:latin typeface="Cambria Math" charset="0"/>
                            <a:ea typeface="Calibri" charset="0"/>
                            <a:cs typeface="Calibri" charset="0"/>
                          </a:rPr>
                          <m:t>5!</m:t>
                        </m:r>
                      </m:num>
                      <m:den>
                        <m:r>
                          <a:rPr lang="en-US" i="1">
                            <a:latin typeface="Cambria Math" charset="0"/>
                            <a:ea typeface="Calibri" charset="0"/>
                            <a:cs typeface="Calibri" charset="0"/>
                          </a:rPr>
                          <m:t>3!</m:t>
                        </m:r>
                        <m:d>
                          <m:dPr>
                            <m:ctrlPr>
                              <a:rPr lang="en-US" i="1">
                                <a:latin typeface="Cambria Math" panose="02040503050406030204" pitchFamily="18" charset="0"/>
                                <a:ea typeface="Calibri" charset="0"/>
                                <a:cs typeface="Calibri" charset="0"/>
                              </a:rPr>
                            </m:ctrlPr>
                          </m:dPr>
                          <m:e>
                            <m:r>
                              <a:rPr lang="en-US" i="1">
                                <a:latin typeface="Cambria Math" charset="0"/>
                                <a:ea typeface="Calibri" charset="0"/>
                                <a:cs typeface="Calibri" charset="0"/>
                              </a:rPr>
                              <m:t>5−3</m:t>
                            </m:r>
                          </m:e>
                        </m:d>
                        <m:r>
                          <a:rPr lang="en-US" i="1">
                            <a:latin typeface="Cambria Math" charset="0"/>
                            <a:ea typeface="Calibri" charset="0"/>
                            <a:cs typeface="Calibri" charset="0"/>
                          </a:rPr>
                          <m:t>!</m:t>
                        </m:r>
                      </m:den>
                    </m:f>
                    <m:r>
                      <a:rPr lang="en-US" i="1">
                        <a:latin typeface="Cambria Math" charset="0"/>
                        <a:ea typeface="Calibri" charset="0"/>
                        <a:cs typeface="Calibri" charset="0"/>
                      </a:rPr>
                      <m:t>=</m:t>
                    </m:r>
                    <m:f>
                      <m:fPr>
                        <m:ctrlPr>
                          <a:rPr lang="en-US" i="1">
                            <a:latin typeface="Cambria Math" panose="02040503050406030204" pitchFamily="18" charset="0"/>
                            <a:ea typeface="Calibri" charset="0"/>
                            <a:cs typeface="Calibri" charset="0"/>
                          </a:rPr>
                        </m:ctrlPr>
                      </m:fPr>
                      <m:num>
                        <m:r>
                          <a:rPr lang="en-US" i="1">
                            <a:latin typeface="Cambria Math" charset="0"/>
                            <a:ea typeface="Calibri" charset="0"/>
                            <a:cs typeface="Calibri" charset="0"/>
                          </a:rPr>
                          <m:t>120</m:t>
                        </m:r>
                      </m:num>
                      <m:den>
                        <m:r>
                          <a:rPr lang="en-US" i="1">
                            <a:latin typeface="Cambria Math" charset="0"/>
                            <a:ea typeface="Calibri" charset="0"/>
                            <a:cs typeface="Calibri" charset="0"/>
                          </a:rPr>
                          <m:t>(6)(2)</m:t>
                        </m:r>
                      </m:den>
                    </m:f>
                    <m:r>
                      <a:rPr lang="en-US" i="1">
                        <a:latin typeface="Cambria Math" charset="0"/>
                        <a:ea typeface="Calibri" charset="0"/>
                        <a:cs typeface="Calibri" charset="0"/>
                      </a:rPr>
                      <m:t>=</m:t>
                    </m:r>
                    <m:r>
                      <m:rPr>
                        <m:nor/>
                      </m:rPr>
                      <a:rPr lang="en-US">
                        <a:latin typeface="Calibri" charset="0"/>
                        <a:ea typeface="Calibri" charset="0"/>
                        <a:cs typeface="Calibri" charset="0"/>
                      </a:rPr>
                      <m:t>10 </m:t>
                    </m:r>
                    <m:r>
                      <m:rPr>
                        <m:nor/>
                      </m:rPr>
                      <a:rPr lang="en-US">
                        <a:latin typeface="Calibri" charset="0"/>
                        <a:ea typeface="Calibri" charset="0"/>
                        <a:cs typeface="Calibri" charset="0"/>
                      </a:rPr>
                      <m:t>different</m:t>
                    </m:r>
                    <m:r>
                      <m:rPr>
                        <m:nor/>
                      </m:rPr>
                      <a:rPr lang="en-US">
                        <a:latin typeface="Calibri" charset="0"/>
                        <a:ea typeface="Calibri" charset="0"/>
                        <a:cs typeface="Calibri" charset="0"/>
                      </a:rPr>
                      <m:t> </m:t>
                    </m:r>
                    <m:r>
                      <m:rPr>
                        <m:nor/>
                      </m:rPr>
                      <a:rPr lang="en-US">
                        <a:latin typeface="Calibri" charset="0"/>
                        <a:ea typeface="Calibri" charset="0"/>
                        <a:cs typeface="Calibri" charset="0"/>
                      </a:rPr>
                      <m:t>possibilities</m:t>
                    </m:r>
                    <m:r>
                      <a:rPr lang="en-US" i="1">
                        <a:latin typeface="Cambria Math"/>
                        <a:ea typeface="Calibri" charset="0"/>
                        <a:cs typeface="Calibri" charset="0"/>
                      </a:rPr>
                      <m:t> </m:t>
                    </m:r>
                  </m:oMath>
                </a14:m>
                <a:r>
                  <a:rPr lang="en-US" altLang="en-US" dirty="0"/>
                  <a:t>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26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37</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374804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br>
              <a:rPr lang="en-US" dirty="0"/>
            </a:br>
            <a:r>
              <a:rPr lang="en-US" dirty="0" smtClean="0"/>
              <a:t>Outcomes </a:t>
            </a:r>
            <a:r>
              <a:rPr lang="en-US" dirty="0"/>
              <a:t>and Events</a:t>
            </a:r>
          </a:p>
        </p:txBody>
      </p:sp>
      <p:sp>
        <p:nvSpPr>
          <p:cNvPr id="3" name="Content Placeholder 2"/>
          <p:cNvSpPr>
            <a:spLocks noGrp="1"/>
          </p:cNvSpPr>
          <p:nvPr>
            <p:ph idx="1"/>
          </p:nvPr>
        </p:nvSpPr>
        <p:spPr/>
        <p:txBody>
          <a:bodyPr/>
          <a:lstStyle/>
          <a:p>
            <a:r>
              <a:rPr lang="en-US" dirty="0" smtClean="0">
                <a:solidFill>
                  <a:srgbClr val="FF0000"/>
                </a:solidFill>
              </a:rPr>
              <a:t>Simple event </a:t>
            </a:r>
            <a:r>
              <a:rPr lang="en-US" dirty="0" smtClean="0"/>
              <a:t>– an event described by a </a:t>
            </a:r>
            <a:r>
              <a:rPr lang="en-US" dirty="0" smtClean="0">
                <a:solidFill>
                  <a:srgbClr val="FF0000"/>
                </a:solidFill>
              </a:rPr>
              <a:t>single</a:t>
            </a:r>
            <a:r>
              <a:rPr lang="en-US" dirty="0" smtClean="0"/>
              <a:t> characteristic</a:t>
            </a:r>
          </a:p>
          <a:p>
            <a:pPr lvl="1"/>
            <a:r>
              <a:rPr lang="en-US" sz="2200" dirty="0" smtClean="0"/>
              <a:t>E.g. </a:t>
            </a:r>
            <a:r>
              <a:rPr lang="en-US" altLang="en-US" sz="2200" dirty="0"/>
              <a:t>A day in January from all days in 2015</a:t>
            </a:r>
            <a:endParaRPr lang="en-US" sz="2200" dirty="0" smtClean="0"/>
          </a:p>
          <a:p>
            <a:r>
              <a:rPr lang="en-US" dirty="0" smtClean="0">
                <a:solidFill>
                  <a:srgbClr val="FF0000"/>
                </a:solidFill>
              </a:rPr>
              <a:t>Joint event </a:t>
            </a:r>
            <a:r>
              <a:rPr lang="en-US" dirty="0" smtClean="0"/>
              <a:t>– an event described by </a:t>
            </a:r>
            <a:r>
              <a:rPr lang="en-US" dirty="0" smtClean="0">
                <a:solidFill>
                  <a:srgbClr val="FF0000"/>
                </a:solidFill>
              </a:rPr>
              <a:t>two or more </a:t>
            </a:r>
            <a:r>
              <a:rPr lang="en-US" dirty="0" smtClean="0"/>
              <a:t>characteristics</a:t>
            </a:r>
          </a:p>
          <a:p>
            <a:pPr lvl="1"/>
            <a:r>
              <a:rPr lang="en-US" sz="2200" dirty="0" smtClean="0"/>
              <a:t>E.g. </a:t>
            </a:r>
            <a:r>
              <a:rPr lang="en-US" altLang="en-US" sz="2200" dirty="0"/>
              <a:t>A day in January that is also a Wednesday from all days in 2015</a:t>
            </a:r>
            <a:endParaRPr lang="en-US" sz="2200" dirty="0" smtClean="0"/>
          </a:p>
          <a:p>
            <a:r>
              <a:rPr lang="en-US" dirty="0" smtClean="0">
                <a:solidFill>
                  <a:srgbClr val="FF0000"/>
                </a:solidFill>
              </a:rPr>
              <a:t>Complement</a:t>
            </a:r>
            <a:r>
              <a:rPr lang="en-US" dirty="0" smtClean="0"/>
              <a:t> of an event A (denoted </a:t>
            </a:r>
            <a:r>
              <a:rPr lang="en-US" dirty="0" smtClean="0">
                <a:solidFill>
                  <a:srgbClr val="FF0000"/>
                </a:solidFill>
              </a:rPr>
              <a:t>A’</a:t>
            </a:r>
            <a:r>
              <a:rPr lang="en-US" dirty="0" smtClean="0"/>
              <a:t>) – all events that are </a:t>
            </a:r>
            <a:r>
              <a:rPr lang="en-US" dirty="0" smtClean="0">
                <a:solidFill>
                  <a:srgbClr val="FF0000"/>
                </a:solidFill>
              </a:rPr>
              <a:t>not part of </a:t>
            </a:r>
            <a:r>
              <a:rPr lang="en-US" dirty="0" smtClean="0"/>
              <a:t>event A</a:t>
            </a:r>
          </a:p>
          <a:p>
            <a:pPr lvl="1"/>
            <a:r>
              <a:rPr lang="en-US" sz="2200" dirty="0" smtClean="0"/>
              <a:t>E.g. All days in January that is not a Wednesday in 2015</a:t>
            </a:r>
            <a:endParaRPr lang="en-US" sz="22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4</a:t>
            </a:fld>
            <a:endParaRPr lang="en-US" altLang="en-US" dirty="0"/>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97501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br>
              <a:rPr lang="en-US" dirty="0"/>
            </a:br>
            <a:r>
              <a:rPr lang="en-US" dirty="0"/>
              <a:t>Sample </a:t>
            </a:r>
            <a:r>
              <a:rPr lang="en-US" dirty="0" smtClean="0"/>
              <a:t>Space</a:t>
            </a:r>
            <a:endParaRPr lang="en-US" dirty="0"/>
          </a:p>
        </p:txBody>
      </p:sp>
      <p:sp>
        <p:nvSpPr>
          <p:cNvPr id="3" name="Content Placeholder 2"/>
          <p:cNvSpPr>
            <a:spLocks noGrp="1"/>
          </p:cNvSpPr>
          <p:nvPr>
            <p:ph idx="1"/>
          </p:nvPr>
        </p:nvSpPr>
        <p:spPr/>
        <p:txBody>
          <a:bodyPr/>
          <a:lstStyle/>
          <a:p>
            <a:r>
              <a:rPr lang="en-US" dirty="0" smtClean="0">
                <a:solidFill>
                  <a:srgbClr val="FF0000"/>
                </a:solidFill>
              </a:rPr>
              <a:t>Sample space </a:t>
            </a:r>
            <a:r>
              <a:rPr lang="en-US" dirty="0" smtClean="0"/>
              <a:t>is the collection of all possible outcomes</a:t>
            </a:r>
          </a:p>
          <a:p>
            <a:r>
              <a:rPr lang="en-US" dirty="0" smtClean="0"/>
              <a:t>E.g.</a:t>
            </a:r>
          </a:p>
          <a:p>
            <a:pPr lvl="1"/>
            <a:r>
              <a:rPr lang="en-US" dirty="0" smtClean="0"/>
              <a:t>All 6 faces of a die</a:t>
            </a:r>
          </a:p>
          <a:p>
            <a:pPr lvl="1"/>
            <a:endParaRPr lang="en-US" dirty="0"/>
          </a:p>
          <a:p>
            <a:pPr lvl="1"/>
            <a:endParaRPr lang="en-US" dirty="0" smtClean="0"/>
          </a:p>
          <a:p>
            <a:pPr lvl="1"/>
            <a:r>
              <a:rPr lang="en-US" dirty="0" smtClean="0"/>
              <a:t>Full deck of playing cards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5</a:t>
            </a:fld>
            <a:endParaRPr lang="en-US" altLang="en-US"/>
          </a:p>
        </p:txBody>
      </p:sp>
      <p:grpSp>
        <p:nvGrpSpPr>
          <p:cNvPr id="33" name="Group 32"/>
          <p:cNvGrpSpPr/>
          <p:nvPr/>
        </p:nvGrpSpPr>
        <p:grpSpPr>
          <a:xfrm>
            <a:off x="3886200" y="3048000"/>
            <a:ext cx="4495800" cy="685800"/>
            <a:chOff x="3886200" y="3048000"/>
            <a:chExt cx="4495800" cy="685800"/>
          </a:xfrm>
        </p:grpSpPr>
        <p:sp>
          <p:nvSpPr>
            <p:cNvPr id="5" name="Rectangle 3"/>
            <p:cNvSpPr>
              <a:spLocks noChangeArrowheads="1"/>
            </p:cNvSpPr>
            <p:nvPr/>
          </p:nvSpPr>
          <p:spPr bwMode="auto">
            <a:xfrm>
              <a:off x="6934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6" name="Rectangle 4"/>
            <p:cNvSpPr>
              <a:spLocks noChangeArrowheads="1"/>
            </p:cNvSpPr>
            <p:nvPr/>
          </p:nvSpPr>
          <p:spPr bwMode="auto">
            <a:xfrm>
              <a:off x="7696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7" name="Rectangle 5"/>
            <p:cNvSpPr>
              <a:spLocks noChangeArrowheads="1"/>
            </p:cNvSpPr>
            <p:nvPr/>
          </p:nvSpPr>
          <p:spPr bwMode="auto">
            <a:xfrm>
              <a:off x="6172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8" name="Rectangle 6"/>
            <p:cNvSpPr>
              <a:spLocks noChangeArrowheads="1"/>
            </p:cNvSpPr>
            <p:nvPr/>
          </p:nvSpPr>
          <p:spPr bwMode="auto">
            <a:xfrm>
              <a:off x="5410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9" name="Rectangle 7"/>
            <p:cNvSpPr>
              <a:spLocks noChangeArrowheads="1"/>
            </p:cNvSpPr>
            <p:nvPr/>
          </p:nvSpPr>
          <p:spPr bwMode="auto">
            <a:xfrm>
              <a:off x="4648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0" name="Rectangle 9"/>
            <p:cNvSpPr>
              <a:spLocks noChangeArrowheads="1"/>
            </p:cNvSpPr>
            <p:nvPr/>
          </p:nvSpPr>
          <p:spPr bwMode="auto">
            <a:xfrm>
              <a:off x="3886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1" name="Oval 10"/>
            <p:cNvSpPr>
              <a:spLocks noChangeArrowheads="1"/>
            </p:cNvSpPr>
            <p:nvPr/>
          </p:nvSpPr>
          <p:spPr bwMode="auto">
            <a:xfrm>
              <a:off x="41910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2" name="Oval 11"/>
            <p:cNvSpPr>
              <a:spLocks noChangeArrowheads="1"/>
            </p:cNvSpPr>
            <p:nvPr/>
          </p:nvSpPr>
          <p:spPr bwMode="auto">
            <a:xfrm>
              <a:off x="63246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3" name="Oval 12"/>
            <p:cNvSpPr>
              <a:spLocks noChangeArrowheads="1"/>
            </p:cNvSpPr>
            <p:nvPr/>
          </p:nvSpPr>
          <p:spPr bwMode="auto">
            <a:xfrm>
              <a:off x="49530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4" name="Oval 13"/>
            <p:cNvSpPr>
              <a:spLocks noChangeArrowheads="1"/>
            </p:cNvSpPr>
            <p:nvPr/>
          </p:nvSpPr>
          <p:spPr bwMode="auto">
            <a:xfrm>
              <a:off x="6610350" y="320675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5" name="Oval 14"/>
            <p:cNvSpPr>
              <a:spLocks noChangeArrowheads="1"/>
            </p:cNvSpPr>
            <p:nvPr/>
          </p:nvSpPr>
          <p:spPr bwMode="auto">
            <a:xfrm>
              <a:off x="5562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6" name="Oval 15"/>
            <p:cNvSpPr>
              <a:spLocks noChangeArrowheads="1"/>
            </p:cNvSpPr>
            <p:nvPr/>
          </p:nvSpPr>
          <p:spPr bwMode="auto">
            <a:xfrm>
              <a:off x="5861050" y="319405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7" name="Oval 16"/>
            <p:cNvSpPr>
              <a:spLocks noChangeArrowheads="1"/>
            </p:cNvSpPr>
            <p:nvPr/>
          </p:nvSpPr>
          <p:spPr bwMode="auto">
            <a:xfrm>
              <a:off x="57150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8" name="Oval 17"/>
            <p:cNvSpPr>
              <a:spLocks noChangeArrowheads="1"/>
            </p:cNvSpPr>
            <p:nvPr/>
          </p:nvSpPr>
          <p:spPr bwMode="auto">
            <a:xfrm>
              <a:off x="6324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9" name="Oval 18"/>
            <p:cNvSpPr>
              <a:spLocks noChangeArrowheads="1"/>
            </p:cNvSpPr>
            <p:nvPr/>
          </p:nvSpPr>
          <p:spPr bwMode="auto">
            <a:xfrm>
              <a:off x="662305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0" name="Oval 19"/>
            <p:cNvSpPr>
              <a:spLocks noChangeArrowheads="1"/>
            </p:cNvSpPr>
            <p:nvPr/>
          </p:nvSpPr>
          <p:spPr bwMode="auto">
            <a:xfrm>
              <a:off x="70866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1" name="Oval 20"/>
            <p:cNvSpPr>
              <a:spLocks noChangeArrowheads="1"/>
            </p:cNvSpPr>
            <p:nvPr/>
          </p:nvSpPr>
          <p:spPr bwMode="auto">
            <a:xfrm>
              <a:off x="7381875"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2" name="Oval 21"/>
            <p:cNvSpPr>
              <a:spLocks noChangeArrowheads="1"/>
            </p:cNvSpPr>
            <p:nvPr/>
          </p:nvSpPr>
          <p:spPr bwMode="auto">
            <a:xfrm>
              <a:off x="7362825"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3" name="Oval 22"/>
            <p:cNvSpPr>
              <a:spLocks noChangeArrowheads="1"/>
            </p:cNvSpPr>
            <p:nvPr/>
          </p:nvSpPr>
          <p:spPr bwMode="auto">
            <a:xfrm>
              <a:off x="7858125"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4" name="Oval 23"/>
            <p:cNvSpPr>
              <a:spLocks noChangeArrowheads="1"/>
            </p:cNvSpPr>
            <p:nvPr/>
          </p:nvSpPr>
          <p:spPr bwMode="auto">
            <a:xfrm>
              <a:off x="81534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5" name="Oval 24"/>
            <p:cNvSpPr>
              <a:spLocks noChangeArrowheads="1"/>
            </p:cNvSpPr>
            <p:nvPr/>
          </p:nvSpPr>
          <p:spPr bwMode="auto">
            <a:xfrm>
              <a:off x="7858125"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6" name="Oval 25"/>
            <p:cNvSpPr>
              <a:spLocks noChangeArrowheads="1"/>
            </p:cNvSpPr>
            <p:nvPr/>
          </p:nvSpPr>
          <p:spPr bwMode="auto">
            <a:xfrm>
              <a:off x="81534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7" name="Oval 26"/>
            <p:cNvSpPr>
              <a:spLocks noChangeArrowheads="1"/>
            </p:cNvSpPr>
            <p:nvPr/>
          </p:nvSpPr>
          <p:spPr bwMode="auto">
            <a:xfrm>
              <a:off x="7858125"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8" name="Oval 27"/>
            <p:cNvSpPr>
              <a:spLocks noChangeArrowheads="1"/>
            </p:cNvSpPr>
            <p:nvPr/>
          </p:nvSpPr>
          <p:spPr bwMode="auto">
            <a:xfrm>
              <a:off x="81534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9" name="Oval 28"/>
            <p:cNvSpPr>
              <a:spLocks noChangeArrowheads="1"/>
            </p:cNvSpPr>
            <p:nvPr/>
          </p:nvSpPr>
          <p:spPr bwMode="auto">
            <a:xfrm>
              <a:off x="49530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30" name="Oval 29"/>
            <p:cNvSpPr>
              <a:spLocks noChangeArrowheads="1"/>
            </p:cNvSpPr>
            <p:nvPr/>
          </p:nvSpPr>
          <p:spPr bwMode="auto">
            <a:xfrm>
              <a:off x="7086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31" name="Oval 30"/>
            <p:cNvSpPr>
              <a:spLocks noChangeArrowheads="1"/>
            </p:cNvSpPr>
            <p:nvPr/>
          </p:nvSpPr>
          <p:spPr bwMode="auto">
            <a:xfrm>
              <a:off x="72390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grpSp>
      <p:pic>
        <p:nvPicPr>
          <p:cNvPr id="34" name="Picture 33"/>
          <p:cNvPicPr>
            <a:picLocks noChangeAspect="1"/>
          </p:cNvPicPr>
          <p:nvPr/>
        </p:nvPicPr>
        <p:blipFill rotWithShape="1">
          <a:blip r:embed="rId2"/>
          <a:srcRect t="29000" b="29000"/>
          <a:stretch/>
        </p:blipFill>
        <p:spPr>
          <a:xfrm>
            <a:off x="4837499" y="4572000"/>
            <a:ext cx="3289300" cy="1454217"/>
          </a:xfrm>
          <a:prstGeom prst="rect">
            <a:avLst/>
          </a:prstGeom>
        </p:spPr>
      </p:pic>
    </p:spTree>
    <p:extLst>
      <p:ext uri="{BB962C8B-B14F-4D97-AF65-F5344CB8AC3E}">
        <p14:creationId xmlns:p14="http://schemas.microsoft.com/office/powerpoint/2010/main" val="13725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br>
              <a:rPr lang="en-US" dirty="0"/>
            </a:br>
            <a:r>
              <a:rPr lang="en-US" dirty="0"/>
              <a:t>Visualizing </a:t>
            </a:r>
            <a:r>
              <a:rPr lang="en-US" dirty="0" smtClean="0"/>
              <a:t>Events</a:t>
            </a:r>
            <a:endParaRPr lang="en-US" dirty="0"/>
          </a:p>
        </p:txBody>
      </p:sp>
      <p:sp>
        <p:nvSpPr>
          <p:cNvPr id="3" name="Content Placeholder 2"/>
          <p:cNvSpPr>
            <a:spLocks noGrp="1"/>
          </p:cNvSpPr>
          <p:nvPr>
            <p:ph idx="1"/>
          </p:nvPr>
        </p:nvSpPr>
        <p:spPr/>
        <p:txBody>
          <a:bodyPr/>
          <a:lstStyle/>
          <a:p>
            <a:r>
              <a:rPr lang="en-US" dirty="0" smtClean="0"/>
              <a:t>Contingency table</a:t>
            </a:r>
          </a:p>
          <a:p>
            <a:endParaRPr lang="en-US" dirty="0"/>
          </a:p>
          <a:p>
            <a:endParaRPr lang="en-US" dirty="0" smtClean="0"/>
          </a:p>
          <a:p>
            <a:endParaRPr lang="en-US" dirty="0"/>
          </a:p>
          <a:p>
            <a:r>
              <a:rPr lang="en-US" dirty="0" smtClean="0"/>
              <a:t>Decision tree</a:t>
            </a:r>
          </a:p>
          <a:p>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502563660"/>
              </p:ext>
            </p:extLst>
          </p:nvPr>
        </p:nvGraphicFramePr>
        <p:xfrm>
          <a:off x="2438400" y="2133600"/>
          <a:ext cx="4208780" cy="1483360"/>
        </p:xfrm>
        <a:graphic>
          <a:graphicData uri="http://schemas.openxmlformats.org/drawingml/2006/table">
            <a:tbl>
              <a:tblPr firstRow="1" lastRow="1" lastCol="1" bandRow="1">
                <a:tableStyleId>{5C22544A-7EE6-4342-B048-85BDC9FD1C3A}</a:tableStyleId>
              </a:tblPr>
              <a:tblGrid>
                <a:gridCol w="1052195"/>
                <a:gridCol w="1052195"/>
                <a:gridCol w="1052195"/>
                <a:gridCol w="1052195"/>
              </a:tblGrid>
              <a:tr h="370840">
                <a:tc>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Not 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tc>
              </a:tr>
              <a:tr h="370840">
                <a:tc>
                  <a:txBody>
                    <a:bodyPr/>
                    <a:lstStyle/>
                    <a:p>
                      <a:pPr algn="ctr"/>
                      <a:r>
                        <a:rPr lang="en-US" b="1" dirty="0" smtClean="0">
                          <a:latin typeface="Calibri" panose="020F0502020204030204" pitchFamily="34" charset="0"/>
                          <a:cs typeface="Calibri" panose="020F0502020204030204" pitchFamily="34" charset="0"/>
                        </a:rPr>
                        <a:t>Black</a:t>
                      </a:r>
                      <a:endParaRPr lang="en-US" b="1"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solidFill>
                            <a:schemeClr val="tx1"/>
                          </a:solidFill>
                          <a:latin typeface="Calibri" panose="020F0502020204030204" pitchFamily="34" charset="0"/>
                          <a:cs typeface="Calibri" panose="020F0502020204030204" pitchFamily="34" charset="0"/>
                        </a:rPr>
                        <a:t>26</a:t>
                      </a:r>
                      <a:endParaRPr lang="en-US" dirty="0">
                        <a:solidFill>
                          <a:schemeClr val="tx1"/>
                        </a:solidFill>
                        <a:latin typeface="Calibri" panose="020F0502020204030204" pitchFamily="34" charset="0"/>
                        <a:cs typeface="Calibri" panose="020F0502020204030204" pitchFamily="34" charset="0"/>
                      </a:endParaRPr>
                    </a:p>
                  </a:txBody>
                  <a:tcPr/>
                </a:tc>
              </a:tr>
              <a:tr h="370840">
                <a:tc>
                  <a:txBody>
                    <a:bodyPr/>
                    <a:lstStyle/>
                    <a:p>
                      <a:pPr algn="ctr"/>
                      <a:r>
                        <a:rPr lang="en-US" b="1" dirty="0" smtClean="0">
                          <a:solidFill>
                            <a:srgbClr val="C00000"/>
                          </a:solidFill>
                          <a:latin typeface="Calibri" panose="020F0502020204030204" pitchFamily="34" charset="0"/>
                          <a:cs typeface="Calibri" panose="020F0502020204030204" pitchFamily="34" charset="0"/>
                        </a:rPr>
                        <a:t>Red</a:t>
                      </a:r>
                      <a:endParaRPr lang="en-US" b="1" dirty="0">
                        <a:solidFill>
                          <a:srgbClr val="C00000"/>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24</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26</a:t>
                      </a:r>
                      <a:endParaRPr lang="en-US" dirty="0">
                        <a:solidFill>
                          <a:srgbClr val="C00000"/>
                        </a:solidFill>
                        <a:latin typeface="Calibri" panose="020F0502020204030204" pitchFamily="34" charset="0"/>
                        <a:cs typeface="Calibri" panose="020F0502020204030204" pitchFamily="34" charset="0"/>
                      </a:endParaRPr>
                    </a:p>
                  </a:txBody>
                  <a:tcPr/>
                </a:tc>
              </a:tr>
              <a:tr h="370840">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48</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52</a:t>
                      </a:r>
                      <a:endParaRPr lang="en-US" dirty="0">
                        <a:solidFill>
                          <a:srgbClr val="996633"/>
                        </a:solidFill>
                        <a:latin typeface="Calibri" panose="020F0502020204030204" pitchFamily="34" charset="0"/>
                        <a:cs typeface="Calibri" panose="020F0502020204030204" pitchFamily="34" charset="0"/>
                      </a:endParaRPr>
                    </a:p>
                  </a:txBody>
                  <a:tcPr/>
                </a:tc>
              </a:tr>
            </a:tbl>
          </a:graphicData>
        </a:graphic>
      </p:graphicFrame>
      <p:sp>
        <p:nvSpPr>
          <p:cNvPr id="6" name="Rectangle 33"/>
          <p:cNvSpPr>
            <a:spLocks noChangeArrowheads="1"/>
          </p:cNvSpPr>
          <p:nvPr/>
        </p:nvSpPr>
        <p:spPr bwMode="auto">
          <a:xfrm>
            <a:off x="6438900" y="3438525"/>
            <a:ext cx="17907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a:latin typeface="Calibri" panose="020F0502020204030204" pitchFamily="34" charset="0"/>
                <a:cs typeface="Calibri" panose="020F0502020204030204" pitchFamily="34" charset="0"/>
              </a:rPr>
              <a:t>Sample Space</a:t>
            </a:r>
          </a:p>
        </p:txBody>
      </p:sp>
      <p:sp>
        <p:nvSpPr>
          <p:cNvPr id="7" name="Oval 34"/>
          <p:cNvSpPr>
            <a:spLocks noChangeArrowheads="1"/>
          </p:cNvSpPr>
          <p:nvPr/>
        </p:nvSpPr>
        <p:spPr bwMode="auto">
          <a:xfrm>
            <a:off x="5857875" y="3276600"/>
            <a:ext cx="533400" cy="3238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8" name="Line 35"/>
          <p:cNvSpPr>
            <a:spLocks noChangeShapeType="1"/>
          </p:cNvSpPr>
          <p:nvPr/>
        </p:nvSpPr>
        <p:spPr bwMode="auto">
          <a:xfrm flipH="1" flipV="1">
            <a:off x="6413036" y="3438525"/>
            <a:ext cx="368764" cy="15260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7" name="Group 26"/>
          <p:cNvGrpSpPr/>
          <p:nvPr/>
        </p:nvGrpSpPr>
        <p:grpSpPr>
          <a:xfrm>
            <a:off x="723900" y="3993373"/>
            <a:ext cx="6496050" cy="2104324"/>
            <a:chOff x="723900" y="3993373"/>
            <a:chExt cx="6496050" cy="2104324"/>
          </a:xfrm>
        </p:grpSpPr>
        <p:sp>
          <p:nvSpPr>
            <p:cNvPr id="9" name="Line 4"/>
            <p:cNvSpPr>
              <a:spLocks noChangeShapeType="1"/>
            </p:cNvSpPr>
            <p:nvPr/>
          </p:nvSpPr>
          <p:spPr bwMode="auto">
            <a:xfrm flipV="1">
              <a:off x="3228975" y="4695825"/>
              <a:ext cx="1628775" cy="379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0" name="Line 5"/>
            <p:cNvSpPr>
              <a:spLocks noChangeShapeType="1"/>
            </p:cNvSpPr>
            <p:nvPr/>
          </p:nvSpPr>
          <p:spPr bwMode="auto">
            <a:xfrm>
              <a:off x="3181350" y="5229225"/>
              <a:ext cx="16764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1" name="Rectangle 15"/>
            <p:cNvSpPr>
              <a:spLocks noChangeArrowheads="1"/>
            </p:cNvSpPr>
            <p:nvPr/>
          </p:nvSpPr>
          <p:spPr bwMode="auto">
            <a:xfrm>
              <a:off x="1485900" y="4877562"/>
              <a:ext cx="1790700" cy="588366"/>
            </a:xfrm>
            <a:prstGeom prst="rect">
              <a:avLst/>
            </a:prstGeom>
            <a:solidFill>
              <a:schemeClr val="accent1"/>
            </a:solidFill>
            <a:ln w="28575">
              <a:solidFill>
                <a:schemeClr val="accent1"/>
              </a:solidFill>
              <a:miter lim="800000"/>
              <a:headEnd/>
              <a:tailEnd/>
            </a:ln>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0000"/>
                </a:lnSpc>
                <a:spcBef>
                  <a:spcPct val="50000"/>
                </a:spcBef>
              </a:pPr>
              <a:r>
                <a:rPr lang="en-US" altLang="en-US" sz="1800" b="1" dirty="0">
                  <a:solidFill>
                    <a:srgbClr val="996633"/>
                  </a:solidFill>
                  <a:latin typeface="Calibri" panose="020F0502020204030204" pitchFamily="34" charset="0"/>
                  <a:cs typeface="Calibri" panose="020F0502020204030204" pitchFamily="34" charset="0"/>
                </a:rPr>
                <a:t>Full Deck </a:t>
              </a:r>
            </a:p>
            <a:p>
              <a:pPr algn="ctr">
                <a:lnSpc>
                  <a:spcPct val="50000"/>
                </a:lnSpc>
                <a:spcBef>
                  <a:spcPct val="50000"/>
                </a:spcBef>
              </a:pPr>
              <a:r>
                <a:rPr lang="en-US" altLang="en-US" sz="1800" b="1" dirty="0">
                  <a:solidFill>
                    <a:srgbClr val="996633"/>
                  </a:solidFill>
                  <a:latin typeface="Calibri" panose="020F0502020204030204" pitchFamily="34" charset="0"/>
                  <a:cs typeface="Calibri" panose="020F0502020204030204" pitchFamily="34" charset="0"/>
                </a:rPr>
                <a:t>of </a:t>
              </a:r>
              <a:r>
                <a:rPr lang="en-US" altLang="en-US" sz="1800" b="1" dirty="0" smtClean="0">
                  <a:solidFill>
                    <a:srgbClr val="996633"/>
                  </a:solidFill>
                  <a:latin typeface="Calibri" panose="020F0502020204030204" pitchFamily="34" charset="0"/>
                  <a:cs typeface="Calibri" panose="020F0502020204030204" pitchFamily="34" charset="0"/>
                </a:rPr>
                <a:t>Playing Cards</a:t>
              </a:r>
              <a:endParaRPr lang="en-US" altLang="en-US" sz="1800" b="1" dirty="0">
                <a:solidFill>
                  <a:srgbClr val="996633"/>
                </a:solidFill>
                <a:latin typeface="Calibri" panose="020F0502020204030204" pitchFamily="34" charset="0"/>
                <a:cs typeface="Calibri" panose="020F0502020204030204" pitchFamily="34" charset="0"/>
              </a:endParaRPr>
            </a:p>
          </p:txBody>
        </p:sp>
        <p:sp>
          <p:nvSpPr>
            <p:cNvPr id="12" name="Rectangle 16"/>
            <p:cNvSpPr>
              <a:spLocks noChangeArrowheads="1"/>
            </p:cNvSpPr>
            <p:nvPr/>
          </p:nvSpPr>
          <p:spPr bwMode="auto">
            <a:xfrm rot="663163">
              <a:off x="3271314" y="5435355"/>
              <a:ext cx="1447800" cy="2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70000"/>
                </a:lnSpc>
                <a:spcBef>
                  <a:spcPct val="50000"/>
                </a:spcBef>
              </a:pPr>
              <a:r>
                <a:rPr lang="en-US" altLang="en-US" sz="1800" b="1" dirty="0">
                  <a:solidFill>
                    <a:srgbClr val="C00000"/>
                  </a:solidFill>
                  <a:latin typeface="Calibri" panose="020F0502020204030204" pitchFamily="34" charset="0"/>
                  <a:cs typeface="Calibri" panose="020F0502020204030204" pitchFamily="34" charset="0"/>
                </a:rPr>
                <a:t>Red Card</a:t>
              </a:r>
            </a:p>
          </p:txBody>
        </p:sp>
        <p:sp>
          <p:nvSpPr>
            <p:cNvPr id="13" name="Rectangle 17"/>
            <p:cNvSpPr>
              <a:spLocks noChangeArrowheads="1"/>
            </p:cNvSpPr>
            <p:nvPr/>
          </p:nvSpPr>
          <p:spPr bwMode="auto">
            <a:xfrm rot="20814389">
              <a:off x="3257550" y="4554429"/>
              <a:ext cx="1600200" cy="3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0000"/>
                </a:lnSpc>
                <a:spcBef>
                  <a:spcPct val="50000"/>
                </a:spcBef>
              </a:pPr>
              <a:r>
                <a:rPr lang="en-US" altLang="en-US" sz="1800" b="1" dirty="0">
                  <a:latin typeface="Calibri" panose="020F0502020204030204" pitchFamily="34" charset="0"/>
                  <a:cs typeface="Calibri" panose="020F0502020204030204" pitchFamily="34" charset="0"/>
                </a:rPr>
                <a:t>Black Card</a:t>
              </a:r>
            </a:p>
          </p:txBody>
        </p:sp>
        <p:sp>
          <p:nvSpPr>
            <p:cNvPr id="14" name="Line 18"/>
            <p:cNvSpPr>
              <a:spLocks noChangeShapeType="1"/>
            </p:cNvSpPr>
            <p:nvPr/>
          </p:nvSpPr>
          <p:spPr bwMode="auto">
            <a:xfrm flipV="1">
              <a:off x="5086350" y="4238625"/>
              <a:ext cx="1600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5" name="Line 19"/>
            <p:cNvSpPr>
              <a:spLocks noChangeShapeType="1"/>
            </p:cNvSpPr>
            <p:nvPr/>
          </p:nvSpPr>
          <p:spPr bwMode="auto">
            <a:xfrm>
              <a:off x="5086350" y="4695825"/>
              <a:ext cx="16002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6" name="Rectangle 20"/>
            <p:cNvSpPr>
              <a:spLocks noChangeArrowheads="1"/>
            </p:cNvSpPr>
            <p:nvPr/>
          </p:nvSpPr>
          <p:spPr bwMode="auto">
            <a:xfrm rot="634449">
              <a:off x="4953369" y="5730930"/>
              <a:ext cx="167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dirty="0">
                  <a:solidFill>
                    <a:srgbClr val="C00000"/>
                  </a:solidFill>
                  <a:latin typeface="Calibri" panose="020F0502020204030204" pitchFamily="34" charset="0"/>
                  <a:cs typeface="Calibri" panose="020F0502020204030204" pitchFamily="34" charset="0"/>
                </a:rPr>
                <a:t>Not an Ace</a:t>
              </a:r>
            </a:p>
          </p:txBody>
        </p:sp>
        <p:sp>
          <p:nvSpPr>
            <p:cNvPr id="17" name="Rectangle 21"/>
            <p:cNvSpPr>
              <a:spLocks noChangeArrowheads="1"/>
            </p:cNvSpPr>
            <p:nvPr/>
          </p:nvSpPr>
          <p:spPr bwMode="auto">
            <a:xfrm rot="20792525">
              <a:off x="5238750" y="4131103"/>
              <a:ext cx="8382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dirty="0">
                  <a:latin typeface="Calibri" panose="020F0502020204030204" pitchFamily="34" charset="0"/>
                  <a:cs typeface="Calibri" panose="020F0502020204030204" pitchFamily="34" charset="0"/>
                </a:rPr>
                <a:t>Ace</a:t>
              </a:r>
            </a:p>
          </p:txBody>
        </p:sp>
        <p:sp>
          <p:nvSpPr>
            <p:cNvPr id="18" name="Rectangle 22"/>
            <p:cNvSpPr>
              <a:spLocks noChangeArrowheads="1"/>
            </p:cNvSpPr>
            <p:nvPr/>
          </p:nvSpPr>
          <p:spPr bwMode="auto">
            <a:xfrm rot="21247576">
              <a:off x="5238750" y="5090291"/>
              <a:ext cx="9906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dirty="0">
                  <a:solidFill>
                    <a:srgbClr val="C00000"/>
                  </a:solidFill>
                  <a:latin typeface="Calibri" panose="020F0502020204030204" pitchFamily="34" charset="0"/>
                  <a:cs typeface="Calibri" panose="020F0502020204030204" pitchFamily="34" charset="0"/>
                </a:rPr>
                <a:t>Ace</a:t>
              </a:r>
            </a:p>
          </p:txBody>
        </p:sp>
        <p:sp>
          <p:nvSpPr>
            <p:cNvPr id="19" name="Rectangle 23"/>
            <p:cNvSpPr>
              <a:spLocks noChangeArrowheads="1"/>
            </p:cNvSpPr>
            <p:nvPr/>
          </p:nvSpPr>
          <p:spPr bwMode="auto">
            <a:xfrm rot="291506">
              <a:off x="5008563" y="4724065"/>
              <a:ext cx="16764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a:latin typeface="Calibri" panose="020F0502020204030204" pitchFamily="34" charset="0"/>
                  <a:cs typeface="Calibri" panose="020F0502020204030204" pitchFamily="34" charset="0"/>
                </a:rPr>
                <a:t>Not an Ace</a:t>
              </a:r>
              <a:r>
                <a:rPr lang="en-US" altLang="en-US" sz="2000" b="1">
                  <a:latin typeface="Calibri" panose="020F0502020204030204" pitchFamily="34" charset="0"/>
                  <a:cs typeface="Calibri" panose="020F0502020204030204" pitchFamily="34" charset="0"/>
                </a:rPr>
                <a:t> </a:t>
              </a:r>
            </a:p>
          </p:txBody>
        </p:sp>
        <p:sp>
          <p:nvSpPr>
            <p:cNvPr id="20" name="Line 24"/>
            <p:cNvSpPr>
              <a:spLocks noChangeShapeType="1"/>
            </p:cNvSpPr>
            <p:nvPr/>
          </p:nvSpPr>
          <p:spPr bwMode="auto">
            <a:xfrm flipV="1">
              <a:off x="5086350" y="5305425"/>
              <a:ext cx="1600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21" name="Line 25"/>
            <p:cNvSpPr>
              <a:spLocks noChangeShapeType="1"/>
            </p:cNvSpPr>
            <p:nvPr/>
          </p:nvSpPr>
          <p:spPr bwMode="auto">
            <a:xfrm>
              <a:off x="5086350" y="5610225"/>
              <a:ext cx="1600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22" name="Oval 26"/>
            <p:cNvSpPr>
              <a:spLocks noChangeArrowheads="1"/>
            </p:cNvSpPr>
            <p:nvPr/>
          </p:nvSpPr>
          <p:spPr bwMode="auto">
            <a:xfrm>
              <a:off x="4857750" y="4543425"/>
              <a:ext cx="228600" cy="228600"/>
            </a:xfrm>
            <a:prstGeom prst="ellipse">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US" altLang="en-US" sz="2000">
                <a:latin typeface="Calibri" panose="020F0502020204030204" pitchFamily="34" charset="0"/>
                <a:cs typeface="Calibri" panose="020F0502020204030204" pitchFamily="34" charset="0"/>
              </a:endParaRPr>
            </a:p>
          </p:txBody>
        </p:sp>
        <p:sp>
          <p:nvSpPr>
            <p:cNvPr id="23" name="Oval 27"/>
            <p:cNvSpPr>
              <a:spLocks noChangeArrowheads="1"/>
            </p:cNvSpPr>
            <p:nvPr/>
          </p:nvSpPr>
          <p:spPr bwMode="auto">
            <a:xfrm>
              <a:off x="4857750" y="5457825"/>
              <a:ext cx="228600" cy="228600"/>
            </a:xfrm>
            <a:prstGeom prst="ellipse">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US" altLang="en-US" sz="2000">
                <a:latin typeface="Calibri" panose="020F0502020204030204" pitchFamily="34" charset="0"/>
                <a:cs typeface="Calibri" panose="020F0502020204030204" pitchFamily="34" charset="0"/>
              </a:endParaRPr>
            </a:p>
          </p:txBody>
        </p:sp>
        <p:sp>
          <p:nvSpPr>
            <p:cNvPr id="24" name="Rectangle 31"/>
            <p:cNvSpPr>
              <a:spLocks noChangeArrowheads="1"/>
            </p:cNvSpPr>
            <p:nvPr/>
          </p:nvSpPr>
          <p:spPr bwMode="auto">
            <a:xfrm>
              <a:off x="723900" y="5580227"/>
              <a:ext cx="14478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a:latin typeface="Calibri" panose="020F0502020204030204" pitchFamily="34" charset="0"/>
                  <a:cs typeface="Calibri" panose="020F0502020204030204" pitchFamily="34" charset="0"/>
                </a:rPr>
                <a:t>Sample Space</a:t>
              </a:r>
            </a:p>
          </p:txBody>
        </p:sp>
        <p:sp>
          <p:nvSpPr>
            <p:cNvPr id="25" name="Line 32"/>
            <p:cNvSpPr>
              <a:spLocks noChangeShapeType="1"/>
            </p:cNvSpPr>
            <p:nvPr/>
          </p:nvSpPr>
          <p:spPr bwMode="auto">
            <a:xfrm flipV="1">
              <a:off x="1943100" y="5444891"/>
              <a:ext cx="3810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ctr"/>
              <a:endParaRPr lang="en-US" sz="1600">
                <a:latin typeface="Calibri" panose="020F0502020204030204" pitchFamily="34" charset="0"/>
                <a:cs typeface="Calibri" panose="020F0502020204030204" pitchFamily="34" charset="0"/>
              </a:endParaRPr>
            </a:p>
          </p:txBody>
        </p:sp>
        <p:sp>
          <p:nvSpPr>
            <p:cNvPr id="26" name="Text Box 37"/>
            <p:cNvSpPr txBox="1">
              <a:spLocks noChangeArrowheads="1"/>
            </p:cNvSpPr>
            <p:nvPr/>
          </p:nvSpPr>
          <p:spPr bwMode="auto">
            <a:xfrm>
              <a:off x="6610350" y="3993373"/>
              <a:ext cx="609600" cy="210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140000"/>
                </a:lnSpc>
                <a:spcBef>
                  <a:spcPts val="1250"/>
                </a:spcBef>
              </a:pPr>
              <a:r>
                <a:rPr lang="en-US" altLang="en-US" sz="1800" dirty="0">
                  <a:latin typeface="Calibri" panose="020F0502020204030204" pitchFamily="34" charset="0"/>
                  <a:cs typeface="Calibri" panose="020F0502020204030204" pitchFamily="34" charset="0"/>
                </a:rPr>
                <a:t>2</a:t>
              </a:r>
            </a:p>
            <a:p>
              <a:pPr algn="ctr">
                <a:lnSpc>
                  <a:spcPct val="140000"/>
                </a:lnSpc>
                <a:spcBef>
                  <a:spcPts val="1250"/>
                </a:spcBef>
              </a:pPr>
              <a:r>
                <a:rPr lang="en-US" altLang="en-US" sz="1800" dirty="0">
                  <a:latin typeface="Calibri" panose="020F0502020204030204" pitchFamily="34" charset="0"/>
                  <a:cs typeface="Calibri" panose="020F0502020204030204" pitchFamily="34" charset="0"/>
                </a:rPr>
                <a:t>24</a:t>
              </a:r>
            </a:p>
            <a:p>
              <a:pPr algn="ctr">
                <a:lnSpc>
                  <a:spcPct val="140000"/>
                </a:lnSpc>
                <a:spcBef>
                  <a:spcPts val="1250"/>
                </a:spcBef>
              </a:pPr>
              <a:r>
                <a:rPr lang="en-US" altLang="en-US" sz="1800" dirty="0">
                  <a:solidFill>
                    <a:srgbClr val="C00000"/>
                  </a:solidFill>
                  <a:latin typeface="Calibri" panose="020F0502020204030204" pitchFamily="34" charset="0"/>
                  <a:cs typeface="Calibri" panose="020F0502020204030204" pitchFamily="34" charset="0"/>
                </a:rPr>
                <a:t>2</a:t>
              </a:r>
            </a:p>
            <a:p>
              <a:pPr algn="ctr">
                <a:lnSpc>
                  <a:spcPct val="140000"/>
                </a:lnSpc>
                <a:spcBef>
                  <a:spcPts val="1250"/>
                </a:spcBef>
              </a:pPr>
              <a:r>
                <a:rPr lang="en-US" altLang="en-US" sz="1800" dirty="0">
                  <a:solidFill>
                    <a:srgbClr val="C00000"/>
                  </a:solidFill>
                  <a:latin typeface="Calibri" panose="020F0502020204030204" pitchFamily="34" charset="0"/>
                  <a:cs typeface="Calibri" panose="020F0502020204030204" pitchFamily="34" charset="0"/>
                </a:rPr>
                <a:t>24</a:t>
              </a:r>
            </a:p>
          </p:txBody>
        </p:sp>
      </p:grpSp>
    </p:spTree>
    <p:extLst>
      <p:ext uri="{BB962C8B-B14F-4D97-AF65-F5344CB8AC3E}">
        <p14:creationId xmlns:p14="http://schemas.microsoft.com/office/powerpoint/2010/main" val="40751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r>
              <a:rPr lang="en-US" dirty="0" smtClean="0"/>
              <a:t>– Exercise</a:t>
            </a:r>
            <a:endParaRPr lang="en-US" dirty="0"/>
          </a:p>
        </p:txBody>
      </p:sp>
      <p:sp>
        <p:nvSpPr>
          <p:cNvPr id="3" name="Content Placeholder 2"/>
          <p:cNvSpPr>
            <a:spLocks noGrp="1"/>
          </p:cNvSpPr>
          <p:nvPr>
            <p:ph idx="1"/>
          </p:nvPr>
        </p:nvSpPr>
        <p:spPr/>
        <p:txBody>
          <a:bodyPr/>
          <a:lstStyle/>
          <a:p>
            <a:r>
              <a:rPr lang="en-US" sz="2600" dirty="0" smtClean="0"/>
              <a:t>A sample of 1,000 households were asked about their intentions to purchase a large-screen HDTV sometime during the next 12 months. The same 1,000 households were surveyed 12 months later to see whether they purchased a television. The results are:</a:t>
            </a:r>
          </a:p>
          <a:p>
            <a:endParaRPr lang="en-US" sz="26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547098572"/>
              </p:ext>
            </p:extLst>
          </p:nvPr>
        </p:nvGraphicFramePr>
        <p:xfrm>
          <a:off x="838200" y="3941762"/>
          <a:ext cx="4337052" cy="1828800"/>
        </p:xfrm>
        <a:graphic>
          <a:graphicData uri="http://schemas.openxmlformats.org/drawingml/2006/table">
            <a:tbl>
              <a:tblPr/>
              <a:tblGrid>
                <a:gridCol w="1261044"/>
                <a:gridCol w="1025336"/>
                <a:gridCol w="1025336"/>
                <a:gridCol w="1025336"/>
              </a:tblGrid>
              <a:tr h="371440">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
        <p:nvSpPr>
          <p:cNvPr id="6" name="Content Placeholder 2"/>
          <p:cNvSpPr txBox="1">
            <a:spLocks/>
          </p:cNvSpPr>
          <p:nvPr/>
        </p:nvSpPr>
        <p:spPr bwMode="auto">
          <a:xfrm>
            <a:off x="5350476" y="3733800"/>
            <a:ext cx="32004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r>
              <a:rPr lang="en-US" sz="2600" kern="0" dirty="0" smtClean="0"/>
              <a:t>What is the sample space?</a:t>
            </a:r>
          </a:p>
          <a:p>
            <a:r>
              <a:rPr lang="en-US" sz="2600" kern="0" dirty="0" smtClean="0"/>
              <a:t>Give examples of simple event and joint events.</a:t>
            </a:r>
            <a:endParaRPr lang="en-US" sz="2600" kern="0" dirty="0"/>
          </a:p>
        </p:txBody>
      </p:sp>
      <p:sp>
        <p:nvSpPr>
          <p:cNvPr id="7" name="TextBox 6"/>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309533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 Exercise</a:t>
            </a:r>
          </a:p>
        </p:txBody>
      </p:sp>
      <p:sp>
        <p:nvSpPr>
          <p:cNvPr id="3" name="Content Placeholder 2"/>
          <p:cNvSpPr>
            <a:spLocks noGrp="1"/>
          </p:cNvSpPr>
          <p:nvPr>
            <p:ph idx="1"/>
          </p:nvPr>
        </p:nvSpPr>
        <p:spPr/>
        <p:txBody>
          <a:bodyPr/>
          <a:lstStyle/>
          <a:p>
            <a:r>
              <a:rPr lang="en-US" dirty="0" smtClean="0"/>
              <a:t>Sample space:</a:t>
            </a:r>
            <a:endParaRPr lang="en-US" dirty="0" smtClean="0">
              <a:solidFill>
                <a:srgbClr val="0000FF"/>
              </a:solidFill>
            </a:endParaRPr>
          </a:p>
          <a:p>
            <a:r>
              <a:rPr lang="en-US" dirty="0" smtClean="0"/>
              <a:t>Simple events are: </a:t>
            </a:r>
            <a:endParaRPr lang="en-US" dirty="0" smtClean="0">
              <a:solidFill>
                <a:srgbClr val="0000FF"/>
              </a:solidFill>
            </a:endParaRPr>
          </a:p>
          <a:p>
            <a:endParaRPr lang="en-US" dirty="0">
              <a:solidFill>
                <a:srgbClr val="0000FF"/>
              </a:solidFill>
            </a:endParaRPr>
          </a:p>
          <a:p>
            <a:endParaRPr lang="en-US" dirty="0" smtClean="0">
              <a:solidFill>
                <a:srgbClr val="0000FF"/>
              </a:solidFill>
            </a:endParaRPr>
          </a:p>
          <a:p>
            <a:r>
              <a:rPr lang="en-US" dirty="0" smtClean="0"/>
              <a:t>Joint events are:</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8</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877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Probability Concepts</a:t>
            </a:r>
            <a:endParaRPr lang="en-US" dirty="0"/>
          </a:p>
        </p:txBody>
      </p:sp>
      <p:sp>
        <p:nvSpPr>
          <p:cNvPr id="3" name="Content Placeholder 2"/>
          <p:cNvSpPr>
            <a:spLocks noGrp="1"/>
          </p:cNvSpPr>
          <p:nvPr>
            <p:ph idx="1"/>
          </p:nvPr>
        </p:nvSpPr>
        <p:spPr>
          <a:xfrm>
            <a:off x="457200" y="1600200"/>
            <a:ext cx="6781800" cy="4530725"/>
          </a:xfrm>
        </p:spPr>
        <p:txBody>
          <a:bodyPr/>
          <a:lstStyle/>
          <a:p>
            <a:r>
              <a:rPr lang="en-US" sz="2600" dirty="0" smtClean="0">
                <a:solidFill>
                  <a:srgbClr val="FF0000"/>
                </a:solidFill>
              </a:rPr>
              <a:t>Probability</a:t>
            </a:r>
            <a:r>
              <a:rPr lang="en-US" sz="2600" dirty="0" smtClean="0"/>
              <a:t> is the numerical value representing the chance, likelihood, or possibility that a particular event will occur</a:t>
            </a:r>
          </a:p>
          <a:p>
            <a:r>
              <a:rPr lang="en-US" sz="2600" dirty="0" smtClean="0"/>
              <a:t>Its value is between 0 and 1, inclusive</a:t>
            </a:r>
          </a:p>
          <a:p>
            <a:endParaRPr lang="en-US" sz="2600" dirty="0" smtClean="0"/>
          </a:p>
          <a:p>
            <a:endParaRPr lang="en-US" sz="2600" dirty="0" smtClean="0"/>
          </a:p>
          <a:p>
            <a:r>
              <a:rPr lang="en-US" sz="2600" dirty="0" smtClean="0">
                <a:solidFill>
                  <a:srgbClr val="FF0000"/>
                </a:solidFill>
              </a:rPr>
              <a:t>Impossible </a:t>
            </a:r>
            <a:r>
              <a:rPr lang="en-US" sz="2600" dirty="0" smtClean="0"/>
              <a:t>event</a:t>
            </a:r>
            <a:r>
              <a:rPr lang="en-US" sz="2600" dirty="0" smtClean="0">
                <a:solidFill>
                  <a:srgbClr val="FF0000"/>
                </a:solidFill>
              </a:rPr>
              <a:t> </a:t>
            </a:r>
            <a:r>
              <a:rPr lang="en-US" sz="2600" dirty="0" smtClean="0"/>
              <a:t>– an event that has no chance of occurring (probability = 0)</a:t>
            </a:r>
          </a:p>
          <a:p>
            <a:r>
              <a:rPr lang="en-US" sz="2600" dirty="0" smtClean="0">
                <a:solidFill>
                  <a:srgbClr val="FF0000"/>
                </a:solidFill>
              </a:rPr>
              <a:t>Certain </a:t>
            </a:r>
            <a:r>
              <a:rPr lang="en-US" sz="2600" dirty="0" smtClean="0"/>
              <a:t>event</a:t>
            </a:r>
            <a:r>
              <a:rPr lang="en-US" sz="2600" dirty="0" smtClean="0">
                <a:solidFill>
                  <a:srgbClr val="FF0000"/>
                </a:solidFill>
              </a:rPr>
              <a:t> </a:t>
            </a:r>
            <a:r>
              <a:rPr lang="en-US" sz="2600" dirty="0" smtClean="0"/>
              <a:t>– an event that is sure to occur (probability = 1)</a:t>
            </a:r>
          </a:p>
          <a:p>
            <a:endParaRPr lang="en-US" sz="26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9</a:t>
            </a:fld>
            <a:endParaRPr lang="en-US" altLang="en-US"/>
          </a:p>
        </p:txBody>
      </p:sp>
      <p:pic>
        <p:nvPicPr>
          <p:cNvPr id="5" name="Picture 9" descr="06_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2" y="990600"/>
            <a:ext cx="1595438" cy="50720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p:cNvSpPr>
            <a:spLocks noChangeArrowheads="1"/>
          </p:cNvSpPr>
          <p:nvPr/>
        </p:nvSpPr>
        <p:spPr bwMode="auto">
          <a:xfrm>
            <a:off x="1142999" y="3390900"/>
            <a:ext cx="3810001" cy="499765"/>
          </a:xfrm>
          <a:prstGeom prst="rect">
            <a:avLst/>
          </a:prstGeom>
          <a:solidFill>
            <a:srgbClr val="E7F7B3"/>
          </a:solidFill>
          <a:ln w="25400">
            <a:solidFill>
              <a:srgbClr val="C9EE54"/>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sz="2000" b="0">
              <a:solidFill>
                <a:schemeClr val="accent6">
                  <a:lumMod val="75000"/>
                </a:schemeClr>
              </a:solidFill>
              <a:latin typeface="Calibri" panose="020F0502020204030204" pitchFamily="34" charset="0"/>
              <a:cs typeface="Calibri" panose="020F0502020204030204" pitchFamily="34" charset="0"/>
            </a:endParaRPr>
          </a:p>
        </p:txBody>
      </p:sp>
      <p:sp>
        <p:nvSpPr>
          <p:cNvPr id="7" name="Text Box 8" descr="Pink tissue paper"/>
          <p:cNvSpPr txBox="1">
            <a:spLocks noChangeArrowheads="1"/>
          </p:cNvSpPr>
          <p:nvPr/>
        </p:nvSpPr>
        <p:spPr bwMode="auto">
          <a:xfrm>
            <a:off x="1219200" y="3429000"/>
            <a:ext cx="3733800" cy="4616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accent6">
                    <a:lumMod val="75000"/>
                  </a:schemeClr>
                </a:solidFill>
                <a:latin typeface="Calibri" panose="020F0502020204030204" pitchFamily="34" charset="0"/>
                <a:cs typeface="Calibri" panose="020F0502020204030204" pitchFamily="34" charset="0"/>
              </a:rPr>
              <a:t>0 ≤ P(A) ≤ 1    for any event A</a:t>
            </a:r>
            <a:endParaRPr lang="en-US" altLang="en-US" sz="2400" b="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6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983C1"/>
        </a:solidFill>
        <a:ln w="12700" cap="rnd" cmpd="sng">
          <a:solidFill>
            <a:schemeClr val="tx1"/>
          </a:solidFill>
          <a:prstDash val="solid"/>
          <a:round/>
          <a:headEnd type="none" w="med" len="med"/>
          <a:tailEnd type="none" w="med" len="med"/>
        </a:ln>
      </a:spPr>
      <a:bodyPr/>
      <a:lstStyle>
        <a:defPPr>
          <a:defRPr/>
        </a:defPPr>
      </a:lst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37911</TotalTime>
  <Words>1844</Words>
  <Application>Microsoft Office PowerPoint</Application>
  <PresentationFormat>On-screen Show (4:3)</PresentationFormat>
  <Paragraphs>493</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Garamond</vt:lpstr>
      <vt:lpstr>Wingdings</vt:lpstr>
      <vt:lpstr>Edge</vt:lpstr>
      <vt:lpstr>GE2262 Business Statistics  Topic 2 Basic Probability  Reference Levine, D.M., Krehbiel, T.C. and Berenson, M.L., Business Statistics: A First Course, Pearson Education Ltd, Chapter 4   </vt:lpstr>
      <vt:lpstr>Outline</vt:lpstr>
      <vt:lpstr>Basic Probability Concepts – Outcomes and Events</vt:lpstr>
      <vt:lpstr>Basic Probability Concepts – Outcomes and Events</vt:lpstr>
      <vt:lpstr>Basic Probability Concepts – Sample Space</vt:lpstr>
      <vt:lpstr>Basic Probability Concepts – Visualizing Events</vt:lpstr>
      <vt:lpstr>Basic Probability Concepts – Exercise</vt:lpstr>
      <vt:lpstr>Basic Probability Concepts – Exercise</vt:lpstr>
      <vt:lpstr>Basic Probability Concepts</vt:lpstr>
      <vt:lpstr>Assessing Probability</vt:lpstr>
      <vt:lpstr>Assessing Probability</vt:lpstr>
      <vt:lpstr>Assessing Probability</vt:lpstr>
      <vt:lpstr>Assessing Probability</vt:lpstr>
      <vt:lpstr>Joint Probability</vt:lpstr>
      <vt:lpstr>Joint Probability</vt:lpstr>
      <vt:lpstr>Marginal Probability</vt:lpstr>
      <vt:lpstr>Marginal Probability</vt:lpstr>
      <vt:lpstr>Marginal Probability</vt:lpstr>
      <vt:lpstr>Marginal Probability</vt:lpstr>
      <vt:lpstr>General Addition Rule</vt:lpstr>
      <vt:lpstr>General Addition Rule</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 – Exercise </vt:lpstr>
      <vt:lpstr>Counting Rules</vt:lpstr>
      <vt:lpstr>Counting Rules</vt:lpstr>
      <vt:lpstr>Counting Rules</vt:lpstr>
      <vt:lpstr>Counting Rules</vt:lpstr>
      <vt:lpstr>Counting Rules</vt:lpstr>
    </vt:vector>
  </TitlesOfParts>
  <Company>City University of Hong Kong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Sally Tsang  Office: P7625 Tel: 3442-8583 Email: mssallyt@cityu.edu.hk  More exercises for practice? Ask questions? Give comments … http://ilearn.cityu.edu.hk</dc:title>
  <dc:creator>Dr. TAM Mei Ling</dc:creator>
  <cp:lastModifiedBy>Dr. TAM Mei Ling</cp:lastModifiedBy>
  <cp:revision>553</cp:revision>
  <cp:lastPrinted>2013-10-07T03:40:41Z</cp:lastPrinted>
  <dcterms:created xsi:type="dcterms:W3CDTF">2007-06-11T05:32:26Z</dcterms:created>
  <dcterms:modified xsi:type="dcterms:W3CDTF">2018-12-11T03:55:35Z</dcterms:modified>
</cp:coreProperties>
</file>