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414" r:id="rId2"/>
    <p:sldId id="257" r:id="rId3"/>
    <p:sldId id="543" r:id="rId4"/>
    <p:sldId id="544" r:id="rId5"/>
    <p:sldId id="545" r:id="rId6"/>
    <p:sldId id="546" r:id="rId7"/>
    <p:sldId id="547" r:id="rId8"/>
    <p:sldId id="548" r:id="rId9"/>
    <p:sldId id="522" r:id="rId10"/>
    <p:sldId id="524" r:id="rId11"/>
    <p:sldId id="523" r:id="rId12"/>
    <p:sldId id="525" r:id="rId13"/>
    <p:sldId id="529" r:id="rId14"/>
    <p:sldId id="526" r:id="rId15"/>
    <p:sldId id="549" r:id="rId16"/>
    <p:sldId id="528" r:id="rId17"/>
    <p:sldId id="531" r:id="rId18"/>
    <p:sldId id="550" r:id="rId19"/>
    <p:sldId id="551" r:id="rId20"/>
    <p:sldId id="552" r:id="rId21"/>
    <p:sldId id="553" r:id="rId22"/>
    <p:sldId id="554" r:id="rId23"/>
    <p:sldId id="556" r:id="rId24"/>
    <p:sldId id="535" r:id="rId25"/>
    <p:sldId id="532" r:id="rId26"/>
    <p:sldId id="533" r:id="rId27"/>
    <p:sldId id="534" r:id="rId28"/>
    <p:sldId id="498" r:id="rId29"/>
    <p:sldId id="536" r:id="rId30"/>
    <p:sldId id="537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6EFE7"/>
    <a:srgbClr val="ECDECB"/>
    <a:srgbClr val="FF33CC"/>
    <a:srgbClr val="FFCCFF"/>
    <a:srgbClr val="CCECFF"/>
    <a:srgbClr val="996600"/>
    <a:srgbClr val="B90FE7"/>
    <a:srgbClr val="9966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0406" autoAdjust="0"/>
  </p:normalViewPr>
  <p:slideViewPr>
    <p:cSldViewPr>
      <p:cViewPr varScale="1">
        <p:scale>
          <a:sx n="103" d="100"/>
          <a:sy n="103" d="100"/>
        </p:scale>
        <p:origin x="17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60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365125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6538" y="3975103"/>
            <a:ext cx="662622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85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537703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100" smtClean="0"/>
            </a:lvl1pPr>
          </a:lstStyle>
          <a:p>
            <a:pPr>
              <a:defRPr/>
            </a:pPr>
            <a:fld id="{20331F58-9BA4-44C1-87C3-F7FF9B2A2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6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CB856C-C68A-446C-812D-F88B921CBDAD}" type="slidenum">
              <a:rPr lang="en-US"/>
              <a:pPr eaLnBrk="1" hangingPunct="1"/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01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014C53-E49F-4A91-8940-C268627D2BBA}" type="slidenum">
              <a:rPr lang="en-US"/>
              <a:pPr eaLnBrk="1" hangingPunct="1"/>
              <a:t>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63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0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0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3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219DD3-D3DE-4352-BC37-5C74E3E31A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E67B-E76F-41D6-AF71-8456E6449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45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855D0-E8B5-43A0-901A-206C87B15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5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E7093-F9BB-486B-B916-71D1B6E7B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6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7BEE8-7113-41FB-B647-FB564AE79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13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1114-C35B-4E8F-BF87-5505A0C87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24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6D01-0BB9-4D93-A30B-1132C4157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CD8A9-E7C4-48DA-9EB2-260C47B47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5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8944E-5609-4F01-A31F-1BFDD05F59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21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8D82D-BB63-4D00-AD5C-A54C493E6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25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42F5E-227E-458C-98DE-CD00BA0AD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1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E5A7-F1AA-4587-BE91-8DB5AE9AB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22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CB30700E-B878-47D8-B2DC-06E78386D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1.png"/><Relationship Id="rId10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EFA4-EF56-49F6-B0DD-1C1E3B203B48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0000" cy="4953000"/>
          </a:xfrm>
        </p:spPr>
        <p:txBody>
          <a:bodyPr/>
          <a:lstStyle/>
          <a:p>
            <a:pPr eaLnBrk="1" hangingPunct="1"/>
            <a:r>
              <a:rPr lang="en-US" sz="380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GE2262 </a:t>
            </a:r>
            <a:r>
              <a:rPr lang="en-US" sz="3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Statistics</a:t>
            </a: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Topic 4</a:t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Sampling Distributions</a:t>
            </a:r>
            <a: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Levine, D.M., </a:t>
            </a:r>
            <a:r>
              <a:rPr lang="en-GB" sz="1800" dirty="0" err="1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Krehbiel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T.C. and Berenson, M.L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en-GB" sz="1800" i="1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Statistics: A First Course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 Education Ltd, Chapter 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b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solidFill>
                <a:srgbClr val="9966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Summary measures for the variable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 smtClean="0"/>
                  <a:t> in the population</a:t>
                </a:r>
              </a:p>
              <a:p>
                <a:pPr lvl="1"/>
                <a:r>
                  <a:rPr lang="en-US" sz="2200" dirty="0" smtClean="0"/>
                  <a:t>The true (population) mean is: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24+26+28+30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=27</m:t>
                    </m:r>
                  </m:oMath>
                </a14:m>
                <a:endParaRPr lang="en-US" sz="2200" b="0" i="1" dirty="0" smtClean="0">
                  <a:latin typeface="Cambria Math"/>
                  <a:ea typeface="Cambria Math"/>
                </a:endParaRPr>
              </a:p>
              <a:p>
                <a:pPr lvl="1"/>
                <a:r>
                  <a:rPr lang="en-US" sz="2200" dirty="0" smtClean="0">
                    <a:ea typeface="Cambria Math"/>
                  </a:rPr>
                  <a:t>The true (population) standard deviation is:</a:t>
                </a:r>
                <a:endParaRPr lang="en-US" sz="22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6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=2.236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5" t="45402" r="23615" b="31610"/>
          <a:stretch/>
        </p:blipFill>
        <p:spPr bwMode="auto">
          <a:xfrm>
            <a:off x="4711700" y="4203192"/>
            <a:ext cx="43561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0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Consider all possible samples (with replacement) of size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=2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07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33721"/>
              </p:ext>
            </p:extLst>
          </p:nvPr>
        </p:nvGraphicFramePr>
        <p:xfrm>
          <a:off x="459259" y="2717800"/>
          <a:ext cx="502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Respondent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24, 24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24, 26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24,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24, 30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26, 24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26,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26, 28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26, 30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28, 24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28, 26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28, 28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28, 30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30, 24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30, 26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30,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30, 30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3259" y="23495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possible samples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61395"/>
              </p:ext>
            </p:extLst>
          </p:nvPr>
        </p:nvGraphicFramePr>
        <p:xfrm>
          <a:off x="4800596" y="4622800"/>
          <a:ext cx="4114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66751"/>
                <a:gridCol w="666751"/>
                <a:gridCol w="666751"/>
                <a:gridCol w="666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Respondent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27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27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27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29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27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29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30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Bent-Up Arrow 8"/>
          <p:cNvSpPr/>
          <p:nvPr/>
        </p:nvSpPr>
        <p:spPr>
          <a:xfrm>
            <a:off x="3581400" y="4531672"/>
            <a:ext cx="885568" cy="1066800"/>
          </a:xfrm>
          <a:prstGeom prst="bent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4260334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sample 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Sample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6075"/>
            <a:ext cx="8229600" cy="4530725"/>
          </a:xfrm>
        </p:spPr>
        <p:txBody>
          <a:bodyPr/>
          <a:lstStyle/>
          <a:p>
            <a:r>
              <a:rPr lang="en-US" sz="2600" dirty="0" smtClean="0"/>
              <a:t>Sample mean age is a random variable</a:t>
            </a:r>
          </a:p>
          <a:p>
            <a:r>
              <a:rPr lang="en-US" sz="2600" dirty="0" smtClean="0"/>
              <a:t>The sampling distribution of the mean is: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427834"/>
                  </p:ext>
                </p:extLst>
              </p:nvPr>
            </p:nvGraphicFramePr>
            <p:xfrm>
              <a:off x="139700" y="2743200"/>
              <a:ext cx="4432300" cy="312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1263650"/>
                    <a:gridCol w="1263650"/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libri" panose="020F0502020204030204" pitchFamily="34" charset="0"/>
                            </a:rPr>
                            <a:t>Sample</a:t>
                          </a:r>
                          <a:r>
                            <a:rPr lang="en-US" sz="1800" baseline="0" dirty="0" smtClean="0">
                              <a:latin typeface="Calibri" panose="020F0502020204030204" pitchFamily="34" charset="0"/>
                            </a:rPr>
                            <a:t> Mean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baseline="0" smtClean="0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sz="1800" b="1" i="1" baseline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sz="18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libri" panose="020F0502020204030204" pitchFamily="34" charset="0"/>
                            </a:rPr>
                            <a:t>Frequency</a:t>
                          </a:r>
                          <a:endParaRPr lang="en-US" sz="18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libri" panose="020F0502020204030204" pitchFamily="34" charset="0"/>
                            </a:rPr>
                            <a:t>Proportion</a:t>
                          </a:r>
                          <a:endParaRPr lang="en-US" sz="18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0.1875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0.1875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0.0625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427834"/>
                  </p:ext>
                </p:extLst>
              </p:nvPr>
            </p:nvGraphicFramePr>
            <p:xfrm>
              <a:off x="139700" y="2743200"/>
              <a:ext cx="4432300" cy="312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1263650"/>
                    <a:gridCol w="126365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1">
                          <a:blip r:embed="rId3"/>
                          <a:stretch>
                            <a:fillRect l="-321" r="-133013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libri" panose="020F0502020204030204" pitchFamily="34" charset="0"/>
                            </a:rPr>
                            <a:t>Frequency</a:t>
                          </a:r>
                          <a:endParaRPr lang="en-US" sz="18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libri" panose="020F0502020204030204" pitchFamily="34" charset="0"/>
                            </a:rPr>
                            <a:t>Proportion</a:t>
                          </a:r>
                          <a:endParaRPr lang="en-US" sz="18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0.1875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0.1875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0.125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0.0625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pic>
        <p:nvPicPr>
          <p:cNvPr id="9113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8" t="45402" r="24991" b="31954"/>
          <a:stretch/>
        </p:blipFill>
        <p:spPr bwMode="auto">
          <a:xfrm>
            <a:off x="4673600" y="3581400"/>
            <a:ext cx="43180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04474" y="2904836"/>
            <a:ext cx="15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Summary measures for the sampling distribution of the sample mean</a:t>
                </a:r>
              </a:p>
              <a:p>
                <a:pPr lvl="1"/>
                <a:r>
                  <a:rPr lang="en-US" sz="2200" dirty="0" smtClean="0"/>
                  <a:t>The true (population) mean of the sample mean is:</a:t>
                </a:r>
              </a:p>
              <a:p>
                <a:pPr marL="0" indent="0">
                  <a:buNone/>
                </a:pPr>
                <a:r>
                  <a:rPr lang="en-US" sz="2600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2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200" b="0" dirty="0" smtClean="0">
                    <a:ea typeface="Cambria Math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=24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</a:rPr>
                      <m:t>+…+30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=27</m:t>
                    </m:r>
                  </m:oMath>
                </a14:m>
                <a:endParaRPr lang="en-US" sz="22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ea typeface="Cambria Math"/>
                  </a:rPr>
                  <a:t>	</a:t>
                </a:r>
                <a:r>
                  <a:rPr lang="en-US" sz="2200" b="0" dirty="0" smtClean="0">
                    <a:ea typeface="Cambria Math"/>
                  </a:rPr>
                  <a:t> 	   	</a:t>
                </a:r>
                <a:r>
                  <a:rPr lang="en-US" sz="2600" b="0" dirty="0" smtClean="0">
                    <a:ea typeface="Cambria Math"/>
                  </a:rPr>
                  <a:t> 	</a:t>
                </a:r>
              </a:p>
              <a:p>
                <a:pPr lvl="1"/>
                <a:r>
                  <a:rPr lang="en-US" sz="2200" dirty="0" smtClean="0">
                    <a:ea typeface="Cambria Math"/>
                  </a:rPr>
                  <a:t>The true (population) standard deviation of the sample mean is:</a:t>
                </a:r>
                <a:r>
                  <a:rPr lang="en-US" sz="2200" b="0" dirty="0" smtClean="0">
                    <a:ea typeface="Cambria Math"/>
                  </a:rPr>
                  <a:t> 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2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sz="2200" dirty="0">
                    <a:ea typeface="Cambria Math"/>
                  </a:rPr>
                  <a:t> </a:t>
                </a:r>
                <a:r>
                  <a:rPr lang="en-US" sz="2200" dirty="0" smtClean="0">
                    <a:ea typeface="Cambria Math"/>
                  </a:rPr>
                  <a:t>	</a:t>
                </a:r>
              </a:p>
              <a:p>
                <a:pPr marL="342900" lvl="1" indent="973138">
                  <a:buNone/>
                  <a:tabLst>
                    <a:tab pos="1316038" algn="l"/>
                  </a:tabLst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24−27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30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−27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=1.5811</m:t>
                    </m:r>
                  </m:oMath>
                </a14:m>
                <a:r>
                  <a:rPr lang="en-US" sz="2200" dirty="0" smtClean="0"/>
                  <a:t>	</a:t>
                </a:r>
                <a:r>
                  <a:rPr lang="en-US" sz="16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rgbClr val="FF0000"/>
                    </a:solidFill>
                  </a:rPr>
                  <a:t>What do you notice? </a:t>
                </a:r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30725"/>
              </a:xfrm>
              <a:blipFill rotWithShape="1">
                <a:blip r:embed="rId2"/>
                <a:stretch>
                  <a:fillRect l="-1225" t="-1077" b="-17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1673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Distribution vs. 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70342" cy="4530725"/>
              </a:xfrm>
            </p:spPr>
            <p:txBody>
              <a:bodyPr/>
              <a:lstStyle/>
              <a:p>
                <a:r>
                  <a:rPr lang="en-US" sz="2600" dirty="0"/>
                  <a:t>Comparing the distribution between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/>
                  <a:t> and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smtClean="0"/>
                  <a:t>we observe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70342" cy="4530725"/>
              </a:xfrm>
              <a:blipFill rotWithShape="1">
                <a:blip r:embed="rId2"/>
                <a:stretch>
                  <a:fillRect l="-288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0250" y="2124670"/>
                <a:ext cx="3200400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𝑁</m:t>
                      </m:r>
                      <m:r>
                        <a:rPr lang="en-US" i="1" dirty="0" smtClean="0">
                          <a:latin typeface="Cambria Math"/>
                        </a:rPr>
                        <m:t> = 4</m:t>
                      </m:r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=27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=2.236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50" y="2124670"/>
                <a:ext cx="3200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311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5" t="45402" r="23615" b="31610"/>
          <a:stretch/>
        </p:blipFill>
        <p:spPr bwMode="auto">
          <a:xfrm>
            <a:off x="152399" y="3149213"/>
            <a:ext cx="4400325" cy="256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1600" y="2115740"/>
                <a:ext cx="3200400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i="1" dirty="0" smtClean="0">
                          <a:latin typeface="Cambria Math"/>
                        </a:rPr>
                        <m:t> =</m:t>
                      </m:r>
                      <m:r>
                        <a:rPr lang="en-US" b="0" i="1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=27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=1.5811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115740"/>
                <a:ext cx="3200400" cy="923330"/>
              </a:xfrm>
              <a:prstGeom prst="rect">
                <a:avLst/>
              </a:prstGeom>
              <a:blipFill rotWithShape="1">
                <a:blip r:embed="rId5"/>
                <a:stretch>
                  <a:fillRect t="-328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8" t="45402" r="24991" b="31954"/>
          <a:stretch/>
        </p:blipFill>
        <p:spPr bwMode="auto">
          <a:xfrm>
            <a:off x="4661457" y="3149213"/>
            <a:ext cx="4406343" cy="255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8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Comparing </a:t>
                </a:r>
                <a:r>
                  <a:rPr lang="en-US" sz="2600" dirty="0"/>
                  <a:t>the distribution between age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/>
                  <a:t>) and mean age </a:t>
                </a:r>
                <a:r>
                  <a:rPr lang="en-US" sz="26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600" dirty="0" smtClean="0"/>
                  <a:t>), </a:t>
                </a:r>
                <a:r>
                  <a:rPr lang="en-US" sz="2600" dirty="0"/>
                  <a:t>we observe: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/>
                  <a:t> is a random variable, so is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sz="2200" i="1" dirty="0"/>
              </a:p>
              <a:p>
                <a:pPr lvl="1"/>
                <a:r>
                  <a:rPr lang="en-US" sz="2200" dirty="0"/>
                  <a:t>The population mean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/>
                  <a:t>and the population mean of</a:t>
                </a:r>
                <a:r>
                  <a:rPr lang="en-US" sz="2200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are </a:t>
                </a:r>
                <a:r>
                  <a:rPr lang="en-US" sz="2200" dirty="0" smtClean="0"/>
                  <a:t>identical</a:t>
                </a:r>
                <a:endParaRPr lang="en-US" sz="2200" dirty="0"/>
              </a:p>
              <a:p>
                <a:pPr lvl="1"/>
                <a:r>
                  <a:rPr lang="en-US" sz="2200" dirty="0"/>
                  <a:t>The population standard deviation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/>
                  <a:t> is larger than that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While the shape of the distribution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/>
                  <a:t> is uniform (even), the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appears to be in bell </a:t>
                </a:r>
                <a:r>
                  <a:rPr lang="en-US" sz="2200" dirty="0" smtClean="0"/>
                  <a:t>shape</a:t>
                </a:r>
                <a:endParaRPr lang="en-US" sz="2200" dirty="0"/>
              </a:p>
              <a:p>
                <a:r>
                  <a:rPr lang="en-US" sz="2600" dirty="0"/>
                  <a:t>These features did not happen by pure </a:t>
                </a:r>
                <a:r>
                  <a:rPr lang="en-US" sz="2600" dirty="0" smtClean="0"/>
                  <a:t>chance</a:t>
                </a:r>
                <a:endParaRPr lang="en-US" sz="2600" dirty="0"/>
              </a:p>
              <a:p>
                <a:r>
                  <a:rPr lang="en-US" sz="2600" dirty="0"/>
                  <a:t>The </a:t>
                </a:r>
                <a:r>
                  <a:rPr lang="en-US" sz="2600" dirty="0" err="1"/>
                  <a:t>behaviour</a:t>
                </a:r>
                <a:r>
                  <a:rPr lang="en-US" sz="26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600" dirty="0" smtClean="0"/>
                  <a:t> </a:t>
                </a:r>
                <a:r>
                  <a:rPr lang="en-US" sz="2600" dirty="0"/>
                  <a:t>is in fact governed by the theory of sampling </a:t>
                </a:r>
                <a:r>
                  <a:rPr lang="en-US" sz="2600" dirty="0" smtClean="0"/>
                  <a:t>distribution</a:t>
                </a:r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011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Mean</a:t>
                </a:r>
                <a:r>
                  <a:rPr lang="en-US" sz="2600" dirty="0" smtClean="0"/>
                  <a:t> of sample means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US" sz="22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200" dirty="0" smtClean="0"/>
                  <a:t>Works for sampling with and without replacement if the samples are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unbiased</a:t>
                </a:r>
              </a:p>
              <a:p>
                <a:pPr lvl="1"/>
                <a:endParaRPr lang="en-US" sz="2200" dirty="0" smtClean="0"/>
              </a:p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Standard deviation </a:t>
                </a:r>
                <a:r>
                  <a:rPr lang="en-US" sz="2600" dirty="0" smtClean="0"/>
                  <a:t>of sample means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200" dirty="0" smtClean="0"/>
              </a:p>
              <a:p>
                <a:pPr lvl="1"/>
                <a:r>
                  <a:rPr lang="en-US" sz="2200" dirty="0"/>
                  <a:t>Also called </a:t>
                </a:r>
                <a:r>
                  <a:rPr lang="en-US" sz="2200" dirty="0">
                    <a:solidFill>
                      <a:srgbClr val="FF0000"/>
                    </a:solidFill>
                  </a:rPr>
                  <a:t>standard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error of the mean</a:t>
                </a:r>
              </a:p>
              <a:p>
                <a:pPr lvl="1"/>
                <a:r>
                  <a:rPr lang="en-US" sz="2200" dirty="0" smtClean="0"/>
                  <a:t>Works for sampling with replacement, or sampling from large populations without replacement</a:t>
                </a:r>
              </a:p>
              <a:p>
                <a:pPr lvl="1"/>
                <a:r>
                  <a:rPr lang="en-US" sz="2200" dirty="0">
                    <a:cs typeface="Arial" panose="020B0604020202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>
                    <a:cs typeface="Arial" panose="020B0604020202020204" pitchFamily="34" charset="0"/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200" dirty="0">
                    <a:cs typeface="Arial" panose="020B0604020202020204" pitchFamily="34" charset="0"/>
                  </a:rPr>
                  <a:t> decreases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r="-1556" b="-4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3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from Normal Populations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600200"/>
                <a:ext cx="4191000" cy="4530725"/>
              </a:xfrm>
            </p:spPr>
            <p:txBody>
              <a:bodyPr/>
              <a:lstStyle/>
              <a:p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i="1" dirty="0" smtClean="0">
                    <a:latin typeface="Cambria Math"/>
                    <a:ea typeface="Cambria Math"/>
                  </a:rPr>
                  <a:t>, 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ea typeface="Cambria Math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, </a:t>
                </a:r>
                <a:endParaRPr lang="en-US" i="1" dirty="0" smtClean="0">
                  <a:latin typeface="Cambria Math"/>
                </a:endParaRPr>
              </a:p>
              <a:p>
                <a:pPr marL="344487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This is a property of sampling from a Normally distributed population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600200"/>
                <a:ext cx="4191000" cy="4530725"/>
              </a:xfrm>
              <a:blipFill rotWithShape="1">
                <a:blip r:embed="rId3"/>
                <a:stretch>
                  <a:fillRect l="-1163" t="-2019" r="-3634" b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778375" y="1567522"/>
            <a:ext cx="4137025" cy="48987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Population Distribution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518025" y="4038600"/>
            <a:ext cx="4473575" cy="48987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Sample Mean Distributions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5410200" y="3363436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38243" y="2321142"/>
                <a:ext cx="107791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43" y="2321142"/>
                <a:ext cx="107791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8039" y="3364468"/>
                <a:ext cx="1102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39" y="3364468"/>
                <a:ext cx="110287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53400" y="3363436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363436"/>
                <a:ext cx="533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>
            <a:spLocks/>
          </p:cNvSpPr>
          <p:nvPr/>
        </p:nvSpPr>
        <p:spPr bwMode="auto">
          <a:xfrm>
            <a:off x="6805175" y="2163802"/>
            <a:ext cx="1331476" cy="1130637"/>
          </a:xfrm>
          <a:custGeom>
            <a:avLst/>
            <a:gdLst>
              <a:gd name="T0" fmla="*/ 2147483647 w 1357"/>
              <a:gd name="T1" fmla="*/ 2147483647 h 1248"/>
              <a:gd name="T2" fmla="*/ 2147483647 w 1357"/>
              <a:gd name="T3" fmla="*/ 2147483647 h 1248"/>
              <a:gd name="T4" fmla="*/ 2147483647 w 1357"/>
              <a:gd name="T5" fmla="*/ 2147483647 h 1248"/>
              <a:gd name="T6" fmla="*/ 2147483647 w 1357"/>
              <a:gd name="T7" fmla="*/ 2147483647 h 1248"/>
              <a:gd name="T8" fmla="*/ 2147483647 w 1357"/>
              <a:gd name="T9" fmla="*/ 2147483647 h 1248"/>
              <a:gd name="T10" fmla="*/ 2147483647 w 1357"/>
              <a:gd name="T11" fmla="*/ 2147483647 h 1248"/>
              <a:gd name="T12" fmla="*/ 2147483647 w 1357"/>
              <a:gd name="T13" fmla="*/ 2147483647 h 1248"/>
              <a:gd name="T14" fmla="*/ 2147483647 w 1357"/>
              <a:gd name="T15" fmla="*/ 2147483647 h 1248"/>
              <a:gd name="T16" fmla="*/ 2147483647 w 1357"/>
              <a:gd name="T17" fmla="*/ 2147483647 h 1248"/>
              <a:gd name="T18" fmla="*/ 2147483647 w 1357"/>
              <a:gd name="T19" fmla="*/ 2147483647 h 1248"/>
              <a:gd name="T20" fmla="*/ 2147483647 w 1357"/>
              <a:gd name="T21" fmla="*/ 2147483647 h 1248"/>
              <a:gd name="T22" fmla="*/ 2147483647 w 1357"/>
              <a:gd name="T23" fmla="*/ 2147483647 h 1248"/>
              <a:gd name="T24" fmla="*/ 2147483647 w 1357"/>
              <a:gd name="T25" fmla="*/ 2147483647 h 1248"/>
              <a:gd name="T26" fmla="*/ 2147483647 w 1357"/>
              <a:gd name="T27" fmla="*/ 2147483647 h 1248"/>
              <a:gd name="T28" fmla="*/ 2147483647 w 1357"/>
              <a:gd name="T29" fmla="*/ 2147483647 h 1248"/>
              <a:gd name="T30" fmla="*/ 0 w 1357"/>
              <a:gd name="T31" fmla="*/ 0 h 12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57"/>
              <a:gd name="T49" fmla="*/ 0 h 1248"/>
              <a:gd name="T50" fmla="*/ 1357 w 1357"/>
              <a:gd name="T51" fmla="*/ 1248 h 12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57" h="1248">
                <a:moveTo>
                  <a:pt x="1356" y="1247"/>
                </a:moveTo>
                <a:lnTo>
                  <a:pt x="1213" y="1232"/>
                </a:lnTo>
                <a:lnTo>
                  <a:pt x="1141" y="1218"/>
                </a:lnTo>
                <a:lnTo>
                  <a:pt x="1070" y="1199"/>
                </a:lnTo>
                <a:lnTo>
                  <a:pt x="1000" y="1170"/>
                </a:lnTo>
                <a:lnTo>
                  <a:pt x="927" y="1132"/>
                </a:lnTo>
                <a:lnTo>
                  <a:pt x="857" y="1080"/>
                </a:lnTo>
                <a:lnTo>
                  <a:pt x="714" y="935"/>
                </a:lnTo>
                <a:lnTo>
                  <a:pt x="571" y="731"/>
                </a:lnTo>
                <a:lnTo>
                  <a:pt x="428" y="487"/>
                </a:lnTo>
                <a:lnTo>
                  <a:pt x="356" y="363"/>
                </a:lnTo>
                <a:lnTo>
                  <a:pt x="286" y="247"/>
                </a:lnTo>
                <a:lnTo>
                  <a:pt x="213" y="145"/>
                </a:lnTo>
                <a:lnTo>
                  <a:pt x="143" y="67"/>
                </a:lnTo>
                <a:lnTo>
                  <a:pt x="70" y="17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5461000" y="2157353"/>
            <a:ext cx="1331475" cy="1130637"/>
          </a:xfrm>
          <a:custGeom>
            <a:avLst/>
            <a:gdLst>
              <a:gd name="T0" fmla="*/ 0 w 1357"/>
              <a:gd name="T1" fmla="*/ 2147483647 h 1248"/>
              <a:gd name="T2" fmla="*/ 2147483647 w 1357"/>
              <a:gd name="T3" fmla="*/ 2147483647 h 1248"/>
              <a:gd name="T4" fmla="*/ 2147483647 w 1357"/>
              <a:gd name="T5" fmla="*/ 2147483647 h 1248"/>
              <a:gd name="T6" fmla="*/ 2147483647 w 1357"/>
              <a:gd name="T7" fmla="*/ 2147483647 h 1248"/>
              <a:gd name="T8" fmla="*/ 2147483647 w 1357"/>
              <a:gd name="T9" fmla="*/ 2147483647 h 1248"/>
              <a:gd name="T10" fmla="*/ 2147483647 w 1357"/>
              <a:gd name="T11" fmla="*/ 2147483647 h 1248"/>
              <a:gd name="T12" fmla="*/ 2147483647 w 1357"/>
              <a:gd name="T13" fmla="*/ 2147483647 h 1248"/>
              <a:gd name="T14" fmla="*/ 2147483647 w 1357"/>
              <a:gd name="T15" fmla="*/ 2147483647 h 1248"/>
              <a:gd name="T16" fmla="*/ 2147483647 w 1357"/>
              <a:gd name="T17" fmla="*/ 2147483647 h 1248"/>
              <a:gd name="T18" fmla="*/ 2147483647 w 1357"/>
              <a:gd name="T19" fmla="*/ 2147483647 h 1248"/>
              <a:gd name="T20" fmla="*/ 2147483647 w 1357"/>
              <a:gd name="T21" fmla="*/ 2147483647 h 1248"/>
              <a:gd name="T22" fmla="*/ 2147483647 w 1357"/>
              <a:gd name="T23" fmla="*/ 2147483647 h 1248"/>
              <a:gd name="T24" fmla="*/ 2147483647 w 1357"/>
              <a:gd name="T25" fmla="*/ 2147483647 h 1248"/>
              <a:gd name="T26" fmla="*/ 2147483647 w 1357"/>
              <a:gd name="T27" fmla="*/ 2147483647 h 1248"/>
              <a:gd name="T28" fmla="*/ 2147483647 w 1357"/>
              <a:gd name="T29" fmla="*/ 2147483647 h 1248"/>
              <a:gd name="T30" fmla="*/ 2147483647 w 1357"/>
              <a:gd name="T31" fmla="*/ 0 h 12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57"/>
              <a:gd name="T49" fmla="*/ 0 h 1248"/>
              <a:gd name="T50" fmla="*/ 1357 w 1357"/>
              <a:gd name="T51" fmla="*/ 1248 h 12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57" h="1248">
                <a:moveTo>
                  <a:pt x="0" y="1247"/>
                </a:moveTo>
                <a:lnTo>
                  <a:pt x="143" y="1232"/>
                </a:lnTo>
                <a:lnTo>
                  <a:pt x="213" y="1218"/>
                </a:lnTo>
                <a:lnTo>
                  <a:pt x="285" y="1199"/>
                </a:lnTo>
                <a:lnTo>
                  <a:pt x="356" y="1170"/>
                </a:lnTo>
                <a:lnTo>
                  <a:pt x="428" y="1132"/>
                </a:lnTo>
                <a:lnTo>
                  <a:pt x="499" y="1080"/>
                </a:lnTo>
                <a:lnTo>
                  <a:pt x="642" y="935"/>
                </a:lnTo>
                <a:lnTo>
                  <a:pt x="784" y="731"/>
                </a:lnTo>
                <a:lnTo>
                  <a:pt x="927" y="487"/>
                </a:lnTo>
                <a:lnTo>
                  <a:pt x="1000" y="363"/>
                </a:lnTo>
                <a:lnTo>
                  <a:pt x="1070" y="247"/>
                </a:lnTo>
                <a:lnTo>
                  <a:pt x="1141" y="145"/>
                </a:lnTo>
                <a:lnTo>
                  <a:pt x="1213" y="67"/>
                </a:lnTo>
                <a:lnTo>
                  <a:pt x="1284" y="17"/>
                </a:lnTo>
                <a:lnTo>
                  <a:pt x="1356" y="0"/>
                </a:lnTo>
              </a:path>
            </a:pathLst>
          </a:custGeom>
          <a:noFill/>
          <a:ln w="50800" cap="rnd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793490" y="2157353"/>
            <a:ext cx="0" cy="1195447"/>
          </a:xfrm>
          <a:prstGeom prst="line">
            <a:avLst/>
          </a:prstGeom>
          <a:ln>
            <a:solidFill>
              <a:schemeClr val="accent4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724400" y="4800600"/>
            <a:ext cx="3886200" cy="1752600"/>
            <a:chOff x="4724400" y="4800600"/>
            <a:chExt cx="3886200" cy="17526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781800" y="4800600"/>
              <a:ext cx="11690" cy="1371600"/>
            </a:xfrm>
            <a:prstGeom prst="line">
              <a:avLst/>
            </a:prstGeom>
            <a:ln>
              <a:solidFill>
                <a:schemeClr val="accent4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4724400" y="4889500"/>
              <a:ext cx="3886200" cy="1663700"/>
              <a:chOff x="4724400" y="4889500"/>
              <a:chExt cx="3886200" cy="1663700"/>
            </a:xfrm>
          </p:grpSpPr>
          <p:sp>
            <p:nvSpPr>
              <p:cNvPr id="7" name="Line 8"/>
              <p:cNvSpPr>
                <a:spLocks noChangeShapeType="1"/>
              </p:cNvSpPr>
              <p:nvPr/>
            </p:nvSpPr>
            <p:spPr bwMode="auto">
              <a:xfrm>
                <a:off x="5334000" y="5486400"/>
                <a:ext cx="60960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1"/>
              <p:cNvSpPr>
                <a:spLocks noChangeShapeType="1"/>
              </p:cNvSpPr>
              <p:nvPr/>
            </p:nvSpPr>
            <p:spPr bwMode="auto">
              <a:xfrm>
                <a:off x="5410200" y="6172200"/>
                <a:ext cx="2895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24400" y="4889500"/>
                    <a:ext cx="1077913" cy="661207"/>
                  </a:xfrm>
                  <a:prstGeom prst="rect">
                    <a:avLst/>
                  </a:prstGeom>
                  <a:solidFill>
                    <a:srgbClr val="FFCCFF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=4</m:t>
                          </m:r>
                        </m:oMath>
                      </m:oMathPara>
                    </a14:m>
                    <a:endParaRPr lang="en-US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400" y="4889500"/>
                    <a:ext cx="1077913" cy="66120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208279" y="6172200"/>
                    <a:ext cx="11704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=140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8279" y="6172200"/>
                    <a:ext cx="117042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077200" y="6183868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0" y="6183868"/>
                    <a:ext cx="533400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6794500" y="4991100"/>
                <a:ext cx="1006912" cy="1130637"/>
              </a:xfrm>
              <a:custGeom>
                <a:avLst/>
                <a:gdLst>
                  <a:gd name="T0" fmla="*/ 2147483647 w 1357"/>
                  <a:gd name="T1" fmla="*/ 2147483647 h 1248"/>
                  <a:gd name="T2" fmla="*/ 2147483647 w 1357"/>
                  <a:gd name="T3" fmla="*/ 2147483647 h 1248"/>
                  <a:gd name="T4" fmla="*/ 2147483647 w 1357"/>
                  <a:gd name="T5" fmla="*/ 2147483647 h 1248"/>
                  <a:gd name="T6" fmla="*/ 2147483647 w 1357"/>
                  <a:gd name="T7" fmla="*/ 2147483647 h 1248"/>
                  <a:gd name="T8" fmla="*/ 2147483647 w 1357"/>
                  <a:gd name="T9" fmla="*/ 2147483647 h 1248"/>
                  <a:gd name="T10" fmla="*/ 2147483647 w 1357"/>
                  <a:gd name="T11" fmla="*/ 2147483647 h 1248"/>
                  <a:gd name="T12" fmla="*/ 2147483647 w 1357"/>
                  <a:gd name="T13" fmla="*/ 2147483647 h 1248"/>
                  <a:gd name="T14" fmla="*/ 2147483647 w 1357"/>
                  <a:gd name="T15" fmla="*/ 2147483647 h 1248"/>
                  <a:gd name="T16" fmla="*/ 2147483647 w 1357"/>
                  <a:gd name="T17" fmla="*/ 2147483647 h 1248"/>
                  <a:gd name="T18" fmla="*/ 2147483647 w 1357"/>
                  <a:gd name="T19" fmla="*/ 2147483647 h 1248"/>
                  <a:gd name="T20" fmla="*/ 2147483647 w 1357"/>
                  <a:gd name="T21" fmla="*/ 2147483647 h 1248"/>
                  <a:gd name="T22" fmla="*/ 2147483647 w 1357"/>
                  <a:gd name="T23" fmla="*/ 2147483647 h 1248"/>
                  <a:gd name="T24" fmla="*/ 2147483647 w 1357"/>
                  <a:gd name="T25" fmla="*/ 2147483647 h 1248"/>
                  <a:gd name="T26" fmla="*/ 2147483647 w 1357"/>
                  <a:gd name="T27" fmla="*/ 2147483647 h 1248"/>
                  <a:gd name="T28" fmla="*/ 2147483647 w 1357"/>
                  <a:gd name="T29" fmla="*/ 2147483647 h 1248"/>
                  <a:gd name="T30" fmla="*/ 0 w 1357"/>
                  <a:gd name="T31" fmla="*/ 0 h 12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7"/>
                  <a:gd name="T49" fmla="*/ 0 h 1248"/>
                  <a:gd name="T50" fmla="*/ 1357 w 1357"/>
                  <a:gd name="T51" fmla="*/ 1248 h 12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7" h="1248">
                    <a:moveTo>
                      <a:pt x="1356" y="1247"/>
                    </a:moveTo>
                    <a:lnTo>
                      <a:pt x="1213" y="1232"/>
                    </a:lnTo>
                    <a:lnTo>
                      <a:pt x="1141" y="1218"/>
                    </a:lnTo>
                    <a:lnTo>
                      <a:pt x="1070" y="1199"/>
                    </a:lnTo>
                    <a:lnTo>
                      <a:pt x="1000" y="1170"/>
                    </a:lnTo>
                    <a:lnTo>
                      <a:pt x="927" y="1132"/>
                    </a:lnTo>
                    <a:lnTo>
                      <a:pt x="857" y="1080"/>
                    </a:lnTo>
                    <a:lnTo>
                      <a:pt x="714" y="935"/>
                    </a:lnTo>
                    <a:lnTo>
                      <a:pt x="571" y="731"/>
                    </a:lnTo>
                    <a:lnTo>
                      <a:pt x="428" y="487"/>
                    </a:lnTo>
                    <a:lnTo>
                      <a:pt x="356" y="363"/>
                    </a:lnTo>
                    <a:lnTo>
                      <a:pt x="286" y="247"/>
                    </a:lnTo>
                    <a:lnTo>
                      <a:pt x="213" y="145"/>
                    </a:lnTo>
                    <a:lnTo>
                      <a:pt x="143" y="67"/>
                    </a:lnTo>
                    <a:lnTo>
                      <a:pt x="70" y="17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5776913" y="4997014"/>
                <a:ext cx="1006911" cy="1130637"/>
              </a:xfrm>
              <a:custGeom>
                <a:avLst/>
                <a:gdLst>
                  <a:gd name="T0" fmla="*/ 0 w 1357"/>
                  <a:gd name="T1" fmla="*/ 2147483647 h 1248"/>
                  <a:gd name="T2" fmla="*/ 2147483647 w 1357"/>
                  <a:gd name="T3" fmla="*/ 2147483647 h 1248"/>
                  <a:gd name="T4" fmla="*/ 2147483647 w 1357"/>
                  <a:gd name="T5" fmla="*/ 2147483647 h 1248"/>
                  <a:gd name="T6" fmla="*/ 2147483647 w 1357"/>
                  <a:gd name="T7" fmla="*/ 2147483647 h 1248"/>
                  <a:gd name="T8" fmla="*/ 2147483647 w 1357"/>
                  <a:gd name="T9" fmla="*/ 2147483647 h 1248"/>
                  <a:gd name="T10" fmla="*/ 2147483647 w 1357"/>
                  <a:gd name="T11" fmla="*/ 2147483647 h 1248"/>
                  <a:gd name="T12" fmla="*/ 2147483647 w 1357"/>
                  <a:gd name="T13" fmla="*/ 2147483647 h 1248"/>
                  <a:gd name="T14" fmla="*/ 2147483647 w 1357"/>
                  <a:gd name="T15" fmla="*/ 2147483647 h 1248"/>
                  <a:gd name="T16" fmla="*/ 2147483647 w 1357"/>
                  <a:gd name="T17" fmla="*/ 2147483647 h 1248"/>
                  <a:gd name="T18" fmla="*/ 2147483647 w 1357"/>
                  <a:gd name="T19" fmla="*/ 2147483647 h 1248"/>
                  <a:gd name="T20" fmla="*/ 2147483647 w 1357"/>
                  <a:gd name="T21" fmla="*/ 2147483647 h 1248"/>
                  <a:gd name="T22" fmla="*/ 2147483647 w 1357"/>
                  <a:gd name="T23" fmla="*/ 2147483647 h 1248"/>
                  <a:gd name="T24" fmla="*/ 2147483647 w 1357"/>
                  <a:gd name="T25" fmla="*/ 2147483647 h 1248"/>
                  <a:gd name="T26" fmla="*/ 2147483647 w 1357"/>
                  <a:gd name="T27" fmla="*/ 2147483647 h 1248"/>
                  <a:gd name="T28" fmla="*/ 2147483647 w 1357"/>
                  <a:gd name="T29" fmla="*/ 2147483647 h 1248"/>
                  <a:gd name="T30" fmla="*/ 2147483647 w 1357"/>
                  <a:gd name="T31" fmla="*/ 0 h 12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7"/>
                  <a:gd name="T49" fmla="*/ 0 h 1248"/>
                  <a:gd name="T50" fmla="*/ 1357 w 1357"/>
                  <a:gd name="T51" fmla="*/ 1248 h 12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7" h="1248">
                    <a:moveTo>
                      <a:pt x="0" y="1247"/>
                    </a:moveTo>
                    <a:lnTo>
                      <a:pt x="143" y="1232"/>
                    </a:lnTo>
                    <a:lnTo>
                      <a:pt x="213" y="1218"/>
                    </a:lnTo>
                    <a:lnTo>
                      <a:pt x="285" y="1199"/>
                    </a:lnTo>
                    <a:lnTo>
                      <a:pt x="356" y="1170"/>
                    </a:lnTo>
                    <a:lnTo>
                      <a:pt x="428" y="1132"/>
                    </a:lnTo>
                    <a:lnTo>
                      <a:pt x="499" y="1080"/>
                    </a:lnTo>
                    <a:lnTo>
                      <a:pt x="642" y="935"/>
                    </a:lnTo>
                    <a:lnTo>
                      <a:pt x="784" y="731"/>
                    </a:lnTo>
                    <a:lnTo>
                      <a:pt x="927" y="487"/>
                    </a:lnTo>
                    <a:lnTo>
                      <a:pt x="1000" y="363"/>
                    </a:lnTo>
                    <a:lnTo>
                      <a:pt x="1070" y="247"/>
                    </a:lnTo>
                    <a:lnTo>
                      <a:pt x="1141" y="145"/>
                    </a:lnTo>
                    <a:lnTo>
                      <a:pt x="1213" y="67"/>
                    </a:lnTo>
                    <a:lnTo>
                      <a:pt x="1284" y="17"/>
                    </a:lnTo>
                    <a:lnTo>
                      <a:pt x="1356" y="0"/>
                    </a:lnTo>
                  </a:path>
                </a:pathLst>
              </a:custGeom>
              <a:noFill/>
              <a:ln w="50800" cap="rnd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362700" y="4597400"/>
            <a:ext cx="2079626" cy="1524000"/>
            <a:chOff x="6362700" y="4597400"/>
            <a:chExt cx="2079626" cy="1524000"/>
          </a:xfrm>
        </p:grpSpPr>
        <p:sp>
          <p:nvSpPr>
            <p:cNvPr id="10" name="Line 30"/>
            <p:cNvSpPr>
              <a:spLocks noChangeShapeType="1"/>
            </p:cNvSpPr>
            <p:nvPr/>
          </p:nvSpPr>
          <p:spPr bwMode="auto">
            <a:xfrm flipH="1">
              <a:off x="6946900" y="4800600"/>
              <a:ext cx="3810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64413" y="4622396"/>
                  <a:ext cx="1077913" cy="661207"/>
                </a:xfrm>
                <a:prstGeom prst="rect">
                  <a:avLst/>
                </a:prstGeom>
                <a:solidFill>
                  <a:srgbClr val="CCECFF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=16</m:t>
                        </m:r>
                      </m:oMath>
                    </m:oMathPara>
                  </a14:m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413" y="4622396"/>
                  <a:ext cx="1077913" cy="66120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6362700" y="4597400"/>
              <a:ext cx="419100" cy="1524000"/>
            </a:xfrm>
            <a:custGeom>
              <a:avLst/>
              <a:gdLst>
                <a:gd name="T0" fmla="*/ 0 w 528"/>
                <a:gd name="T1" fmla="*/ 1522413 h 960"/>
                <a:gd name="T2" fmla="*/ 87313 w 528"/>
                <a:gd name="T3" fmla="*/ 1506538 h 960"/>
                <a:gd name="T4" fmla="*/ 131763 w 528"/>
                <a:gd name="T5" fmla="*/ 1487488 h 960"/>
                <a:gd name="T6" fmla="*/ 177800 w 528"/>
                <a:gd name="T7" fmla="*/ 1463675 h 960"/>
                <a:gd name="T8" fmla="*/ 220663 w 528"/>
                <a:gd name="T9" fmla="*/ 1428750 h 960"/>
                <a:gd name="T10" fmla="*/ 265113 w 528"/>
                <a:gd name="T11" fmla="*/ 1379538 h 960"/>
                <a:gd name="T12" fmla="*/ 309563 w 528"/>
                <a:gd name="T13" fmla="*/ 1317625 h 960"/>
                <a:gd name="T14" fmla="*/ 396875 w 528"/>
                <a:gd name="T15" fmla="*/ 1143000 h 960"/>
                <a:gd name="T16" fmla="*/ 484188 w 528"/>
                <a:gd name="T17" fmla="*/ 893763 h 960"/>
                <a:gd name="T18" fmla="*/ 573088 w 528"/>
                <a:gd name="T19" fmla="*/ 593725 h 960"/>
                <a:gd name="T20" fmla="*/ 615950 w 528"/>
                <a:gd name="T21" fmla="*/ 441325 h 960"/>
                <a:gd name="T22" fmla="*/ 660400 w 528"/>
                <a:gd name="T23" fmla="*/ 301625 h 960"/>
                <a:gd name="T24" fmla="*/ 704850 w 528"/>
                <a:gd name="T25" fmla="*/ 177800 h 960"/>
                <a:gd name="T26" fmla="*/ 747713 w 528"/>
                <a:gd name="T27" fmla="*/ 80963 h 960"/>
                <a:gd name="T28" fmla="*/ 792163 w 528"/>
                <a:gd name="T29" fmla="*/ 20638 h 960"/>
                <a:gd name="T30" fmla="*/ 836613 w 528"/>
                <a:gd name="T31" fmla="*/ 0 h 9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8" h="960">
                  <a:moveTo>
                    <a:pt x="0" y="959"/>
                  </a:moveTo>
                  <a:lnTo>
                    <a:pt x="55" y="949"/>
                  </a:lnTo>
                  <a:lnTo>
                    <a:pt x="83" y="937"/>
                  </a:lnTo>
                  <a:lnTo>
                    <a:pt x="112" y="922"/>
                  </a:lnTo>
                  <a:lnTo>
                    <a:pt x="139" y="900"/>
                  </a:lnTo>
                  <a:lnTo>
                    <a:pt x="167" y="869"/>
                  </a:lnTo>
                  <a:lnTo>
                    <a:pt x="195" y="830"/>
                  </a:lnTo>
                  <a:lnTo>
                    <a:pt x="250" y="720"/>
                  </a:lnTo>
                  <a:lnTo>
                    <a:pt x="305" y="563"/>
                  </a:lnTo>
                  <a:lnTo>
                    <a:pt x="361" y="374"/>
                  </a:lnTo>
                  <a:lnTo>
                    <a:pt x="388" y="278"/>
                  </a:lnTo>
                  <a:lnTo>
                    <a:pt x="416" y="190"/>
                  </a:lnTo>
                  <a:lnTo>
                    <a:pt x="444" y="112"/>
                  </a:lnTo>
                  <a:lnTo>
                    <a:pt x="471" y="51"/>
                  </a:lnTo>
                  <a:lnTo>
                    <a:pt x="499" y="13"/>
                  </a:lnTo>
                  <a:lnTo>
                    <a:pt x="527" y="0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6794500" y="4597400"/>
              <a:ext cx="495300" cy="1524000"/>
            </a:xfrm>
            <a:custGeom>
              <a:avLst/>
              <a:gdLst>
                <a:gd name="T0" fmla="*/ 989013 w 624"/>
                <a:gd name="T1" fmla="*/ 1522413 h 960"/>
                <a:gd name="T2" fmla="*/ 885825 w 624"/>
                <a:gd name="T3" fmla="*/ 1506538 h 960"/>
                <a:gd name="T4" fmla="*/ 833438 w 624"/>
                <a:gd name="T5" fmla="*/ 1487488 h 960"/>
                <a:gd name="T6" fmla="*/ 782638 w 624"/>
                <a:gd name="T7" fmla="*/ 1463675 h 960"/>
                <a:gd name="T8" fmla="*/ 728663 w 624"/>
                <a:gd name="T9" fmla="*/ 1428750 h 960"/>
                <a:gd name="T10" fmla="*/ 676275 w 624"/>
                <a:gd name="T11" fmla="*/ 1379538 h 960"/>
                <a:gd name="T12" fmla="*/ 625475 w 624"/>
                <a:gd name="T13" fmla="*/ 1317625 h 960"/>
                <a:gd name="T14" fmla="*/ 520700 w 624"/>
                <a:gd name="T15" fmla="*/ 1143000 h 960"/>
                <a:gd name="T16" fmla="*/ 415925 w 624"/>
                <a:gd name="T17" fmla="*/ 893763 h 960"/>
                <a:gd name="T18" fmla="*/ 312738 w 624"/>
                <a:gd name="T19" fmla="*/ 593725 h 960"/>
                <a:gd name="T20" fmla="*/ 260350 w 624"/>
                <a:gd name="T21" fmla="*/ 441325 h 960"/>
                <a:gd name="T22" fmla="*/ 206375 w 624"/>
                <a:gd name="T23" fmla="*/ 301625 h 960"/>
                <a:gd name="T24" fmla="*/ 157163 w 624"/>
                <a:gd name="T25" fmla="*/ 177800 h 960"/>
                <a:gd name="T26" fmla="*/ 103188 w 624"/>
                <a:gd name="T27" fmla="*/ 80963 h 960"/>
                <a:gd name="T28" fmla="*/ 50800 w 624"/>
                <a:gd name="T29" fmla="*/ 20638 h 960"/>
                <a:gd name="T30" fmla="*/ 0 w 624"/>
                <a:gd name="T31" fmla="*/ 0 h 9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24" h="960">
                  <a:moveTo>
                    <a:pt x="623" y="959"/>
                  </a:moveTo>
                  <a:lnTo>
                    <a:pt x="558" y="949"/>
                  </a:lnTo>
                  <a:lnTo>
                    <a:pt x="525" y="937"/>
                  </a:lnTo>
                  <a:lnTo>
                    <a:pt x="493" y="922"/>
                  </a:lnTo>
                  <a:lnTo>
                    <a:pt x="459" y="900"/>
                  </a:lnTo>
                  <a:lnTo>
                    <a:pt x="426" y="869"/>
                  </a:lnTo>
                  <a:lnTo>
                    <a:pt x="394" y="830"/>
                  </a:lnTo>
                  <a:lnTo>
                    <a:pt x="328" y="720"/>
                  </a:lnTo>
                  <a:lnTo>
                    <a:pt x="262" y="563"/>
                  </a:lnTo>
                  <a:lnTo>
                    <a:pt x="197" y="374"/>
                  </a:lnTo>
                  <a:lnTo>
                    <a:pt x="164" y="278"/>
                  </a:lnTo>
                  <a:lnTo>
                    <a:pt x="130" y="190"/>
                  </a:lnTo>
                  <a:lnTo>
                    <a:pt x="99" y="112"/>
                  </a:lnTo>
                  <a:lnTo>
                    <a:pt x="65" y="51"/>
                  </a:lnTo>
                  <a:lnTo>
                    <a:pt x="32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30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Normal </a:t>
            </a:r>
            <a:r>
              <a:rPr lang="en-US" dirty="0" smtClean="0"/>
              <a:t>Populations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/>
              <a:t>Suppose the packing equipment in a manufacturing process that is filling 350-gram boxes of cereal is set so that the amount of cereal in a box is normally distributed with a mean of 350 grams. From past experience, the population standard deviation for this filling process is known to be 15 grams. If a sample of 25 boxes is randomly selected from the many thousands that are filled in a day, what is the probability that the sample mean is in between 345 grams and 355 grams?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086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Normal Populations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 be the amount of cereal in a box,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200" dirty="0"/>
                  <a:t> be the sample mean of the amount of cereal in the sample of 25 boxes </a:t>
                </a:r>
                <a:r>
                  <a:rPr lang="en-US" sz="2200" dirty="0" smtClean="0"/>
                  <a:t>respectively</a:t>
                </a:r>
                <a:endParaRPr lang="en-US" sz="2200" dirty="0"/>
              </a:p>
              <a:p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𝑋</m:t>
                    </m:r>
                    <m:r>
                      <a:rPr lang="en-US" sz="2200" i="1">
                        <a:latin typeface="Cambria Math"/>
                      </a:rPr>
                      <m:t>~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350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15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~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  <a:ea typeface="Cambria Math"/>
                      </a:rPr>
                      <m:t>350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15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sz="2200" dirty="0"/>
                  <a:t>)</a:t>
                </a:r>
              </a:p>
              <a:p>
                <a:pPr marL="5619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345&lt;</m:t>
                          </m:r>
                          <m:acc>
                            <m:accPr>
                              <m:chr m:val="̅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200" i="1">
                              <a:latin typeface="Cambria Math" charset="0"/>
                            </a:rPr>
                            <m:t>&lt;355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</a:rPr>
                                <m:t>345−350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den>
                          </m:f>
                          <m:r>
                            <a:rPr lang="en-US" sz="2200" i="1">
                              <a:latin typeface="Cambria Math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200" i="1">
                                  <a:latin typeface="Cambria Math" charset="0"/>
                                </a:rPr>
                                <m:t>−350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den>
                          </m:f>
                          <m:r>
                            <a:rPr lang="en-US" sz="2200" i="1">
                              <a:latin typeface="Cambria Math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</a:rPr>
                                <m:t>355−350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200" i="1" dirty="0" smtClean="0">
                  <a:latin typeface="Cambria Math"/>
                </a:endParaRPr>
              </a:p>
              <a:p>
                <a:pPr marL="5619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−1.6667&lt;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𝑍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&lt;1.6667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5619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=0.90</m:t>
                      </m:r>
                      <m:r>
                        <a:rPr lang="en-US" sz="2200" b="0" i="1" smtClean="0">
                          <a:latin typeface="Cambria Math"/>
                        </a:rPr>
                        <m:t>50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 smtClean="0"/>
                  <a:t>When </a:t>
                </a:r>
                <a:r>
                  <a:rPr lang="en-US" sz="2200" dirty="0"/>
                  <a:t>the manufacturing process is operating properly, there is a good possibility that the mean amount cereal in 25 randomly selected boxes is within 345 grams and 355 </a:t>
                </a:r>
                <a:r>
                  <a:rPr lang="en-US" sz="2200" dirty="0" smtClean="0"/>
                  <a:t>grams</a:t>
                </a:r>
              </a:p>
              <a:p>
                <a:r>
                  <a:rPr lang="en-US" sz="2200" dirty="0" smtClean="0"/>
                  <a:t>If </a:t>
                </a:r>
                <a:r>
                  <a:rPr lang="en-US" sz="2200" dirty="0"/>
                  <a:t>the observed sample mean is in fact outside this range, then the manufacturing process needs to be </a:t>
                </a:r>
                <a:r>
                  <a:rPr lang="en-US" sz="2200" dirty="0" smtClean="0"/>
                  <a:t>adjusted</a:t>
                </a:r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808" r="-444" b="-4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824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CF895-1252-426C-8908-BDD57D1FF965}" type="slidenum">
              <a:rPr lang="en-US" altLang="en-US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Sampling Distributions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Sampling Distribution of the Sample Mean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Standard Error of the Sample Mean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Sampling from Normal Populations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Sampling from Non-Normal Populations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Central Limit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Non-Normal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many instances either we will know the population is not normally distributed or we may believe that it is unrealistic to assume a normal </a:t>
            </a:r>
            <a:r>
              <a:rPr lang="en-US" sz="2600" dirty="0" smtClean="0"/>
              <a:t>distribution</a:t>
            </a:r>
            <a:endParaRPr lang="en-US" sz="2600" dirty="0"/>
          </a:p>
          <a:p>
            <a:pPr lvl="1"/>
            <a:r>
              <a:rPr lang="en-US" sz="2200" dirty="0"/>
              <a:t>For example, the monthly salary of people in Hong </a:t>
            </a:r>
            <a:r>
              <a:rPr lang="en-US" sz="2200" dirty="0" smtClean="0"/>
              <a:t>Kong</a:t>
            </a:r>
            <a:endParaRPr lang="en-US" sz="2200" dirty="0"/>
          </a:p>
          <a:p>
            <a:r>
              <a:rPr lang="en-US" sz="2600" dirty="0"/>
              <a:t>What is the sampling distribution of the mean for populations that are not normally distributed?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5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Non-Normal </a:t>
            </a:r>
            <a:r>
              <a:rPr lang="en-US" dirty="0" smtClean="0"/>
              <a:t>Populations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/>
              <a:t>Consider the distribution of time it takes to fill orders at a fast-food chain counter. The population mean service time is 2.9 minutes and the population standard deviation is 1.34 </a:t>
            </a:r>
            <a:r>
              <a:rPr lang="en-US" dirty="0" smtClean="0"/>
              <a:t>minutes</a:t>
            </a:r>
            <a:endParaRPr lang="en-US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53374"/>
              </p:ext>
            </p:extLst>
          </p:nvPr>
        </p:nvGraphicFramePr>
        <p:xfrm>
          <a:off x="685800" y="3227564"/>
          <a:ext cx="31686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263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Service Time (minutes)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Probability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12324"/>
            <a:ext cx="4800600" cy="29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Non-Normal Populations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/>
              <a:t>Suppose 100 samples of </a:t>
            </a:r>
            <a:r>
              <a:rPr lang="en-US" i="1" dirty="0"/>
              <a:t>n</a:t>
            </a:r>
            <a:r>
              <a:rPr lang="en-US" dirty="0"/>
              <a:t> = 2, </a:t>
            </a:r>
            <a:r>
              <a:rPr lang="en-US" i="1" dirty="0"/>
              <a:t>n</a:t>
            </a:r>
            <a:r>
              <a:rPr lang="en-US" dirty="0"/>
              <a:t> = 15, </a:t>
            </a:r>
            <a:r>
              <a:rPr lang="en-US" i="1" dirty="0"/>
              <a:t>n</a:t>
            </a:r>
            <a:r>
              <a:rPr lang="en-US" dirty="0"/>
              <a:t> = 30 are selected. For each sample, the sample mean is </a:t>
            </a:r>
            <a:r>
              <a:rPr lang="en-US" dirty="0" smtClean="0"/>
              <a:t>calculated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1" y="2577964"/>
            <a:ext cx="2751955" cy="3383350"/>
            <a:chOff x="228601" y="2577964"/>
            <a:chExt cx="2751955" cy="33833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1" y="3165922"/>
              <a:ext cx="2751955" cy="18838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47933" y="2577964"/>
              <a:ext cx="2095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Mean Service Time for </a:t>
              </a:r>
              <a:r>
                <a:rPr lang="en-US" i="1" dirty="0" smtClean="0">
                  <a:latin typeface="Calibri" charset="0"/>
                  <a:ea typeface="Calibri" charset="0"/>
                  <a:cs typeface="Calibri" charset="0"/>
                </a:rPr>
                <a:t>n </a:t>
              </a:r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= 2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464" y="5037984"/>
              <a:ext cx="2561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Skewed, but not as skewed as the population distribution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80556" y="2558130"/>
            <a:ext cx="3054370" cy="3963194"/>
            <a:chOff x="2980556" y="2558130"/>
            <a:chExt cx="3054370" cy="39631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56" y="3092608"/>
              <a:ext cx="3028346" cy="193444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505200" y="2558130"/>
              <a:ext cx="2261088" cy="37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Mean Service Time for </a:t>
              </a:r>
              <a:r>
                <a:rPr lang="en-US" i="1" dirty="0" smtClean="0">
                  <a:latin typeface="Calibri" charset="0"/>
                  <a:ea typeface="Calibri" charset="0"/>
                  <a:cs typeface="Calibri" charset="0"/>
                </a:rPr>
                <a:t>n </a:t>
              </a:r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= 15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71288" y="5043996"/>
              <a:ext cx="286363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Somewhat symmetrical distribution that contains a concentration of values in the center of the distribution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34926" y="2551787"/>
            <a:ext cx="3109075" cy="3686526"/>
            <a:chOff x="6034926" y="2551787"/>
            <a:chExt cx="3109075" cy="36865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926" y="3025705"/>
              <a:ext cx="3109075" cy="20679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654312" y="2551787"/>
              <a:ext cx="2261088" cy="37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Mean Service Time for </a:t>
              </a:r>
              <a:r>
                <a:rPr lang="en-US" i="1" dirty="0" smtClean="0">
                  <a:latin typeface="Calibri" charset="0"/>
                  <a:ea typeface="Calibri" charset="0"/>
                  <a:cs typeface="Calibri" charset="0"/>
                </a:rPr>
                <a:t>n </a:t>
              </a:r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= 30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9526" y="5037984"/>
              <a:ext cx="27717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Approximately bell-shaped with a concentration of values in the center of the distribution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9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Non-Normal Populations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dirty="0"/>
                  <a:t>The population mean service time is 2.9 minutes and the population standard deviation is 1.34 </a:t>
                </a:r>
                <a:r>
                  <a:rPr lang="en-US" dirty="0" smtClean="0"/>
                  <a:t>minutes</a:t>
                </a:r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 smtClean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 smtClean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sz="1200" dirty="0" smtClean="0"/>
              </a:p>
              <a:p>
                <a:pPr lvl="1"/>
                <a:r>
                  <a:rPr lang="en-US" sz="2200" dirty="0" smtClean="0"/>
                  <a:t>The </a:t>
                </a:r>
                <a:r>
                  <a:rPr lang="en-US" sz="2200" dirty="0"/>
                  <a:t>mean of sample means approaches the value of the population </a:t>
                </a:r>
                <a:r>
                  <a:rPr lang="en-US" sz="2200" dirty="0" smtClean="0"/>
                  <a:t>mean</a:t>
                </a:r>
                <a:endParaRPr lang="en-US" sz="2200" dirty="0"/>
              </a:p>
              <a:p>
                <a:pPr lvl="1"/>
                <a:r>
                  <a:rPr lang="en-US" sz="2200" dirty="0"/>
                  <a:t>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increases, the standard error of the mean </a:t>
                </a:r>
                <a:r>
                  <a:rPr lang="en-US" sz="2200" dirty="0" smtClean="0"/>
                  <a:t>decreases </a:t>
                </a:r>
                <a:endParaRPr lang="en-US" sz="2200" dirty="0"/>
              </a:p>
              <a:p>
                <a:pPr lvl="1"/>
                <a:r>
                  <a:rPr lang="en-US" sz="2200" dirty="0"/>
                  <a:t>The standard error of the mean is close to the value of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211" r="-1037" b="-16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3400" y="2438400"/>
              <a:ext cx="8229601" cy="2551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2865"/>
                    <a:gridCol w="2418602"/>
                    <a:gridCol w="2389067"/>
                    <a:gridCol w="2389067"/>
                  </a:tblGrid>
                  <a:tr h="6073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 smtClean="0">
                              <a:latin typeface="Calibri" panose="020F0502020204030204" pitchFamily="34" charset="0"/>
                            </a:rPr>
                            <a:t>n</a:t>
                          </a:r>
                          <a:endParaRPr lang="en-US" sz="2200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Mean of Sample</a:t>
                          </a:r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 Means </a:t>
                          </a:r>
                        </a:p>
                        <a:p>
                          <a:pPr algn="ctr"/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(based on the 100 selected samples)</a:t>
                          </a:r>
                          <a:endParaRPr lang="en-US" sz="22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Standard error of the mean </a:t>
                          </a:r>
                        </a:p>
                        <a:p>
                          <a:pPr algn="ctr"/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(based on the 100 selected samples)</a:t>
                          </a:r>
                          <a:endParaRPr lang="en-US" sz="22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Standard error of the mean </a:t>
                          </a:r>
                        </a:p>
                        <a:p>
                          <a:pPr algn="ctr"/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(based on theory,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𝝈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b="1" i="1" smtClean="0">
                                          <a:latin typeface="Cambria Math" charset="0"/>
                                        </a:rPr>
                                        <m:t>𝒏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)</a:t>
                          </a:r>
                          <a:endParaRPr lang="en-US" sz="22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2.825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0.883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0.9475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2.9313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0.3458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0.3460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2.9527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0.2701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0.2446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3400" y="2438400"/>
              <a:ext cx="8229601" cy="2551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2865"/>
                    <a:gridCol w="2418602"/>
                    <a:gridCol w="2389067"/>
                    <a:gridCol w="2389067"/>
                  </a:tblGrid>
                  <a:tr h="1438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i="1" dirty="0" smtClean="0">
                              <a:latin typeface="Calibri" panose="020F0502020204030204" pitchFamily="34" charset="0"/>
                            </a:rPr>
                            <a:t>n</a:t>
                          </a:r>
                          <a:endParaRPr lang="en-US" sz="2200" i="1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Mean of Sample</a:t>
                          </a:r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Means </a:t>
                          </a:r>
                        </a:p>
                        <a:p>
                          <a:pPr algn="ctr"/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(based on the 100 selected samples)</a:t>
                          </a:r>
                          <a:endParaRPr lang="en-US" sz="22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Standard error of the </a:t>
                          </a:r>
                          <a:r>
                            <a:rPr lang="en-US" sz="2200" dirty="0" smtClean="0">
                              <a:latin typeface="Calibri" panose="020F0502020204030204" pitchFamily="34" charset="0"/>
                            </a:rPr>
                            <a:t>mean </a:t>
                          </a:r>
                        </a:p>
                        <a:p>
                          <a:pPr algn="ctr"/>
                          <a:r>
                            <a:rPr lang="en-US" sz="2200" baseline="0" dirty="0" smtClean="0">
                              <a:latin typeface="Calibri" panose="020F0502020204030204" pitchFamily="34" charset="0"/>
                            </a:rPr>
                            <a:t>(based on the 100 selected samples)</a:t>
                          </a:r>
                          <a:endParaRPr lang="en-US" sz="22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44898" t="-2966" r="-1020" b="-89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2.825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0.883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0.9475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2.9313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0.3458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0.3460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2.9527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0.2701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0.2446</a:t>
                          </a:r>
                          <a:endParaRPr lang="en-U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03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from Non-Normal Populations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48200" cy="4530725"/>
              </a:xfrm>
            </p:spPr>
            <p:txBody>
              <a:bodyPr/>
              <a:lstStyle/>
              <a:p>
                <a:r>
                  <a:rPr lang="en-US" sz="2600" b="0" dirty="0" smtClean="0"/>
                  <a:t>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b="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600" b="0" dirty="0" smtClean="0">
                    <a:ea typeface="Cambria Math"/>
                  </a:rPr>
                  <a:t>follows non-normal distribution</a:t>
                </a:r>
                <a:r>
                  <a:rPr lang="en-US" sz="2600" dirty="0" smtClean="0"/>
                  <a:t>, even</a:t>
                </a:r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𝜇</m:t>
                    </m:r>
                    <m:r>
                      <m:rPr>
                        <m:nor/>
                      </m:rPr>
                      <a:rPr lang="en-US" sz="26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600" dirty="0"/>
                      <m:t>and</m:t>
                    </m:r>
                    <m:r>
                      <m:rPr>
                        <m:nor/>
                      </m:rPr>
                      <a:rPr lang="en-US" sz="2600" b="0" i="0" dirty="0" smtClean="0"/>
                      <m:t>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600" dirty="0" smtClean="0"/>
                  <a:t> , </a:t>
                </a:r>
                <a:endParaRPr lang="en-US" sz="2600" i="1" dirty="0" smtClean="0">
                  <a:latin typeface="Cambria Math"/>
                </a:endParaRPr>
              </a:p>
              <a:p>
                <a:pPr marL="344487" lvl="1" indent="0">
                  <a:buNone/>
                </a:pPr>
                <a:r>
                  <a:rPr lang="en-US" dirty="0" smtClean="0"/>
                  <a:t>the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will vary from sample sizes </a:t>
                </a:r>
                <a:endParaRPr lang="en-US" dirty="0"/>
              </a:p>
              <a:p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48200" cy="4530725"/>
              </a:xfrm>
              <a:blipFill rotWithShape="1">
                <a:blip r:embed="rId3"/>
                <a:stretch>
                  <a:fillRect l="-52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778375" y="1567522"/>
            <a:ext cx="4137025" cy="48987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Population Distribution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518025" y="4038600"/>
            <a:ext cx="4473575" cy="48987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Sample Mean Distributions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5486400" y="3388836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38243" y="2321142"/>
                <a:ext cx="107791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=1.34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43" y="2321142"/>
                <a:ext cx="107791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8039" y="3389868"/>
                <a:ext cx="1170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=2.9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39" y="3389868"/>
                <a:ext cx="117020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53400" y="3363436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363436"/>
                <a:ext cx="533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3"/>
          <p:cNvSpPr>
            <a:spLocks/>
          </p:cNvSpPr>
          <p:nvPr/>
        </p:nvSpPr>
        <p:spPr bwMode="auto">
          <a:xfrm>
            <a:off x="6400800" y="2133600"/>
            <a:ext cx="2057400" cy="1206500"/>
          </a:xfrm>
          <a:custGeom>
            <a:avLst/>
            <a:gdLst>
              <a:gd name="T0" fmla="*/ 2055813 w 1296"/>
              <a:gd name="T1" fmla="*/ 1370013 h 864"/>
              <a:gd name="T2" fmla="*/ 1839913 w 1296"/>
              <a:gd name="T3" fmla="*/ 1355725 h 864"/>
              <a:gd name="T4" fmla="*/ 1730375 w 1296"/>
              <a:gd name="T5" fmla="*/ 1338263 h 864"/>
              <a:gd name="T6" fmla="*/ 1624013 w 1296"/>
              <a:gd name="T7" fmla="*/ 1317625 h 864"/>
              <a:gd name="T8" fmla="*/ 1514475 w 1296"/>
              <a:gd name="T9" fmla="*/ 1285875 h 864"/>
              <a:gd name="T10" fmla="*/ 1404938 w 1296"/>
              <a:gd name="T11" fmla="*/ 1241425 h 864"/>
              <a:gd name="T12" fmla="*/ 1300163 w 1296"/>
              <a:gd name="T13" fmla="*/ 1185863 h 864"/>
              <a:gd name="T14" fmla="*/ 1081088 w 1296"/>
              <a:gd name="T15" fmla="*/ 1028700 h 864"/>
              <a:gd name="T16" fmla="*/ 865188 w 1296"/>
              <a:gd name="T17" fmla="*/ 804863 h 864"/>
              <a:gd name="T18" fmla="*/ 649288 w 1296"/>
              <a:gd name="T19" fmla="*/ 534988 h 864"/>
              <a:gd name="T20" fmla="*/ 539750 w 1296"/>
              <a:gd name="T21" fmla="*/ 396875 h 864"/>
              <a:gd name="T22" fmla="*/ 430213 w 1296"/>
              <a:gd name="T23" fmla="*/ 271463 h 864"/>
              <a:gd name="T24" fmla="*/ 325438 w 1296"/>
              <a:gd name="T25" fmla="*/ 160338 h 864"/>
              <a:gd name="T26" fmla="*/ 215900 w 1296"/>
              <a:gd name="T27" fmla="*/ 73025 h 864"/>
              <a:gd name="T28" fmla="*/ 106363 w 1296"/>
              <a:gd name="T29" fmla="*/ 17463 h 864"/>
              <a:gd name="T30" fmla="*/ 0 w 1296"/>
              <a:gd name="T31" fmla="*/ 0 h 8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96" h="864">
                <a:moveTo>
                  <a:pt x="1295" y="863"/>
                </a:moveTo>
                <a:lnTo>
                  <a:pt x="1159" y="854"/>
                </a:lnTo>
                <a:lnTo>
                  <a:pt x="1090" y="843"/>
                </a:lnTo>
                <a:lnTo>
                  <a:pt x="1023" y="830"/>
                </a:lnTo>
                <a:lnTo>
                  <a:pt x="954" y="810"/>
                </a:lnTo>
                <a:lnTo>
                  <a:pt x="885" y="782"/>
                </a:lnTo>
                <a:lnTo>
                  <a:pt x="819" y="747"/>
                </a:lnTo>
                <a:lnTo>
                  <a:pt x="681" y="648"/>
                </a:lnTo>
                <a:lnTo>
                  <a:pt x="545" y="507"/>
                </a:lnTo>
                <a:lnTo>
                  <a:pt x="409" y="337"/>
                </a:lnTo>
                <a:lnTo>
                  <a:pt x="340" y="250"/>
                </a:lnTo>
                <a:lnTo>
                  <a:pt x="271" y="171"/>
                </a:lnTo>
                <a:lnTo>
                  <a:pt x="205" y="101"/>
                </a:lnTo>
                <a:lnTo>
                  <a:pt x="136" y="46"/>
                </a:lnTo>
                <a:lnTo>
                  <a:pt x="67" y="11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24"/>
          <p:cNvSpPr>
            <a:spLocks/>
          </p:cNvSpPr>
          <p:nvPr/>
        </p:nvSpPr>
        <p:spPr bwMode="auto">
          <a:xfrm>
            <a:off x="5562600" y="2133600"/>
            <a:ext cx="838200" cy="1206500"/>
          </a:xfrm>
          <a:custGeom>
            <a:avLst/>
            <a:gdLst>
              <a:gd name="T0" fmla="*/ 0 w 528"/>
              <a:gd name="T1" fmla="*/ 1370013 h 864"/>
              <a:gd name="T2" fmla="*/ 87313 w 528"/>
              <a:gd name="T3" fmla="*/ 1355725 h 864"/>
              <a:gd name="T4" fmla="*/ 131763 w 528"/>
              <a:gd name="T5" fmla="*/ 1338263 h 864"/>
              <a:gd name="T6" fmla="*/ 177800 w 528"/>
              <a:gd name="T7" fmla="*/ 1317625 h 864"/>
              <a:gd name="T8" fmla="*/ 220663 w 528"/>
              <a:gd name="T9" fmla="*/ 1285875 h 864"/>
              <a:gd name="T10" fmla="*/ 265113 w 528"/>
              <a:gd name="T11" fmla="*/ 1241425 h 864"/>
              <a:gd name="T12" fmla="*/ 309563 w 528"/>
              <a:gd name="T13" fmla="*/ 1185863 h 864"/>
              <a:gd name="T14" fmla="*/ 396875 w 528"/>
              <a:gd name="T15" fmla="*/ 1028700 h 864"/>
              <a:gd name="T16" fmla="*/ 484188 w 528"/>
              <a:gd name="T17" fmla="*/ 804863 h 864"/>
              <a:gd name="T18" fmla="*/ 573088 w 528"/>
              <a:gd name="T19" fmla="*/ 534988 h 864"/>
              <a:gd name="T20" fmla="*/ 615950 w 528"/>
              <a:gd name="T21" fmla="*/ 396875 h 864"/>
              <a:gd name="T22" fmla="*/ 660400 w 528"/>
              <a:gd name="T23" fmla="*/ 271463 h 864"/>
              <a:gd name="T24" fmla="*/ 704850 w 528"/>
              <a:gd name="T25" fmla="*/ 160338 h 864"/>
              <a:gd name="T26" fmla="*/ 747713 w 528"/>
              <a:gd name="T27" fmla="*/ 73025 h 864"/>
              <a:gd name="T28" fmla="*/ 792163 w 528"/>
              <a:gd name="T29" fmla="*/ 17463 h 864"/>
              <a:gd name="T30" fmla="*/ 836613 w 528"/>
              <a:gd name="T31" fmla="*/ 0 h 8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8" h="864">
                <a:moveTo>
                  <a:pt x="0" y="863"/>
                </a:moveTo>
                <a:lnTo>
                  <a:pt x="55" y="854"/>
                </a:lnTo>
                <a:lnTo>
                  <a:pt x="83" y="843"/>
                </a:lnTo>
                <a:lnTo>
                  <a:pt x="112" y="830"/>
                </a:lnTo>
                <a:lnTo>
                  <a:pt x="139" y="810"/>
                </a:lnTo>
                <a:lnTo>
                  <a:pt x="167" y="782"/>
                </a:lnTo>
                <a:lnTo>
                  <a:pt x="195" y="747"/>
                </a:lnTo>
                <a:lnTo>
                  <a:pt x="250" y="648"/>
                </a:lnTo>
                <a:lnTo>
                  <a:pt x="305" y="507"/>
                </a:lnTo>
                <a:lnTo>
                  <a:pt x="361" y="337"/>
                </a:lnTo>
                <a:lnTo>
                  <a:pt x="388" y="250"/>
                </a:lnTo>
                <a:lnTo>
                  <a:pt x="416" y="171"/>
                </a:lnTo>
                <a:lnTo>
                  <a:pt x="444" y="101"/>
                </a:lnTo>
                <a:lnTo>
                  <a:pt x="471" y="46"/>
                </a:lnTo>
                <a:lnTo>
                  <a:pt x="499" y="11"/>
                </a:lnTo>
                <a:lnTo>
                  <a:pt x="527" y="0"/>
                </a:lnTo>
              </a:path>
            </a:pathLst>
          </a:custGeom>
          <a:noFill/>
          <a:ln w="50800" cap="rnd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943600" y="4597400"/>
            <a:ext cx="3074987" cy="1524000"/>
            <a:chOff x="5943600" y="4597400"/>
            <a:chExt cx="3074987" cy="1524000"/>
          </a:xfrm>
        </p:grpSpPr>
        <p:sp>
          <p:nvSpPr>
            <p:cNvPr id="10" name="Line 30"/>
            <p:cNvSpPr>
              <a:spLocks noChangeShapeType="1"/>
            </p:cNvSpPr>
            <p:nvPr/>
          </p:nvSpPr>
          <p:spPr bwMode="auto">
            <a:xfrm flipH="1">
              <a:off x="7073899" y="4787900"/>
              <a:ext cx="464343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91400" y="4622396"/>
                  <a:ext cx="1627187" cy="646331"/>
                </a:xfrm>
                <a:prstGeom prst="rect">
                  <a:avLst/>
                </a:prstGeom>
                <a:solidFill>
                  <a:srgbClr val="CCECFF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=30</m:t>
                        </m:r>
                      </m:oMath>
                    </m:oMathPara>
                  </a14:m>
                  <a:endParaRPr lang="en-US" b="0" i="1" dirty="0" smtClean="0">
                    <a:latin typeface="Cambria Math"/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=0.2446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622396"/>
                  <a:ext cx="1627187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5943600" y="4597400"/>
              <a:ext cx="838200" cy="1524000"/>
            </a:xfrm>
            <a:custGeom>
              <a:avLst/>
              <a:gdLst>
                <a:gd name="T0" fmla="*/ 0 w 528"/>
                <a:gd name="T1" fmla="*/ 1522413 h 960"/>
                <a:gd name="T2" fmla="*/ 87313 w 528"/>
                <a:gd name="T3" fmla="*/ 1506538 h 960"/>
                <a:gd name="T4" fmla="*/ 131763 w 528"/>
                <a:gd name="T5" fmla="*/ 1487488 h 960"/>
                <a:gd name="T6" fmla="*/ 177800 w 528"/>
                <a:gd name="T7" fmla="*/ 1463675 h 960"/>
                <a:gd name="T8" fmla="*/ 220663 w 528"/>
                <a:gd name="T9" fmla="*/ 1428750 h 960"/>
                <a:gd name="T10" fmla="*/ 265113 w 528"/>
                <a:gd name="T11" fmla="*/ 1379538 h 960"/>
                <a:gd name="T12" fmla="*/ 309563 w 528"/>
                <a:gd name="T13" fmla="*/ 1317625 h 960"/>
                <a:gd name="T14" fmla="*/ 396875 w 528"/>
                <a:gd name="T15" fmla="*/ 1143000 h 960"/>
                <a:gd name="T16" fmla="*/ 484188 w 528"/>
                <a:gd name="T17" fmla="*/ 893763 h 960"/>
                <a:gd name="T18" fmla="*/ 573088 w 528"/>
                <a:gd name="T19" fmla="*/ 593725 h 960"/>
                <a:gd name="T20" fmla="*/ 615950 w 528"/>
                <a:gd name="T21" fmla="*/ 441325 h 960"/>
                <a:gd name="T22" fmla="*/ 660400 w 528"/>
                <a:gd name="T23" fmla="*/ 301625 h 960"/>
                <a:gd name="T24" fmla="*/ 704850 w 528"/>
                <a:gd name="T25" fmla="*/ 177800 h 960"/>
                <a:gd name="T26" fmla="*/ 747713 w 528"/>
                <a:gd name="T27" fmla="*/ 80963 h 960"/>
                <a:gd name="T28" fmla="*/ 792163 w 528"/>
                <a:gd name="T29" fmla="*/ 20638 h 960"/>
                <a:gd name="T30" fmla="*/ 836613 w 528"/>
                <a:gd name="T31" fmla="*/ 0 h 9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8" h="960">
                  <a:moveTo>
                    <a:pt x="0" y="959"/>
                  </a:moveTo>
                  <a:lnTo>
                    <a:pt x="55" y="949"/>
                  </a:lnTo>
                  <a:lnTo>
                    <a:pt x="83" y="937"/>
                  </a:lnTo>
                  <a:lnTo>
                    <a:pt x="112" y="922"/>
                  </a:lnTo>
                  <a:lnTo>
                    <a:pt x="139" y="900"/>
                  </a:lnTo>
                  <a:lnTo>
                    <a:pt x="167" y="869"/>
                  </a:lnTo>
                  <a:lnTo>
                    <a:pt x="195" y="830"/>
                  </a:lnTo>
                  <a:lnTo>
                    <a:pt x="250" y="720"/>
                  </a:lnTo>
                  <a:lnTo>
                    <a:pt x="305" y="563"/>
                  </a:lnTo>
                  <a:lnTo>
                    <a:pt x="361" y="374"/>
                  </a:lnTo>
                  <a:lnTo>
                    <a:pt x="388" y="278"/>
                  </a:lnTo>
                  <a:lnTo>
                    <a:pt x="416" y="190"/>
                  </a:lnTo>
                  <a:lnTo>
                    <a:pt x="444" y="112"/>
                  </a:lnTo>
                  <a:lnTo>
                    <a:pt x="471" y="51"/>
                  </a:lnTo>
                  <a:lnTo>
                    <a:pt x="499" y="13"/>
                  </a:lnTo>
                  <a:lnTo>
                    <a:pt x="527" y="0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6781800" y="4597400"/>
              <a:ext cx="990600" cy="1524000"/>
            </a:xfrm>
            <a:custGeom>
              <a:avLst/>
              <a:gdLst>
                <a:gd name="T0" fmla="*/ 989013 w 624"/>
                <a:gd name="T1" fmla="*/ 1522413 h 960"/>
                <a:gd name="T2" fmla="*/ 885825 w 624"/>
                <a:gd name="T3" fmla="*/ 1506538 h 960"/>
                <a:gd name="T4" fmla="*/ 833438 w 624"/>
                <a:gd name="T5" fmla="*/ 1487488 h 960"/>
                <a:gd name="T6" fmla="*/ 782638 w 624"/>
                <a:gd name="T7" fmla="*/ 1463675 h 960"/>
                <a:gd name="T8" fmla="*/ 728663 w 624"/>
                <a:gd name="T9" fmla="*/ 1428750 h 960"/>
                <a:gd name="T10" fmla="*/ 676275 w 624"/>
                <a:gd name="T11" fmla="*/ 1379538 h 960"/>
                <a:gd name="T12" fmla="*/ 625475 w 624"/>
                <a:gd name="T13" fmla="*/ 1317625 h 960"/>
                <a:gd name="T14" fmla="*/ 520700 w 624"/>
                <a:gd name="T15" fmla="*/ 1143000 h 960"/>
                <a:gd name="T16" fmla="*/ 415925 w 624"/>
                <a:gd name="T17" fmla="*/ 893763 h 960"/>
                <a:gd name="T18" fmla="*/ 312738 w 624"/>
                <a:gd name="T19" fmla="*/ 593725 h 960"/>
                <a:gd name="T20" fmla="*/ 260350 w 624"/>
                <a:gd name="T21" fmla="*/ 441325 h 960"/>
                <a:gd name="T22" fmla="*/ 206375 w 624"/>
                <a:gd name="T23" fmla="*/ 301625 h 960"/>
                <a:gd name="T24" fmla="*/ 157163 w 624"/>
                <a:gd name="T25" fmla="*/ 177800 h 960"/>
                <a:gd name="T26" fmla="*/ 103188 w 624"/>
                <a:gd name="T27" fmla="*/ 80963 h 960"/>
                <a:gd name="T28" fmla="*/ 50800 w 624"/>
                <a:gd name="T29" fmla="*/ 20638 h 960"/>
                <a:gd name="T30" fmla="*/ 0 w 624"/>
                <a:gd name="T31" fmla="*/ 0 h 9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24" h="960">
                  <a:moveTo>
                    <a:pt x="623" y="959"/>
                  </a:moveTo>
                  <a:lnTo>
                    <a:pt x="558" y="949"/>
                  </a:lnTo>
                  <a:lnTo>
                    <a:pt x="525" y="937"/>
                  </a:lnTo>
                  <a:lnTo>
                    <a:pt x="493" y="922"/>
                  </a:lnTo>
                  <a:lnTo>
                    <a:pt x="459" y="900"/>
                  </a:lnTo>
                  <a:lnTo>
                    <a:pt x="426" y="869"/>
                  </a:lnTo>
                  <a:lnTo>
                    <a:pt x="394" y="830"/>
                  </a:lnTo>
                  <a:lnTo>
                    <a:pt x="328" y="720"/>
                  </a:lnTo>
                  <a:lnTo>
                    <a:pt x="262" y="563"/>
                  </a:lnTo>
                  <a:lnTo>
                    <a:pt x="197" y="374"/>
                  </a:lnTo>
                  <a:lnTo>
                    <a:pt x="164" y="278"/>
                  </a:lnTo>
                  <a:lnTo>
                    <a:pt x="130" y="190"/>
                  </a:lnTo>
                  <a:lnTo>
                    <a:pt x="99" y="112"/>
                  </a:lnTo>
                  <a:lnTo>
                    <a:pt x="65" y="51"/>
                  </a:lnTo>
                  <a:lnTo>
                    <a:pt x="32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43400" y="4597400"/>
            <a:ext cx="4267200" cy="1955800"/>
            <a:chOff x="4343400" y="4597400"/>
            <a:chExt cx="4267200" cy="1955800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334000" y="5384800"/>
              <a:ext cx="609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5410200" y="6172200"/>
              <a:ext cx="2895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343400" y="4787900"/>
                  <a:ext cx="1458914" cy="646331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=2</m:t>
                        </m:r>
                      </m:oMath>
                    </m:oMathPara>
                  </a14:m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=0.9475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787900"/>
                  <a:ext cx="1458914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08279" y="6172200"/>
                  <a:ext cx="11704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=2.9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279" y="6172200"/>
                  <a:ext cx="11704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077200" y="61838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6183868"/>
                  <a:ext cx="53340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5486400" y="4978400"/>
              <a:ext cx="990600" cy="1143000"/>
            </a:xfrm>
            <a:custGeom>
              <a:avLst/>
              <a:gdLst>
                <a:gd name="T0" fmla="*/ 0 w 624"/>
                <a:gd name="T1" fmla="*/ 1141413 h 720"/>
                <a:gd name="T2" fmla="*/ 103188 w 624"/>
                <a:gd name="T3" fmla="*/ 1130300 h 720"/>
                <a:gd name="T4" fmla="*/ 157163 w 624"/>
                <a:gd name="T5" fmla="*/ 1116013 h 720"/>
                <a:gd name="T6" fmla="*/ 209550 w 624"/>
                <a:gd name="T7" fmla="*/ 1098550 h 720"/>
                <a:gd name="T8" fmla="*/ 260350 w 624"/>
                <a:gd name="T9" fmla="*/ 1071563 h 720"/>
                <a:gd name="T10" fmla="*/ 312738 w 624"/>
                <a:gd name="T11" fmla="*/ 1035050 h 720"/>
                <a:gd name="T12" fmla="*/ 365125 w 624"/>
                <a:gd name="T13" fmla="*/ 989013 h 720"/>
                <a:gd name="T14" fmla="*/ 468313 w 624"/>
                <a:gd name="T15" fmla="*/ 857250 h 720"/>
                <a:gd name="T16" fmla="*/ 571500 w 624"/>
                <a:gd name="T17" fmla="*/ 669925 h 720"/>
                <a:gd name="T18" fmla="*/ 677863 w 624"/>
                <a:gd name="T19" fmla="*/ 444500 h 720"/>
                <a:gd name="T20" fmla="*/ 728663 w 624"/>
                <a:gd name="T21" fmla="*/ 331788 h 720"/>
                <a:gd name="T22" fmla="*/ 781050 w 624"/>
                <a:gd name="T23" fmla="*/ 225425 h 720"/>
                <a:gd name="T24" fmla="*/ 833438 w 624"/>
                <a:gd name="T25" fmla="*/ 133350 h 720"/>
                <a:gd name="T26" fmla="*/ 884238 w 624"/>
                <a:gd name="T27" fmla="*/ 61913 h 720"/>
                <a:gd name="T28" fmla="*/ 936625 w 624"/>
                <a:gd name="T29" fmla="*/ 14288 h 720"/>
                <a:gd name="T30" fmla="*/ 989013 w 624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24" h="720">
                  <a:moveTo>
                    <a:pt x="0" y="719"/>
                  </a:moveTo>
                  <a:lnTo>
                    <a:pt x="65" y="712"/>
                  </a:lnTo>
                  <a:lnTo>
                    <a:pt x="99" y="703"/>
                  </a:lnTo>
                  <a:lnTo>
                    <a:pt x="132" y="692"/>
                  </a:lnTo>
                  <a:lnTo>
                    <a:pt x="164" y="675"/>
                  </a:lnTo>
                  <a:lnTo>
                    <a:pt x="197" y="652"/>
                  </a:lnTo>
                  <a:lnTo>
                    <a:pt x="230" y="623"/>
                  </a:lnTo>
                  <a:lnTo>
                    <a:pt x="295" y="540"/>
                  </a:lnTo>
                  <a:lnTo>
                    <a:pt x="360" y="422"/>
                  </a:lnTo>
                  <a:lnTo>
                    <a:pt x="427" y="280"/>
                  </a:lnTo>
                  <a:lnTo>
                    <a:pt x="459" y="209"/>
                  </a:lnTo>
                  <a:lnTo>
                    <a:pt x="492" y="142"/>
                  </a:lnTo>
                  <a:lnTo>
                    <a:pt x="525" y="84"/>
                  </a:lnTo>
                  <a:lnTo>
                    <a:pt x="557" y="39"/>
                  </a:lnTo>
                  <a:lnTo>
                    <a:pt x="590" y="9"/>
                  </a:lnTo>
                  <a:lnTo>
                    <a:pt x="623" y="0"/>
                  </a:lnTo>
                </a:path>
              </a:pathLst>
            </a:custGeom>
            <a:noFill/>
            <a:ln w="50800" cap="rnd" cmpd="sng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477000" y="4978400"/>
              <a:ext cx="1981200" cy="1143000"/>
            </a:xfrm>
            <a:custGeom>
              <a:avLst/>
              <a:gdLst>
                <a:gd name="T0" fmla="*/ 1979613 w 1248"/>
                <a:gd name="T1" fmla="*/ 1141413 h 720"/>
                <a:gd name="T2" fmla="*/ 1771650 w 1248"/>
                <a:gd name="T3" fmla="*/ 1130300 h 720"/>
                <a:gd name="T4" fmla="*/ 1665288 w 1248"/>
                <a:gd name="T5" fmla="*/ 1116013 h 720"/>
                <a:gd name="T6" fmla="*/ 1563688 w 1248"/>
                <a:gd name="T7" fmla="*/ 1098550 h 720"/>
                <a:gd name="T8" fmla="*/ 1457325 w 1248"/>
                <a:gd name="T9" fmla="*/ 1071563 h 720"/>
                <a:gd name="T10" fmla="*/ 1352550 w 1248"/>
                <a:gd name="T11" fmla="*/ 1035050 h 720"/>
                <a:gd name="T12" fmla="*/ 1252538 w 1248"/>
                <a:gd name="T13" fmla="*/ 989013 h 720"/>
                <a:gd name="T14" fmla="*/ 1041400 w 1248"/>
                <a:gd name="T15" fmla="*/ 857250 h 720"/>
                <a:gd name="T16" fmla="*/ 833438 w 1248"/>
                <a:gd name="T17" fmla="*/ 669925 h 720"/>
                <a:gd name="T18" fmla="*/ 625475 w 1248"/>
                <a:gd name="T19" fmla="*/ 444500 h 720"/>
                <a:gd name="T20" fmla="*/ 519113 w 1248"/>
                <a:gd name="T21" fmla="*/ 331788 h 720"/>
                <a:gd name="T22" fmla="*/ 414338 w 1248"/>
                <a:gd name="T23" fmla="*/ 225425 h 720"/>
                <a:gd name="T24" fmla="*/ 312738 w 1248"/>
                <a:gd name="T25" fmla="*/ 133350 h 720"/>
                <a:gd name="T26" fmla="*/ 207963 w 1248"/>
                <a:gd name="T27" fmla="*/ 61913 h 720"/>
                <a:gd name="T28" fmla="*/ 101600 w 1248"/>
                <a:gd name="T29" fmla="*/ 14288 h 720"/>
                <a:gd name="T30" fmla="*/ 0 w 1248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8" h="720">
                  <a:moveTo>
                    <a:pt x="1247" y="719"/>
                  </a:moveTo>
                  <a:lnTo>
                    <a:pt x="1116" y="712"/>
                  </a:lnTo>
                  <a:lnTo>
                    <a:pt x="1049" y="703"/>
                  </a:lnTo>
                  <a:lnTo>
                    <a:pt x="985" y="692"/>
                  </a:lnTo>
                  <a:lnTo>
                    <a:pt x="918" y="675"/>
                  </a:lnTo>
                  <a:lnTo>
                    <a:pt x="852" y="652"/>
                  </a:lnTo>
                  <a:lnTo>
                    <a:pt x="789" y="623"/>
                  </a:lnTo>
                  <a:lnTo>
                    <a:pt x="656" y="540"/>
                  </a:lnTo>
                  <a:lnTo>
                    <a:pt x="525" y="422"/>
                  </a:lnTo>
                  <a:lnTo>
                    <a:pt x="394" y="280"/>
                  </a:lnTo>
                  <a:lnTo>
                    <a:pt x="327" y="209"/>
                  </a:lnTo>
                  <a:lnTo>
                    <a:pt x="261" y="142"/>
                  </a:lnTo>
                  <a:lnTo>
                    <a:pt x="197" y="84"/>
                  </a:lnTo>
                  <a:lnTo>
                    <a:pt x="131" y="39"/>
                  </a:lnTo>
                  <a:lnTo>
                    <a:pt x="64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" name="Straight Connector 11"/>
            <p:cNvCxnSpPr>
              <a:endCxn id="23" idx="0"/>
            </p:cNvCxnSpPr>
            <p:nvPr/>
          </p:nvCxnSpPr>
          <p:spPr>
            <a:xfrm>
              <a:off x="6781800" y="4597400"/>
              <a:ext cx="11690" cy="1574800"/>
            </a:xfrm>
            <a:prstGeom prst="line">
              <a:avLst/>
            </a:prstGeom>
            <a:ln>
              <a:solidFill>
                <a:schemeClr val="accent4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6793490" y="2359242"/>
            <a:ext cx="0" cy="1006258"/>
          </a:xfrm>
          <a:prstGeom prst="line">
            <a:avLst/>
          </a:prstGeom>
          <a:ln>
            <a:solidFill>
              <a:schemeClr val="accent4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751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117850" y="2238021"/>
            <a:ext cx="1301750" cy="1343379"/>
          </a:xfrm>
          <a:custGeom>
            <a:avLst/>
            <a:gdLst>
              <a:gd name="T0" fmla="*/ 642938 w 1393"/>
              <a:gd name="T1" fmla="*/ 1862138 h 1249"/>
              <a:gd name="T2" fmla="*/ 503238 w 1393"/>
              <a:gd name="T3" fmla="*/ 1754188 h 1249"/>
              <a:gd name="T4" fmla="*/ 393700 w 1393"/>
              <a:gd name="T5" fmla="*/ 1651000 h 1249"/>
              <a:gd name="T6" fmla="*/ 298450 w 1393"/>
              <a:gd name="T7" fmla="*/ 1543050 h 1249"/>
              <a:gd name="T8" fmla="*/ 187325 w 1393"/>
              <a:gd name="T9" fmla="*/ 1393825 h 1249"/>
              <a:gd name="T10" fmla="*/ 106363 w 1393"/>
              <a:gd name="T11" fmla="*/ 1247775 h 1249"/>
              <a:gd name="T12" fmla="*/ 55563 w 1393"/>
              <a:gd name="T13" fmla="*/ 1125538 h 1249"/>
              <a:gd name="T14" fmla="*/ 28575 w 1393"/>
              <a:gd name="T15" fmla="*/ 1012825 h 1249"/>
              <a:gd name="T16" fmla="*/ 7938 w 1393"/>
              <a:gd name="T17" fmla="*/ 896938 h 1249"/>
              <a:gd name="T18" fmla="*/ 0 w 1393"/>
              <a:gd name="T19" fmla="*/ 782638 h 1249"/>
              <a:gd name="T20" fmla="*/ 11113 w 1393"/>
              <a:gd name="T21" fmla="*/ 649288 h 1249"/>
              <a:gd name="T22" fmla="*/ 38100 w 1393"/>
              <a:gd name="T23" fmla="*/ 534988 h 1249"/>
              <a:gd name="T24" fmla="*/ 95250 w 1393"/>
              <a:gd name="T25" fmla="*/ 403225 h 1249"/>
              <a:gd name="T26" fmla="*/ 173038 w 1393"/>
              <a:gd name="T27" fmla="*/ 301625 h 1249"/>
              <a:gd name="T28" fmla="*/ 269875 w 1393"/>
              <a:gd name="T29" fmla="*/ 212725 h 1249"/>
              <a:gd name="T30" fmla="*/ 363538 w 1393"/>
              <a:gd name="T31" fmla="*/ 147638 h 1249"/>
              <a:gd name="T32" fmla="*/ 512763 w 1393"/>
              <a:gd name="T33" fmla="*/ 76200 h 1249"/>
              <a:gd name="T34" fmla="*/ 649288 w 1393"/>
              <a:gd name="T35" fmla="*/ 31750 h 1249"/>
              <a:gd name="T36" fmla="*/ 785813 w 1393"/>
              <a:gd name="T37" fmla="*/ 12700 h 1249"/>
              <a:gd name="T38" fmla="*/ 954088 w 1393"/>
              <a:gd name="T39" fmla="*/ 0 h 1249"/>
              <a:gd name="T40" fmla="*/ 1135063 w 1393"/>
              <a:gd name="T41" fmla="*/ 9525 h 1249"/>
              <a:gd name="T42" fmla="*/ 1458913 w 1393"/>
              <a:gd name="T43" fmla="*/ 80963 h 1249"/>
              <a:gd name="T44" fmla="*/ 1719263 w 1393"/>
              <a:gd name="T45" fmla="*/ 180975 h 1249"/>
              <a:gd name="T46" fmla="*/ 1938338 w 1393"/>
              <a:gd name="T47" fmla="*/ 127000 h 1249"/>
              <a:gd name="T48" fmla="*/ 1568450 w 1393"/>
              <a:gd name="T49" fmla="*/ 709613 h 1249"/>
              <a:gd name="T50" fmla="*/ 1511300 w 1393"/>
              <a:gd name="T51" fmla="*/ 508000 h 1249"/>
              <a:gd name="T52" fmla="*/ 1277938 w 1393"/>
              <a:gd name="T53" fmla="*/ 427038 h 1249"/>
              <a:gd name="T54" fmla="*/ 1008063 w 1393"/>
              <a:gd name="T55" fmla="*/ 390525 h 1249"/>
              <a:gd name="T56" fmla="*/ 833438 w 1393"/>
              <a:gd name="T57" fmla="*/ 401638 h 1249"/>
              <a:gd name="T58" fmla="*/ 682625 w 1393"/>
              <a:gd name="T59" fmla="*/ 427038 h 1249"/>
              <a:gd name="T60" fmla="*/ 542925 w 1393"/>
              <a:gd name="T61" fmla="*/ 479425 h 1249"/>
              <a:gd name="T62" fmla="*/ 407988 w 1393"/>
              <a:gd name="T63" fmla="*/ 565150 h 1249"/>
              <a:gd name="T64" fmla="*/ 311150 w 1393"/>
              <a:gd name="T65" fmla="*/ 666750 h 1249"/>
              <a:gd name="T66" fmla="*/ 244475 w 1393"/>
              <a:gd name="T67" fmla="*/ 776288 h 1249"/>
              <a:gd name="T68" fmla="*/ 204788 w 1393"/>
              <a:gd name="T69" fmla="*/ 893763 h 1249"/>
              <a:gd name="T70" fmla="*/ 187325 w 1393"/>
              <a:gd name="T71" fmla="*/ 1023938 h 1249"/>
              <a:gd name="T72" fmla="*/ 206375 w 1393"/>
              <a:gd name="T73" fmla="*/ 1201738 h 1249"/>
              <a:gd name="T74" fmla="*/ 261938 w 1393"/>
              <a:gd name="T75" fmla="*/ 1370013 h 1249"/>
              <a:gd name="T76" fmla="*/ 336550 w 1393"/>
              <a:gd name="T77" fmla="*/ 1509713 h 1249"/>
              <a:gd name="T78" fmla="*/ 422275 w 1393"/>
              <a:gd name="T79" fmla="*/ 1628775 h 1249"/>
              <a:gd name="T80" fmla="*/ 498475 w 1393"/>
              <a:gd name="T81" fmla="*/ 1716088 h 1249"/>
              <a:gd name="T82" fmla="*/ 598488 w 1393"/>
              <a:gd name="T83" fmla="*/ 1801813 h 1249"/>
              <a:gd name="T84" fmla="*/ 836613 w 1393"/>
              <a:gd name="T85" fmla="*/ 1981200 h 124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393" h="1249">
                <a:moveTo>
                  <a:pt x="527" y="1248"/>
                </a:moveTo>
                <a:lnTo>
                  <a:pt x="405" y="1173"/>
                </a:lnTo>
                <a:lnTo>
                  <a:pt x="365" y="1144"/>
                </a:lnTo>
                <a:lnTo>
                  <a:pt x="317" y="1105"/>
                </a:lnTo>
                <a:lnTo>
                  <a:pt x="282" y="1075"/>
                </a:lnTo>
                <a:lnTo>
                  <a:pt x="248" y="1040"/>
                </a:lnTo>
                <a:lnTo>
                  <a:pt x="215" y="1006"/>
                </a:lnTo>
                <a:lnTo>
                  <a:pt x="188" y="972"/>
                </a:lnTo>
                <a:lnTo>
                  <a:pt x="156" y="930"/>
                </a:lnTo>
                <a:lnTo>
                  <a:pt x="118" y="878"/>
                </a:lnTo>
                <a:lnTo>
                  <a:pt x="92" y="833"/>
                </a:lnTo>
                <a:lnTo>
                  <a:pt x="67" y="786"/>
                </a:lnTo>
                <a:lnTo>
                  <a:pt x="52" y="750"/>
                </a:lnTo>
                <a:lnTo>
                  <a:pt x="35" y="709"/>
                </a:lnTo>
                <a:lnTo>
                  <a:pt x="25" y="677"/>
                </a:lnTo>
                <a:lnTo>
                  <a:pt x="18" y="638"/>
                </a:lnTo>
                <a:lnTo>
                  <a:pt x="10" y="603"/>
                </a:lnTo>
                <a:lnTo>
                  <a:pt x="5" y="565"/>
                </a:lnTo>
                <a:lnTo>
                  <a:pt x="2" y="534"/>
                </a:lnTo>
                <a:lnTo>
                  <a:pt x="0" y="493"/>
                </a:lnTo>
                <a:lnTo>
                  <a:pt x="0" y="449"/>
                </a:lnTo>
                <a:lnTo>
                  <a:pt x="7" y="409"/>
                </a:lnTo>
                <a:lnTo>
                  <a:pt x="14" y="375"/>
                </a:lnTo>
                <a:lnTo>
                  <a:pt x="24" y="337"/>
                </a:lnTo>
                <a:lnTo>
                  <a:pt x="36" y="299"/>
                </a:lnTo>
                <a:lnTo>
                  <a:pt x="60" y="254"/>
                </a:lnTo>
                <a:lnTo>
                  <a:pt x="85" y="218"/>
                </a:lnTo>
                <a:lnTo>
                  <a:pt x="109" y="190"/>
                </a:lnTo>
                <a:lnTo>
                  <a:pt x="135" y="162"/>
                </a:lnTo>
                <a:lnTo>
                  <a:pt x="170" y="134"/>
                </a:lnTo>
                <a:lnTo>
                  <a:pt x="199" y="111"/>
                </a:lnTo>
                <a:lnTo>
                  <a:pt x="229" y="93"/>
                </a:lnTo>
                <a:lnTo>
                  <a:pt x="272" y="70"/>
                </a:lnTo>
                <a:lnTo>
                  <a:pt x="323" y="48"/>
                </a:lnTo>
                <a:lnTo>
                  <a:pt x="368" y="33"/>
                </a:lnTo>
                <a:lnTo>
                  <a:pt x="409" y="20"/>
                </a:lnTo>
                <a:lnTo>
                  <a:pt x="454" y="11"/>
                </a:lnTo>
                <a:lnTo>
                  <a:pt x="495" y="8"/>
                </a:lnTo>
                <a:lnTo>
                  <a:pt x="542" y="4"/>
                </a:lnTo>
                <a:lnTo>
                  <a:pt x="601" y="0"/>
                </a:lnTo>
                <a:lnTo>
                  <a:pt x="654" y="3"/>
                </a:lnTo>
                <a:lnTo>
                  <a:pt x="715" y="6"/>
                </a:lnTo>
                <a:lnTo>
                  <a:pt x="829" y="26"/>
                </a:lnTo>
                <a:lnTo>
                  <a:pt x="919" y="51"/>
                </a:lnTo>
                <a:lnTo>
                  <a:pt x="1011" y="84"/>
                </a:lnTo>
                <a:lnTo>
                  <a:pt x="1083" y="114"/>
                </a:lnTo>
                <a:lnTo>
                  <a:pt x="1172" y="159"/>
                </a:lnTo>
                <a:lnTo>
                  <a:pt x="1221" y="80"/>
                </a:lnTo>
                <a:lnTo>
                  <a:pt x="1392" y="428"/>
                </a:lnTo>
                <a:lnTo>
                  <a:pt x="988" y="447"/>
                </a:lnTo>
                <a:lnTo>
                  <a:pt x="1041" y="364"/>
                </a:lnTo>
                <a:lnTo>
                  <a:pt x="952" y="320"/>
                </a:lnTo>
                <a:lnTo>
                  <a:pt x="881" y="293"/>
                </a:lnTo>
                <a:lnTo>
                  <a:pt x="805" y="269"/>
                </a:lnTo>
                <a:lnTo>
                  <a:pt x="692" y="248"/>
                </a:lnTo>
                <a:lnTo>
                  <a:pt x="635" y="246"/>
                </a:lnTo>
                <a:lnTo>
                  <a:pt x="576" y="246"/>
                </a:lnTo>
                <a:lnTo>
                  <a:pt x="525" y="253"/>
                </a:lnTo>
                <a:lnTo>
                  <a:pt x="474" y="260"/>
                </a:lnTo>
                <a:lnTo>
                  <a:pt x="430" y="269"/>
                </a:lnTo>
                <a:lnTo>
                  <a:pt x="389" y="284"/>
                </a:lnTo>
                <a:lnTo>
                  <a:pt x="342" y="302"/>
                </a:lnTo>
                <a:lnTo>
                  <a:pt x="295" y="330"/>
                </a:lnTo>
                <a:lnTo>
                  <a:pt x="257" y="356"/>
                </a:lnTo>
                <a:lnTo>
                  <a:pt x="229" y="384"/>
                </a:lnTo>
                <a:lnTo>
                  <a:pt x="196" y="420"/>
                </a:lnTo>
                <a:lnTo>
                  <a:pt x="170" y="461"/>
                </a:lnTo>
                <a:lnTo>
                  <a:pt x="154" y="489"/>
                </a:lnTo>
                <a:lnTo>
                  <a:pt x="140" y="520"/>
                </a:lnTo>
                <a:lnTo>
                  <a:pt x="129" y="563"/>
                </a:lnTo>
                <a:lnTo>
                  <a:pt x="122" y="604"/>
                </a:lnTo>
                <a:lnTo>
                  <a:pt x="118" y="645"/>
                </a:lnTo>
                <a:lnTo>
                  <a:pt x="121" y="690"/>
                </a:lnTo>
                <a:lnTo>
                  <a:pt x="130" y="757"/>
                </a:lnTo>
                <a:lnTo>
                  <a:pt x="144" y="805"/>
                </a:lnTo>
                <a:lnTo>
                  <a:pt x="165" y="863"/>
                </a:lnTo>
                <a:lnTo>
                  <a:pt x="191" y="914"/>
                </a:lnTo>
                <a:lnTo>
                  <a:pt x="212" y="951"/>
                </a:lnTo>
                <a:lnTo>
                  <a:pt x="240" y="991"/>
                </a:lnTo>
                <a:lnTo>
                  <a:pt x="266" y="1026"/>
                </a:lnTo>
                <a:lnTo>
                  <a:pt x="289" y="1053"/>
                </a:lnTo>
                <a:lnTo>
                  <a:pt x="314" y="1081"/>
                </a:lnTo>
                <a:lnTo>
                  <a:pt x="346" y="1109"/>
                </a:lnTo>
                <a:lnTo>
                  <a:pt x="377" y="1135"/>
                </a:lnTo>
                <a:lnTo>
                  <a:pt x="418" y="1169"/>
                </a:lnTo>
                <a:lnTo>
                  <a:pt x="527" y="1248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2222006"/>
            <a:ext cx="2844801" cy="8899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44450" rIns="54000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As sample size gets </a:t>
            </a:r>
            <a:r>
              <a:rPr lang="en-US" altLang="zh-TW" sz="2600" b="0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large</a:t>
            </a: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enough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562600" y="2805594"/>
            <a:ext cx="3447256" cy="169020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Sample mean distribution becomes </a:t>
            </a:r>
            <a:r>
              <a:rPr lang="en-US" altLang="zh-TW" sz="2600" b="0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Normal</a:t>
            </a:r>
            <a:r>
              <a:rPr lang="en-US" altLang="zh-TW" sz="2600" b="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regardless of population distribution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447800" y="6172200"/>
            <a:ext cx="6477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914400" y="2438400"/>
            <a:ext cx="7702550" cy="4267200"/>
            <a:chOff x="908" y="1632"/>
            <a:chExt cx="4852" cy="2688"/>
          </a:xfrm>
        </p:grpSpPr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2568" y="2389"/>
              <a:ext cx="2672" cy="1547"/>
            </a:xfrm>
            <a:custGeom>
              <a:avLst/>
              <a:gdLst>
                <a:gd name="T0" fmla="*/ 2672 w 2672"/>
                <a:gd name="T1" fmla="*/ 1547 h 1547"/>
                <a:gd name="T2" fmla="*/ 2389 w 2672"/>
                <a:gd name="T3" fmla="*/ 1525 h 1547"/>
                <a:gd name="T4" fmla="*/ 2252 w 2672"/>
                <a:gd name="T5" fmla="*/ 1507 h 1547"/>
                <a:gd name="T6" fmla="*/ 2110 w 2672"/>
                <a:gd name="T7" fmla="*/ 1486 h 1547"/>
                <a:gd name="T8" fmla="*/ 1969 w 2672"/>
                <a:gd name="T9" fmla="*/ 1450 h 1547"/>
                <a:gd name="T10" fmla="*/ 1827 w 2672"/>
                <a:gd name="T11" fmla="*/ 1402 h 1547"/>
                <a:gd name="T12" fmla="*/ 1686 w 2672"/>
                <a:gd name="T13" fmla="*/ 1337 h 1547"/>
                <a:gd name="T14" fmla="*/ 1407 w 2672"/>
                <a:gd name="T15" fmla="*/ 1157 h 1547"/>
                <a:gd name="T16" fmla="*/ 1124 w 2672"/>
                <a:gd name="T17" fmla="*/ 907 h 1547"/>
                <a:gd name="T18" fmla="*/ 845 w 2672"/>
                <a:gd name="T19" fmla="*/ 605 h 1547"/>
                <a:gd name="T20" fmla="*/ 704 w 2672"/>
                <a:gd name="T21" fmla="*/ 447 h 1547"/>
                <a:gd name="T22" fmla="*/ 562 w 2672"/>
                <a:gd name="T23" fmla="*/ 307 h 1547"/>
                <a:gd name="T24" fmla="*/ 421 w 2672"/>
                <a:gd name="T25" fmla="*/ 180 h 1547"/>
                <a:gd name="T26" fmla="*/ 279 w 2672"/>
                <a:gd name="T27" fmla="*/ 83 h 1547"/>
                <a:gd name="T28" fmla="*/ 138 w 2672"/>
                <a:gd name="T29" fmla="*/ 22 h 1547"/>
                <a:gd name="T30" fmla="*/ 0 w 2672"/>
                <a:gd name="T31" fmla="*/ 0 h 15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72" h="1547">
                  <a:moveTo>
                    <a:pt x="2672" y="1547"/>
                  </a:moveTo>
                  <a:lnTo>
                    <a:pt x="2389" y="1525"/>
                  </a:lnTo>
                  <a:lnTo>
                    <a:pt x="2252" y="1507"/>
                  </a:lnTo>
                  <a:lnTo>
                    <a:pt x="2110" y="1486"/>
                  </a:lnTo>
                  <a:lnTo>
                    <a:pt x="1969" y="1450"/>
                  </a:lnTo>
                  <a:lnTo>
                    <a:pt x="1827" y="1402"/>
                  </a:lnTo>
                  <a:lnTo>
                    <a:pt x="1686" y="1337"/>
                  </a:lnTo>
                  <a:lnTo>
                    <a:pt x="1407" y="1157"/>
                  </a:lnTo>
                  <a:lnTo>
                    <a:pt x="1124" y="907"/>
                  </a:lnTo>
                  <a:lnTo>
                    <a:pt x="845" y="605"/>
                  </a:lnTo>
                  <a:lnTo>
                    <a:pt x="704" y="447"/>
                  </a:lnTo>
                  <a:lnTo>
                    <a:pt x="562" y="307"/>
                  </a:lnTo>
                  <a:lnTo>
                    <a:pt x="421" y="180"/>
                  </a:lnTo>
                  <a:lnTo>
                    <a:pt x="279" y="83"/>
                  </a:lnTo>
                  <a:lnTo>
                    <a:pt x="138" y="22"/>
                  </a:lnTo>
                  <a:lnTo>
                    <a:pt x="0" y="0"/>
                  </a:lnTo>
                </a:path>
              </a:pathLst>
            </a:custGeom>
            <a:noFill/>
            <a:ln w="112776">
              <a:solidFill>
                <a:srgbClr val="FF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>
              <a:spLocks noChangeAspect="1" noChangeArrowheads="1" noTextEdit="1"/>
            </p:cNvSpPr>
            <p:nvPr/>
          </p:nvSpPr>
          <p:spPr bwMode="auto">
            <a:xfrm>
              <a:off x="908" y="1632"/>
              <a:ext cx="4852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258" y="2389"/>
              <a:ext cx="1310" cy="1547"/>
            </a:xfrm>
            <a:custGeom>
              <a:avLst/>
              <a:gdLst>
                <a:gd name="T0" fmla="*/ 0 w 1310"/>
                <a:gd name="T1" fmla="*/ 1547 h 1547"/>
                <a:gd name="T2" fmla="*/ 137 w 1310"/>
                <a:gd name="T3" fmla="*/ 1525 h 1547"/>
                <a:gd name="T4" fmla="*/ 208 w 1310"/>
                <a:gd name="T5" fmla="*/ 1507 h 1547"/>
                <a:gd name="T6" fmla="*/ 274 w 1310"/>
                <a:gd name="T7" fmla="*/ 1486 h 1547"/>
                <a:gd name="T8" fmla="*/ 345 w 1310"/>
                <a:gd name="T9" fmla="*/ 1450 h 1547"/>
                <a:gd name="T10" fmla="*/ 412 w 1310"/>
                <a:gd name="T11" fmla="*/ 1402 h 1547"/>
                <a:gd name="T12" fmla="*/ 482 w 1310"/>
                <a:gd name="T13" fmla="*/ 1337 h 1547"/>
                <a:gd name="T14" fmla="*/ 620 w 1310"/>
                <a:gd name="T15" fmla="*/ 1157 h 1547"/>
                <a:gd name="T16" fmla="*/ 757 w 1310"/>
                <a:gd name="T17" fmla="*/ 907 h 1547"/>
                <a:gd name="T18" fmla="*/ 894 w 1310"/>
                <a:gd name="T19" fmla="*/ 605 h 1547"/>
                <a:gd name="T20" fmla="*/ 965 w 1310"/>
                <a:gd name="T21" fmla="*/ 447 h 1547"/>
                <a:gd name="T22" fmla="*/ 1032 w 1310"/>
                <a:gd name="T23" fmla="*/ 307 h 1547"/>
                <a:gd name="T24" fmla="*/ 1102 w 1310"/>
                <a:gd name="T25" fmla="*/ 180 h 1547"/>
                <a:gd name="T26" fmla="*/ 1173 w 1310"/>
                <a:gd name="T27" fmla="*/ 83 h 1547"/>
                <a:gd name="T28" fmla="*/ 1240 w 1310"/>
                <a:gd name="T29" fmla="*/ 22 h 1547"/>
                <a:gd name="T30" fmla="*/ 1310 w 1310"/>
                <a:gd name="T31" fmla="*/ 0 h 15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0" h="1547">
                  <a:moveTo>
                    <a:pt x="0" y="1547"/>
                  </a:moveTo>
                  <a:lnTo>
                    <a:pt x="137" y="1525"/>
                  </a:lnTo>
                  <a:lnTo>
                    <a:pt x="208" y="1507"/>
                  </a:lnTo>
                  <a:lnTo>
                    <a:pt x="274" y="1486"/>
                  </a:lnTo>
                  <a:lnTo>
                    <a:pt x="345" y="1450"/>
                  </a:lnTo>
                  <a:lnTo>
                    <a:pt x="412" y="1402"/>
                  </a:lnTo>
                  <a:lnTo>
                    <a:pt x="482" y="1337"/>
                  </a:lnTo>
                  <a:lnTo>
                    <a:pt x="620" y="1157"/>
                  </a:lnTo>
                  <a:lnTo>
                    <a:pt x="757" y="907"/>
                  </a:lnTo>
                  <a:lnTo>
                    <a:pt x="894" y="605"/>
                  </a:lnTo>
                  <a:lnTo>
                    <a:pt x="965" y="447"/>
                  </a:lnTo>
                  <a:lnTo>
                    <a:pt x="1032" y="307"/>
                  </a:lnTo>
                  <a:lnTo>
                    <a:pt x="1102" y="180"/>
                  </a:lnTo>
                  <a:lnTo>
                    <a:pt x="1173" y="83"/>
                  </a:lnTo>
                  <a:lnTo>
                    <a:pt x="1240" y="22"/>
                  </a:lnTo>
                  <a:lnTo>
                    <a:pt x="1310" y="0"/>
                  </a:lnTo>
                </a:path>
              </a:pathLst>
            </a:custGeom>
            <a:noFill/>
            <a:ln w="112776">
              <a:solidFill>
                <a:srgbClr val="FF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216" y="1852"/>
              <a:ext cx="1313" cy="2060"/>
            </a:xfrm>
            <a:custGeom>
              <a:avLst/>
              <a:gdLst>
                <a:gd name="T0" fmla="*/ 1313 w 1265"/>
                <a:gd name="T1" fmla="*/ 2060 h 2060"/>
                <a:gd name="T2" fmla="*/ 1175 w 1265"/>
                <a:gd name="T3" fmla="*/ 2034 h 2060"/>
                <a:gd name="T4" fmla="*/ 1105 w 1265"/>
                <a:gd name="T5" fmla="*/ 2012 h 2060"/>
                <a:gd name="T6" fmla="*/ 1036 w 1265"/>
                <a:gd name="T7" fmla="*/ 1977 h 2060"/>
                <a:gd name="T8" fmla="*/ 967 w 1265"/>
                <a:gd name="T9" fmla="*/ 1928 h 2060"/>
                <a:gd name="T10" fmla="*/ 898 w 1265"/>
                <a:gd name="T11" fmla="*/ 1867 h 2060"/>
                <a:gd name="T12" fmla="*/ 829 w 1265"/>
                <a:gd name="T13" fmla="*/ 1784 h 2060"/>
                <a:gd name="T14" fmla="*/ 691 w 1265"/>
                <a:gd name="T15" fmla="*/ 1543 h 2060"/>
                <a:gd name="T16" fmla="*/ 552 w 1265"/>
                <a:gd name="T17" fmla="*/ 1205 h 2060"/>
                <a:gd name="T18" fmla="*/ 414 w 1265"/>
                <a:gd name="T19" fmla="*/ 807 h 2060"/>
                <a:gd name="T20" fmla="*/ 346 w 1265"/>
                <a:gd name="T21" fmla="*/ 601 h 2060"/>
                <a:gd name="T22" fmla="*/ 276 w 1265"/>
                <a:gd name="T23" fmla="*/ 408 h 2060"/>
                <a:gd name="T24" fmla="*/ 208 w 1265"/>
                <a:gd name="T25" fmla="*/ 241 h 2060"/>
                <a:gd name="T26" fmla="*/ 138 w 1265"/>
                <a:gd name="T27" fmla="*/ 114 h 2060"/>
                <a:gd name="T28" fmla="*/ 69 w 1265"/>
                <a:gd name="T29" fmla="*/ 31 h 2060"/>
                <a:gd name="T30" fmla="*/ 0 w 1265"/>
                <a:gd name="T31" fmla="*/ 0 h 20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65" h="2060">
                  <a:moveTo>
                    <a:pt x="1265" y="2060"/>
                  </a:moveTo>
                  <a:lnTo>
                    <a:pt x="1132" y="2034"/>
                  </a:lnTo>
                  <a:lnTo>
                    <a:pt x="1065" y="2012"/>
                  </a:lnTo>
                  <a:lnTo>
                    <a:pt x="998" y="1977"/>
                  </a:lnTo>
                  <a:lnTo>
                    <a:pt x="932" y="1928"/>
                  </a:lnTo>
                  <a:lnTo>
                    <a:pt x="865" y="1867"/>
                  </a:lnTo>
                  <a:lnTo>
                    <a:pt x="799" y="1784"/>
                  </a:lnTo>
                  <a:lnTo>
                    <a:pt x="666" y="1543"/>
                  </a:lnTo>
                  <a:lnTo>
                    <a:pt x="532" y="1205"/>
                  </a:lnTo>
                  <a:lnTo>
                    <a:pt x="399" y="807"/>
                  </a:lnTo>
                  <a:lnTo>
                    <a:pt x="333" y="601"/>
                  </a:lnTo>
                  <a:lnTo>
                    <a:pt x="266" y="408"/>
                  </a:lnTo>
                  <a:lnTo>
                    <a:pt x="200" y="241"/>
                  </a:lnTo>
                  <a:lnTo>
                    <a:pt x="133" y="114"/>
                  </a:lnTo>
                  <a:lnTo>
                    <a:pt x="66" y="31"/>
                  </a:lnTo>
                  <a:lnTo>
                    <a:pt x="0" y="0"/>
                  </a:lnTo>
                </a:path>
              </a:pathLst>
            </a:custGeom>
            <a:noFill/>
            <a:ln w="112776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982" y="1852"/>
              <a:ext cx="1282" cy="2084"/>
            </a:xfrm>
            <a:custGeom>
              <a:avLst/>
              <a:gdLst>
                <a:gd name="T0" fmla="*/ 0 w 1269"/>
                <a:gd name="T1" fmla="*/ 2084 h 2060"/>
                <a:gd name="T2" fmla="*/ 134 w 1269"/>
                <a:gd name="T3" fmla="*/ 2058 h 2060"/>
                <a:gd name="T4" fmla="*/ 201 w 1269"/>
                <a:gd name="T5" fmla="*/ 2035 h 2060"/>
                <a:gd name="T6" fmla="*/ 269 w 1269"/>
                <a:gd name="T7" fmla="*/ 2000 h 2060"/>
                <a:gd name="T8" fmla="*/ 335 w 1269"/>
                <a:gd name="T9" fmla="*/ 1950 h 2060"/>
                <a:gd name="T10" fmla="*/ 403 w 1269"/>
                <a:gd name="T11" fmla="*/ 1889 h 2060"/>
                <a:gd name="T12" fmla="*/ 471 w 1269"/>
                <a:gd name="T13" fmla="*/ 1805 h 2060"/>
                <a:gd name="T14" fmla="*/ 605 w 1269"/>
                <a:gd name="T15" fmla="*/ 1561 h 2060"/>
                <a:gd name="T16" fmla="*/ 739 w 1269"/>
                <a:gd name="T17" fmla="*/ 1219 h 2060"/>
                <a:gd name="T18" fmla="*/ 874 w 1269"/>
                <a:gd name="T19" fmla="*/ 816 h 2060"/>
                <a:gd name="T20" fmla="*/ 942 w 1269"/>
                <a:gd name="T21" fmla="*/ 608 h 2060"/>
                <a:gd name="T22" fmla="*/ 1008 w 1269"/>
                <a:gd name="T23" fmla="*/ 413 h 2060"/>
                <a:gd name="T24" fmla="*/ 1076 w 1269"/>
                <a:gd name="T25" fmla="*/ 244 h 2060"/>
                <a:gd name="T26" fmla="*/ 1143 w 1269"/>
                <a:gd name="T27" fmla="*/ 115 h 2060"/>
                <a:gd name="T28" fmla="*/ 1210 w 1269"/>
                <a:gd name="T29" fmla="*/ 31 h 2060"/>
                <a:gd name="T30" fmla="*/ 1282 w 1269"/>
                <a:gd name="T31" fmla="*/ 0 h 20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69" h="2060">
                  <a:moveTo>
                    <a:pt x="0" y="2060"/>
                  </a:moveTo>
                  <a:lnTo>
                    <a:pt x="133" y="2034"/>
                  </a:lnTo>
                  <a:lnTo>
                    <a:pt x="199" y="2012"/>
                  </a:lnTo>
                  <a:lnTo>
                    <a:pt x="266" y="1977"/>
                  </a:lnTo>
                  <a:lnTo>
                    <a:pt x="332" y="1928"/>
                  </a:lnTo>
                  <a:lnTo>
                    <a:pt x="399" y="1867"/>
                  </a:lnTo>
                  <a:lnTo>
                    <a:pt x="466" y="1784"/>
                  </a:lnTo>
                  <a:lnTo>
                    <a:pt x="599" y="1543"/>
                  </a:lnTo>
                  <a:lnTo>
                    <a:pt x="732" y="1205"/>
                  </a:lnTo>
                  <a:lnTo>
                    <a:pt x="865" y="807"/>
                  </a:lnTo>
                  <a:lnTo>
                    <a:pt x="932" y="601"/>
                  </a:lnTo>
                  <a:lnTo>
                    <a:pt x="998" y="408"/>
                  </a:lnTo>
                  <a:lnTo>
                    <a:pt x="1065" y="241"/>
                  </a:lnTo>
                  <a:lnTo>
                    <a:pt x="1131" y="114"/>
                  </a:lnTo>
                  <a:lnTo>
                    <a:pt x="1198" y="31"/>
                  </a:lnTo>
                  <a:lnTo>
                    <a:pt x="1269" y="0"/>
                  </a:lnTo>
                </a:path>
              </a:pathLst>
            </a:custGeom>
            <a:noFill/>
            <a:ln w="112776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48600" y="6183868"/>
                <a:ext cx="533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6183868"/>
                <a:ext cx="533400" cy="430887"/>
              </a:xfrm>
              <a:prstGeom prst="rect">
                <a:avLst/>
              </a:prstGeom>
              <a:blipFill rotWithShape="1">
                <a:blip r:embed="rId3"/>
                <a:stretch>
                  <a:fillRect r="-1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9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But how large is large enough?</a:t>
                </a:r>
              </a:p>
              <a:p>
                <a:pPr lvl="1"/>
                <a:r>
                  <a:rPr lang="en-US" sz="2200" dirty="0" smtClean="0"/>
                  <a:t>For most distributions,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r>
                  <a:rPr lang="en-US" sz="2200" dirty="0" smtClean="0"/>
                  <a:t> is considered as a large sample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  <a:blipFill rotWithShape="1">
                <a:blip r:embed="rId3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pic>
        <p:nvPicPr>
          <p:cNvPr id="6" name="Picture 4" descr="bow20583_060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" t="3015" r="3108" b="3742"/>
          <a:stretch/>
        </p:blipFill>
        <p:spPr bwMode="auto">
          <a:xfrm>
            <a:off x="1219201" y="2501901"/>
            <a:ext cx="3352799" cy="363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3048000"/>
            <a:ext cx="381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larger the sample size, the more nearly normally distributed is the sampling distributions of the means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551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 – 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Weights of a certain population can be assumed normal with mean 140 lb. and standard deviation 20 lb.</a:t>
                </a:r>
              </a:p>
              <a:p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What is the chance that the mean weight of a sample of 20 exceeding 150 lb.?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327025" lvl="1" indent="0">
                  <a:buNone/>
                </a:pPr>
                <a:r>
                  <a:rPr lang="en-US" dirty="0" smtClean="0"/>
                  <a:t>Let </a:t>
                </a:r>
                <a:r>
                  <a:rPr lang="en-US" dirty="0"/>
                  <a:t>the </a:t>
                </a:r>
                <a:r>
                  <a:rPr lang="en-US" dirty="0" smtClean="0"/>
                  <a:t>weight of an individual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140,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 marL="327025" lvl="1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~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140, 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/>
                                  </a:rPr>
                                  <m:t>20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20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32702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2400" b="0" i="1" dirty="0" smtClean="0">
                          <a:latin typeface="Cambria Math"/>
                        </a:rPr>
                        <m:t>&gt;150)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&gt;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150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140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20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20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&gt;2.236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0.0125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  <a:blipFill rotWithShape="1">
                <a:blip r:embed="rId2"/>
                <a:stretch>
                  <a:fillRect l="-425" t="-1077" b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90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30725"/>
          </a:xfrm>
        </p:spPr>
        <p:txBody>
          <a:bodyPr/>
          <a:lstStyle/>
          <a:p>
            <a:pPr marL="628650" indent="-514350">
              <a:buFont typeface="+mj-lt"/>
              <a:buAutoNum type="arabicPeriod" startAt="2"/>
            </a:pPr>
            <a:r>
              <a:rPr lang="en-US" sz="2600" dirty="0" smtClean="0"/>
              <a:t>Will the chance be the same if the sample consists of 30 individuals? Why? If your answer is “NO”, what the chance should be?</a:t>
            </a:r>
            <a:endParaRPr lang="en-US" sz="2600" dirty="0"/>
          </a:p>
          <a:p>
            <a:pPr marL="11430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742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30725"/>
          </a:xfrm>
        </p:spPr>
        <p:txBody>
          <a:bodyPr/>
          <a:lstStyle/>
          <a:p>
            <a:pPr marL="628650" indent="-514350">
              <a:buFont typeface="+mj-lt"/>
              <a:buAutoNum type="arabicPeriod" startAt="3"/>
            </a:pPr>
            <a:r>
              <a:rPr lang="en-US" sz="2600" dirty="0" smtClean="0"/>
              <a:t>If the 20 individuals  are randomly selected from a non-Normal population, what is the probability that its mean weight exceeds 150lb.?</a:t>
            </a:r>
            <a:endParaRPr lang="en-US" sz="2600" dirty="0"/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169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earlier chapters, we discussed probability distribution (e.g. binomial distribution, and normal distribution) of  a random </a:t>
            </a:r>
            <a:r>
              <a:rPr lang="en-US" sz="2600" dirty="0" smtClean="0"/>
              <a:t>variable</a:t>
            </a:r>
            <a:endParaRPr lang="en-US" sz="2600" dirty="0"/>
          </a:p>
          <a:p>
            <a:r>
              <a:rPr lang="en-US" sz="2600" dirty="0"/>
              <a:t>Based on the assumed probability distribution, we can derive the descriptive statistics for the </a:t>
            </a:r>
            <a:r>
              <a:rPr lang="en-US" sz="2600" dirty="0" smtClean="0"/>
              <a:t>variables</a:t>
            </a:r>
            <a:endParaRPr lang="en-US" sz="2600" dirty="0"/>
          </a:p>
          <a:p>
            <a:pPr lvl="1"/>
            <a:r>
              <a:rPr lang="en-US" sz="2200" dirty="0" smtClean="0"/>
              <a:t>Examples</a:t>
            </a:r>
            <a:endParaRPr lang="en-US" sz="2200" dirty="0"/>
          </a:p>
          <a:p>
            <a:pPr lvl="2"/>
            <a:r>
              <a:rPr lang="en-US" sz="1900" dirty="0"/>
              <a:t>The expected number of tagged invoices in 4 selected </a:t>
            </a:r>
            <a:r>
              <a:rPr lang="en-US" sz="1900" dirty="0" smtClean="0"/>
              <a:t>invoices</a:t>
            </a:r>
            <a:endParaRPr lang="en-US" sz="1900" dirty="0"/>
          </a:p>
          <a:p>
            <a:pPr lvl="2"/>
            <a:r>
              <a:rPr lang="en-US" sz="1900" dirty="0"/>
              <a:t>The expected amount filled in a 1-liter bottle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9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30725"/>
          </a:xfrm>
        </p:spPr>
        <p:txBody>
          <a:bodyPr/>
          <a:lstStyle/>
          <a:p>
            <a:pPr marL="628650" indent="-514350">
              <a:buFont typeface="+mj-lt"/>
              <a:buAutoNum type="arabicPeriod" startAt="4"/>
            </a:pPr>
            <a:r>
              <a:rPr lang="en-US" sz="2600" dirty="0" smtClean="0"/>
              <a:t>For a sample consists of 30 individuals from a non-normal population, what is the probability that its sample mean weight falls between  135 lb. and 150 lb.?</a:t>
            </a:r>
            <a:endParaRPr lang="en-US" sz="2600" dirty="0"/>
          </a:p>
          <a:p>
            <a:pPr marL="11430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500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In order to derive these statistics, we need to know the true value of the parameters of the respective probability </a:t>
                </a:r>
                <a:r>
                  <a:rPr lang="en-US" sz="2600" dirty="0" smtClean="0"/>
                  <a:t>distribution</a:t>
                </a:r>
                <a:endParaRPr lang="en-US" sz="2600" dirty="0"/>
              </a:p>
              <a:p>
                <a:pPr lvl="1"/>
                <a:r>
                  <a:rPr lang="en-US" sz="2200" dirty="0" smtClean="0"/>
                  <a:t>Examples </a:t>
                </a:r>
                <a:endParaRPr lang="en-US" sz="2200" dirty="0"/>
              </a:p>
              <a:p>
                <a:pPr lvl="2"/>
                <a:r>
                  <a:rPr lang="en-US" sz="1900" dirty="0"/>
                  <a:t>The expected value of a binomial distributed variable is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/>
                      </a:rPr>
                      <m:t>𝑛</m:t>
                    </m:r>
                    <m:r>
                      <a:rPr lang="en-US" sz="1900" i="1" dirty="0" smtClean="0">
                        <a:latin typeface="Cambria Math"/>
                        <a:ea typeface="Cambria Math"/>
                        <a:cs typeface="Symbol" charset="2"/>
                      </a:rPr>
                      <m:t>𝜋</m:t>
                    </m:r>
                  </m:oMath>
                </a14:m>
                <a:endParaRPr lang="en-US" sz="1900" dirty="0">
                  <a:ea typeface="Symbol" charset="2"/>
                  <a:cs typeface="Symbol" charset="2"/>
                </a:endParaRPr>
              </a:p>
              <a:p>
                <a:pPr lvl="2"/>
                <a:r>
                  <a:rPr lang="en-US" sz="1900" dirty="0"/>
                  <a:t>The expected value of a normally distributed variable is </a:t>
                </a:r>
                <a:r>
                  <a:rPr lang="en-US" sz="1900" i="1" dirty="0" smtClean="0">
                    <a:latin typeface="Symbol" charset="2"/>
                    <a:ea typeface="Symbol" charset="2"/>
                    <a:cs typeface="Symbol" charset="2"/>
                  </a:rPr>
                  <a:t>m</a:t>
                </a:r>
                <a:endParaRPr lang="en-US" sz="1900" dirty="0"/>
              </a:p>
              <a:p>
                <a:r>
                  <a:rPr lang="en-US" sz="2600" dirty="0"/>
                  <a:t>However, in practice, the values of these parameters (</a:t>
                </a:r>
                <a:r>
                  <a:rPr lang="en-US" sz="2600" i="1" dirty="0">
                    <a:latin typeface="Symbol" charset="2"/>
                    <a:ea typeface="Symbol" charset="2"/>
                    <a:cs typeface="Symbol" charset="2"/>
                  </a:rPr>
                  <a:t>p</a:t>
                </a:r>
                <a:r>
                  <a:rPr lang="en-US" sz="2600" dirty="0"/>
                  <a:t> and </a:t>
                </a:r>
                <a:r>
                  <a:rPr lang="en-US" sz="2600" i="1" dirty="0">
                    <a:latin typeface="Symbol" charset="2"/>
                    <a:ea typeface="Symbol" charset="2"/>
                    <a:cs typeface="Symbol" charset="2"/>
                  </a:rPr>
                  <a:t>m</a:t>
                </a:r>
                <a:r>
                  <a:rPr lang="en-US" sz="2600" dirty="0"/>
                  <a:t>)  are often unknown to </a:t>
                </a:r>
                <a:r>
                  <a:rPr lang="en-US" sz="2600" dirty="0" smtClean="0"/>
                  <a:t>us, and the expected </a:t>
                </a:r>
                <a:r>
                  <a:rPr lang="en-US" sz="2600" dirty="0"/>
                  <a:t>values therefore need to be </a:t>
                </a:r>
                <a:r>
                  <a:rPr lang="en-US" sz="2600" dirty="0" smtClean="0"/>
                  <a:t>estimated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4440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How to estimate the unknown expected value of a variable?</a:t>
            </a:r>
          </a:p>
          <a:p>
            <a:pPr lvl="1"/>
            <a:r>
              <a:rPr lang="en-US" sz="2200" dirty="0"/>
              <a:t>This is often done by 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900" dirty="0"/>
              <a:t>Take a random sample of the variable from the </a:t>
            </a:r>
            <a:r>
              <a:rPr lang="en-US" sz="1900" dirty="0" smtClean="0"/>
              <a:t>population</a:t>
            </a:r>
            <a:endParaRPr lang="en-US" sz="1900" dirty="0"/>
          </a:p>
          <a:p>
            <a:pPr lvl="3"/>
            <a:r>
              <a:rPr lang="en-US" sz="1700" dirty="0"/>
              <a:t>Selecting a representative sample for the population is critical for this activity. In this course, we will assume the sample is a </a:t>
            </a:r>
            <a:r>
              <a:rPr lang="en-US" sz="1700" dirty="0">
                <a:solidFill>
                  <a:srgbClr val="FF0000"/>
                </a:solidFill>
              </a:rPr>
              <a:t>simple random sample</a:t>
            </a:r>
            <a:r>
              <a:rPr lang="en-US" sz="1700" dirty="0"/>
              <a:t> </a:t>
            </a:r>
            <a:r>
              <a:rPr lang="en-US" sz="1700" dirty="0" smtClean="0"/>
              <a:t>(i.e. each member of the population has an equal chance of being selected); and the sampling is done </a:t>
            </a:r>
            <a:r>
              <a:rPr lang="en-US" sz="1700" dirty="0" smtClean="0">
                <a:solidFill>
                  <a:srgbClr val="FF0000"/>
                </a:solidFill>
              </a:rPr>
              <a:t>with replacement </a:t>
            </a:r>
            <a:r>
              <a:rPr lang="en-US" sz="1700" dirty="0" smtClean="0"/>
              <a:t>(i.e. the same member can be selected more than once) or from an infinite population without replacement; and it is a representative one</a:t>
            </a:r>
            <a:endParaRPr lang="en-US" sz="1700" dirty="0"/>
          </a:p>
          <a:p>
            <a:pPr marL="1371600" lvl="2" indent="-457200">
              <a:buFont typeface="+mj-lt"/>
              <a:buAutoNum type="arabicPeriod"/>
            </a:pPr>
            <a:r>
              <a:rPr lang="en-US" sz="1900" dirty="0" smtClean="0"/>
              <a:t>Compute the sample mean of the observed values from the sample</a:t>
            </a:r>
            <a:endParaRPr lang="en-US" sz="26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computed sample mean is considered as an estimate of the unknown expected </a:t>
            </a:r>
            <a:r>
              <a:rPr lang="en-US" sz="2200" dirty="0" smtClean="0"/>
              <a:t>value</a:t>
            </a:r>
            <a:endParaRPr lang="en-US" sz="22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936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Example: A </a:t>
            </a:r>
            <a:r>
              <a:rPr lang="en-US" sz="2600" dirty="0"/>
              <a:t>sample of </a:t>
            </a:r>
            <a:r>
              <a:rPr lang="en-US" sz="2600" dirty="0" smtClean="0"/>
              <a:t>100 </a:t>
            </a:r>
            <a:r>
              <a:rPr lang="en-US" sz="2600" dirty="0"/>
              <a:t>people was asked for the amount they spent in their last visit to supermarket. The computed sample mean of amount spent based on the sample is calculated as $203.345</a:t>
            </a:r>
          </a:p>
          <a:p>
            <a:pPr lvl="1"/>
            <a:r>
              <a:rPr lang="en-US" sz="2200" dirty="0"/>
              <a:t>We say, </a:t>
            </a:r>
            <a:r>
              <a:rPr lang="en-US" sz="2200" dirty="0" smtClean="0"/>
              <a:t>“</a:t>
            </a:r>
            <a:r>
              <a:rPr lang="en-US" sz="2200" dirty="0"/>
              <a:t>the expected amount spent by the people in their last visit to supermarket is estimated as $203.345.”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038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Is this estimate reliable?</a:t>
            </a:r>
          </a:p>
          <a:p>
            <a:pPr lvl="1"/>
            <a:r>
              <a:rPr lang="en-US" sz="2200" dirty="0"/>
              <a:t>If we select another </a:t>
            </a:r>
            <a:r>
              <a:rPr lang="en-US" sz="2200" dirty="0" smtClean="0"/>
              <a:t>100 </a:t>
            </a:r>
            <a:r>
              <a:rPr lang="en-US" sz="2200" dirty="0"/>
              <a:t>people from the population, we are likely to get a different sample mean for the amount spent, say $</a:t>
            </a:r>
            <a:r>
              <a:rPr lang="en-US" sz="2200" dirty="0" smtClean="0"/>
              <a:t>210.05</a:t>
            </a:r>
            <a:endParaRPr lang="en-US" sz="2200" dirty="0"/>
          </a:p>
          <a:p>
            <a:pPr lvl="1"/>
            <a:r>
              <a:rPr lang="en-US" sz="2200" dirty="0"/>
              <a:t>A third sample is likely to get another mean amount </a:t>
            </a:r>
            <a:r>
              <a:rPr lang="en-US" sz="2200" dirty="0" smtClean="0"/>
              <a:t>spent</a:t>
            </a:r>
            <a:endParaRPr lang="en-US" sz="2200" dirty="0"/>
          </a:p>
          <a:p>
            <a:pPr lvl="1"/>
            <a:r>
              <a:rPr lang="en-US" sz="2200" dirty="0"/>
              <a:t>If you are going to take only 1 sample from the population, how can a conclusion be valid if we know the sample results (sample means) vary?</a:t>
            </a:r>
          </a:p>
          <a:p>
            <a:pPr lvl="1"/>
            <a:r>
              <a:rPr lang="en-US" sz="2200" dirty="0"/>
              <a:t>What assurance do we have that the limited information from a sample will not be misleading?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671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One possibility is to consider the accumulated information of “all possible samples” drawn from the </a:t>
            </a:r>
            <a:r>
              <a:rPr lang="en-US" sz="2200" dirty="0" smtClean="0"/>
              <a:t>population</a:t>
            </a:r>
            <a:endParaRPr lang="en-US" dirty="0"/>
          </a:p>
          <a:p>
            <a:pPr lvl="2"/>
            <a:r>
              <a:rPr lang="en-US" sz="1900" dirty="0"/>
              <a:t>Hold the sample size unchanged so that the sample size is not a complicating </a:t>
            </a:r>
            <a:r>
              <a:rPr lang="en-US" sz="1900" dirty="0" smtClean="0"/>
              <a:t>factor</a:t>
            </a:r>
            <a:endParaRPr lang="en-US" sz="1900" dirty="0"/>
          </a:p>
          <a:p>
            <a:pPr lvl="2"/>
            <a:r>
              <a:rPr lang="en-US" sz="1900" dirty="0"/>
              <a:t>The </a:t>
            </a:r>
            <a:r>
              <a:rPr lang="en-US" sz="1900" dirty="0">
                <a:solidFill>
                  <a:srgbClr val="FF0000"/>
                </a:solidFill>
              </a:rPr>
              <a:t>sample results (e.g. the means) from “all possible samples” </a:t>
            </a:r>
            <a:r>
              <a:rPr lang="en-US" sz="1900" dirty="0"/>
              <a:t>can be organized into a distribution. This is called the </a:t>
            </a:r>
            <a:r>
              <a:rPr lang="en-US" sz="1900" dirty="0">
                <a:solidFill>
                  <a:srgbClr val="FF0000"/>
                </a:solidFill>
              </a:rPr>
              <a:t>sampling </a:t>
            </a:r>
            <a:r>
              <a:rPr lang="en-US" sz="1900" dirty="0" smtClean="0">
                <a:solidFill>
                  <a:srgbClr val="FF0000"/>
                </a:solidFill>
              </a:rPr>
              <a:t>distribution</a:t>
            </a:r>
            <a:endParaRPr lang="en-US" sz="1900" dirty="0"/>
          </a:p>
          <a:p>
            <a:pPr lvl="3"/>
            <a:r>
              <a:rPr lang="en-US" sz="1600" dirty="0"/>
              <a:t>We will see this distribution assumes an important pattern for drawing inferences about the underlying population </a:t>
            </a:r>
            <a:r>
              <a:rPr lang="en-US" sz="1600" dirty="0" smtClean="0"/>
              <a:t>characteristics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651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 of the Sample Mean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Consider a small enterprise that has 4 staff,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𝑁</m:t>
                    </m:r>
                    <m:r>
                      <a:rPr lang="en-US" sz="2600" b="0" i="1" smtClean="0">
                        <a:latin typeface="Cambria Math"/>
                      </a:rPr>
                      <m:t>=4</m:t>
                    </m:r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Age of individuals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𝑋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: 24, 26, 28, 30 measured in years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89094" name="Picture 6" descr="C:\Users\susannat\AppData\Local\Microsoft\Windows\Temporary Internet Files\Content.IE5\7B96CXYA\MC90023173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231642" cy="27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38539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82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83C1"/>
        </a:solidFill>
        <a:ln w="12700" cap="rnd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>
        <a:defPPr>
          <a:defRPr/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37973</TotalTime>
  <Words>1579</Words>
  <Application>Microsoft Office PowerPoint</Application>
  <PresentationFormat>On-screen Show (4:3)</PresentationFormat>
  <Paragraphs>357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PMingLiU</vt:lpstr>
      <vt:lpstr>Arial</vt:lpstr>
      <vt:lpstr>Calibri</vt:lpstr>
      <vt:lpstr>Cambria Math</vt:lpstr>
      <vt:lpstr>Garamond</vt:lpstr>
      <vt:lpstr>Symbol</vt:lpstr>
      <vt:lpstr>Wingdings</vt:lpstr>
      <vt:lpstr>Edge</vt:lpstr>
      <vt:lpstr>GE2262 Business Statistics  Topic 4 Sampling Distributions  Reference Levine, D.M., Krehbiel, T.C. and Berenson, M.L., Business Statistics: A First Course, Pearson Education Ltd, Chapter 7  </vt:lpstr>
      <vt:lpstr>Outline</vt:lpstr>
      <vt:lpstr>Sampling Distribution</vt:lpstr>
      <vt:lpstr>Sampling Distribution</vt:lpstr>
      <vt:lpstr>Sampling Distribution</vt:lpstr>
      <vt:lpstr>Sampling Distribution</vt:lpstr>
      <vt:lpstr>Sampling Distribution</vt:lpstr>
      <vt:lpstr>Sampling Distribution</vt:lpstr>
      <vt:lpstr>Sampling Distribution of the Sample Mean</vt:lpstr>
      <vt:lpstr>Sampling Distribution of the Sample Mean</vt:lpstr>
      <vt:lpstr>Sampling Distribution of the Sample Mean</vt:lpstr>
      <vt:lpstr>Sampling Distribution of the Sample Mean</vt:lpstr>
      <vt:lpstr>Sampling Distribution of the Sample Mean</vt:lpstr>
      <vt:lpstr>Population Distribution vs. Sampling Distribution of the Sample Mean</vt:lpstr>
      <vt:lpstr>Sampling Distribution of the Sample Mean</vt:lpstr>
      <vt:lpstr>Properties of Sampling Distribution of the Sample Mean</vt:lpstr>
      <vt:lpstr>Sampling from Normal Populations</vt:lpstr>
      <vt:lpstr>Sampling from Normal Populations – Example</vt:lpstr>
      <vt:lpstr>Sampling from Normal Populations – Example</vt:lpstr>
      <vt:lpstr>Sampling from Non-Normal Populations</vt:lpstr>
      <vt:lpstr>Sampling from Non-Normal Populations – Example</vt:lpstr>
      <vt:lpstr>Sampling from Non-Normal Populations – Example</vt:lpstr>
      <vt:lpstr>Sampling from Non-Normal Populations – Example</vt:lpstr>
      <vt:lpstr>Sampling from Non-Normal Populations</vt:lpstr>
      <vt:lpstr>Central Limit Theorem</vt:lpstr>
      <vt:lpstr>Central Limit Theorem</vt:lpstr>
      <vt:lpstr>Sampling Distribution – Example </vt:lpstr>
      <vt:lpstr>Sampling Distribution – Exercise </vt:lpstr>
      <vt:lpstr>Sampling Distribution – Exercise </vt:lpstr>
      <vt:lpstr>Sampling Distribution – Exercise 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Sally Tsang  Office: P7625 Tel: 3442-8583 Email: mssallyt@cityu.edu.hk  More exercises for practice? Ask questions? Give comments … http://ilearn.cityu.edu.hk</dc:title>
  <dc:creator>Dr. TAM Mei Ling</dc:creator>
  <cp:lastModifiedBy>Dr. TAM Mei Ling</cp:lastModifiedBy>
  <cp:revision>536</cp:revision>
  <cp:lastPrinted>2016-06-27T08:57:42Z</cp:lastPrinted>
  <dcterms:created xsi:type="dcterms:W3CDTF">2007-06-11T05:32:26Z</dcterms:created>
  <dcterms:modified xsi:type="dcterms:W3CDTF">2018-12-11T03:55:52Z</dcterms:modified>
</cp:coreProperties>
</file>