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70"/>
  </p:notesMasterIdLst>
  <p:sldIdLst>
    <p:sldId id="256" r:id="rId3"/>
    <p:sldId id="295" r:id="rId4"/>
    <p:sldId id="367" r:id="rId5"/>
    <p:sldId id="307" r:id="rId6"/>
    <p:sldId id="297" r:id="rId7"/>
    <p:sldId id="258" r:id="rId8"/>
    <p:sldId id="373" r:id="rId9"/>
    <p:sldId id="372" r:id="rId10"/>
    <p:sldId id="374" r:id="rId11"/>
    <p:sldId id="260" r:id="rId12"/>
    <p:sldId id="261" r:id="rId13"/>
    <p:sldId id="375" r:id="rId14"/>
    <p:sldId id="262" r:id="rId15"/>
    <p:sldId id="263" r:id="rId16"/>
    <p:sldId id="368" r:id="rId17"/>
    <p:sldId id="285" r:id="rId18"/>
    <p:sldId id="310" r:id="rId19"/>
    <p:sldId id="311" r:id="rId20"/>
    <p:sldId id="312" r:id="rId21"/>
    <p:sldId id="313" r:id="rId22"/>
    <p:sldId id="314" r:id="rId23"/>
    <p:sldId id="315" r:id="rId24"/>
    <p:sldId id="289" r:id="rId25"/>
    <p:sldId id="316" r:id="rId26"/>
    <p:sldId id="317" r:id="rId27"/>
    <p:sldId id="318" r:id="rId28"/>
    <p:sldId id="369" r:id="rId29"/>
    <p:sldId id="325" r:id="rId30"/>
    <p:sldId id="326" r:id="rId31"/>
    <p:sldId id="327" r:id="rId32"/>
    <p:sldId id="328" r:id="rId33"/>
    <p:sldId id="370" r:id="rId34"/>
    <p:sldId id="330" r:id="rId35"/>
    <p:sldId id="331" r:id="rId36"/>
    <p:sldId id="332" r:id="rId37"/>
    <p:sldId id="333" r:id="rId38"/>
    <p:sldId id="335" r:id="rId39"/>
    <p:sldId id="336" r:id="rId40"/>
    <p:sldId id="337" r:id="rId41"/>
    <p:sldId id="338" r:id="rId42"/>
    <p:sldId id="339" r:id="rId43"/>
    <p:sldId id="37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41" autoAdjust="0"/>
    <p:restoredTop sz="83195" autoAdjust="0"/>
  </p:normalViewPr>
  <p:slideViewPr>
    <p:cSldViewPr>
      <p:cViewPr varScale="1">
        <p:scale>
          <a:sx n="110" d="100"/>
          <a:sy n="110" d="100"/>
        </p:scale>
        <p:origin x="1584" y="11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558" y="28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2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1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88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88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48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0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64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39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ADA148-6A75-4E8D-A240-CA57A45F6E98}" type="slidenum">
              <a:rPr lang="zh-TW" altLang="en-US">
                <a:latin typeface="Calibri" pitchFamily="34" charset="0"/>
              </a:rPr>
              <a:pPr/>
              <a:t>17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37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8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4E91D-A865-4E7B-A806-2A1243F0523C}" type="slidenum">
              <a:rPr lang="zh-TW" altLang="en-US">
                <a:latin typeface="Calibri" pitchFamily="34" charset="0"/>
              </a:rPr>
              <a:pPr/>
              <a:t>19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9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0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D07A60-0A52-4351-B6B0-9346EA7D4790}" type="slidenum">
              <a:rPr lang="zh-TW" altLang="en-US">
                <a:latin typeface="Calibri" pitchFamily="34" charset="0"/>
              </a:rPr>
              <a:pPr/>
              <a:t>20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8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24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F4253E-E223-4592-B656-C366899B8560}" type="slidenum">
              <a:rPr lang="zh-TW" altLang="en-US">
                <a:latin typeface="Calibri" pitchFamily="34" charset="0"/>
              </a:rPr>
              <a:pPr/>
              <a:t>22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14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33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73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7B5C42-2756-4B23-9560-83A8F3EA033D}" type="slidenum">
              <a:rPr lang="zh-TW" altLang="en-US">
                <a:latin typeface="Calibri" pitchFamily="34" charset="0"/>
              </a:rPr>
              <a:pPr/>
              <a:t>26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07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0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64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8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150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049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70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778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9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26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94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91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040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938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363">
              <a:defRPr>
                <a:solidFill>
                  <a:schemeClr val="tx1"/>
                </a:solidFill>
                <a:latin typeface="Arial" charset="0"/>
              </a:defRPr>
            </a:lvl1pPr>
            <a:lvl2pPr marL="800505" indent="-308648" defTabSz="985363">
              <a:defRPr>
                <a:solidFill>
                  <a:schemeClr val="tx1"/>
                </a:solidFill>
                <a:latin typeface="Arial" charset="0"/>
              </a:defRPr>
            </a:lvl2pPr>
            <a:lvl3pPr marL="1231291" indent="-245929" defTabSz="985363">
              <a:defRPr>
                <a:solidFill>
                  <a:schemeClr val="tx1"/>
                </a:solidFill>
                <a:latin typeface="Arial" charset="0"/>
              </a:defRPr>
            </a:lvl3pPr>
            <a:lvl4pPr marL="1724798" indent="-247579" defTabSz="985363">
              <a:defRPr>
                <a:solidFill>
                  <a:schemeClr val="tx1"/>
                </a:solidFill>
                <a:latin typeface="Arial" charset="0"/>
              </a:defRPr>
            </a:lvl4pPr>
            <a:lvl5pPr marL="2216654" indent="-245929" defTabSz="985363">
              <a:defRPr>
                <a:solidFill>
                  <a:schemeClr val="tx1"/>
                </a:solidFill>
                <a:latin typeface="Arial" charset="0"/>
              </a:defRPr>
            </a:lvl5pPr>
            <a:lvl6pPr marL="2692005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6735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42706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8057" indent="-245929" defTabSz="985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31F28A-5B39-4E04-96D2-137292965640}" type="slidenum">
              <a:rPr lang="zh-TW" altLang="en-US">
                <a:latin typeface="Calibri" pitchFamily="34" charset="0"/>
              </a:rPr>
              <a:pPr/>
              <a:t>4</a:t>
            </a:fld>
            <a:endParaRPr lang="en-US" altLang="zh-TW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04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705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65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44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97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116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885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335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745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026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8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21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859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899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850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162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953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88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884080" y="8684880"/>
            <a:ext cx="2972824" cy="45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FD11EF1-D104-44DF-89E1-F20B3C88BE5A}" type="slidenum">
              <a:rPr lang="zh-TW" altLang="en-US" sz="1200">
                <a:latin typeface="Calibri" pitchFamily="34" charset="0"/>
              </a:rPr>
              <a:pPr algn="r"/>
              <a:t>56</a:t>
            </a:fld>
            <a:endParaRPr lang="en-US" altLang="zh-TW" sz="1200">
              <a:latin typeface="Calibri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055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60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70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6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35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113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870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306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632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117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37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617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6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6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4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9829F-AA00-4CCD-85DE-8022FD855CCE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5FCAD-0639-4F0B-B611-D203D58AE42E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8B791-7ADC-4A06-A7D5-DA078114373E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3726A-C230-4B38-AAE7-6E5ACBE1AD1A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AF674-ECC3-4C7C-B216-BB65FF69EFBF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0D5B7-B2FA-4C6F-8AF1-C43E4C49BE26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FF908-72C9-4AE2-9071-0581055CB9CA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B6387-FAE7-419E-A3EF-EC674DE98C4A}" type="datetime1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EFD4F-6BF3-465A-B7C7-1BC09D79E1B1}" type="datetime1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8C9DF-8922-4D6F-8195-25BE9A2C3A87}" type="datetime1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77C7-1D10-4483-B869-CB977023A259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0BBC2-5097-4B4C-9A64-8278107A87D6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FFB0F-C510-4C43-BD9C-9B3B39C51A77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D02F4-D43B-4610-85CF-25B548913349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0F6E-2BDA-4D9A-8088-3DBD97C708AD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610D0-C155-4106-BEC4-DD688863B00C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50DB9-B84F-4129-B742-AA45ECCAC4D2}" type="datetime1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30A31-CCC8-43EA-BAEB-8DA43F896B39}" type="datetime1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44A8F-280E-4C9D-B70E-2C7C710EAC69}" type="datetime1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6F088-E8EB-4282-BE15-4460BF987272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584C3-9138-4876-98F6-2D421C3779B0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EC37D0B-76DD-4363-B97B-BD3F306E8163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BC378D3-011C-4BBD-A3F6-3EE84FCE4018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/>
              <a:t>Chapter 7 &amp; 8</a:t>
            </a:r>
            <a:br>
              <a:rPr lang="en-US" dirty="0"/>
            </a:br>
            <a:r>
              <a:rPr lang="en-US" dirty="0"/>
              <a:t>Memory Management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Virtual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/>
              <a:t>Operating Systems:</a:t>
            </a:r>
            <a:br>
              <a:rPr lang="en-US" i="1" dirty="0"/>
            </a:br>
            <a:r>
              <a:rPr lang="en-US" i="1" dirty="0"/>
              <a:t>Internals and Design Principles</a:t>
            </a:r>
            <a:br>
              <a:rPr lang="en-US" i="1" dirty="0"/>
            </a:br>
            <a:r>
              <a:rPr lang="en-US" dirty="0"/>
              <a:t>William Stallings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35572" y="1738517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Processes should not be able to reference memory locations in another process without permission. </a:t>
            </a:r>
          </a:p>
          <a:p>
            <a:pPr>
              <a:spcBef>
                <a:spcPts val="1200"/>
              </a:spcBef>
            </a:pPr>
            <a:r>
              <a:rPr lang="en-US" dirty="0"/>
              <a:t>Impossible to check absolute addresses at compile time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because the location of a program in main memory is unpredictable.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Memory references generated by a process must be checked at run time.</a:t>
            </a:r>
          </a:p>
          <a:p>
            <a:pPr>
              <a:spcBef>
                <a:spcPts val="1200"/>
              </a:spcBef>
            </a:pPr>
            <a:r>
              <a:rPr lang="en-US" dirty="0"/>
              <a:t>Mechanisms that support relocation also support protection.</a:t>
            </a:r>
          </a:p>
        </p:txBody>
      </p:sp>
    </p:spTree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r>
              <a:rPr lang="en-US"/>
              <a:t>: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Memory management must allow controlled access to shared areas of memory without compromising protection.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Better to allow each process executing the same program access to the same copy of the program rather than have their own separate copy.</a:t>
            </a:r>
          </a:p>
          <a:p>
            <a:pPr lvl="1">
              <a:spcBef>
                <a:spcPts val="1200"/>
              </a:spcBef>
            </a:pPr>
            <a:r>
              <a:rPr lang="en-NZ" dirty="0">
                <a:latin typeface="Arial" charset="0"/>
              </a:rPr>
              <a:t>Processes that are cooperating on some task may also need to share access to the same data structure.</a:t>
            </a:r>
          </a:p>
          <a:p>
            <a:pPr>
              <a:spcBef>
                <a:spcPts val="1200"/>
              </a:spcBef>
            </a:pPr>
            <a:r>
              <a:rPr lang="en-US" altLang="zh-HK" dirty="0"/>
              <a:t>Mechanisms used to support relocation support sharing capabilities.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and Sharing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3561"/>
          <a:stretch/>
        </p:blipFill>
        <p:spPr>
          <a:xfrm>
            <a:off x="2362200" y="1524000"/>
            <a:ext cx="4724400" cy="46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8049"/>
      </p:ext>
    </p:extLst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r>
              <a:rPr lang="en-US"/>
              <a:t>: Logical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Memory is organized linearly (usually); in contrast, programs are written in modules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If OS and hardware can deal with user programs and data in the form of modules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modules can be written and compiled independently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different degrees of protection can be given to different modules (read-only, execute-only)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easy to specify sharing on a module level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6781800" y="1905000"/>
            <a:ext cx="2212975" cy="2895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r>
              <a:rPr lang="en-US"/>
              <a:t>: Physical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altLang="zh-TW" dirty="0">
                <a:latin typeface="Arial" charset="0"/>
                <a:ea typeface="新細明體" pitchFamily="18" charset="-120"/>
              </a:rPr>
              <a:t>T</a:t>
            </a:r>
            <a:r>
              <a:rPr lang="en-NZ" dirty="0">
                <a:latin typeface="Arial" charset="0"/>
              </a:rPr>
              <a:t>he task of moving information between </a:t>
            </a:r>
            <a:r>
              <a:rPr lang="en-NZ" altLang="zh-TW" dirty="0">
                <a:latin typeface="Arial" charset="0"/>
                <a:ea typeface="新細明體" pitchFamily="18" charset="-120"/>
              </a:rPr>
              <a:t>different</a:t>
            </a:r>
            <a:r>
              <a:rPr lang="en-NZ" dirty="0">
                <a:latin typeface="Arial" charset="0"/>
              </a:rPr>
              <a:t> levels of memory should be a system responsibility.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342" r="487" b="1299"/>
          <a:stretch>
            <a:fillRect/>
          </a:stretch>
        </p:blipFill>
        <p:spPr bwMode="auto">
          <a:xfrm>
            <a:off x="5105400" y="2614862"/>
            <a:ext cx="3733800" cy="27876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1" y="2514600"/>
            <a:ext cx="4648199" cy="308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Cannot leave the programmer with the responsibility to manage memory because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  <a:ea typeface="新細明體" pitchFamily="18" charset="-120"/>
              </a:rPr>
              <a:t>memory available for a program plus its data may be insufficient.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ts val="1200"/>
              </a:spcBef>
              <a:buFont typeface="Arial" charset="0"/>
              <a:buChar char="–"/>
            </a:pPr>
            <a:r>
              <a:rPr lang="en-US" altLang="zh-TW" sz="2000" dirty="0">
                <a:solidFill>
                  <a:prstClr val="black"/>
                </a:solidFill>
                <a:ea typeface="新細明體" pitchFamily="18" charset="-120"/>
              </a:rPr>
              <a:t>programmer does not know how much space will be available or where the space will be.</a:t>
            </a:r>
          </a:p>
        </p:txBody>
      </p:sp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sz="2800" dirty="0"/>
              <a:t>Basic requirements of Memory Management</a:t>
            </a:r>
          </a:p>
          <a:p>
            <a:pPr>
              <a:spcBef>
                <a:spcPts val="600"/>
              </a:spcBef>
            </a:pPr>
            <a:r>
              <a:rPr lang="en-NZ" sz="3200" dirty="0">
                <a:solidFill>
                  <a:schemeClr val="accent1"/>
                </a:solidFill>
              </a:rPr>
              <a:t>Basic blocks of memory management</a:t>
            </a:r>
          </a:p>
          <a:p>
            <a:pPr marL="742950" lvl="2" indent="-342900">
              <a:spcBef>
                <a:spcPts val="600"/>
              </a:spcBef>
            </a:pPr>
            <a:r>
              <a:rPr lang="en-NZ" sz="3000" dirty="0">
                <a:solidFill>
                  <a:schemeClr val="accent1"/>
                </a:solidFill>
              </a:rPr>
              <a:t>Paging</a:t>
            </a:r>
          </a:p>
          <a:p>
            <a:pPr marL="742950" lvl="2" indent="-342900">
              <a:spcBef>
                <a:spcPts val="600"/>
              </a:spcBef>
            </a:pPr>
            <a:r>
              <a:rPr lang="en-NZ" sz="3000" dirty="0">
                <a:solidFill>
                  <a:schemeClr val="accent1"/>
                </a:solidFill>
              </a:rPr>
              <a:t>Segmentation</a:t>
            </a:r>
          </a:p>
          <a:p>
            <a:pPr>
              <a:spcBef>
                <a:spcPts val="600"/>
              </a:spcBef>
            </a:pPr>
            <a:r>
              <a:rPr lang="en-NZ" sz="2800" dirty="0"/>
              <a:t>Virtual Memory (VM) Basics</a:t>
            </a:r>
          </a:p>
          <a:p>
            <a:pPr>
              <a:spcBef>
                <a:spcPts val="600"/>
              </a:spcBef>
            </a:pPr>
            <a:r>
              <a:rPr lang="en-NZ" sz="2800" dirty="0"/>
              <a:t>Hardware and Control Structures of VM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Paging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Segmentation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Combined Paging and Segmentation</a:t>
            </a:r>
          </a:p>
          <a:p>
            <a:pPr>
              <a:spcBef>
                <a:spcPts val="600"/>
              </a:spcBef>
            </a:pPr>
            <a:r>
              <a:rPr lang="en-NZ" sz="2800" dirty="0"/>
              <a:t>VM Management</a:t>
            </a:r>
          </a:p>
          <a:p>
            <a:pPr lvl="1">
              <a:spcBef>
                <a:spcPts val="600"/>
              </a:spcBef>
            </a:pPr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" y="23622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98356"/>
      </p:ext>
    </p:extLst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Partition memory into small </a:t>
            </a:r>
            <a:r>
              <a:rPr lang="en-US" b="1" i="1" dirty="0"/>
              <a:t>equal</a:t>
            </a:r>
            <a:r>
              <a:rPr lang="en-US" dirty="0"/>
              <a:t> </a:t>
            </a:r>
            <a:r>
              <a:rPr lang="en-US" b="1" i="1" dirty="0"/>
              <a:t>fixed-size</a:t>
            </a:r>
            <a:r>
              <a:rPr lang="en-US" dirty="0"/>
              <a:t> chunks (</a:t>
            </a:r>
            <a:r>
              <a:rPr lang="en-US" b="1" i="1" dirty="0">
                <a:solidFill>
                  <a:srgbClr val="C00000"/>
                </a:solidFill>
              </a:rPr>
              <a:t>frames</a:t>
            </a:r>
            <a:r>
              <a:rPr lang="en-US" dirty="0"/>
              <a:t>) and divide each process into the </a:t>
            </a:r>
            <a:r>
              <a:rPr lang="en-US" b="1" i="1" dirty="0"/>
              <a:t>same</a:t>
            </a:r>
            <a:r>
              <a:rPr lang="en-US" dirty="0"/>
              <a:t> size chunks (</a:t>
            </a:r>
            <a:r>
              <a:rPr lang="en-US" b="1" i="1" dirty="0">
                <a:solidFill>
                  <a:srgbClr val="C00000"/>
                </a:solidFill>
              </a:rPr>
              <a:t>pages</a:t>
            </a:r>
            <a:r>
              <a:rPr lang="en-US" dirty="0"/>
              <a:t>).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A process is loaded by loading all of its pages into available, but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not necessarily contiguous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frames.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</a:t>
            </a:r>
            <a:r>
              <a:rPr lang="en-US" dirty="0"/>
              <a:t> </a:t>
            </a:r>
            <a:r>
              <a:rPr lang="en-US" b="1" dirty="0"/>
              <a:t>No</a:t>
            </a:r>
            <a:r>
              <a:rPr lang="en-US" dirty="0"/>
              <a:t> external fragmentation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Every frame can be allocated to a page and so there is no waste space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outside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frames.</a:t>
            </a:r>
            <a:endParaRPr lang="en-NZ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Only </a:t>
            </a:r>
            <a:r>
              <a:rPr lang="en-US" b="1" dirty="0"/>
              <a:t>little</a:t>
            </a:r>
            <a:r>
              <a:rPr lang="en-US" dirty="0"/>
              <a:t> internal fragmentation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There is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wasted space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inside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the frame which c</a:t>
            </a:r>
            <a:r>
              <a:rPr lang="en-US" dirty="0"/>
              <a:t>onsists of only a fraction of the </a:t>
            </a:r>
            <a:r>
              <a:rPr lang="en-US" b="1" dirty="0"/>
              <a:t>last</a:t>
            </a:r>
            <a:r>
              <a:rPr lang="en-US" dirty="0"/>
              <a:t> page of a process.</a:t>
            </a:r>
            <a:endParaRPr lang="en-US" b="1" i="1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charset="0"/>
                <a:ea typeface="新細明體" pitchFamily="18" charset="-120"/>
              </a:rPr>
              <a:t>Paging</a:t>
            </a:r>
            <a:br>
              <a:rPr lang="en-NZ" altLang="zh-TW" dirty="0">
                <a:latin typeface="Arial" charset="0"/>
                <a:ea typeface="新細明體" pitchFamily="18" charset="-120"/>
              </a:rPr>
            </a:br>
            <a:r>
              <a:rPr lang="en-NZ" sz="4000" dirty="0">
                <a:latin typeface="Arial" charset="0"/>
              </a:rPr>
              <a:t>Processes and Frames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441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14600" y="1981200"/>
            <a:ext cx="2286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>
                <a:solidFill>
                  <a:schemeClr val="tx1"/>
                </a:solidFill>
              </a:rPr>
              <a:t>A.0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2286000"/>
            <a:ext cx="2286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>
                <a:solidFill>
                  <a:schemeClr val="tx1"/>
                </a:solidFill>
              </a:rPr>
              <a:t>A.1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2590800"/>
            <a:ext cx="2286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>
                <a:solidFill>
                  <a:schemeClr val="tx1"/>
                </a:solidFill>
              </a:rPr>
              <a:t>A.2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2895600"/>
            <a:ext cx="2286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>
                <a:solidFill>
                  <a:schemeClr val="tx1"/>
                </a:solidFill>
              </a:rPr>
              <a:t>A.3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32004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B.0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4600" y="35052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B.1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381000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B.2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4600" y="4154488"/>
            <a:ext cx="2286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C.0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4600" y="4459288"/>
            <a:ext cx="2286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C.1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4600" y="4764088"/>
            <a:ext cx="2286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C.2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14600" y="5068888"/>
            <a:ext cx="2286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C.3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14600" y="32004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4600" y="35052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4600" y="38100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14600" y="54102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14600" y="5715000"/>
            <a:ext cx="22860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tx1"/>
                </a:solidFill>
              </a:rPr>
              <a:t>D.4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5257800" y="1981200"/>
            <a:ext cx="3505200" cy="23083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dirty="0"/>
              <a:t>OS finds free frames and loads the pages of Process A, B &amp; C.</a:t>
            </a:r>
          </a:p>
          <a:p>
            <a:pPr>
              <a:spcBef>
                <a:spcPct val="50000"/>
              </a:spcBef>
            </a:pPr>
            <a:r>
              <a:rPr lang="en-NZ" dirty="0"/>
              <a:t>Process B is suspended and is swapped out of main memory.</a:t>
            </a:r>
          </a:p>
          <a:p>
            <a:pPr>
              <a:spcBef>
                <a:spcPct val="50000"/>
              </a:spcBef>
            </a:pPr>
            <a:r>
              <a:rPr lang="en-NZ" dirty="0"/>
              <a:t>All of the processes in main memory are blocked, and OS brings in Process D.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129457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98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98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983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98324" grpId="0" uiExpand="1" build="p" animBg="1"/>
      <p:bldP spid="98324" grpI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</a:t>
            </a:r>
            <a:br>
              <a:rPr lang="en-US" dirty="0"/>
            </a:br>
            <a:r>
              <a:rPr lang="en-US" dirty="0"/>
              <a:t>Address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953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OS maintains a </a:t>
            </a:r>
            <a:r>
              <a:rPr lang="en-US" b="1" dirty="0">
                <a:solidFill>
                  <a:schemeClr val="tx2"/>
                </a:solidFill>
              </a:rPr>
              <a:t>page table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b="1" i="1" dirty="0"/>
              <a:t>each</a:t>
            </a:r>
            <a:r>
              <a:rPr lang="en-US" b="1" dirty="0"/>
              <a:t> </a:t>
            </a:r>
            <a:r>
              <a:rPr lang="en-US" dirty="0"/>
              <a:t>process</a:t>
            </a:r>
            <a:r>
              <a:rPr lang="en-US" b="1" dirty="0"/>
              <a:t> </a:t>
            </a:r>
            <a:r>
              <a:rPr lang="en-US" dirty="0"/>
              <a:t>which contains the frame location for </a:t>
            </a:r>
            <a:r>
              <a:rPr lang="en-US" b="1" i="1" dirty="0"/>
              <a:t>each</a:t>
            </a:r>
            <a:r>
              <a:rPr lang="en-US" dirty="0"/>
              <a:t> page in the process.</a:t>
            </a:r>
          </a:p>
          <a:p>
            <a:pPr>
              <a:spcBef>
                <a:spcPts val="1800"/>
              </a:spcBef>
            </a:pPr>
            <a:r>
              <a:rPr lang="en-US" dirty="0"/>
              <a:t>Memory reference in the program uses logical address, which consists of a </a:t>
            </a:r>
            <a:r>
              <a:rPr lang="en-US" b="1" dirty="0">
                <a:solidFill>
                  <a:schemeClr val="tx2"/>
                </a:solidFill>
              </a:rPr>
              <a:t>page number </a:t>
            </a:r>
            <a:r>
              <a:rPr lang="en-US" dirty="0"/>
              <a:t>and an </a:t>
            </a:r>
            <a:r>
              <a:rPr lang="en-US" b="1" dirty="0">
                <a:solidFill>
                  <a:schemeClr val="tx2"/>
                </a:solidFill>
              </a:rPr>
              <a:t>offset</a:t>
            </a:r>
            <a:r>
              <a:rPr lang="en-US" dirty="0"/>
              <a:t> within the page.</a:t>
            </a:r>
          </a:p>
          <a:p>
            <a:pPr>
              <a:spcBef>
                <a:spcPts val="1800"/>
              </a:spcBef>
            </a:pPr>
            <a:r>
              <a:rPr lang="en-US" dirty="0"/>
              <a:t>During execution, the processor </a:t>
            </a:r>
            <a:r>
              <a:rPr lang="en-US" b="1" dirty="0"/>
              <a:t>translates</a:t>
            </a:r>
            <a:r>
              <a:rPr lang="en-US" dirty="0"/>
              <a:t> the logical address into a physical address by using the page table.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97045"/>
      </p:ext>
    </p:extLst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Paging </a:t>
            </a:r>
            <a:br>
              <a:rPr lang="en-US" altLang="zh-TW" sz="4000">
                <a:latin typeface="Arial" charset="0"/>
                <a:ea typeface="新細明體" pitchFamily="18" charset="-120"/>
              </a:rPr>
            </a:br>
            <a:r>
              <a:rPr lang="en-US" altLang="zh-TW" sz="4000">
                <a:latin typeface="Arial" charset="0"/>
                <a:ea typeface="新細明體" pitchFamily="18" charset="-120"/>
              </a:rPr>
              <a:t>Page Table</a:t>
            </a:r>
          </a:p>
        </p:txBody>
      </p:sp>
      <p:pic>
        <p:nvPicPr>
          <p:cNvPr id="100354" name="Content Placeholder 3" descr="Fig07_10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83" b="50900"/>
          <a:stretch>
            <a:fillRect/>
          </a:stretch>
        </p:blipFill>
        <p:spPr>
          <a:xfrm>
            <a:off x="990600" y="1600200"/>
            <a:ext cx="5562600" cy="1905000"/>
          </a:xfrm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1143000"/>
            <a:ext cx="216693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57" name="Content Placeholder 3" descr="Fig07_10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95" b="42021"/>
          <a:stretch>
            <a:fillRect/>
          </a:stretch>
        </p:blipFill>
        <p:spPr bwMode="auto">
          <a:xfrm>
            <a:off x="3048000" y="3581400"/>
            <a:ext cx="350520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8" name="Content Placeholder 3" descr="Fig07_10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t="85120" r="8247" b="-591"/>
          <a:stretch>
            <a:fillRect/>
          </a:stretch>
        </p:blipFill>
        <p:spPr bwMode="auto">
          <a:xfrm>
            <a:off x="152400" y="56388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0" name="AutoShape 8"/>
          <p:cNvSpPr>
            <a:spLocks/>
          </p:cNvSpPr>
          <p:nvPr/>
        </p:nvSpPr>
        <p:spPr bwMode="auto">
          <a:xfrm>
            <a:off x="457200" y="3886200"/>
            <a:ext cx="1828800" cy="457200"/>
          </a:xfrm>
          <a:prstGeom prst="borderCallout2">
            <a:avLst>
              <a:gd name="adj1" fmla="val 25000"/>
              <a:gd name="adj2" fmla="val 104167"/>
              <a:gd name="adj3" fmla="val 25000"/>
              <a:gd name="adj4" fmla="val 125870"/>
              <a:gd name="adj5" fmla="val -295833"/>
              <a:gd name="adj6" fmla="val 1477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pitchFamily="18" charset="-120"/>
              </a:rPr>
              <a:t>page number</a:t>
            </a:r>
          </a:p>
          <a:p>
            <a:pPr algn="ctr"/>
            <a:endParaRPr lang="zh-TW" altLang="en-US">
              <a:ea typeface="新細明體" pitchFamily="18" charset="-120"/>
            </a:endParaRPr>
          </a:p>
        </p:txBody>
      </p:sp>
      <p:sp>
        <p:nvSpPr>
          <p:cNvPr id="100361" name="AutoShape 9"/>
          <p:cNvSpPr>
            <a:spLocks/>
          </p:cNvSpPr>
          <p:nvPr/>
        </p:nvSpPr>
        <p:spPr bwMode="auto">
          <a:xfrm>
            <a:off x="457200" y="4724400"/>
            <a:ext cx="1828800" cy="457200"/>
          </a:xfrm>
          <a:prstGeom prst="borderCallout2">
            <a:avLst>
              <a:gd name="adj1" fmla="val 25000"/>
              <a:gd name="adj2" fmla="val 104167"/>
              <a:gd name="adj3" fmla="val 25000"/>
              <a:gd name="adj4" fmla="val 140366"/>
              <a:gd name="adj5" fmla="val -179514"/>
              <a:gd name="adj6" fmla="val 1766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pitchFamily="18" charset="-120"/>
              </a:rPr>
              <a:t>frame number</a:t>
            </a:r>
          </a:p>
          <a:p>
            <a:pPr algn="ctr"/>
            <a:endParaRPr lang="zh-TW" altLang="en-US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613234"/>
      </p:ext>
    </p:extLst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r>
              <a:rPr lang="en-NZ" sz="3200" dirty="0">
                <a:solidFill>
                  <a:schemeClr val="accent1"/>
                </a:solidFill>
              </a:rPr>
              <a:t>Basic requirements of Memory Management</a:t>
            </a:r>
          </a:p>
          <a:p>
            <a:r>
              <a:rPr lang="en-NZ" sz="2800" dirty="0"/>
              <a:t>Basic blocks of memory management</a:t>
            </a:r>
          </a:p>
          <a:p>
            <a:pPr lvl="1"/>
            <a:r>
              <a:rPr lang="en-NZ" sz="2400" dirty="0"/>
              <a:t>Paging</a:t>
            </a:r>
          </a:p>
          <a:p>
            <a:pPr lvl="1"/>
            <a:r>
              <a:rPr lang="en-NZ" sz="2400" dirty="0"/>
              <a:t>Segmentation</a:t>
            </a:r>
          </a:p>
          <a:p>
            <a:r>
              <a:rPr lang="en-NZ" sz="2800" dirty="0"/>
              <a:t>Virtual Memory (VM) Basics</a:t>
            </a:r>
          </a:p>
          <a:p>
            <a:r>
              <a:rPr lang="en-NZ" sz="2800" dirty="0"/>
              <a:t>Hardware and Control Structures of VM</a:t>
            </a:r>
          </a:p>
          <a:p>
            <a:pPr lvl="1"/>
            <a:r>
              <a:rPr lang="en-NZ" dirty="0"/>
              <a:t>Paging</a:t>
            </a:r>
          </a:p>
          <a:p>
            <a:pPr lvl="1"/>
            <a:r>
              <a:rPr lang="en-NZ" dirty="0"/>
              <a:t>Segmentation</a:t>
            </a:r>
          </a:p>
          <a:p>
            <a:pPr lvl="1"/>
            <a:r>
              <a:rPr lang="en-NZ" dirty="0"/>
              <a:t>Combined Paging and Segmentation</a:t>
            </a:r>
          </a:p>
          <a:p>
            <a:r>
              <a:rPr lang="en-NZ" sz="2800" dirty="0"/>
              <a:t>VM Management</a:t>
            </a:r>
          </a:p>
          <a:p>
            <a:pPr lvl="1"/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18288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Paging </a:t>
            </a:r>
            <a:br>
              <a:rPr lang="en-US" altLang="zh-TW">
                <a:latin typeface="Arial" charset="0"/>
                <a:ea typeface="新細明體" pitchFamily="18" charset="-120"/>
              </a:rPr>
            </a:br>
            <a:r>
              <a:rPr lang="en-US" altLang="zh-TW" sz="4000">
                <a:latin typeface="Arial" charset="0"/>
                <a:ea typeface="新細明體" pitchFamily="18" charset="-120"/>
              </a:rPr>
              <a:t>Logical Addresses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81000" y="1839349"/>
            <a:ext cx="3581400" cy="395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Arial" charset="0"/>
              </a:defRPr>
            </a:lvl1pPr>
            <a:lvl2pPr marL="627063" indent="-169863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zh-TW" sz="2000">
                <a:ea typeface="新細明體" pitchFamily="18" charset="-120"/>
              </a:rPr>
              <a:t>Using a page size that is a power of 2, a logical address (page no. and offset) is identical to its relative address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NZ" sz="2000"/>
              <a:t>Example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16-bit address 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2</a:t>
            </a:r>
            <a:r>
              <a:rPr lang="en-NZ" baseline="30000"/>
              <a:t>10</a:t>
            </a:r>
            <a:r>
              <a:rPr lang="en-NZ"/>
              <a:t> =1024-byte page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10-bit offset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6-bit page number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/>
              <a:t>A maximum of 2</a:t>
            </a:r>
            <a:r>
              <a:rPr lang="en-NZ" baseline="30000"/>
              <a:t>6</a:t>
            </a:r>
            <a:r>
              <a:rPr lang="en-NZ"/>
              <a:t> =64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E0E9E-641C-4579-B0CE-55561D801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00"/>
            <a:ext cx="4267200" cy="474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83739"/>
      </p:ext>
    </p:extLst>
  </p:cSld>
  <p:clrMapOvr>
    <a:masterClrMapping/>
  </p:clrMapOvr>
  <p:transition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Paging </a:t>
            </a:r>
            <a:br>
              <a:rPr lang="en-US" altLang="zh-TW">
                <a:latin typeface="Arial" charset="0"/>
                <a:ea typeface="新細明體" pitchFamily="18" charset="-120"/>
              </a:rPr>
            </a:br>
            <a:r>
              <a:rPr lang="en-US" altLang="zh-TW" sz="4000">
                <a:latin typeface="Arial" charset="0"/>
                <a:ea typeface="新細明體" pitchFamily="18" charset="-120"/>
              </a:rPr>
              <a:t>Logical Addresses</a:t>
            </a:r>
            <a:endParaRPr lang="en-US" sz="4000">
              <a:latin typeface="Arial" charset="0"/>
              <a:ea typeface="新細明體" pitchFamily="18" charset="-120"/>
            </a:endParaRPr>
          </a:p>
        </p:txBody>
      </p:sp>
      <p:sp>
        <p:nvSpPr>
          <p:cNvPr id="1187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dirty="0">
                <a:latin typeface="Arial" charset="0"/>
              </a:rPr>
              <a:t>Using a page size that is a power of 2,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000" dirty="0">
                <a:latin typeface="Arial" charset="0"/>
                <a:sym typeface="Wingdings" pitchFamily="2" charset="2"/>
              </a:rPr>
              <a:t> </a:t>
            </a:r>
            <a:r>
              <a:rPr lang="en-US" sz="2000" dirty="0">
                <a:latin typeface="Arial" charset="0"/>
              </a:rPr>
              <a:t>the logical addressing scheme becomes transparent to the programmer, assembler and linker because a logical address is identical to its relative address.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000" dirty="0">
                <a:latin typeface="Arial" charset="0"/>
                <a:sym typeface="Wingdings" pitchFamily="2" charset="2"/>
              </a:rPr>
              <a:t> </a:t>
            </a:r>
            <a:r>
              <a:rPr lang="en-US" sz="2000" dirty="0">
                <a:latin typeface="Arial" charset="0"/>
              </a:rPr>
              <a:t>implementing a function in hardware to perform dynamic address translation at run time becomes relatively easy.</a:t>
            </a:r>
          </a:p>
        </p:txBody>
      </p:sp>
    </p:spTree>
    <p:extLst>
      <p:ext uri="{BB962C8B-B14F-4D97-AF65-F5344CB8AC3E}">
        <p14:creationId xmlns:p14="http://schemas.microsoft.com/office/powerpoint/2010/main" val="2560396271"/>
      </p:ext>
    </p:extLst>
  </p:cSld>
  <p:clrMapOvr>
    <a:masterClrMapping/>
  </p:clrMapOvr>
  <p:transition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Paging</a:t>
            </a:r>
            <a:br>
              <a:rPr lang="en-US" altLang="zh-TW">
                <a:latin typeface="Arial" charset="0"/>
                <a:ea typeface="新細明體" pitchFamily="18" charset="-120"/>
              </a:rPr>
            </a:br>
            <a:r>
              <a:rPr lang="en-US" altLang="zh-TW" sz="4000">
                <a:latin typeface="Arial" charset="0"/>
                <a:ea typeface="新細明體" pitchFamily="18" charset="-120"/>
              </a:rPr>
              <a:t> </a:t>
            </a:r>
            <a:r>
              <a:rPr lang="en-US" altLang="zh-TW" sz="3600">
                <a:latin typeface="Arial" charset="0"/>
                <a:ea typeface="新細明體" pitchFamily="18" charset="-120"/>
              </a:rPr>
              <a:t>Logical to Physical Address Translation</a:t>
            </a:r>
          </a:p>
        </p:txBody>
      </p:sp>
      <p:pic>
        <p:nvPicPr>
          <p:cNvPr id="106498" name="Content Placeholder 3" descr="Fig07_12a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9"/>
          <a:stretch>
            <a:fillRect/>
          </a:stretch>
        </p:blipFill>
        <p:spPr>
          <a:xfrm>
            <a:off x="1371600" y="1544638"/>
            <a:ext cx="7010400" cy="4094162"/>
          </a:xfrm>
        </p:spPr>
      </p:pic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04800" y="2895600"/>
            <a:ext cx="1600200" cy="64633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latin typeface="+mn-lt"/>
                <a:ea typeface="新細明體" pitchFamily="18" charset="-120"/>
              </a:rPr>
              <a:t>1. Extract the page no.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990600" y="4267200"/>
            <a:ext cx="2133600" cy="147732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>
                <a:latin typeface="+mn-lt"/>
                <a:ea typeface="新細明體" pitchFamily="18" charset="-120"/>
              </a:rPr>
              <a:t>2. Use the page no. as an index into the process page table to find the frame number, </a:t>
            </a:r>
            <a:r>
              <a:rPr lang="en-US" altLang="zh-TW" i="1" dirty="0">
                <a:latin typeface="+mn-lt"/>
                <a:ea typeface="新細明體" pitchFamily="18" charset="-120"/>
              </a:rPr>
              <a:t>k</a:t>
            </a:r>
            <a:r>
              <a:rPr lang="en-US" altLang="zh-TW" dirty="0">
                <a:latin typeface="+mn-lt"/>
                <a:ea typeface="新細明體" pitchFamily="18" charset="-120"/>
              </a:rPr>
              <a:t>.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4343400" y="5791200"/>
            <a:ext cx="4114800" cy="64633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>
                <a:latin typeface="+mn-lt"/>
                <a:ea typeface="新細明體" pitchFamily="18" charset="-120"/>
              </a:rPr>
              <a:t>3. The physical address is constructed by appending the offset to </a:t>
            </a:r>
            <a:r>
              <a:rPr lang="en-US" altLang="zh-TW" i="1" dirty="0">
                <a:latin typeface="+mn-lt"/>
                <a:ea typeface="新細明體" pitchFamily="18" charset="-120"/>
              </a:rPr>
              <a:t>k</a:t>
            </a:r>
            <a:r>
              <a:rPr lang="en-US" altLang="zh-TW" dirty="0">
                <a:latin typeface="+mn-lt"/>
                <a:ea typeface="新細明體" pitchFamily="18" charset="-120"/>
              </a:rPr>
              <a:t>.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486400" y="1704975"/>
            <a:ext cx="3276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Consider an address of </a:t>
            </a:r>
            <a:r>
              <a:rPr lang="en-US" altLang="zh-TW" i="1" dirty="0" err="1">
                <a:ea typeface="新細明體" pitchFamily="18" charset="-120"/>
              </a:rPr>
              <a:t>n</a:t>
            </a:r>
            <a:r>
              <a:rPr lang="en-US" altLang="zh-TW" dirty="0" err="1">
                <a:ea typeface="新細明體" pitchFamily="18" charset="-120"/>
              </a:rPr>
              <a:t>+</a:t>
            </a:r>
            <a:r>
              <a:rPr lang="en-US" altLang="zh-TW" i="1" dirty="0" err="1">
                <a:ea typeface="新細明體" pitchFamily="18" charset="-120"/>
              </a:rPr>
              <a:t>m</a:t>
            </a:r>
            <a:r>
              <a:rPr lang="en-US" altLang="zh-TW" dirty="0">
                <a:ea typeface="新細明體" pitchFamily="18" charset="-120"/>
              </a:rPr>
              <a:t> bits, where the leftmost </a:t>
            </a:r>
            <a:r>
              <a:rPr lang="en-US" altLang="zh-TW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 bits are the page no. and the rightmost </a:t>
            </a:r>
            <a:r>
              <a:rPr lang="en-US" altLang="zh-TW" i="1" dirty="0">
                <a:ea typeface="新細明體" pitchFamily="18" charset="-120"/>
              </a:rPr>
              <a:t>m</a:t>
            </a:r>
            <a:r>
              <a:rPr lang="en-US" altLang="zh-TW" dirty="0">
                <a:ea typeface="新細明體" pitchFamily="18" charset="-120"/>
              </a:rPr>
              <a:t> bits are the offset.</a:t>
            </a:r>
          </a:p>
        </p:txBody>
      </p:sp>
    </p:spTree>
    <p:extLst>
      <p:ext uri="{BB962C8B-B14F-4D97-AF65-F5344CB8AC3E}">
        <p14:creationId xmlns:p14="http://schemas.microsoft.com/office/powerpoint/2010/main" val="1645714071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animBg="1"/>
      <p:bldP spid="106502" grpId="1" animBg="1"/>
      <p:bldP spid="106504" grpId="0" animBg="1"/>
      <p:bldP spid="106504" grpId="1" animBg="1"/>
      <p:bldP spid="1065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 program can be subdivided into </a:t>
            </a:r>
            <a:r>
              <a:rPr lang="en-US" b="1" i="1" dirty="0"/>
              <a:t>variable-sized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segments</a:t>
            </a:r>
            <a:r>
              <a:rPr lang="en-US" dirty="0"/>
              <a:t> with a maximum length.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process is loaded by loading all of its segments that </a:t>
            </a:r>
            <a:r>
              <a:rPr lang="en-US" b="1" i="1" dirty="0"/>
              <a:t>need not be contiguous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</a:pPr>
            <a:r>
              <a:rPr lang="en-US" dirty="0"/>
              <a:t>Provided as a convenience for programmers to organize programs and data into different segments.</a:t>
            </a:r>
          </a:p>
          <a:p>
            <a:pPr>
              <a:spcBef>
                <a:spcPts val="600"/>
              </a:spcBef>
            </a:pPr>
            <a:r>
              <a:rPr lang="en-NZ" dirty="0">
                <a:latin typeface="Arial" charset="0"/>
                <a:ea typeface="新細明體" pitchFamily="18" charset="-120"/>
                <a:sym typeface="Wingdings" panose="05000000000000000000" pitchFamily="2" charset="2"/>
              </a:rPr>
              <a:t> </a:t>
            </a:r>
            <a:r>
              <a:rPr lang="en-NZ" dirty="0">
                <a:latin typeface="Arial" charset="0"/>
                <a:ea typeface="新細明體" pitchFamily="18" charset="-120"/>
              </a:rPr>
              <a:t>No internal fragmentation</a:t>
            </a:r>
          </a:p>
          <a:p>
            <a:pPr lvl="1">
              <a:spcBef>
                <a:spcPts val="600"/>
              </a:spcBef>
            </a:pPr>
            <a:r>
              <a:rPr lang="en-US" dirty="0">
                <a:ea typeface="新細明體" pitchFamily="18" charset="-120"/>
              </a:rPr>
              <a:t>Segments are allocated exactly as much memory as required.</a:t>
            </a:r>
            <a:endParaRPr lang="en-NZ" dirty="0"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r>
              <a:rPr lang="en-NZ" dirty="0">
                <a:latin typeface="Arial" charset="0"/>
                <a:ea typeface="新細明體" pitchFamily="18" charset="-120"/>
                <a:sym typeface="Wingdings" panose="05000000000000000000" pitchFamily="2" charset="2"/>
              </a:rPr>
              <a:t> </a:t>
            </a:r>
            <a:r>
              <a:rPr lang="en-NZ" dirty="0">
                <a:latin typeface="Arial" charset="0"/>
                <a:ea typeface="新細明體" pitchFamily="18" charset="-120"/>
              </a:rPr>
              <a:t>Suffers from external fragmentation</a:t>
            </a:r>
          </a:p>
          <a:p>
            <a:pPr lvl="1">
              <a:spcBef>
                <a:spcPts val="600"/>
              </a:spcBef>
            </a:pPr>
            <a:r>
              <a:rPr lang="en-NZ" dirty="0">
                <a:latin typeface="Arial" charset="0"/>
                <a:ea typeface="新細明體" pitchFamily="18" charset="-120"/>
              </a:rPr>
              <a:t>Due to relocation, memory external to all segments becomes more and more fragmented, thus too small to fit any segment and become unusable.</a:t>
            </a:r>
          </a:p>
          <a:p>
            <a:pPr>
              <a:spcBef>
                <a:spcPts val="600"/>
              </a:spcBef>
            </a:pPr>
            <a:endParaRPr lang="en-NZ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endParaRPr lang="en-NZ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TW" sz="4400">
                <a:ea typeface="新細明體" pitchFamily="18" charset="-120"/>
              </a:rPr>
              <a:t>Segmentation</a:t>
            </a:r>
          </a:p>
        </p:txBody>
      </p:sp>
      <p:sp>
        <p:nvSpPr>
          <p:cNvPr id="116741" name="Content Placeholder 2"/>
          <p:cNvSpPr>
            <a:spLocks/>
          </p:cNvSpPr>
          <p:nvPr/>
        </p:nvSpPr>
        <p:spPr bwMode="auto">
          <a:xfrm>
            <a:off x="304800" y="1371600"/>
            <a:ext cx="5257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ts val="600"/>
              </a:spcBef>
              <a:buFont typeface="Arial" charset="0"/>
              <a:buChar char="•"/>
            </a:pPr>
            <a:r>
              <a:rPr lang="en-US" altLang="zh-HK" sz="2400" dirty="0"/>
              <a:t>Memory reference in the program uses logical address, which consists of a </a:t>
            </a:r>
            <a:r>
              <a:rPr lang="en-US" altLang="zh-HK" sz="2400" b="1" dirty="0">
                <a:solidFill>
                  <a:schemeClr val="tx2"/>
                </a:solidFill>
              </a:rPr>
              <a:t>segment number </a:t>
            </a:r>
            <a:r>
              <a:rPr lang="en-US" altLang="zh-HK" sz="2400" dirty="0"/>
              <a:t>and an </a:t>
            </a:r>
            <a:r>
              <a:rPr lang="en-US" altLang="zh-HK" sz="2400" b="1" dirty="0">
                <a:solidFill>
                  <a:schemeClr val="tx2"/>
                </a:solidFill>
              </a:rPr>
              <a:t>offset</a:t>
            </a:r>
            <a:r>
              <a:rPr lang="en-US" altLang="zh-HK" sz="2400" dirty="0"/>
              <a:t> within the segment.</a:t>
            </a:r>
          </a:p>
          <a:p>
            <a:pPr marL="342900" indent="-342900" eaLnBrk="0" hangingPunct="0">
              <a:spcBef>
                <a:spcPts val="600"/>
              </a:spcBef>
              <a:buFont typeface="Arial" charset="0"/>
              <a:buChar char="•"/>
            </a:pPr>
            <a:r>
              <a:rPr lang="en-NZ" sz="2400" dirty="0"/>
              <a:t>There is a </a:t>
            </a:r>
            <a:r>
              <a:rPr lang="en-NZ" sz="2400" b="1" dirty="0">
                <a:solidFill>
                  <a:schemeClr val="tx2"/>
                </a:solidFill>
              </a:rPr>
              <a:t>segment table </a:t>
            </a:r>
            <a:r>
              <a:rPr lang="en-NZ" sz="2400" dirty="0"/>
              <a:t>for</a:t>
            </a:r>
            <a:r>
              <a:rPr lang="en-NZ" sz="2400" b="1" dirty="0"/>
              <a:t> each </a:t>
            </a:r>
            <a:r>
              <a:rPr lang="en-NZ" sz="2400" dirty="0"/>
              <a:t>process.</a:t>
            </a:r>
          </a:p>
          <a:p>
            <a:pPr marL="342900" indent="-342900" eaLnBrk="0" hangingPunct="0">
              <a:spcBef>
                <a:spcPts val="600"/>
              </a:spcBef>
              <a:buFont typeface="Arial" charset="0"/>
              <a:buChar char="•"/>
            </a:pPr>
            <a:r>
              <a:rPr lang="en-NZ" sz="2400" dirty="0"/>
              <a:t>Each segment table entry contains</a:t>
            </a:r>
          </a:p>
          <a:p>
            <a:pPr marL="742950" lvl="1" indent="-285750" eaLnBrk="0" hangingPunct="0">
              <a:spcBef>
                <a:spcPts val="600"/>
              </a:spcBef>
              <a:buFont typeface="Arial" charset="0"/>
              <a:buChar char="–"/>
            </a:pPr>
            <a:r>
              <a:rPr lang="en-NZ" sz="2000" dirty="0"/>
              <a:t>the starting (base) address in main memory of the corresponding segment.</a:t>
            </a:r>
          </a:p>
          <a:p>
            <a:pPr marL="742950" lvl="1" indent="-285750" eaLnBrk="0" hangingPunct="0">
              <a:spcBef>
                <a:spcPts val="600"/>
              </a:spcBef>
              <a:buFont typeface="Arial" charset="0"/>
              <a:buChar char="–"/>
            </a:pPr>
            <a:r>
              <a:rPr lang="en-NZ" sz="2000" dirty="0"/>
              <a:t>the length (limit) of the segment, to assure that invalid addresses are not used.</a:t>
            </a:r>
          </a:p>
        </p:txBody>
      </p:sp>
      <p:pic>
        <p:nvPicPr>
          <p:cNvPr id="1167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" t="926" r="7814" b="1534"/>
          <a:stretch>
            <a:fillRect/>
          </a:stretch>
        </p:blipFill>
        <p:spPr bwMode="auto">
          <a:xfrm>
            <a:off x="5486400" y="1600200"/>
            <a:ext cx="3606154" cy="312614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155318"/>
      </p:ext>
    </p:extLst>
  </p:cSld>
  <p:clrMapOvr>
    <a:masterClrMapping/>
  </p:clrMapOvr>
  <p:transition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TW" sz="4400" dirty="0">
                <a:ea typeface="新細明體" pitchFamily="18" charset="-120"/>
              </a:rPr>
              <a:t>Segmentation  </a:t>
            </a:r>
            <a:br>
              <a:rPr lang="en-US" altLang="zh-TW" sz="4400" dirty="0">
                <a:ea typeface="新細明體" pitchFamily="18" charset="-120"/>
              </a:rPr>
            </a:br>
            <a:r>
              <a:rPr lang="en-US" altLang="zh-TW" sz="4000" dirty="0">
                <a:ea typeface="新細明體" pitchFamily="18" charset="-120"/>
              </a:rPr>
              <a:t>Logical Addresses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381000" y="1524000"/>
            <a:ext cx="4038600" cy="422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Arial" charset="0"/>
              </a:defRPr>
            </a:lvl1pPr>
            <a:lvl2pPr marL="627063" indent="-169863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NZ" sz="2400" dirty="0"/>
              <a:t>There is no simple relationship between a logical address (segment no. and offset) and the relative address.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NZ" sz="2400" dirty="0"/>
              <a:t>Example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 sz="2000" dirty="0"/>
              <a:t>16-bit address 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 sz="2000" dirty="0"/>
              <a:t>12-bit offset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 sz="2000" dirty="0"/>
              <a:t>4-bit segment number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NZ" sz="2000" dirty="0"/>
              <a:t>maximum segment size= 2</a:t>
            </a:r>
            <a:r>
              <a:rPr lang="en-NZ" sz="2000" baseline="30000" dirty="0"/>
              <a:t>12</a:t>
            </a:r>
            <a:r>
              <a:rPr lang="en-NZ" sz="2000" dirty="0"/>
              <a:t>=4096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996104-AEDC-4572-9910-8428593A4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738"/>
          <a:stretch/>
        </p:blipFill>
        <p:spPr>
          <a:xfrm>
            <a:off x="4347754" y="1417638"/>
            <a:ext cx="2209800" cy="503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44128D-9584-4592-8C77-E70CDAF68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05"/>
          <a:stretch/>
        </p:blipFill>
        <p:spPr>
          <a:xfrm>
            <a:off x="6426790" y="1417637"/>
            <a:ext cx="23907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2510"/>
      </p:ext>
    </p:extLst>
  </p:cSld>
  <p:clrMapOvr>
    <a:masterClrMapping/>
  </p:clrMapOvr>
  <p:transition>
    <p:pull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Segmentation</a:t>
            </a:r>
            <a:br>
              <a:rPr lang="en-US" altLang="zh-TW">
                <a:latin typeface="Arial" charset="0"/>
                <a:ea typeface="新細明體" pitchFamily="18" charset="-120"/>
              </a:rPr>
            </a:br>
            <a:r>
              <a:rPr lang="en-US" altLang="zh-TW" sz="3600">
                <a:latin typeface="Arial" charset="0"/>
                <a:ea typeface="新細明體" pitchFamily="18" charset="-120"/>
              </a:rPr>
              <a:t>Logical to Physical Address Translation</a:t>
            </a:r>
          </a:p>
        </p:txBody>
      </p:sp>
      <p:pic>
        <p:nvPicPr>
          <p:cNvPr id="108546" name="Content Placeholder 3" descr="Fig07_12b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38"/>
          <a:stretch>
            <a:fillRect/>
          </a:stretch>
        </p:blipFill>
        <p:spPr>
          <a:xfrm>
            <a:off x="914400" y="2133600"/>
            <a:ext cx="7391400" cy="3962400"/>
          </a:xfrm>
          <a:noFill/>
        </p:spPr>
      </p:pic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6200" y="3387725"/>
            <a:ext cx="1524000" cy="64633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NZ">
                <a:latin typeface="+mn-lt"/>
              </a:rPr>
              <a:t>1.Extract the segment no.</a:t>
            </a:r>
            <a:endParaRPr lang="en-US" altLang="zh-TW">
              <a:latin typeface="+mn-lt"/>
              <a:ea typeface="新細明體" pitchFamily="18" charset="-120"/>
            </a:endParaRP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533400" y="4895850"/>
            <a:ext cx="2895600" cy="147732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dirty="0">
                <a:latin typeface="+mn-lt"/>
              </a:rPr>
              <a:t>2.Use the segment no. as an index into the process segment table to find the starting physical address of the segment.</a:t>
            </a:r>
            <a:endParaRPr lang="en-US" altLang="zh-TW" dirty="0">
              <a:latin typeface="+mn-lt"/>
              <a:ea typeface="新細明體" pitchFamily="18" charset="-120"/>
            </a:endParaRP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410200" y="2667000"/>
            <a:ext cx="3124200" cy="92333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NZ" dirty="0">
                <a:latin typeface="+mn-lt"/>
              </a:rPr>
              <a:t>3. If the offset </a:t>
            </a:r>
            <a:r>
              <a:rPr lang="en-NZ" dirty="0">
                <a:latin typeface="+mn-lt"/>
                <a:sym typeface="Symbol" pitchFamily="18" charset="2"/>
              </a:rPr>
              <a:t></a:t>
            </a:r>
            <a:r>
              <a:rPr lang="en-NZ" dirty="0">
                <a:latin typeface="+mn-lt"/>
              </a:rPr>
              <a:t> the length of the segment, the address is invalid.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6248400" y="3886200"/>
            <a:ext cx="2743200" cy="120032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US" altLang="zh-TW" dirty="0">
                <a:latin typeface="+mn-lt"/>
                <a:ea typeface="新細明體" pitchFamily="18" charset="-120"/>
              </a:rPr>
              <a:t>4.The physical address is the sum of the starting physical address of the segment plus the offset.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4648200" y="1447800"/>
            <a:ext cx="4419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NZ" dirty="0"/>
              <a:t>Consider an address of </a:t>
            </a:r>
            <a:r>
              <a:rPr lang="en-NZ" i="1" dirty="0"/>
              <a:t>n</a:t>
            </a:r>
            <a:r>
              <a:rPr lang="en-NZ" dirty="0"/>
              <a:t> + </a:t>
            </a:r>
            <a:r>
              <a:rPr lang="en-NZ" i="1" dirty="0"/>
              <a:t>m</a:t>
            </a:r>
            <a:r>
              <a:rPr lang="en-NZ" dirty="0"/>
              <a:t> bits, where the leftmost </a:t>
            </a:r>
            <a:r>
              <a:rPr lang="en-NZ" i="1" dirty="0"/>
              <a:t>n</a:t>
            </a:r>
            <a:r>
              <a:rPr lang="en-NZ" dirty="0"/>
              <a:t> bits are the segment no. and the rightmost </a:t>
            </a:r>
            <a:r>
              <a:rPr lang="en-NZ" i="1" dirty="0"/>
              <a:t>m</a:t>
            </a:r>
            <a:r>
              <a:rPr lang="en-NZ" dirty="0"/>
              <a:t> bits are the offset.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1275482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nimBg="1"/>
      <p:bldP spid="108548" grpId="1" animBg="1"/>
      <p:bldP spid="108549" grpId="0" animBg="1"/>
      <p:bldP spid="108549" grpId="1" animBg="1"/>
      <p:bldP spid="108550" grpId="0" animBg="1"/>
      <p:bldP spid="108550" grpId="1" animBg="1"/>
      <p:bldP spid="1085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r>
              <a:rPr lang="en-NZ" sz="2800" dirty="0"/>
              <a:t>Basic requirements of Memory Management</a:t>
            </a:r>
          </a:p>
          <a:p>
            <a:r>
              <a:rPr lang="en-NZ" sz="2800" dirty="0"/>
              <a:t>Basic blocks of memory management</a:t>
            </a:r>
          </a:p>
          <a:p>
            <a:pPr lvl="1"/>
            <a:r>
              <a:rPr lang="en-NZ" sz="2400" dirty="0"/>
              <a:t>Paging</a:t>
            </a:r>
          </a:p>
          <a:p>
            <a:pPr lvl="1"/>
            <a:r>
              <a:rPr lang="en-NZ" sz="2400" dirty="0"/>
              <a:t>Segmentation</a:t>
            </a:r>
          </a:p>
          <a:p>
            <a:r>
              <a:rPr lang="en-NZ" sz="3200" dirty="0">
                <a:solidFill>
                  <a:schemeClr val="accent1"/>
                </a:solidFill>
              </a:rPr>
              <a:t>Virtual Memory (VM) Basics</a:t>
            </a:r>
          </a:p>
          <a:p>
            <a:r>
              <a:rPr lang="en-NZ" sz="2800" dirty="0"/>
              <a:t>Hardware and Control Structures of VM</a:t>
            </a:r>
          </a:p>
          <a:p>
            <a:pPr lvl="1"/>
            <a:r>
              <a:rPr lang="en-NZ" dirty="0"/>
              <a:t>Paging</a:t>
            </a:r>
          </a:p>
          <a:p>
            <a:pPr lvl="1"/>
            <a:r>
              <a:rPr lang="en-NZ" dirty="0"/>
              <a:t>Segmentation</a:t>
            </a:r>
          </a:p>
          <a:p>
            <a:pPr lvl="1"/>
            <a:r>
              <a:rPr lang="en-NZ" dirty="0"/>
              <a:t>Combined Paging and Segmentation</a:t>
            </a:r>
          </a:p>
          <a:p>
            <a:r>
              <a:rPr lang="en-NZ" sz="2800" dirty="0"/>
              <a:t>VM Management</a:t>
            </a:r>
          </a:p>
          <a:p>
            <a:pPr lvl="1"/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" y="37338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63074"/>
      </p:ext>
    </p:extLst>
  </p:cSld>
  <p:clrMapOvr>
    <a:masterClrMapping/>
  </p:clrMapOvr>
  <p:transition>
    <p:pull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in</a:t>
            </a:r>
            <a:br>
              <a:rPr lang="en-US" dirty="0"/>
            </a:br>
            <a:r>
              <a:rPr lang="en-US" dirty="0"/>
              <a:t>Memory Management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530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dirty="0"/>
              <a:t>1) Memory references are logical addresses that are dynamically translated into physical addresses at run time.</a:t>
            </a:r>
          </a:p>
          <a:p>
            <a:pPr>
              <a:spcBef>
                <a:spcPts val="1200"/>
              </a:spcBef>
              <a:buNone/>
            </a:pPr>
            <a:r>
              <a:rPr lang="en-US" dirty="0"/>
              <a:t>2) A process may be broken up into pieces (</a:t>
            </a:r>
            <a:r>
              <a:rPr lang="en-US" b="1" i="1" dirty="0">
                <a:solidFill>
                  <a:srgbClr val="0070C0"/>
                </a:solidFill>
              </a:rPr>
              <a:t>pages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0070C0"/>
                </a:solidFill>
              </a:rPr>
              <a:t>segments</a:t>
            </a:r>
            <a:r>
              <a:rPr lang="en-US" dirty="0"/>
              <a:t>) that do not need to be contiguously </a:t>
            </a:r>
            <a:r>
              <a:rPr lang="en-US" altLang="zh-HK" dirty="0"/>
              <a:t>located</a:t>
            </a:r>
            <a:r>
              <a:rPr lang="en-US" dirty="0"/>
              <a:t> in main memory during execution.</a:t>
            </a:r>
          </a:p>
          <a:p>
            <a:pPr>
              <a:spcBef>
                <a:spcPts val="1200"/>
              </a:spcBef>
              <a:buNone/>
            </a:pPr>
            <a:endParaRPr lang="en-US" dirty="0"/>
          </a:p>
          <a:p>
            <a:pPr marL="400050" lvl="1" indent="0">
              <a:spcBef>
                <a:spcPts val="1200"/>
              </a:spcBef>
              <a:buNone/>
            </a:pPr>
            <a:r>
              <a:rPr lang="en-NZ" sz="2400" dirty="0"/>
              <a:t>If these</a:t>
            </a:r>
            <a:r>
              <a:rPr lang="en-NZ" sz="2400" b="1" dirty="0"/>
              <a:t> </a:t>
            </a:r>
            <a:r>
              <a:rPr lang="en-NZ" sz="2400" dirty="0"/>
              <a:t>two characteristics are present, it is </a:t>
            </a:r>
            <a:r>
              <a:rPr lang="en-NZ" sz="2400" b="1" i="1" dirty="0"/>
              <a:t>not</a:t>
            </a:r>
            <a:r>
              <a:rPr lang="en-NZ" sz="2400" dirty="0"/>
              <a:t> necessary that all of the pages or segments of a process be in main memory during execution.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054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Execution of a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OS brings into main memory </a:t>
            </a:r>
            <a:r>
              <a:rPr lang="en-US" altLang="zh-TW" sz="2000" i="1" dirty="0">
                <a:latin typeface="Arial" charset="0"/>
                <a:ea typeface="新細明體" pitchFamily="18" charset="-120"/>
              </a:rPr>
              <a:t>a few pieces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 of the program.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TW" sz="1800" b="1" i="1" dirty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Resident set</a:t>
            </a:r>
            <a:r>
              <a:rPr lang="en-US" altLang="zh-TW" sz="1800" dirty="0">
                <a:latin typeface="Arial" charset="0"/>
                <a:ea typeface="新細明體" pitchFamily="18" charset="-120"/>
              </a:rPr>
              <a:t>: portion of process that is in main memory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Execution proceeds smoothly as long as all memory references are to locations that are in the resident set.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When a needed address is not in main memory, an interrupt (</a:t>
            </a:r>
            <a:r>
              <a:rPr lang="en-US" altLang="zh-TW" sz="2000" b="1" i="1" dirty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memory access fault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) is generated.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OS places the interrupted process in a </a:t>
            </a:r>
            <a:r>
              <a:rPr lang="en-US" altLang="zh-TW" sz="2000" i="1" dirty="0">
                <a:latin typeface="Arial" charset="0"/>
                <a:ea typeface="新細明體" pitchFamily="18" charset="-120"/>
              </a:rPr>
              <a:t>Blocked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 state.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OS issues a disk I/O Read request.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Another process is dispatched to run while the disk I/O takes place.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P</a:t>
            </a:r>
            <a:r>
              <a:rPr lang="en-US" sz="2000" dirty="0"/>
              <a:t>iece of the interrupted process that contains the logical address is brought into main memory.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Another interrupt is issued when disk I/O is complete, which causes OS to place the interrupted process in the </a:t>
            </a:r>
            <a:r>
              <a:rPr lang="en-US" sz="2000" i="1" dirty="0"/>
              <a:t>Ready</a:t>
            </a:r>
            <a:r>
              <a:rPr lang="en-US" sz="2000" dirty="0"/>
              <a:t> state.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246839963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Real memory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Main memory, the actual RAM, where a process executes.</a:t>
            </a:r>
          </a:p>
          <a:p>
            <a:pPr lvl="1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Real address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(</a:t>
            </a:r>
            <a:r>
              <a:rPr lang="en-US" b="1" i="1" dirty="0">
                <a:solidFill>
                  <a:srgbClr val="0070C0"/>
                </a:solidFill>
              </a:rPr>
              <a:t>physical address</a:t>
            </a:r>
            <a:r>
              <a:rPr lang="en-US" dirty="0"/>
              <a:t>) is the address of a storage location in main memory.</a:t>
            </a:r>
          </a:p>
          <a:p>
            <a:pPr>
              <a:spcBef>
                <a:spcPts val="600"/>
              </a:spcBef>
            </a:pPr>
            <a:r>
              <a:rPr lang="en-US" dirty="0"/>
              <a:t>Virtual memory (memory on disk)</a:t>
            </a:r>
          </a:p>
          <a:p>
            <a:pPr lvl="1">
              <a:spcBef>
                <a:spcPts val="600"/>
              </a:spcBef>
            </a:pPr>
            <a:r>
              <a:rPr lang="en-NZ" dirty="0">
                <a:latin typeface="Arial" charset="0"/>
              </a:rPr>
              <a:t>A storage allocation scheme in which </a:t>
            </a:r>
            <a:r>
              <a:rPr lang="en-NZ" i="1" dirty="0">
                <a:latin typeface="Arial" charset="0"/>
              </a:rPr>
              <a:t>secondary memory</a:t>
            </a:r>
            <a:r>
              <a:rPr lang="en-NZ" dirty="0">
                <a:latin typeface="Arial" charset="0"/>
              </a:rPr>
              <a:t> can be addressed as though it were part of main memory.</a:t>
            </a:r>
          </a:p>
          <a:p>
            <a:pPr lvl="1">
              <a:spcBef>
                <a:spcPts val="600"/>
              </a:spcBef>
            </a:pPr>
            <a:r>
              <a:rPr lang="en-NZ" b="1" i="1" dirty="0">
                <a:solidFill>
                  <a:srgbClr val="0070C0"/>
                </a:solidFill>
                <a:latin typeface="Arial" charset="0"/>
              </a:rPr>
              <a:t>Virtual address </a:t>
            </a:r>
            <a:r>
              <a:rPr lang="en-NZ" dirty="0">
                <a:latin typeface="Arial" charset="0"/>
              </a:rPr>
              <a:t>(</a:t>
            </a:r>
            <a:r>
              <a:rPr lang="en-NZ" b="1" i="1" dirty="0">
                <a:solidFill>
                  <a:srgbClr val="0070C0"/>
                </a:solidFill>
                <a:latin typeface="Arial" charset="0"/>
              </a:rPr>
              <a:t>logical address</a:t>
            </a:r>
            <a:r>
              <a:rPr lang="en-NZ" dirty="0">
                <a:latin typeface="Arial" charset="0"/>
              </a:rPr>
              <a:t>) is the address assigned to a location in virtual memory.</a:t>
            </a:r>
          </a:p>
          <a:p>
            <a:pPr>
              <a:spcBef>
                <a:spcPts val="600"/>
              </a:spcBef>
            </a:pPr>
            <a:r>
              <a:rPr lang="en-NZ" dirty="0">
                <a:latin typeface="Arial" charset="0"/>
              </a:rPr>
              <a:t>Address space</a:t>
            </a:r>
          </a:p>
          <a:p>
            <a:pPr lvl="1">
              <a:spcBef>
                <a:spcPts val="600"/>
              </a:spcBef>
            </a:pPr>
            <a:r>
              <a:rPr lang="en-NZ" dirty="0">
                <a:latin typeface="Arial" charset="0"/>
              </a:rPr>
              <a:t>The range of memory addresses available to a process.</a:t>
            </a:r>
          </a:p>
          <a:p>
            <a:pPr lvl="1">
              <a:spcBef>
                <a:spcPts val="600"/>
              </a:spcBef>
            </a:pPr>
            <a:endParaRPr lang="en-NZ" dirty="0">
              <a:latin typeface="Arial" charset="0"/>
            </a:endParaRP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73273"/>
      </p:ext>
    </p:extLst>
  </p:cSld>
  <p:clrMapOvr>
    <a:masterClrMapping/>
  </p:clrMapOvr>
  <p:transition>
    <p:pull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HK" dirty="0"/>
              <a:t>More processes may be maintained in main memory.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Only some of the pieces of any particular process are loaded, there is room for more processes.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More efficient utilization of the processor because it is more likely that at least one of the many processes will be in a Ready state at any particular time.</a:t>
            </a:r>
          </a:p>
          <a:p>
            <a:pPr>
              <a:spcBef>
                <a:spcPts val="1200"/>
              </a:spcBef>
            </a:pPr>
            <a:r>
              <a:rPr lang="en-US" dirty="0"/>
              <a:t>A process may be larger than all of main memory.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This restriction in programming is lifted.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OS automatically loads pieces of a process into main memory as required.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5200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Needed for </a:t>
            </a:r>
            <a:br>
              <a:rPr lang="en-US" dirty="0"/>
            </a:br>
            <a:r>
              <a:rPr lang="en-US" dirty="0"/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r>
              <a:rPr lang="en-US" dirty="0"/>
              <a:t>Hardware must support </a:t>
            </a:r>
            <a:r>
              <a:rPr lang="en-US" b="1" i="1" dirty="0">
                <a:solidFill>
                  <a:srgbClr val="0070C0"/>
                </a:solidFill>
              </a:rPr>
              <a:t>paging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0070C0"/>
                </a:solidFill>
              </a:rPr>
              <a:t>segmentation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for address translation and other basic functions.</a:t>
            </a:r>
          </a:p>
          <a:p>
            <a:pPr>
              <a:spcBef>
                <a:spcPts val="1200"/>
              </a:spcBef>
            </a:pPr>
            <a:r>
              <a:rPr lang="en-US" dirty="0"/>
              <a:t>OS must manage the movement of pages and/or segments between secondary memory and main memory.</a:t>
            </a:r>
          </a:p>
        </p:txBody>
      </p:sp>
    </p:spTree>
    <p:extLst>
      <p:ext uri="{BB962C8B-B14F-4D97-AF65-F5344CB8AC3E}">
        <p14:creationId xmlns:p14="http://schemas.microsoft.com/office/powerpoint/2010/main" val="3900396294"/>
      </p:ext>
    </p:extLst>
  </p:cSld>
  <p:clrMapOvr>
    <a:masterClrMapping/>
  </p:clrMapOvr>
  <p:transition>
    <p:pull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NZ" sz="2800" dirty="0"/>
              <a:t>Basic requirements of Memory Management</a:t>
            </a:r>
          </a:p>
          <a:p>
            <a:pPr>
              <a:spcBef>
                <a:spcPts val="0"/>
              </a:spcBef>
            </a:pPr>
            <a:r>
              <a:rPr lang="en-NZ" sz="2800" dirty="0"/>
              <a:t>Basic blocks of memory management</a:t>
            </a:r>
          </a:p>
          <a:p>
            <a:pPr lvl="1">
              <a:spcBef>
                <a:spcPts val="0"/>
              </a:spcBef>
            </a:pPr>
            <a:r>
              <a:rPr lang="en-NZ" sz="2400" dirty="0"/>
              <a:t>Paging</a:t>
            </a:r>
          </a:p>
          <a:p>
            <a:pPr lvl="1">
              <a:spcBef>
                <a:spcPts val="0"/>
              </a:spcBef>
            </a:pPr>
            <a:r>
              <a:rPr lang="en-NZ" sz="2400" dirty="0"/>
              <a:t>Segmentation</a:t>
            </a:r>
          </a:p>
          <a:p>
            <a:pPr>
              <a:spcBef>
                <a:spcPts val="0"/>
              </a:spcBef>
            </a:pPr>
            <a:r>
              <a:rPr lang="en-NZ" sz="2800" dirty="0"/>
              <a:t>Virtual Memory (VM) Basics</a:t>
            </a:r>
          </a:p>
          <a:p>
            <a:pPr>
              <a:spcBef>
                <a:spcPts val="0"/>
              </a:spcBef>
            </a:pPr>
            <a:r>
              <a:rPr lang="en-NZ" sz="3200" dirty="0">
                <a:solidFill>
                  <a:schemeClr val="accent1"/>
                </a:solidFill>
              </a:rPr>
              <a:t>Hardware and Control Structures of VM</a:t>
            </a:r>
          </a:p>
          <a:p>
            <a:pPr marL="742950" lvl="2" indent="-342900">
              <a:spcBef>
                <a:spcPts val="0"/>
              </a:spcBef>
            </a:pPr>
            <a:r>
              <a:rPr lang="en-NZ" sz="3000" dirty="0">
                <a:solidFill>
                  <a:schemeClr val="accent1"/>
                </a:solidFill>
              </a:rPr>
              <a:t>Paging</a:t>
            </a:r>
          </a:p>
          <a:p>
            <a:pPr marL="742950" lvl="2" indent="-342900">
              <a:spcBef>
                <a:spcPts val="0"/>
              </a:spcBef>
            </a:pPr>
            <a:r>
              <a:rPr lang="en-NZ" sz="3000" dirty="0">
                <a:solidFill>
                  <a:schemeClr val="accent1"/>
                </a:solidFill>
              </a:rPr>
              <a:t>Segmentation</a:t>
            </a:r>
          </a:p>
          <a:p>
            <a:pPr marL="742950" lvl="2" indent="-342900">
              <a:spcBef>
                <a:spcPts val="0"/>
              </a:spcBef>
            </a:pPr>
            <a:r>
              <a:rPr lang="en-NZ" sz="3000" dirty="0">
                <a:solidFill>
                  <a:schemeClr val="accent1"/>
                </a:solidFill>
              </a:rPr>
              <a:t>Combined Paging and Segmentation</a:t>
            </a:r>
          </a:p>
          <a:p>
            <a:pPr>
              <a:spcBef>
                <a:spcPts val="0"/>
              </a:spcBef>
            </a:pPr>
            <a:r>
              <a:rPr lang="en-NZ" sz="2800" dirty="0"/>
              <a:t>VM Management</a:t>
            </a:r>
          </a:p>
          <a:p>
            <a:pPr lvl="1">
              <a:spcBef>
                <a:spcPts val="0"/>
              </a:spcBef>
            </a:pPr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" y="38100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95381"/>
      </p:ext>
    </p:extLst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in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799"/>
            <a:ext cx="8229600" cy="273423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Each process has its own page table.</a:t>
            </a:r>
          </a:p>
          <a:p>
            <a:pPr>
              <a:spcBef>
                <a:spcPts val="600"/>
              </a:spcBef>
            </a:pPr>
            <a:r>
              <a:rPr lang="en-US" dirty="0"/>
              <a:t>Each page table entry (PTE) contains the </a:t>
            </a:r>
            <a:r>
              <a:rPr lang="en-US" b="1" dirty="0"/>
              <a:t>frame number </a:t>
            </a:r>
            <a:r>
              <a:rPr lang="en-US" dirty="0"/>
              <a:t>of the corresponding page in main memory.</a:t>
            </a:r>
          </a:p>
          <a:p>
            <a:pPr>
              <a:spcBef>
                <a:spcPts val="600"/>
              </a:spcBef>
            </a:pPr>
            <a:r>
              <a:rPr lang="en-US" altLang="zh-HK" dirty="0"/>
              <a:t>Two extra bits are needed to indicate: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</a:t>
            </a:r>
            <a:r>
              <a:rPr lang="en-US" dirty="0"/>
              <a:t>(resent): whether the page is in main memory or not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If a desired page is not in main memory, a memory access fault, called a </a:t>
            </a:r>
            <a:r>
              <a:rPr lang="en-US" b="1" i="1" dirty="0">
                <a:solidFill>
                  <a:srgbClr val="0070C0"/>
                </a:solidFill>
              </a:rPr>
              <a:t>page fault</a:t>
            </a:r>
            <a:r>
              <a:rPr lang="en-US" dirty="0"/>
              <a:t>, occurs</a:t>
            </a:r>
          </a:p>
          <a:p>
            <a:pPr>
              <a:spcBef>
                <a:spcPts val="600"/>
              </a:spcBef>
            </a:pPr>
            <a:endParaRPr lang="en-US" altLang="zh-HK" dirty="0"/>
          </a:p>
          <a:p>
            <a:pPr lvl="1">
              <a:spcBef>
                <a:spcPts val="600"/>
              </a:spcBef>
            </a:pPr>
            <a:endParaRPr lang="en-US" altLang="zh-HK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4" name="Content Placeholder 3" descr="Fig08_02a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829" b="22659"/>
          <a:stretch/>
        </p:blipFill>
        <p:spPr bwMode="auto">
          <a:xfrm>
            <a:off x="5137773" y="3886200"/>
            <a:ext cx="3979333" cy="188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1027" y="4114800"/>
            <a:ext cx="475677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b="1" dirty="0"/>
              <a:t>M</a:t>
            </a:r>
            <a:r>
              <a:rPr lang="en-US" dirty="0"/>
              <a:t>(</a:t>
            </a:r>
            <a:r>
              <a:rPr lang="en-US" dirty="0" err="1"/>
              <a:t>odified</a:t>
            </a:r>
            <a:r>
              <a:rPr lang="en-US" dirty="0"/>
              <a:t>): whether the contents of the page has been altered since it was last loaded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ea typeface="新細明體" pitchFamily="18" charset="-120"/>
              </a:rPr>
              <a:t>It is not necessary to write an unmodified page out when it comes to time to replace the page</a:t>
            </a:r>
            <a:endParaRPr lang="en-US" dirty="0"/>
          </a:p>
          <a:p>
            <a:pPr lvl="2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80215"/>
      </p:ext>
    </p:extLst>
  </p:cSld>
  <p:clrMapOvr>
    <a:masterClrMapping/>
  </p:clrMapOvr>
  <p:transition>
    <p:pull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pic>
        <p:nvPicPr>
          <p:cNvPr id="4" name="Content Placeholder 3" descr="Fig08_03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066799"/>
            <a:ext cx="7541202" cy="5623947"/>
          </a:xfr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0999" y="4267200"/>
            <a:ext cx="2167467" cy="840230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page #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 </a:t>
            </a:r>
            <a:r>
              <a:rPr lang="en-NZ" dirty="0">
                <a:latin typeface="Arial Narrow" panose="020B0606020202030204" pitchFamily="34" charset="0"/>
              </a:rPr>
              <a:t>is used to index 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the page</a:t>
            </a:r>
            <a:r>
              <a:rPr lang="en-NZ" dirty="0">
                <a:latin typeface="Arial Narrow" panose="020B0606020202030204" pitchFamily="34" charset="0"/>
              </a:rPr>
              <a:t> table and look up the frame #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934200" y="1117600"/>
            <a:ext cx="1676400" cy="1092200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e frame # is</a:t>
            </a:r>
            <a:r>
              <a:rPr lang="en-NZ" dirty="0">
                <a:latin typeface="Arial Narrow" panose="020B0606020202030204" pitchFamily="34" charset="0"/>
              </a:rPr>
              <a:t> combined with the offset to produce the real address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14800" y="2362200"/>
            <a:ext cx="1752600" cy="840230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A register holds the starting address of the page table</a:t>
            </a:r>
            <a:endParaRPr lang="en-US" altLang="zh-TW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5167675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Page tables can be very large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Consider a system that supports 4-Gbytes (2</a:t>
            </a:r>
            <a:r>
              <a:rPr lang="en-US" altLang="zh-TW" baseline="30000" dirty="0">
                <a:latin typeface="Arial" charset="0"/>
                <a:ea typeface="新細明體" pitchFamily="18" charset="-120"/>
              </a:rPr>
              <a:t>32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) virtual address space with 4-kbyte (2</a:t>
            </a:r>
            <a:r>
              <a:rPr lang="en-US" altLang="zh-TW" baseline="30000" dirty="0">
                <a:latin typeface="Arial" charset="0"/>
                <a:ea typeface="新細明體" pitchFamily="18" charset="-120"/>
              </a:rPr>
              <a:t>12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) pages.  The number of page table entries (PTEs) in a page table can be as many as 2</a:t>
            </a:r>
            <a:r>
              <a:rPr lang="en-US" altLang="zh-TW" baseline="30000" dirty="0">
                <a:latin typeface="Arial" charset="0"/>
                <a:ea typeface="新細明體" pitchFamily="18" charset="-120"/>
              </a:rPr>
              <a:t>20</a:t>
            </a:r>
            <a:endParaRPr lang="en-US" dirty="0"/>
          </a:p>
        </p:txBody>
      </p:sp>
      <p:pic>
        <p:nvPicPr>
          <p:cNvPr id="4" name="Content Placeholder 3" descr="Fig08_04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43000" y="2843194"/>
            <a:ext cx="5882777" cy="385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6"/>
          <p:cNvSpPr>
            <a:spLocks/>
          </p:cNvSpPr>
          <p:nvPr/>
        </p:nvSpPr>
        <p:spPr bwMode="auto">
          <a:xfrm>
            <a:off x="6400800" y="3962400"/>
            <a:ext cx="2667000" cy="990600"/>
          </a:xfrm>
          <a:prstGeom prst="borderCallout1">
            <a:avLst>
              <a:gd name="adj1" fmla="val 7894"/>
              <a:gd name="adj2" fmla="val -3569"/>
              <a:gd name="adj3" fmla="val 34451"/>
              <a:gd name="adj4" fmla="val -43759"/>
            </a:avLst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Composed of 2</a:t>
            </a:r>
            <a:r>
              <a:rPr lang="en-US" altLang="zh-TW" baseline="30000" dirty="0">
                <a:ea typeface="新細明體" pitchFamily="18" charset="-120"/>
              </a:rPr>
              <a:t>20</a:t>
            </a:r>
            <a:r>
              <a:rPr lang="en-US" altLang="zh-TW" dirty="0">
                <a:ea typeface="新細明體" pitchFamily="18" charset="-120"/>
              </a:rPr>
              <a:t> 4-byte PTEs, occupying 2</a:t>
            </a:r>
            <a:r>
              <a:rPr lang="en-US" altLang="zh-TW" baseline="30000" dirty="0">
                <a:ea typeface="新細明體" pitchFamily="18" charset="-120"/>
              </a:rPr>
              <a:t>10</a:t>
            </a:r>
            <a:r>
              <a:rPr lang="en-US" altLang="zh-TW" dirty="0">
                <a:ea typeface="新細明體" pitchFamily="18" charset="-120"/>
              </a:rPr>
              <a:t> pages in virtual memory</a:t>
            </a:r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4981824" y="3048000"/>
            <a:ext cx="2790576" cy="609600"/>
          </a:xfrm>
          <a:prstGeom prst="borderCallout1">
            <a:avLst>
              <a:gd name="adj1" fmla="val 11537"/>
              <a:gd name="adj2" fmla="val -3704"/>
              <a:gd name="adj3" fmla="val 19063"/>
              <a:gd name="adj4" fmla="val -81126"/>
            </a:avLst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Composed of 2</a:t>
            </a:r>
            <a:r>
              <a:rPr lang="en-US" altLang="zh-TW" baseline="30000" dirty="0">
                <a:ea typeface="新細明體" pitchFamily="18" charset="-120"/>
              </a:rPr>
              <a:t>10</a:t>
            </a:r>
            <a:r>
              <a:rPr lang="en-US" altLang="zh-TW" dirty="0">
                <a:ea typeface="新細明體" pitchFamily="18" charset="-120"/>
              </a:rPr>
              <a:t> 4-byte PTEs in main memory</a:t>
            </a:r>
          </a:p>
        </p:txBody>
      </p:sp>
    </p:spTree>
    <p:extLst>
      <p:ext uri="{BB962C8B-B14F-4D97-AF65-F5344CB8AC3E}">
        <p14:creationId xmlns:p14="http://schemas.microsoft.com/office/powerpoint/2010/main" val="3105363141"/>
      </p:ext>
    </p:extLst>
  </p:cSld>
  <p:clrMapOvr>
    <a:masterClrMapping/>
  </p:clrMapOvr>
  <p:transition>
    <p:pull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for </a:t>
            </a:r>
            <a:r>
              <a:rPr lang="en-US"/>
              <a:t>Hierarchical Page Table</a:t>
            </a:r>
            <a:endParaRPr lang="en-US" dirty="0"/>
          </a:p>
        </p:txBody>
      </p:sp>
      <p:pic>
        <p:nvPicPr>
          <p:cNvPr id="4" name="Content Placeholder 3" descr="Fig08_05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1" y="1804829"/>
            <a:ext cx="7239000" cy="5053171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524000"/>
            <a:ext cx="2286000" cy="677108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r>
              <a:rPr lang="en-NZ">
                <a:latin typeface="Arial Narrow" panose="020B0606020202030204" pitchFamily="34" charset="0"/>
              </a:rPr>
              <a:t>The root page always remains in main memory</a:t>
            </a:r>
            <a:endParaRPr lang="zh-TW" altLang="en-US" sz="200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81000" y="4648200"/>
            <a:ext cx="2133600" cy="830997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r>
              <a:rPr lang="en-NZ" sz="1600" dirty="0">
                <a:latin typeface="Arial Narrow" panose="020B0606020202030204" pitchFamily="34" charset="0"/>
              </a:rPr>
              <a:t>The first 10 bits index into root page to find a PTE for a page of user page table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743200" y="1742182"/>
            <a:ext cx="1676400" cy="1077218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r>
              <a:rPr lang="en-NZ" sz="1600" dirty="0">
                <a:latin typeface="Arial Narrow" panose="020B0606020202030204" pitchFamily="34" charset="0"/>
              </a:rPr>
              <a:t>The next 10 bits  index into user page to find the PTE of the referenced page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480251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in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dirty="0">
                <a:latin typeface="Arial" charset="0"/>
              </a:rPr>
              <a:t>Each process has its own segment table.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Each segment table entry contains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Segment base</a:t>
            </a:r>
            <a:r>
              <a:rPr lang="en-US" dirty="0"/>
              <a:t>: the starting address of the corresponding segment in main memory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/>
              <a:t>length</a:t>
            </a:r>
            <a:r>
              <a:rPr lang="en-US" dirty="0"/>
              <a:t> of the segment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P-bit </a:t>
            </a:r>
            <a:r>
              <a:rPr lang="en-US" dirty="0"/>
              <a:t>: determines if the segment is already in main memory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M-bit: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 determines if the segment has been modified since it was loaded in main memory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4" name="Content Placeholder 3" descr="Fig08_02b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06"/>
          <a:stretch>
            <a:fillRect/>
          </a:stretch>
        </p:blipFill>
        <p:spPr bwMode="auto">
          <a:xfrm>
            <a:off x="1600200" y="1905000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161473"/>
      </p:ext>
    </p:extLst>
  </p:cSld>
  <p:clrMapOvr>
    <a:masterClrMapping/>
  </p:clrMapOvr>
  <p:transition>
    <p:pull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in Segmentation</a:t>
            </a:r>
          </a:p>
        </p:txBody>
      </p:sp>
      <p:pic>
        <p:nvPicPr>
          <p:cNvPr id="4" name="Content Placeholder 3" descr="Fig08_1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8910" y="1600200"/>
            <a:ext cx="7339290" cy="5263619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4495800"/>
            <a:ext cx="2133600" cy="10895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segment #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 </a:t>
            </a:r>
            <a:r>
              <a:rPr lang="en-NZ" dirty="0">
                <a:latin typeface="Arial Narrow" panose="020B0606020202030204" pitchFamily="34" charset="0"/>
              </a:rPr>
              <a:t>is used to index into 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the segment</a:t>
            </a:r>
            <a:r>
              <a:rPr lang="en-NZ" dirty="0">
                <a:latin typeface="Arial Narrow" panose="020B0606020202030204" pitchFamily="34" charset="0"/>
              </a:rPr>
              <a:t> table and look up the segment base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934200" y="1143000"/>
            <a:ext cx="1676400" cy="10895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>
                <a:latin typeface="Arial Narrow" panose="020B0606020202030204" pitchFamily="34" charset="0"/>
              </a:rPr>
              <a:t>Th</a:t>
            </a:r>
            <a:r>
              <a:rPr lang="en-NZ" altLang="zh-TW">
                <a:latin typeface="Arial Narrow" panose="020B0606020202030204" pitchFamily="34" charset="0"/>
                <a:ea typeface="新細明體" pitchFamily="18" charset="-120"/>
              </a:rPr>
              <a:t>e segment base is added to the</a:t>
            </a:r>
            <a:r>
              <a:rPr lang="en-NZ">
                <a:latin typeface="Arial Narrow" panose="020B0606020202030204" pitchFamily="34" charset="0"/>
              </a:rPr>
              <a:t> offset to produce the real address</a:t>
            </a:r>
            <a:endParaRPr lang="zh-TW" altLang="en-US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343400" y="2971800"/>
            <a:ext cx="2286000" cy="535531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altLang="zh-TW" sz="1600" dirty="0">
                <a:latin typeface="Arial Narrow" panose="020B0606020202030204" pitchFamily="34" charset="0"/>
                <a:ea typeface="新細明體" pitchFamily="18" charset="-120"/>
              </a:rPr>
              <a:t>A register holds the starting address of the segment table</a:t>
            </a:r>
            <a:endParaRPr lang="en-US" altLang="zh-TW" sz="1600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937770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Paging and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NZ" dirty="0">
                <a:latin typeface="Arial" charset="0"/>
              </a:rPr>
              <a:t>A user’s address space is broken up into a number of segments and e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ach segment is broken up into a number of fixed-size pages.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NZ" dirty="0">
                <a:latin typeface="Arial" charset="0"/>
              </a:rPr>
              <a:t>From the programmer’s point of view, a logical address still consists of a segment number and a segment offset.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Segmentation is visible to the programmer.</a:t>
            </a:r>
            <a:endParaRPr lang="en-NZ" dirty="0">
              <a:latin typeface="Arial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NZ" dirty="0">
                <a:latin typeface="Arial" charset="0"/>
              </a:rPr>
              <a:t>From the system’s point of view, the segment offset is viewed as a page number and a page offset.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Paging is transparent to the programmer.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zh-TW" altLang="en-US" dirty="0">
              <a:latin typeface="Arial" charset="0"/>
              <a:ea typeface="新細明體" pitchFamily="18" charset="-120"/>
            </a:endParaRP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96096"/>
      </p:ext>
    </p:extLst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Memory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The principal operation of memory management is to bring processes into main memory for execution by the processor.</a:t>
            </a:r>
          </a:p>
          <a:p>
            <a:pPr>
              <a:spcBef>
                <a:spcPts val="600"/>
              </a:spcBef>
            </a:pPr>
            <a:r>
              <a:rPr lang="en-NZ" dirty="0"/>
              <a:t>Memory is cheap today, and getting cheaper.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But applications are demanding more and more memory, there is never enough! </a:t>
            </a:r>
          </a:p>
          <a:p>
            <a:pPr>
              <a:spcBef>
                <a:spcPts val="600"/>
              </a:spcBef>
            </a:pPr>
            <a:r>
              <a:rPr lang="en-US" dirty="0"/>
              <a:t>In a multiprogramming system, if only a few processes are in memory, then for much of the time, all of the processes will be waiting for I/O and the processor will be idle. </a:t>
            </a:r>
          </a:p>
          <a:p>
            <a:pPr>
              <a:spcBef>
                <a:spcPts val="600"/>
              </a:spcBef>
            </a:pPr>
            <a:r>
              <a:rPr lang="en-US" dirty="0"/>
              <a:t>Thus memory needs to be allocated to ensure a reasonable supply of ready processes to consume available processor time.</a:t>
            </a:r>
            <a:endParaRPr lang="en-NZ" dirty="0"/>
          </a:p>
          <a:p>
            <a:pPr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i="1" dirty="0"/>
          </a:p>
          <a:p>
            <a:pPr>
              <a:spcBef>
                <a:spcPts val="12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948706"/>
      </p:ext>
    </p:extLst>
  </p:cSld>
  <p:clrMapOvr>
    <a:masterClrMapping/>
  </p:clrMapOvr>
  <p:transition>
    <p:pull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Paging and Segmentation</a:t>
            </a:r>
          </a:p>
        </p:txBody>
      </p:sp>
      <p:pic>
        <p:nvPicPr>
          <p:cNvPr id="4" name="Content Placeholder 3" descr="Fig08_02c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905000"/>
            <a:ext cx="8007955" cy="3381375"/>
          </a:xfrm>
        </p:spPr>
      </p:pic>
      <p:sp>
        <p:nvSpPr>
          <p:cNvPr id="5" name="AutoShape 5"/>
          <p:cNvSpPr>
            <a:spLocks/>
          </p:cNvSpPr>
          <p:nvPr/>
        </p:nvSpPr>
        <p:spPr bwMode="auto">
          <a:xfrm>
            <a:off x="5967186" y="4800600"/>
            <a:ext cx="1612900" cy="990600"/>
          </a:xfrm>
          <a:prstGeom prst="borderCallout1">
            <a:avLst>
              <a:gd name="adj1" fmla="val 9676"/>
              <a:gd name="adj2" fmla="val -4722"/>
              <a:gd name="adj3" fmla="val -121042"/>
              <a:gd name="adj4" fmla="val -5451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The base now refers to a page table</a:t>
            </a:r>
          </a:p>
        </p:txBody>
      </p:sp>
    </p:spTree>
    <p:extLst>
      <p:ext uri="{BB962C8B-B14F-4D97-AF65-F5344CB8AC3E}">
        <p14:creationId xmlns:p14="http://schemas.microsoft.com/office/powerpoint/2010/main" val="1078871363"/>
      </p:ext>
    </p:extLst>
  </p:cSld>
  <p:clrMapOvr>
    <a:masterClrMapping/>
  </p:clrMapOvr>
  <p:transition>
    <p:pull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pic>
        <p:nvPicPr>
          <p:cNvPr id="4" name="Content Placeholder 3" descr="Fig08_13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3111" y="1219200"/>
            <a:ext cx="7627496" cy="54102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4191000"/>
            <a:ext cx="2192867" cy="10895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segment #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 </a:t>
            </a:r>
            <a:r>
              <a:rPr lang="en-NZ" dirty="0">
                <a:latin typeface="Arial Narrow" panose="020B0606020202030204" pitchFamily="34" charset="0"/>
              </a:rPr>
              <a:t>is used to index into </a:t>
            </a:r>
            <a:r>
              <a:rPr lang="en-NZ" altLang="zh-TW" dirty="0">
                <a:latin typeface="Arial Narrow" panose="020B0606020202030204" pitchFamily="34" charset="0"/>
                <a:ea typeface="新細明體" pitchFamily="18" charset="-120"/>
              </a:rPr>
              <a:t>the segment</a:t>
            </a:r>
            <a:r>
              <a:rPr lang="en-NZ" dirty="0">
                <a:latin typeface="Arial Narrow" panose="020B0606020202030204" pitchFamily="34" charset="0"/>
              </a:rPr>
              <a:t> table to find the page table for that segment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95600" y="1143000"/>
            <a:ext cx="1752600" cy="9787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page # is used to index the page table and look up the frame #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86600" y="990600"/>
            <a:ext cx="1600200" cy="1089529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rIns="360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NZ" dirty="0">
                <a:latin typeface="Arial Narrow" panose="020B0606020202030204" pitchFamily="34" charset="0"/>
              </a:rPr>
              <a:t>The frame # is combined with the offset to produce the real address</a:t>
            </a:r>
            <a:endParaRPr lang="zh-TW" altLang="en-US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230633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/>
          <a:lstStyle/>
          <a:p>
            <a:r>
              <a:rPr lang="en-NZ" sz="2800" dirty="0"/>
              <a:t>Basic requirements of Memory Management</a:t>
            </a:r>
          </a:p>
          <a:p>
            <a:r>
              <a:rPr lang="en-NZ" sz="2800" dirty="0"/>
              <a:t>Basic blocks of memory management</a:t>
            </a:r>
          </a:p>
          <a:p>
            <a:pPr lvl="1"/>
            <a:r>
              <a:rPr lang="en-NZ" sz="2400" dirty="0"/>
              <a:t>Paging</a:t>
            </a:r>
          </a:p>
          <a:p>
            <a:pPr lvl="1"/>
            <a:r>
              <a:rPr lang="en-NZ" sz="2400" dirty="0"/>
              <a:t>Segmentation</a:t>
            </a:r>
          </a:p>
          <a:p>
            <a:r>
              <a:rPr lang="en-NZ" sz="2800" dirty="0"/>
              <a:t>Virtual Memory (VM) Basics</a:t>
            </a:r>
          </a:p>
          <a:p>
            <a:r>
              <a:rPr lang="en-NZ" sz="2800" dirty="0"/>
              <a:t>Hardware and Control Structures of VM</a:t>
            </a:r>
          </a:p>
          <a:p>
            <a:pPr lvl="1"/>
            <a:r>
              <a:rPr lang="en-NZ" dirty="0"/>
              <a:t>Paging</a:t>
            </a:r>
          </a:p>
          <a:p>
            <a:pPr lvl="1"/>
            <a:r>
              <a:rPr lang="en-NZ" dirty="0"/>
              <a:t>Segmentation</a:t>
            </a:r>
          </a:p>
          <a:p>
            <a:pPr lvl="1"/>
            <a:r>
              <a:rPr lang="en-NZ" dirty="0"/>
              <a:t>Combined Paging and Segmentation</a:t>
            </a:r>
          </a:p>
          <a:p>
            <a:r>
              <a:rPr lang="en-NZ" sz="3200" dirty="0">
                <a:solidFill>
                  <a:schemeClr val="accent1"/>
                </a:solidFill>
              </a:rPr>
              <a:t>VM Management</a:t>
            </a:r>
          </a:p>
          <a:p>
            <a:pPr lvl="1"/>
            <a:endParaRPr lang="en-NZ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" y="57912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12416"/>
      </p:ext>
    </p:extLst>
  </p:cSld>
  <p:clrMapOvr>
    <a:masterClrMapping/>
  </p:clrMapOvr>
  <p:transition>
    <p:pull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Fetch policy</a:t>
            </a:r>
          </a:p>
          <a:p>
            <a:r>
              <a:rPr lang="en-NZ" dirty="0"/>
              <a:t>Placement policy</a:t>
            </a:r>
          </a:p>
          <a:p>
            <a:r>
              <a:rPr lang="en-NZ" dirty="0"/>
              <a:t>Replacement policy</a:t>
            </a:r>
          </a:p>
          <a:p>
            <a:r>
              <a:rPr lang="en-NZ" dirty="0"/>
              <a:t>Resident set management</a:t>
            </a:r>
          </a:p>
          <a:p>
            <a:r>
              <a:rPr lang="en-NZ" dirty="0"/>
              <a:t>Cleaning policy</a:t>
            </a:r>
          </a:p>
          <a:p>
            <a:r>
              <a:rPr lang="en-NZ" dirty="0"/>
              <a:t>Load control</a:t>
            </a:r>
          </a:p>
          <a:p>
            <a:pPr lvl="1"/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04988" algn="l"/>
              </a:tabLst>
            </a:pPr>
            <a:r>
              <a:rPr lang="en-NZ" dirty="0"/>
              <a:t>OS Policies for VM</a:t>
            </a:r>
          </a:p>
        </p:txBody>
      </p:sp>
      <p:sp>
        <p:nvSpPr>
          <p:cNvPr id="4" name="Cloud 3"/>
          <p:cNvSpPr/>
          <p:nvPr/>
        </p:nvSpPr>
        <p:spPr>
          <a:xfrm>
            <a:off x="2772142" y="4038600"/>
            <a:ext cx="3657600" cy="1371600"/>
          </a:xfrm>
          <a:prstGeom prst="cloud">
            <a:avLst/>
          </a:prstGeom>
          <a:solidFill>
            <a:srgbClr val="C4BD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60859" y="4401234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aim: to minimize</a:t>
            </a:r>
          </a:p>
          <a:p>
            <a:r>
              <a:rPr lang="en-US" b="1" dirty="0"/>
              <a:t> page faults</a:t>
            </a:r>
          </a:p>
        </p:txBody>
      </p:sp>
    </p:spTree>
    <p:extLst>
      <p:ext uri="{BB962C8B-B14F-4D97-AF65-F5344CB8AC3E}">
        <p14:creationId xmlns:p14="http://schemas.microsoft.com/office/powerpoint/2010/main" val="947568643"/>
      </p:ext>
    </p:extLst>
  </p:cSld>
  <p:clrMapOvr>
    <a:masterClrMapping/>
  </p:clrMapOvr>
  <p:transition>
    <p:pull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Determines </a:t>
            </a:r>
            <a:r>
              <a:rPr lang="en-US" b="1" i="1" dirty="0">
                <a:solidFill>
                  <a:schemeClr val="accent2"/>
                </a:solidFill>
              </a:rPr>
              <a:t>when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 page should be brought into memory. </a:t>
            </a:r>
          </a:p>
          <a:p>
            <a:pPr>
              <a:spcBef>
                <a:spcPts val="300"/>
              </a:spcBef>
            </a:pPr>
            <a:r>
              <a:rPr lang="en-US" dirty="0"/>
              <a:t>Demand Paging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only brings pages into main memory when a reference is made to a location on the page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many page faults when process first started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but, as more and more pages are brought in, due to the </a:t>
            </a:r>
            <a:r>
              <a:rPr lang="en-US" altLang="zh-TW" b="1" i="1" dirty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principle of locality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, most future references will be to pages that have recently been brought in, and page faults should drop to a very low level</a:t>
            </a:r>
          </a:p>
          <a:p>
            <a:pPr lvl="2">
              <a:spcBef>
                <a:spcPts val="300"/>
              </a:spcBef>
            </a:pPr>
            <a:r>
              <a:rPr lang="en-US" altLang="zh-HK" dirty="0"/>
              <a:t>Principle of locality: program and data references within a process tend to cluster, so, only a few pieces of a process will be needed over a short period of time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dirty="0" err="1"/>
              <a:t>Prepaging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NZ" dirty="0">
                <a:latin typeface="Arial" charset="0"/>
              </a:rPr>
              <a:t>pages other than the one demanded by a page fault are brought in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if pages are stored contiguously on disk, it is more efficient to bring in a number of pages at one time</a:t>
            </a:r>
          </a:p>
          <a:p>
            <a:pPr>
              <a:spcBef>
                <a:spcPts val="300"/>
              </a:spcBef>
            </a:pP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86735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Determines </a:t>
            </a:r>
            <a:r>
              <a:rPr lang="en-US" b="1" i="1" dirty="0">
                <a:solidFill>
                  <a:schemeClr val="accent2"/>
                </a:solidFill>
              </a:rPr>
              <a:t>where</a:t>
            </a:r>
            <a:r>
              <a:rPr lang="en-US" dirty="0"/>
              <a:t> in real memory a process piece is to reside.</a:t>
            </a:r>
          </a:p>
          <a:p>
            <a:pPr>
              <a:spcBef>
                <a:spcPts val="1200"/>
              </a:spcBef>
            </a:pPr>
            <a:r>
              <a:rPr lang="en-US" dirty="0"/>
              <a:t>Irrelevant for pure paging or combined paging with segmentation scheme.</a:t>
            </a:r>
          </a:p>
          <a:p>
            <a:pPr>
              <a:spcBef>
                <a:spcPts val="1200"/>
              </a:spcBef>
            </a:pPr>
            <a:r>
              <a:rPr lang="en-US" dirty="0"/>
              <a:t>Important in a segmentation system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best-fit, first-fit, next fit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4" name="Content Placeholder 3" descr="Fig07_05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9770"/>
          <a:stretch/>
        </p:blipFill>
        <p:spPr bwMode="auto">
          <a:xfrm>
            <a:off x="4495800" y="1417638"/>
            <a:ext cx="451349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4970669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When all of the frames in main memory are occupied, the replacement policy determines </a:t>
            </a:r>
            <a:r>
              <a:rPr lang="en-NZ" b="1" i="1" dirty="0">
                <a:solidFill>
                  <a:schemeClr val="accent2"/>
                </a:solidFill>
              </a:rPr>
              <a:t>which page </a:t>
            </a:r>
            <a:r>
              <a:rPr lang="en-NZ" dirty="0"/>
              <a:t>in memory to be replaced </a:t>
            </a:r>
            <a:r>
              <a:rPr lang="en-US" dirty="0"/>
              <a:t>when a new page must be brought in.</a:t>
            </a:r>
            <a:endParaRPr lang="en-NZ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Objective: the page that is removed should be the page least likely to be referenced in the near future.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Tradeoff: the more sophisticated the replacement policy, the greater the overhead to implement it.</a:t>
            </a:r>
            <a:endParaRPr lang="en-NZ" dirty="0">
              <a:latin typeface="Arial" charset="0"/>
            </a:endParaRPr>
          </a:p>
          <a:p>
            <a:pPr>
              <a:spcBef>
                <a:spcPts val="1200"/>
              </a:spcBef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32636624"/>
      </p:ext>
    </p:extLst>
  </p:cSld>
  <p:clrMapOvr>
    <a:masterClrMapping/>
  </p:clrMapOvr>
  <p:transition>
    <p:pull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Replacement Restriction: </a:t>
            </a:r>
            <a:br>
              <a:rPr lang="en-US" dirty="0"/>
            </a:br>
            <a:r>
              <a:rPr lang="en-US" dirty="0"/>
              <a:t>Frame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400" dirty="0"/>
              <a:t>Some of the frames in main memory may be locked. When a frame is locked, the page currently stored in that frame may not be replaced.</a:t>
            </a:r>
          </a:p>
          <a:p>
            <a:pPr lvl="1">
              <a:spcBef>
                <a:spcPts val="1200"/>
              </a:spcBef>
            </a:pPr>
            <a:r>
              <a:rPr lang="en-US" altLang="zh-HK" dirty="0"/>
              <a:t>Kernel of the OS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Key control structures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I/O buffers</a:t>
            </a:r>
          </a:p>
          <a:p>
            <a:pPr>
              <a:spcBef>
                <a:spcPts val="1200"/>
              </a:spcBef>
            </a:pPr>
            <a:r>
              <a:rPr lang="en-US" dirty="0"/>
              <a:t>Locking is achieved by associating a lock bit with each frame.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07145"/>
      </p:ext>
    </p:extLst>
  </p:cSld>
  <p:clrMapOvr>
    <a:masterClrMapping/>
  </p:clrMapOvr>
  <p:transition>
    <p:pull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Replacement  </a:t>
            </a:r>
            <a:r>
              <a:rPr lang="en-NZ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NZ" dirty="0"/>
              <a:t>Algorithms used for the selection of a page to replace: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Optimal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First-in-first-out (FIFO)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Least recently used (LRU)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Clock</a:t>
            </a:r>
          </a:p>
          <a:p>
            <a:pPr>
              <a:spcBef>
                <a:spcPts val="600"/>
              </a:spcBef>
            </a:pPr>
            <a:r>
              <a:rPr lang="en-NZ" dirty="0"/>
              <a:t>Consider the following page address stream formed by executing a program with three frames allocated.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2 3 2 1 5 2 4 5 3 2 5 2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Which means that the first page referenced is 2, the second page referenced is 3, and so on. </a:t>
            </a:r>
          </a:p>
        </p:txBody>
      </p:sp>
    </p:spTree>
    <p:extLst>
      <p:ext uri="{BB962C8B-B14F-4D97-AF65-F5344CB8AC3E}">
        <p14:creationId xmlns:p14="http://schemas.microsoft.com/office/powerpoint/2010/main" val="1989158184"/>
      </p:ext>
    </p:extLst>
  </p:cSld>
  <p:clrMapOvr>
    <a:masterClrMapping/>
  </p:clrMapOvr>
  <p:transition>
    <p:pull dir="r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 Policy </a:t>
            </a:r>
            <a:br>
              <a:rPr lang="en-US" dirty="0"/>
            </a:br>
            <a:r>
              <a:rPr lang="en-US" dirty="0"/>
              <a:t>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Selects the page for which the time to the </a:t>
            </a:r>
            <a:r>
              <a:rPr lang="en-US" b="1" i="1" dirty="0"/>
              <a:t>next</a:t>
            </a:r>
            <a:r>
              <a:rPr lang="en-US" dirty="0"/>
              <a:t> reference</a:t>
            </a:r>
            <a:r>
              <a:rPr lang="en-US" i="1" dirty="0"/>
              <a:t> </a:t>
            </a:r>
            <a:r>
              <a:rPr lang="en-US" dirty="0"/>
              <a:t>(i.e., the future reference) is the </a:t>
            </a:r>
            <a:r>
              <a:rPr lang="en-US" b="1" i="1" dirty="0"/>
              <a:t>longest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dirty="0"/>
              <a:t>Results in the fewest number of page faults but it is impossible to have perfect knowledge of future events.</a:t>
            </a:r>
          </a:p>
          <a:p>
            <a:pPr>
              <a:spcBef>
                <a:spcPts val="1200"/>
              </a:spcBef>
            </a:pPr>
            <a:r>
              <a:rPr lang="en-US" dirty="0"/>
              <a:t>Serves as a standard to judge real-world practical algorithms.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98477"/>
      </p:ext>
    </p:extLst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Memory Management </a:t>
            </a:r>
            <a:r>
              <a:rPr lang="en-NZ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953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NZ" sz="2800" dirty="0"/>
              <a:t>Relocation</a:t>
            </a:r>
          </a:p>
          <a:p>
            <a:pPr>
              <a:spcBef>
                <a:spcPts val="1800"/>
              </a:spcBef>
            </a:pPr>
            <a:r>
              <a:rPr lang="en-NZ" sz="2800" dirty="0"/>
              <a:t>Protection</a:t>
            </a:r>
          </a:p>
          <a:p>
            <a:pPr>
              <a:spcBef>
                <a:spcPts val="1800"/>
              </a:spcBef>
            </a:pPr>
            <a:r>
              <a:rPr lang="en-NZ" sz="2800" dirty="0"/>
              <a:t>Sharing</a:t>
            </a:r>
          </a:p>
          <a:p>
            <a:pPr>
              <a:spcBef>
                <a:spcPts val="1800"/>
              </a:spcBef>
            </a:pPr>
            <a:r>
              <a:rPr lang="en-NZ" sz="2800" dirty="0"/>
              <a:t>Logical organization</a:t>
            </a:r>
          </a:p>
          <a:p>
            <a:pPr>
              <a:spcBef>
                <a:spcPts val="1800"/>
              </a:spcBef>
            </a:pPr>
            <a:r>
              <a:rPr lang="en-NZ" sz="2800" dirty="0"/>
              <a:t>Physical organization</a:t>
            </a:r>
          </a:p>
        </p:txBody>
      </p:sp>
    </p:spTree>
  </p:cSld>
  <p:clrMapOvr>
    <a:masterClrMapping/>
  </p:clrMapOvr>
  <p:transition>
    <p:pull dir="r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Optimal Replacement</a:t>
            </a:r>
            <a:br>
              <a:rPr lang="en-NZ" dirty="0"/>
            </a:br>
            <a:r>
              <a:rPr lang="en-NZ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69142"/>
          </a:xfrm>
        </p:spPr>
        <p:txBody>
          <a:bodyPr/>
          <a:lstStyle/>
          <a:p>
            <a:r>
              <a:rPr lang="en-NZ" dirty="0"/>
              <a:t>The optimal policy produces 3 page faults after the frame allocation has been filled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1752598"/>
            <a:ext cx="8077200" cy="2743202"/>
            <a:chOff x="1617165" y="1752599"/>
            <a:chExt cx="5934710" cy="1637030"/>
          </a:xfrm>
        </p:grpSpPr>
        <p:pic>
          <p:nvPicPr>
            <p:cNvPr id="6" name="Picture 5" descr="f14.pdf"/>
            <p:cNvPicPr/>
            <p:nvPr/>
          </p:nvPicPr>
          <p:blipFill rotWithShape="1">
            <a:blip r:embed="rId3"/>
            <a:srcRect t="6547" b="71726"/>
            <a:stretch/>
          </p:blipFill>
          <p:spPr bwMode="auto">
            <a:xfrm>
              <a:off x="1617165" y="1752599"/>
              <a:ext cx="5934710" cy="9956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f14.pdf"/>
            <p:cNvPicPr/>
            <p:nvPr/>
          </p:nvPicPr>
          <p:blipFill rotWithShape="1">
            <a:blip r:embed="rId3"/>
            <a:srcRect t="81548" b="4465"/>
            <a:stretch/>
          </p:blipFill>
          <p:spPr bwMode="auto">
            <a:xfrm>
              <a:off x="1617165" y="2748279"/>
              <a:ext cx="5934710" cy="641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7778517"/>
      </p:ext>
    </p:extLst>
  </p:cSld>
  <p:clrMapOvr>
    <a:masterClrMapping/>
  </p:clrMapOvr>
  <p:transition>
    <p:pull dir="r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 Policy</a:t>
            </a:r>
            <a:br>
              <a:rPr lang="en-US" dirty="0"/>
            </a:br>
            <a:r>
              <a:rPr lang="en-US" dirty="0"/>
              <a:t>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FIFO (First In First Out) policy treats page frames allocated to a process as a </a:t>
            </a:r>
            <a:r>
              <a:rPr lang="en-US" b="1" i="1" dirty="0">
                <a:solidFill>
                  <a:srgbClr val="0070C0"/>
                </a:solidFill>
              </a:rPr>
              <a:t>circular buffer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dirty="0"/>
              <a:t>Pages are removed in round-robin style.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Simplest replacement policy to implement (only requires a pointer circle through the page frames)</a:t>
            </a:r>
          </a:p>
          <a:p>
            <a:pPr>
              <a:spcBef>
                <a:spcPts val="1200"/>
              </a:spcBef>
            </a:pPr>
            <a:r>
              <a:rPr lang="en-US" dirty="0"/>
              <a:t>Page that has been in memory the </a:t>
            </a:r>
            <a:r>
              <a:rPr lang="en-US" b="1" i="1" dirty="0"/>
              <a:t>longest</a:t>
            </a:r>
            <a:r>
              <a:rPr lang="en-US" dirty="0"/>
              <a:t> is replaced.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But, these pages may be needed again very soon if it hasn’t truly fallen out of use.</a:t>
            </a:r>
          </a:p>
        </p:txBody>
      </p:sp>
    </p:spTree>
    <p:extLst>
      <p:ext uri="{BB962C8B-B14F-4D97-AF65-F5344CB8AC3E}">
        <p14:creationId xmlns:p14="http://schemas.microsoft.com/office/powerpoint/2010/main" val="3613388545"/>
      </p:ext>
    </p:extLst>
  </p:cSld>
  <p:clrMapOvr>
    <a:masterClrMapping/>
  </p:clrMapOvr>
  <p:transition>
    <p:pull dir="r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NZ" dirty="0"/>
              <a:t>FIFO Replacement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67" y="4419599"/>
            <a:ext cx="8229600" cy="144417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The FIFO policy results in 6 page faults.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Note that FIFO does not recognize that pages 2 and 5 are referenced more frequently than other pages.</a:t>
            </a:r>
            <a:endParaRPr lang="en-US" dirty="0"/>
          </a:p>
          <a:p>
            <a:pPr>
              <a:spcBef>
                <a:spcPts val="1200"/>
              </a:spcBef>
            </a:pP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1600200"/>
            <a:ext cx="8305800" cy="2743200"/>
            <a:chOff x="1756676" y="1518920"/>
            <a:chExt cx="5943600" cy="1910080"/>
          </a:xfrm>
        </p:grpSpPr>
        <p:pic>
          <p:nvPicPr>
            <p:cNvPr id="5" name="Picture 4" descr="f14.pdf"/>
            <p:cNvPicPr/>
            <p:nvPr/>
          </p:nvPicPr>
          <p:blipFill rotWithShape="1">
            <a:blip r:embed="rId3"/>
            <a:srcRect t="48214" b="39286"/>
            <a:stretch/>
          </p:blipFill>
          <p:spPr bwMode="auto">
            <a:xfrm>
              <a:off x="1761121" y="2214880"/>
              <a:ext cx="5934710" cy="57277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 descr="f14.pdf"/>
            <p:cNvPicPr/>
            <p:nvPr/>
          </p:nvPicPr>
          <p:blipFill rotWithShape="1">
            <a:blip r:embed="rId3"/>
            <a:srcRect b="84950"/>
            <a:stretch/>
          </p:blipFill>
          <p:spPr bwMode="auto">
            <a:xfrm>
              <a:off x="1756676" y="1518920"/>
              <a:ext cx="5943600" cy="6908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f14.pdf"/>
            <p:cNvPicPr/>
            <p:nvPr/>
          </p:nvPicPr>
          <p:blipFill rotWithShape="1">
            <a:blip r:embed="rId3"/>
            <a:srcRect t="81548" b="4465"/>
            <a:stretch/>
          </p:blipFill>
          <p:spPr bwMode="auto">
            <a:xfrm>
              <a:off x="1761121" y="2787650"/>
              <a:ext cx="5934710" cy="641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Down Arrow 7"/>
          <p:cNvSpPr/>
          <p:nvPr/>
        </p:nvSpPr>
        <p:spPr>
          <a:xfrm>
            <a:off x="4724400" y="194391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162800" y="194391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620000" y="194391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15432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 Policy</a:t>
            </a:r>
            <a:br>
              <a:rPr lang="en-US" dirty="0"/>
            </a:br>
            <a:r>
              <a:rPr lang="en-US" dirty="0"/>
              <a:t>Least Recently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LRU (Least Recently Used) policy replaces the page that has not been referenced for the </a:t>
            </a:r>
            <a:r>
              <a:rPr lang="en-US" b="1" i="1" dirty="0"/>
              <a:t>longest</a:t>
            </a:r>
            <a:r>
              <a:rPr lang="en-US" dirty="0"/>
              <a:t> time.</a:t>
            </a:r>
          </a:p>
          <a:p>
            <a:pPr>
              <a:spcBef>
                <a:spcPts val="1200"/>
              </a:spcBef>
            </a:pPr>
            <a:r>
              <a:rPr lang="en-US" dirty="0"/>
              <a:t>By the principle of locality, this should be the page </a:t>
            </a:r>
            <a:r>
              <a:rPr lang="en-US" b="1" i="1" dirty="0"/>
              <a:t>least</a:t>
            </a:r>
            <a:r>
              <a:rPr lang="en-US" dirty="0"/>
              <a:t> likely to be referenced in the near future.</a:t>
            </a:r>
          </a:p>
          <a:p>
            <a:pPr>
              <a:spcBef>
                <a:spcPts val="1200"/>
              </a:spcBef>
            </a:pPr>
            <a:r>
              <a:rPr lang="en-US" dirty="0"/>
              <a:t>Difficult to implement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One approach is to tag each page with the time of last reference.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This requires a great deal of overhead.</a:t>
            </a:r>
          </a:p>
        </p:txBody>
      </p:sp>
    </p:spTree>
    <p:extLst>
      <p:ext uri="{BB962C8B-B14F-4D97-AF65-F5344CB8AC3E}">
        <p14:creationId xmlns:p14="http://schemas.microsoft.com/office/powerpoint/2010/main" val="598758217"/>
      </p:ext>
    </p:extLst>
  </p:cSld>
  <p:clrMapOvr>
    <a:masterClrMapping/>
  </p:clrMapOvr>
  <p:transition>
    <p:pull dir="r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LRU Replacment </a:t>
            </a:r>
            <a:r>
              <a:rPr lang="en-NZ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495800"/>
            <a:ext cx="8229600" cy="1371600"/>
          </a:xfrm>
        </p:spPr>
        <p:txBody>
          <a:bodyPr/>
          <a:lstStyle/>
          <a:p>
            <a:r>
              <a:rPr lang="en-NZ" dirty="0"/>
              <a:t>The LRU policy does nearly as well as the optimal policy.</a:t>
            </a:r>
          </a:p>
          <a:p>
            <a:pPr lvl="1"/>
            <a:r>
              <a:rPr lang="en-NZ" dirty="0"/>
              <a:t>In this example, there are 4 page faults.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" y="1371600"/>
            <a:ext cx="7543800" cy="3048000"/>
            <a:chOff x="1678622" y="1290320"/>
            <a:chExt cx="5943600" cy="1986280"/>
          </a:xfrm>
        </p:grpSpPr>
        <p:pic>
          <p:nvPicPr>
            <p:cNvPr id="5" name="Picture 4" descr="f14.pdf"/>
            <p:cNvPicPr/>
            <p:nvPr/>
          </p:nvPicPr>
          <p:blipFill rotWithShape="1">
            <a:blip r:embed="rId3"/>
            <a:srcRect t="81548" b="4465"/>
            <a:stretch/>
          </p:blipFill>
          <p:spPr bwMode="auto">
            <a:xfrm>
              <a:off x="1683067" y="2635250"/>
              <a:ext cx="5934710" cy="641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 descr="f14.pdf"/>
            <p:cNvPicPr/>
            <p:nvPr/>
          </p:nvPicPr>
          <p:blipFill rotWithShape="1">
            <a:blip r:embed="rId3"/>
            <a:srcRect b="84950"/>
            <a:stretch/>
          </p:blipFill>
          <p:spPr bwMode="auto">
            <a:xfrm>
              <a:off x="1678622" y="1290320"/>
              <a:ext cx="5943600" cy="6908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f14.pdf"/>
            <p:cNvPicPr/>
            <p:nvPr/>
          </p:nvPicPr>
          <p:blipFill rotWithShape="1">
            <a:blip r:embed="rId3"/>
            <a:srcRect t="30953" b="55654"/>
            <a:stretch/>
          </p:blipFill>
          <p:spPr bwMode="auto">
            <a:xfrm>
              <a:off x="1683067" y="1981200"/>
              <a:ext cx="5934710" cy="6140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Down Arrow 7"/>
          <p:cNvSpPr/>
          <p:nvPr/>
        </p:nvSpPr>
        <p:spPr>
          <a:xfrm>
            <a:off x="4419600" y="1752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629400" y="1752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086600" y="1752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2171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 Policy</a:t>
            </a:r>
            <a:br>
              <a:rPr lang="en-US" dirty="0"/>
            </a:br>
            <a:r>
              <a:rPr lang="en-US" dirty="0"/>
              <a:t>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Clock replacement policy associates an additional bit called a </a:t>
            </a:r>
            <a:r>
              <a:rPr lang="en-US" b="1" i="1" dirty="0">
                <a:solidFill>
                  <a:srgbClr val="0070C0"/>
                </a:solidFill>
              </a:rPr>
              <a:t>use bit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with each memory frame.</a:t>
            </a:r>
            <a:endParaRPr lang="en-US" i="1" dirty="0"/>
          </a:p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Similar to FIFO, except any frame with a use bit of 1 is passed over.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The set of frames is considered to be a circular buffer with a pointer set to the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next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frame after the page just replaced.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When a page is first loaded in memory or referenced, the use bit is set to 1.</a:t>
            </a:r>
            <a:endParaRPr lang="en-US" altLang="zh-TW" dirty="0">
              <a:latin typeface="Arial" charset="0"/>
              <a:ea typeface="新細明體" pitchFamily="18" charset="-12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When it is time to replace a page, OS scans the set of frames, 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any frame with a use bit of 1 is passed over and resetting the bit to 0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the first frame encountered with the use bit already being 0 is replaced</a:t>
            </a:r>
          </a:p>
        </p:txBody>
      </p:sp>
    </p:spTree>
    <p:extLst>
      <p:ext uri="{BB962C8B-B14F-4D97-AF65-F5344CB8AC3E}">
        <p14:creationId xmlns:p14="http://schemas.microsoft.com/office/powerpoint/2010/main" val="3862655244"/>
      </p:ext>
    </p:extLst>
  </p:cSld>
  <p:clrMapOvr>
    <a:masterClrMapping/>
  </p:clrMapOvr>
  <p:transition>
    <p:pull dir="r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890" name="Content Placeholder 3" descr="Fig08_16a.gif"/>
          <p:cNvPicPr>
            <a:picLocks noGrp="1" noChangeAspect="1"/>
          </p:cNvPicPr>
          <p:nvPr>
            <p:ph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47800"/>
            <a:ext cx="5334000" cy="4338638"/>
          </a:xfrm>
          <a:noFill/>
        </p:spPr>
      </p:pic>
      <p:sp>
        <p:nvSpPr>
          <p:cNvPr id="29389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Clock Replacment Example</a:t>
            </a:r>
          </a:p>
        </p:txBody>
      </p:sp>
      <p:pic>
        <p:nvPicPr>
          <p:cNvPr id="293892" name="Content Placeholder 3" descr="Fig08_16b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r="13115" b="12444"/>
          <a:stretch>
            <a:fillRect/>
          </a:stretch>
        </p:blipFill>
        <p:spPr bwMode="auto">
          <a:xfrm>
            <a:off x="5268913" y="1828800"/>
            <a:ext cx="3875087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3896" name="Group 8"/>
          <p:cNvGrpSpPr>
            <a:grpSpLocks/>
          </p:cNvGrpSpPr>
          <p:nvPr/>
        </p:nvGrpSpPr>
        <p:grpSpPr bwMode="auto">
          <a:xfrm>
            <a:off x="3886200" y="2971800"/>
            <a:ext cx="1447800" cy="1295400"/>
            <a:chOff x="2448" y="1872"/>
            <a:chExt cx="912" cy="816"/>
          </a:xfrm>
        </p:grpSpPr>
        <p:sp>
          <p:nvSpPr>
            <p:cNvPr id="293894" name="AutoShape 6"/>
            <p:cNvSpPr>
              <a:spLocks noChangeArrowheads="1"/>
            </p:cNvSpPr>
            <p:nvPr/>
          </p:nvSpPr>
          <p:spPr bwMode="auto">
            <a:xfrm>
              <a:off x="2448" y="1872"/>
              <a:ext cx="912" cy="816"/>
            </a:xfrm>
            <a:prstGeom prst="rightArrow">
              <a:avLst>
                <a:gd name="adj1" fmla="val 50000"/>
                <a:gd name="adj2" fmla="val 279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895" name="Text Box 7"/>
            <p:cNvSpPr txBox="1">
              <a:spLocks noChangeArrowheads="1"/>
            </p:cNvSpPr>
            <p:nvPr/>
          </p:nvSpPr>
          <p:spPr bwMode="auto">
            <a:xfrm>
              <a:off x="2544" y="2064"/>
              <a:ext cx="7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pitchFamily="18" charset="-120"/>
                </a:rPr>
                <a:t>incoming page 727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8460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NZ" dirty="0"/>
              <a:t>Clock Replacement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76400"/>
          </a:xfrm>
        </p:spPr>
        <p:txBody>
          <a:bodyPr/>
          <a:lstStyle/>
          <a:p>
            <a:r>
              <a:rPr lang="en-NZ" dirty="0"/>
              <a:t>Note that the clock policy is good at protecting frame 2 from replacement.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81200" y="1295400"/>
            <a:ext cx="6858000" cy="644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NZ"/>
              <a:t>An asterisk indicates that the corresponding use bit is equal to 1.</a:t>
            </a:r>
          </a:p>
          <a:p>
            <a:r>
              <a:rPr lang="en-NZ"/>
              <a:t>The arrow indicates the current position of the pointer. </a:t>
            </a:r>
            <a:endParaRPr lang="en-US" altLang="zh-TW">
              <a:ea typeface="新細明體" pitchFamily="18" charset="-12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1622774"/>
            <a:ext cx="7543800" cy="3406426"/>
            <a:chOff x="1636776" y="2133600"/>
            <a:chExt cx="5943600" cy="2328672"/>
          </a:xfrm>
        </p:grpSpPr>
        <p:pic>
          <p:nvPicPr>
            <p:cNvPr id="6" name="Picture 5" descr="f14.pdf"/>
            <p:cNvPicPr/>
            <p:nvPr/>
          </p:nvPicPr>
          <p:blipFill rotWithShape="1">
            <a:blip r:embed="rId3"/>
            <a:srcRect b="84950"/>
            <a:stretch/>
          </p:blipFill>
          <p:spPr bwMode="auto">
            <a:xfrm>
              <a:off x="1636776" y="2133600"/>
              <a:ext cx="5943600" cy="6908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 descr="f14.pdf"/>
            <p:cNvPicPr/>
            <p:nvPr/>
          </p:nvPicPr>
          <p:blipFill rotWithShape="1">
            <a:blip r:embed="rId3"/>
            <a:srcRect t="64881"/>
            <a:stretch/>
          </p:blipFill>
          <p:spPr bwMode="auto">
            <a:xfrm>
              <a:off x="1641221" y="2851912"/>
              <a:ext cx="5934710" cy="16103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Down Arrow 8"/>
          <p:cNvSpPr/>
          <p:nvPr/>
        </p:nvSpPr>
        <p:spPr>
          <a:xfrm>
            <a:off x="6248400" y="197569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8245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Content Placeholder 3" descr="Fig08_17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914" r="22850" b="17116"/>
          <a:stretch/>
        </p:blipFill>
        <p:spPr>
          <a:xfrm>
            <a:off x="381000" y="1828800"/>
            <a:ext cx="7584198" cy="42672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05400" y="1498600"/>
            <a:ext cx="3352800" cy="1930400"/>
          </a:xfrm>
          <a:prstGeom prst="rect">
            <a:avLst/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NZ" sz="2000" dirty="0"/>
              <a:t>Two conflicting constraints:</a:t>
            </a:r>
          </a:p>
          <a:p>
            <a:r>
              <a:rPr lang="en-NZ" sz="2000" dirty="0"/>
              <a:t>1. We would like to have a small page fault rate in order to run efficiently</a:t>
            </a:r>
          </a:p>
          <a:p>
            <a:r>
              <a:rPr lang="en-NZ" sz="2000" dirty="0"/>
              <a:t>2. We would like to keep a</a:t>
            </a:r>
          </a:p>
          <a:p>
            <a:r>
              <a:rPr lang="en-NZ" sz="2000" dirty="0"/>
              <a:t>small frame allocation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7007656"/>
      </p:ext>
    </p:extLst>
  </p:cSld>
  <p:clrMapOvr>
    <a:masterClrMapping/>
  </p:clrMapOvr>
  <p:transition>
    <p:pull dir="r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cleaning policy </a:t>
            </a:r>
            <a:r>
              <a:rPr lang="en-NZ" dirty="0"/>
              <a:t>determines </a:t>
            </a:r>
            <a:r>
              <a:rPr lang="en-NZ" b="1" i="1" dirty="0">
                <a:solidFill>
                  <a:srgbClr val="C00000"/>
                </a:solidFill>
              </a:rPr>
              <a:t>when</a:t>
            </a:r>
            <a:r>
              <a:rPr lang="en-NZ" dirty="0">
                <a:solidFill>
                  <a:srgbClr val="C00000"/>
                </a:solidFill>
              </a:rPr>
              <a:t> </a:t>
            </a:r>
            <a:r>
              <a:rPr lang="en-NZ" dirty="0"/>
              <a:t>a modified page should be written out to secondary memory.</a:t>
            </a:r>
          </a:p>
          <a:p>
            <a:pPr>
              <a:spcBef>
                <a:spcPts val="1200"/>
              </a:spcBef>
            </a:pPr>
            <a:r>
              <a:rPr lang="en-NZ" dirty="0"/>
              <a:t>Two approaches</a:t>
            </a:r>
          </a:p>
          <a:p>
            <a:pPr lvl="1">
              <a:spcBef>
                <a:spcPts val="1200"/>
              </a:spcBef>
            </a:pPr>
            <a:r>
              <a:rPr lang="en-NZ" sz="2400" dirty="0"/>
              <a:t>Demand cleaning</a:t>
            </a:r>
          </a:p>
          <a:p>
            <a:pPr lvl="1">
              <a:spcBef>
                <a:spcPts val="1200"/>
              </a:spcBef>
            </a:pPr>
            <a:r>
              <a:rPr lang="en-NZ" sz="2400" dirty="0" err="1"/>
              <a:t>Precleaning</a:t>
            </a:r>
            <a:endParaRPr lang="en-US" sz="2400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0578"/>
      </p:ext>
    </p:extLst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 Relocation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Programmers do not (need to) know where the program will be placed in memory when it is executed.</a:t>
            </a:r>
          </a:p>
          <a:p>
            <a:pPr>
              <a:spcBef>
                <a:spcPts val="1200"/>
              </a:spcBef>
            </a:pPr>
            <a:r>
              <a:rPr lang="en-US" dirty="0"/>
              <a:t>In fact, a process may occupy different actual memory locations during execution.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In order to maximize processor utilization, active processes need to be swapped in and out of main memory.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When a process is swapped back, may need to </a:t>
            </a:r>
            <a:r>
              <a:rPr lang="en-US" b="1" i="1" dirty="0"/>
              <a:t>relocate</a:t>
            </a:r>
            <a:r>
              <a:rPr lang="en-US" dirty="0"/>
              <a:t> the process to a different area of memory.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Cleaning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Demand cleaning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page is written out to secondary memory only </a:t>
            </a:r>
            <a:r>
              <a:rPr lang="en-US" b="1" dirty="0"/>
              <a:t>when</a:t>
            </a:r>
            <a:r>
              <a:rPr lang="en-US" dirty="0"/>
              <a:t> it has been selected for replacement.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Minimizes page writes.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A process that suffers a page fault may have to wait for </a:t>
            </a:r>
            <a:r>
              <a:rPr lang="en-US" altLang="zh-TW" i="1" dirty="0">
                <a:latin typeface="Arial" charset="0"/>
                <a:ea typeface="新細明體" pitchFamily="18" charset="-120"/>
              </a:rPr>
              <a:t>two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page transfers before it can be unblocked</a:t>
            </a: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err="1"/>
              <a:t>Precleaning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Modified pages are written out </a:t>
            </a:r>
            <a:r>
              <a:rPr lang="en-US" b="1" dirty="0"/>
              <a:t>before</a:t>
            </a:r>
            <a:r>
              <a:rPr lang="en-US" dirty="0"/>
              <a:t> their frames are needed.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dirty="0"/>
              <a:t>Pages can be written out in batches</a:t>
            </a: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Pages written out may have been modified again before they are replaced  waste of I/O operations with unnecessary cleaning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1448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Resident Set </a:t>
            </a:r>
            <a:br>
              <a:rPr lang="en-NZ" dirty="0"/>
            </a:br>
            <a:r>
              <a:rPr lang="en-NZ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The OS must decide </a:t>
            </a:r>
            <a:r>
              <a:rPr lang="en-NZ" b="1" i="1" dirty="0">
                <a:solidFill>
                  <a:schemeClr val="accent2"/>
                </a:solidFill>
              </a:rPr>
              <a:t>how many pages</a:t>
            </a:r>
            <a:r>
              <a:rPr lang="en-NZ" dirty="0"/>
              <a:t> to bring into main memory (</a:t>
            </a:r>
            <a:r>
              <a:rPr lang="en-US" dirty="0"/>
              <a:t>how much main memory to allocate to a particular process</a:t>
            </a:r>
            <a:r>
              <a:rPr lang="en-NZ" dirty="0"/>
              <a:t>).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6400" y="2872132"/>
            <a:ext cx="3601335" cy="299526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2820838"/>
            <a:ext cx="5410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NZ" dirty="0"/>
              <a:t>The smaller the amount of memory allocated to each process, the more processes that can reside in memory.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Small number of pages loaded increases page faults.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Beyond a certain number, further allocations of pages will have no noticeable effect on the page fault rate for that process because of the principle of locality.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8052764"/>
      </p:ext>
    </p:extLst>
  </p:cSld>
  <p:clrMapOvr>
    <a:masterClrMapping/>
  </p:clrMapOvr>
  <p:transition>
    <p:pull dir="r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Resident Set </a:t>
            </a:r>
            <a:br>
              <a:rPr lang="en-NZ" dirty="0"/>
            </a:br>
            <a:r>
              <a:rPr lang="en-NZ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Fixed-allocation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Gives a process a fixed number of frames in main memory.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When a page fault occurs, one of the pages of that process must be replaced.</a:t>
            </a:r>
          </a:p>
          <a:p>
            <a:pPr>
              <a:spcBef>
                <a:spcPts val="600"/>
              </a:spcBef>
            </a:pPr>
            <a:r>
              <a:rPr lang="en-US" dirty="0"/>
              <a:t>Variable-allocation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Number of frames allocated to a process varies over the lifetime of the process.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Give additional frames to process that is suffering persistently high levels of page faults.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Reduce allocation to a process with an exceptionally low page fault rate.</a:t>
            </a:r>
          </a:p>
          <a:p>
            <a:pPr>
              <a:spcBef>
                <a:spcPts val="600"/>
              </a:spcBef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15173182"/>
      </p:ext>
    </p:extLst>
  </p:cSld>
  <p:clrMapOvr>
    <a:masterClrMapping/>
  </p:clrMapOvr>
  <p:transition>
    <p:pull dir="r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Resident Set </a:t>
            </a:r>
            <a:br>
              <a:rPr lang="en-NZ" dirty="0"/>
            </a:br>
            <a:r>
              <a:rPr lang="en-NZ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038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Replacement scope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scope of a replacement strategy can be categorized as global or local.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Both types are activated by a page fault when there are no free page frames.</a:t>
            </a:r>
          </a:p>
          <a:p>
            <a:pPr>
              <a:spcBef>
                <a:spcPts val="600"/>
              </a:spcBef>
            </a:pPr>
            <a:r>
              <a:rPr lang="en-US" dirty="0"/>
              <a:t>Local replacement policy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Chooses only among the resident pages of the process that generated the page fault.</a:t>
            </a:r>
          </a:p>
          <a:p>
            <a:pPr>
              <a:spcBef>
                <a:spcPts val="600"/>
              </a:spcBef>
            </a:pPr>
            <a:r>
              <a:rPr lang="en-US" dirty="0"/>
              <a:t>Global replacement policy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Considers all unlocked pages in main memory.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13555"/>
      </p:ext>
    </p:extLst>
  </p:cSld>
  <p:clrMapOvr>
    <a:masterClrMapping/>
  </p:clrMapOvr>
  <p:transition>
    <p:pull dir="r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Resident Set </a:t>
            </a:r>
            <a:br>
              <a:rPr lang="en-NZ" dirty="0"/>
            </a:br>
            <a:r>
              <a:rPr lang="en-NZ" dirty="0"/>
              <a:t>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400"/>
            <a:ext cx="8062805" cy="43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8104"/>
      </p:ext>
    </p:extLst>
  </p:cSld>
  <p:clrMapOvr>
    <a:masterClrMapping/>
  </p:clrMapOvr>
  <p:transition>
    <p:pull dir="r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Determines </a:t>
            </a:r>
            <a:r>
              <a:rPr lang="en-US" b="1" i="1" dirty="0">
                <a:solidFill>
                  <a:schemeClr val="accent2"/>
                </a:solidFill>
              </a:rPr>
              <a:t>the number of processes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that will be resident in main memory.</a:t>
            </a:r>
          </a:p>
          <a:p>
            <a:pPr lvl="1">
              <a:spcBef>
                <a:spcPts val="1200"/>
              </a:spcBef>
            </a:pPr>
            <a:r>
              <a:rPr lang="en-US" i="1" dirty="0"/>
              <a:t>Multiprogramming </a:t>
            </a:r>
            <a:r>
              <a:rPr lang="en-US" dirty="0"/>
              <a:t>level</a:t>
            </a:r>
          </a:p>
          <a:p>
            <a:pPr>
              <a:spcBef>
                <a:spcPts val="1200"/>
              </a:spcBef>
            </a:pPr>
            <a:r>
              <a:rPr lang="en-US" dirty="0"/>
              <a:t>Too few processes: many occasions when all processes will be blocked.</a:t>
            </a:r>
          </a:p>
          <a:p>
            <a:pPr>
              <a:spcBef>
                <a:spcPts val="1200"/>
              </a:spcBef>
            </a:pPr>
            <a:r>
              <a:rPr lang="en-US" dirty="0"/>
              <a:t>Too many processes: inadequate resident set leads to frequent faulting and results in </a:t>
            </a:r>
            <a:r>
              <a:rPr lang="en-US" b="1" i="1" dirty="0">
                <a:solidFill>
                  <a:srgbClr val="0070C0"/>
                </a:solidFill>
              </a:rPr>
              <a:t>thrashing</a:t>
            </a:r>
            <a:r>
              <a:rPr lang="en-US" dirty="0"/>
              <a:t>.</a:t>
            </a:r>
          </a:p>
          <a:p>
            <a:pPr marL="800100" lvl="3" indent="-342900">
              <a:lnSpc>
                <a:spcPct val="110000"/>
              </a:lnSpc>
              <a:spcBef>
                <a:spcPts val="1200"/>
              </a:spcBef>
            </a:pPr>
            <a:r>
              <a:rPr lang="en-US" altLang="zh-TW" sz="2000" dirty="0">
                <a:latin typeface="Arial" charset="0"/>
                <a:ea typeface="新細明體" pitchFamily="18" charset="-120"/>
                <a:sym typeface="Wingdings" pitchFamily="2" charset="2"/>
              </a:rPr>
              <a:t>thrashing: a state in which </a:t>
            </a:r>
            <a:r>
              <a:rPr lang="en-US" altLang="zh-TW" sz="2000" dirty="0">
                <a:latin typeface="Arial" charset="0"/>
                <a:ea typeface="新細明體" pitchFamily="18" charset="-120"/>
              </a:rPr>
              <a:t>t</a:t>
            </a:r>
            <a:r>
              <a:rPr lang="en-NZ" altLang="zh-HK" sz="2000" dirty="0">
                <a:latin typeface="Arial" charset="0"/>
              </a:rPr>
              <a:t>he system spends most of its time swapping process pieces rather than executing instructions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1537"/>
      </p:ext>
    </p:extLst>
  </p:cSld>
  <p:clrMapOvr>
    <a:masterClrMapping/>
  </p:clrMapOvr>
  <p:transition>
    <p:pull dir="r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Load Control</a:t>
            </a:r>
            <a:endParaRPr lang="en-US" dirty="0"/>
          </a:p>
        </p:txBody>
      </p:sp>
      <p:pic>
        <p:nvPicPr>
          <p:cNvPr id="4" name="Content Placeholder 3" descr="Fig08_21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3552"/>
          <a:stretch/>
        </p:blipFill>
        <p:spPr>
          <a:xfrm>
            <a:off x="1981200" y="1890914"/>
            <a:ext cx="5185953" cy="4142972"/>
          </a:xfrm>
        </p:spPr>
      </p:pic>
      <p:sp>
        <p:nvSpPr>
          <p:cNvPr id="5" name="AutoShape 5"/>
          <p:cNvSpPr>
            <a:spLocks/>
          </p:cNvSpPr>
          <p:nvPr/>
        </p:nvSpPr>
        <p:spPr bwMode="auto">
          <a:xfrm>
            <a:off x="228600" y="2286000"/>
            <a:ext cx="1752600" cy="1524000"/>
          </a:xfrm>
          <a:prstGeom prst="borderCallout2">
            <a:avLst>
              <a:gd name="adj1" fmla="val 6819"/>
              <a:gd name="adj2" fmla="val 104347"/>
              <a:gd name="adj3" fmla="val 6819"/>
              <a:gd name="adj4" fmla="val 139583"/>
              <a:gd name="adj5" fmla="val 67370"/>
              <a:gd name="adj6" fmla="val 167159"/>
            </a:avLst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/>
              <a:t>There is less chance that all resident processes are blocked</a:t>
            </a: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6172200" y="1636486"/>
            <a:ext cx="2667000" cy="1640114"/>
          </a:xfrm>
          <a:prstGeom prst="borderCallout2">
            <a:avLst>
              <a:gd name="adj1" fmla="val 5556"/>
              <a:gd name="adj2" fmla="val -3125"/>
              <a:gd name="adj3" fmla="val 5556"/>
              <a:gd name="adj4" fmla="val -23241"/>
              <a:gd name="adj5" fmla="val 142980"/>
              <a:gd name="adj6" fmla="val -36797"/>
            </a:avLst>
          </a:prstGeom>
          <a:solidFill>
            <a:srgbClr val="C4BD97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/>
              <a:t>The average resident set is inadequate and the number of page faults rises dramatically (thrashing)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868386" y="3200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800600" y="3508829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9371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One way to approach the problem: monitor the rate at which the pointer scans the circular buffer of frames in the clock page replacement algorithm, using a global scope.</a:t>
            </a:r>
          </a:p>
        </p:txBody>
      </p:sp>
      <p:pic>
        <p:nvPicPr>
          <p:cNvPr id="5" name="Content Placeholder 3" descr="Fig08_16b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1" r="13115" b="18686"/>
          <a:stretch/>
        </p:blipFill>
        <p:spPr bwMode="auto">
          <a:xfrm>
            <a:off x="5943600" y="2819400"/>
            <a:ext cx="3200400" cy="303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819400"/>
            <a:ext cx="57912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If the rate is below a given lower threshold, increase the multiprogramming level.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few page faults are occurring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there are many resident pages not being referenced and are readily replaceable</a:t>
            </a:r>
          </a:p>
          <a:p>
            <a:pPr>
              <a:spcBef>
                <a:spcPts val="600"/>
              </a:spcBef>
            </a:pPr>
            <a:r>
              <a:rPr lang="en-US" dirty="0"/>
              <a:t>If the rate exceeds an upper threshold, the multiprogramming level is too high.</a:t>
            </a:r>
          </a:p>
          <a:p>
            <a:pPr marL="457200" lvl="1" indent="0">
              <a:spcBef>
                <a:spcPts val="600"/>
              </a:spcBef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18210"/>
      </p:ext>
    </p:extLst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Different Types of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i="1" dirty="0">
                <a:solidFill>
                  <a:schemeClr val="accent2"/>
                </a:solidFill>
              </a:rPr>
              <a:t>Logical address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Reference to a memory location independent of the current assignment of data to memory.</a:t>
            </a:r>
          </a:p>
          <a:p>
            <a:pPr>
              <a:spcBef>
                <a:spcPts val="1200"/>
              </a:spcBef>
            </a:pPr>
            <a:r>
              <a:rPr lang="en-US" altLang="zh-HK" i="1" dirty="0">
                <a:solidFill>
                  <a:schemeClr val="accent2"/>
                </a:solidFill>
              </a:rPr>
              <a:t>Relative address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An example of logical address.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Address is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expressed as a location relative to some known point such as the origin of the program.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i="1" dirty="0">
                <a:solidFill>
                  <a:schemeClr val="accent2"/>
                </a:solidFill>
              </a:rPr>
              <a:t>Physical</a:t>
            </a:r>
            <a:r>
              <a:rPr lang="en-US" dirty="0"/>
              <a:t> or </a:t>
            </a:r>
            <a:r>
              <a:rPr lang="en-US" i="1" dirty="0">
                <a:solidFill>
                  <a:schemeClr val="accent2"/>
                </a:solidFill>
              </a:rPr>
              <a:t>Absolute address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Actual location in main memory.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08501"/>
      </p:ext>
    </p:extLst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altLang="zh-TW" dirty="0">
                <a:ea typeface="新細明體" pitchFamily="18" charset="-120"/>
              </a:rPr>
              <a:t>T</a:t>
            </a:r>
            <a:r>
              <a:rPr lang="en-NZ" dirty="0"/>
              <a:t>he processor and </a:t>
            </a:r>
            <a:r>
              <a:rPr lang="en-NZ" altLang="zh-TW" dirty="0">
                <a:ea typeface="新細明體" pitchFamily="18" charset="-120"/>
              </a:rPr>
              <a:t>OS</a:t>
            </a:r>
            <a:r>
              <a:rPr lang="en-NZ" dirty="0"/>
              <a:t> must be able to translate the memory references (logical addresses) found in the code of the program into physical addresses </a:t>
            </a:r>
            <a:r>
              <a:rPr lang="en-US" altLang="zh-TW" dirty="0">
                <a:ea typeface="新細明體" pitchFamily="18" charset="-120"/>
              </a:rPr>
              <a:t>before memory access can be achieved.</a:t>
            </a:r>
          </a:p>
          <a:p>
            <a:pPr marL="6858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Reference to program code</a:t>
            </a:r>
          </a:p>
          <a:p>
            <a:pPr marL="6858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Reference to data </a:t>
            </a:r>
          </a:p>
          <a:p>
            <a:pPr lvl="1">
              <a:spcBef>
                <a:spcPts val="1200"/>
              </a:spcBef>
            </a:pPr>
            <a:endParaRPr lang="en-US" altLang="zh-TW" dirty="0">
              <a:ea typeface="新細明體" pitchFamily="18" charset="-120"/>
            </a:endParaRPr>
          </a:p>
        </p:txBody>
      </p:sp>
      <p:pic>
        <p:nvPicPr>
          <p:cNvPr id="4" name="Content Placeholder 3" descr="Fig07_01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0"/>
          <a:stretch>
            <a:fillRect/>
          </a:stretch>
        </p:blipFill>
        <p:spPr bwMode="auto">
          <a:xfrm>
            <a:off x="4572000" y="3276600"/>
            <a:ext cx="453967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9038338"/>
      </p:ext>
    </p:extLst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r>
              <a:rPr lang="en-US" dirty="0"/>
              <a:t>Relocation </a:t>
            </a:r>
            <a:br>
              <a:rPr lang="en-US" dirty="0"/>
            </a:br>
            <a:r>
              <a:rPr lang="en-US" dirty="0"/>
              <a:t>Hardware Support</a:t>
            </a:r>
          </a:p>
        </p:txBody>
      </p:sp>
      <p:pic>
        <p:nvPicPr>
          <p:cNvPr id="4" name="Content Placeholder 3" descr="Fig07_08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699"/>
          <a:stretch/>
        </p:blipFill>
        <p:spPr>
          <a:xfrm>
            <a:off x="1725125" y="1534886"/>
            <a:ext cx="5437675" cy="4789714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" y="4117975"/>
            <a:ext cx="1905000" cy="17494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0. Initialize base and bounds registers when a process is assigned to the Running state.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010400" y="1600200"/>
            <a:ext cx="1981200" cy="17494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1. Add the value in the base register to the relative address to produce an absolute address.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10400" y="3505200"/>
            <a:ext cx="1981200" cy="20313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2. Compare the address to the value in the bounds register. If within bounds, execution may proceed.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514600" y="5715000"/>
            <a:ext cx="3276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HK" dirty="0">
                <a:latin typeface="Arial Narrow" panose="020B0606020202030204" pitchFamily="34" charset="0"/>
              </a:rPr>
              <a:t>Bounds register stores the ending address of the process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2400" y="1752600"/>
            <a:ext cx="39243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HK" dirty="0">
                <a:latin typeface="Arial Narrow" panose="020B0606020202030204" pitchFamily="34" charset="0"/>
              </a:rPr>
              <a:t>Base register stores the starting address of the process in main memory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178300" y="4117975"/>
            <a:ext cx="609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HK" sz="1400" dirty="0">
                <a:latin typeface="Arial Narrow" panose="020B0606020202030204" pitchFamily="34" charset="0"/>
              </a:rPr>
              <a:t>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0964" y="2667000"/>
            <a:ext cx="1030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LOAD 1200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667500" y="2819400"/>
            <a:ext cx="304800" cy="1554034"/>
            <a:chOff x="6629400" y="2771455"/>
            <a:chExt cx="304800" cy="421015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629400" y="2771455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934200" y="2771455"/>
              <a:ext cx="0" cy="4210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6781800" y="3192470"/>
              <a:ext cx="152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029200" y="410515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1200+x</a:t>
            </a:r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50436" y="2176046"/>
            <a:ext cx="34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83436" y="2286000"/>
            <a:ext cx="34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x</a:t>
            </a:r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10079" y="14902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1200</a:t>
            </a:r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11353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/>
      <p:bldP spid="3" grpId="0"/>
      <p:bldP spid="43" grpId="0"/>
      <p:bldP spid="44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4029</Words>
  <Application>Microsoft Office PowerPoint</Application>
  <PresentationFormat>On-screen Show (4:3)</PresentationFormat>
  <Paragraphs>490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新細明體</vt:lpstr>
      <vt:lpstr>Arial</vt:lpstr>
      <vt:lpstr>Arial Narrow</vt:lpstr>
      <vt:lpstr>Calibri</vt:lpstr>
      <vt:lpstr>Symbol</vt:lpstr>
      <vt:lpstr>Wingdings</vt:lpstr>
      <vt:lpstr>Office Theme</vt:lpstr>
      <vt:lpstr>Custom Design</vt:lpstr>
      <vt:lpstr>Chapter 7 &amp; 8 Memory Management and Virtual Memory</vt:lpstr>
      <vt:lpstr>Roadmap</vt:lpstr>
      <vt:lpstr>Terminology</vt:lpstr>
      <vt:lpstr>Memory Management</vt:lpstr>
      <vt:lpstr>Memory Management Requirements</vt:lpstr>
      <vt:lpstr>Requirements: Relocation</vt:lpstr>
      <vt:lpstr>Different Types of Addresses</vt:lpstr>
      <vt:lpstr>Relocation</vt:lpstr>
      <vt:lpstr>Relocation  Hardware Support</vt:lpstr>
      <vt:lpstr>Requirements: Protection</vt:lpstr>
      <vt:lpstr>Requirements: Sharing</vt:lpstr>
      <vt:lpstr>Protection and Sharing Example</vt:lpstr>
      <vt:lpstr>Requirements: Logical Organization</vt:lpstr>
      <vt:lpstr>Requirements: Physical Organization</vt:lpstr>
      <vt:lpstr>Roadmap</vt:lpstr>
      <vt:lpstr>Paging</vt:lpstr>
      <vt:lpstr>Paging Processes and Frames</vt:lpstr>
      <vt:lpstr>Paging  Address Translation</vt:lpstr>
      <vt:lpstr>Paging  Page Table</vt:lpstr>
      <vt:lpstr>Paging  Logical Addresses</vt:lpstr>
      <vt:lpstr>Paging  Logical Addresses</vt:lpstr>
      <vt:lpstr>Paging  Logical to Physical Address Translation</vt:lpstr>
      <vt:lpstr>Segmentation</vt:lpstr>
      <vt:lpstr>PowerPoint Presentation</vt:lpstr>
      <vt:lpstr>PowerPoint Presentation</vt:lpstr>
      <vt:lpstr>Segmentation Logical to Physical Address Translation</vt:lpstr>
      <vt:lpstr>Roadmap</vt:lpstr>
      <vt:lpstr>Key Points in Memory Management</vt:lpstr>
      <vt:lpstr>Execution of a Process</vt:lpstr>
      <vt:lpstr>Implications</vt:lpstr>
      <vt:lpstr>Support Needed for  Virtual Memory</vt:lpstr>
      <vt:lpstr>Roadmap</vt:lpstr>
      <vt:lpstr>Paging in VM</vt:lpstr>
      <vt:lpstr>Address Translation</vt:lpstr>
      <vt:lpstr>Page Tables</vt:lpstr>
      <vt:lpstr>Address Translation for Hierarchical Page Table</vt:lpstr>
      <vt:lpstr>Segmentation in VM</vt:lpstr>
      <vt:lpstr>Address Translation in Segmentation</vt:lpstr>
      <vt:lpstr>Combined Paging and Segmentation</vt:lpstr>
      <vt:lpstr>Combined Paging and Segmentation</vt:lpstr>
      <vt:lpstr>Address Translation</vt:lpstr>
      <vt:lpstr>Roadmap</vt:lpstr>
      <vt:lpstr>OS Policies for VM</vt:lpstr>
      <vt:lpstr>Fetch Policy</vt:lpstr>
      <vt:lpstr>Placement Policy</vt:lpstr>
      <vt:lpstr>Replacement Policy</vt:lpstr>
      <vt:lpstr>Replacement Restriction:  Frame Locking</vt:lpstr>
      <vt:lpstr>Replacement  Algorithms</vt:lpstr>
      <vt:lpstr>Replacement Policy  Optimal</vt:lpstr>
      <vt:lpstr>Optimal Replacement Example</vt:lpstr>
      <vt:lpstr>Replacement Policy FIFO</vt:lpstr>
      <vt:lpstr>FIFO Replacement Example</vt:lpstr>
      <vt:lpstr>Replacement Policy Least Recently Used</vt:lpstr>
      <vt:lpstr>LRU Replacment Example</vt:lpstr>
      <vt:lpstr>Replacement Policy Clock</vt:lpstr>
      <vt:lpstr>Clock Replacment Example</vt:lpstr>
      <vt:lpstr>Clock Replacement Example</vt:lpstr>
      <vt:lpstr>Comparison</vt:lpstr>
      <vt:lpstr>Cleaning Policy</vt:lpstr>
      <vt:lpstr>Cleaning Policy</vt:lpstr>
      <vt:lpstr>Resident Set  Management</vt:lpstr>
      <vt:lpstr>Resident Set  Management</vt:lpstr>
      <vt:lpstr>Resident Set  Management</vt:lpstr>
      <vt:lpstr>Resident Set  Management</vt:lpstr>
      <vt:lpstr>Load Control</vt:lpstr>
      <vt:lpstr>Load Control</vt:lpstr>
      <vt:lpstr>Load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&amp; 8 Memory Management and Virtual Memory</dc:title>
  <dc:creator/>
  <cp:lastModifiedBy/>
  <cp:revision>2</cp:revision>
  <dcterms:created xsi:type="dcterms:W3CDTF">2009-08-02T01:34:02Z</dcterms:created>
  <dcterms:modified xsi:type="dcterms:W3CDTF">2021-04-07T05:37:53Z</dcterms:modified>
</cp:coreProperties>
</file>