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20/2/2019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Integrity Constraints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820-2A0F-4440-BE77-15F24879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Entity Integrity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DC0C-F564-44F3-9F4A-97552A61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primary key attributes PK of each relation schema R cannot have null values in any tuple of R</a:t>
            </a:r>
          </a:p>
          <a:p>
            <a:pPr lvl="1"/>
            <a:r>
              <a:rPr lang="en-HK" dirty="0"/>
              <a:t>Primary key values are used to identify the individual tuples</a:t>
            </a:r>
          </a:p>
          <a:p>
            <a:pPr lvl="1"/>
            <a:r>
              <a:rPr lang="en-HK" dirty="0"/>
              <a:t>t[PK] </a:t>
            </a:r>
            <a:r>
              <a:rPr lang="en-HK" dirty="0">
                <a:sym typeface="Symbol" panose="05050102010706020507" pitchFamily="18" charset="2"/>
              </a:rPr>
              <a:t> </a:t>
            </a:r>
            <a:r>
              <a:rPr lang="en-HK" dirty="0"/>
              <a:t>null for any tuple t in R</a:t>
            </a:r>
          </a:p>
          <a:p>
            <a:pPr lvl="1"/>
            <a:r>
              <a:rPr lang="en-HK" dirty="0"/>
              <a:t>If PK has several attributes, null is not allowed in any of these attributes</a:t>
            </a:r>
          </a:p>
          <a:p>
            <a:r>
              <a:rPr lang="en-HK" dirty="0"/>
              <a:t>Note: Other attributes of R may be constrained to disallow null values, even though they are not members of the primary key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EE81-23F0-41BA-95D4-01D6272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551C-1EBF-46F2-9F7B-0CE9779A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Referential Integrity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C5DB-A92B-4673-A0A3-9E02496E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Key and entity integrity constraints are specified on individual relations</a:t>
            </a:r>
          </a:p>
          <a:p>
            <a:r>
              <a:rPr lang="en-HK" dirty="0"/>
              <a:t>Referential integrity is a constraint involving two relations</a:t>
            </a:r>
          </a:p>
          <a:p>
            <a:pPr lvl="1"/>
            <a:r>
              <a:rPr lang="en-HK" dirty="0"/>
              <a:t>To specify a relationship among tuples in two relations</a:t>
            </a:r>
          </a:p>
          <a:p>
            <a:pPr lvl="1"/>
            <a:r>
              <a:rPr lang="en-HK" dirty="0"/>
              <a:t>The referencing relation and the referenced relation (R</a:t>
            </a:r>
            <a:r>
              <a:rPr lang="en-HK" baseline="-25000" dirty="0"/>
              <a:t>1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R</a:t>
            </a:r>
            <a:r>
              <a:rPr lang="en-HK" baseline="-25000" dirty="0"/>
              <a:t>2</a:t>
            </a:r>
            <a:r>
              <a:rPr lang="en-HK" dirty="0"/>
              <a:t>)</a:t>
            </a:r>
          </a:p>
          <a:p>
            <a:r>
              <a:rPr lang="en-HK" dirty="0"/>
              <a:t>Tuples in the referencing relation R</a:t>
            </a:r>
            <a:r>
              <a:rPr lang="en-HK" baseline="-25000" dirty="0"/>
              <a:t>1</a:t>
            </a:r>
            <a:r>
              <a:rPr lang="en-HK" dirty="0"/>
              <a:t> have attributes FK (called foreign key attributes) that reference the primary key attributes PK of the referenced relation R</a:t>
            </a:r>
            <a:r>
              <a:rPr lang="en-HK" baseline="-25000" dirty="0"/>
              <a:t>2</a:t>
            </a:r>
            <a:r>
              <a:rPr lang="en-HK" dirty="0"/>
              <a:t> if it satisfies: </a:t>
            </a:r>
          </a:p>
          <a:p>
            <a:pPr lvl="1"/>
            <a:r>
              <a:rPr lang="en-HK" dirty="0"/>
              <a:t>The attributes in FK have the same domain(s) as the primary key attributes PK of R</a:t>
            </a:r>
            <a:r>
              <a:rPr lang="en-HK" baseline="-25000" dirty="0"/>
              <a:t>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B54A9-8C68-4A65-B50E-D1E4AE8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CBDC-1D7C-4C2B-99B0-8E1554B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Displaying a Relational Database Schema and its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CAB7-420D-4898-92DE-653F536B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Each relation schema can be displayed as a row of attribute names</a:t>
            </a:r>
          </a:p>
          <a:p>
            <a:r>
              <a:rPr lang="en-HK" dirty="0"/>
              <a:t>The name of the relation is written above the attribute names</a:t>
            </a:r>
          </a:p>
          <a:p>
            <a:r>
              <a:rPr lang="en-HK" dirty="0"/>
              <a:t>The primary key attribute (or attributes) will be underlined</a:t>
            </a:r>
          </a:p>
          <a:p>
            <a:r>
              <a:rPr lang="en-HK" dirty="0"/>
              <a:t>A foreign key (referential integrity) constraints is displayed as a directed arc (arrow) from the foreign key attributes to the referenced table</a:t>
            </a:r>
          </a:p>
          <a:p>
            <a:r>
              <a:rPr lang="en-HK" dirty="0"/>
              <a:t>Next slide shows the COMPANY relational schema diagram with referential integrity constraints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6516-C22A-4439-ACA3-080380AE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ED5C-EDA0-4AF9-873D-52F651B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Referential Integrity Constraints for the COMPANY 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37A8-A62D-4F73-96D4-5558D7E6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2DA0-CF70-4646-A81A-6C2BAF8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C90F0A0B-9462-4A54-A282-A9D35D58D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8209"/>
          <a:stretch/>
        </p:blipFill>
        <p:spPr bwMode="auto">
          <a:xfrm>
            <a:off x="2778597" y="1936904"/>
            <a:ext cx="6634807" cy="474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57-7194-40DF-89C6-97CA9E1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Populated Database State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C21A-D2A2-4D20-89B6-9D7618EB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7AA7-6777-4D7D-8B60-492A0A33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6DEBB0D-3D10-43BB-BACD-68464AE5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47991"/>
          <a:stretch/>
        </p:blipFill>
        <p:spPr bwMode="auto">
          <a:xfrm>
            <a:off x="121196" y="2194148"/>
            <a:ext cx="5906023" cy="361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143E5B47-352D-4EEF-824C-CDE7228F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8"/>
          <a:stretch/>
        </p:blipFill>
        <p:spPr bwMode="auto">
          <a:xfrm>
            <a:off x="6145424" y="2194148"/>
            <a:ext cx="5906024" cy="368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3F0-0D35-4A7B-92C5-0B00F1FD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dirty="0"/>
              <a:t>SQL CREATE TABLE Data Definition Statements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864D-3FA9-493E-BB63-DE1CEC83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31F5-8EFA-4AA9-B69C-950A3597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44048-8BFF-446D-AB60-E25DF575D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6" t="25517" r="14892" b="19858"/>
          <a:stretch/>
        </p:blipFill>
        <p:spPr>
          <a:xfrm>
            <a:off x="365759" y="1872340"/>
            <a:ext cx="5730241" cy="491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92120-4E55-4460-BDA4-1773FFE22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7" t="35256" r="17863" b="17119"/>
          <a:stretch/>
        </p:blipFill>
        <p:spPr>
          <a:xfrm>
            <a:off x="6324786" y="1872340"/>
            <a:ext cx="5493834" cy="4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3519-1D2E-404B-90B3-1757419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EB87-E83C-4DD4-BEC5-CE9DB614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Referential integrity constraints typically arise from the relationships among the entities represented by the relation</a:t>
            </a:r>
          </a:p>
          <a:p>
            <a:pPr>
              <a:lnSpc>
                <a:spcPct val="110000"/>
              </a:lnSpc>
            </a:pPr>
            <a:r>
              <a:rPr lang="en-HK" dirty="0"/>
              <a:t>For example, in the EMPLOYEE relation, the attribute </a:t>
            </a:r>
            <a:r>
              <a:rPr lang="en-HK" dirty="0" err="1"/>
              <a:t>Dno</a:t>
            </a:r>
            <a:r>
              <a:rPr lang="en-HK" dirty="0"/>
              <a:t> refers to DEPARTMENT for which an employee works. We designate </a:t>
            </a:r>
            <a:r>
              <a:rPr lang="en-HK" dirty="0" err="1"/>
              <a:t>Dno</a:t>
            </a:r>
            <a:r>
              <a:rPr lang="en-HK" dirty="0"/>
              <a:t> to be a foreign key of EMPLOYEE referencing the DEPARTMENT.</a:t>
            </a:r>
          </a:p>
          <a:p>
            <a:pPr>
              <a:lnSpc>
                <a:spcPct val="110000"/>
              </a:lnSpc>
            </a:pPr>
            <a:r>
              <a:rPr lang="en-HK" dirty="0"/>
              <a:t>A value of </a:t>
            </a:r>
            <a:r>
              <a:rPr lang="en-HK" dirty="0" err="1"/>
              <a:t>Dno</a:t>
            </a:r>
            <a:r>
              <a:rPr lang="en-HK" dirty="0"/>
              <a:t> in any tuple t</a:t>
            </a:r>
            <a:r>
              <a:rPr lang="en-HK" baseline="-25000" dirty="0"/>
              <a:t>1</a:t>
            </a:r>
            <a:r>
              <a:rPr lang="en-HK" dirty="0"/>
              <a:t> of the EMPLOYEE relation must match a value of the primary key of DEPARTMENT, </a:t>
            </a:r>
            <a:r>
              <a:rPr lang="en-HK" dirty="0" err="1"/>
              <a:t>Dnumber</a:t>
            </a:r>
            <a:r>
              <a:rPr lang="en-HK" dirty="0"/>
              <a:t>, in the same tuple t</a:t>
            </a:r>
            <a:r>
              <a:rPr lang="en-HK" baseline="-25000" dirty="0"/>
              <a:t>2</a:t>
            </a:r>
            <a:r>
              <a:rPr lang="en-HK" dirty="0"/>
              <a:t> of the DEPARTMENT relation or the value of </a:t>
            </a:r>
            <a:r>
              <a:rPr lang="en-HK" dirty="0" err="1"/>
              <a:t>Dno</a:t>
            </a:r>
            <a:r>
              <a:rPr lang="en-HK" dirty="0"/>
              <a:t> can be NULL if the employee does not belong to a department or will be assigned to a department later.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A916-B5DE-44C5-86DB-B10FA25C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33D-209A-4E57-8C04-8E03A6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Update Operations on Relations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BCBE-3CA5-4831-ACBA-79AA6303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Update</a:t>
            </a:r>
            <a:r>
              <a:rPr lang="zh-TW" altLang="en-US" dirty="0"/>
              <a:t> </a:t>
            </a:r>
            <a:r>
              <a:rPr lang="en-HK" altLang="zh-TW" dirty="0"/>
              <a:t>operations</a:t>
            </a:r>
            <a:endParaRPr lang="en-HK" dirty="0"/>
          </a:p>
          <a:p>
            <a:pPr lvl="1"/>
            <a:r>
              <a:rPr lang="en-HK" dirty="0"/>
              <a:t>INSERT a tuple</a:t>
            </a:r>
          </a:p>
          <a:p>
            <a:pPr lvl="1"/>
            <a:r>
              <a:rPr lang="en-HK" dirty="0"/>
              <a:t>DELETE a tuple</a:t>
            </a:r>
          </a:p>
          <a:p>
            <a:pPr lvl="1"/>
            <a:r>
              <a:rPr lang="en-HK" dirty="0"/>
              <a:t>MODIFY a tuple</a:t>
            </a:r>
          </a:p>
          <a:p>
            <a:r>
              <a:rPr lang="en-HK" dirty="0"/>
              <a:t>Integrity constraints should not be violated by the update operations</a:t>
            </a:r>
          </a:p>
          <a:p>
            <a:r>
              <a:rPr lang="en-HK" dirty="0"/>
              <a:t>Update the department number of “Research” from “001” to “R001”</a:t>
            </a:r>
          </a:p>
          <a:p>
            <a:r>
              <a:rPr lang="en-HK" dirty="0"/>
              <a:t>Several update operations may have to be grouped together</a:t>
            </a:r>
          </a:p>
          <a:p>
            <a:r>
              <a:rPr lang="en-HK" dirty="0"/>
              <a:t>Updates may propagate to cause other updates automatically. This may be necessary to maintain integrity constraints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7A72-A539-4CD4-9C11-BB2D62D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5DB0-40B5-4339-851C-B6A86AC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Possible Violations for Update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A22-FA60-434D-B85F-B2C8283E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DELETE may violate only referential integrity</a:t>
            </a:r>
          </a:p>
          <a:p>
            <a:pPr lvl="1"/>
            <a:r>
              <a:rPr lang="en-HK" dirty="0"/>
              <a:t>If the primary key value of the tuple being deleted is referenced from other tuples in the database</a:t>
            </a:r>
          </a:p>
          <a:p>
            <a:r>
              <a:rPr lang="en-HK" dirty="0"/>
              <a:t>INSERT may violate any of the constraints</a:t>
            </a:r>
          </a:p>
          <a:p>
            <a:pPr lvl="1"/>
            <a:r>
              <a:rPr lang="en-HK" dirty="0"/>
              <a:t>Domain constraint: if one of the attribute values provided for the new tuple is not of the specified attribute domain</a:t>
            </a:r>
          </a:p>
          <a:p>
            <a:pPr lvl="1"/>
            <a:r>
              <a:rPr lang="en-HK" dirty="0"/>
              <a:t>Key constraint: if the value of a key attribute in the new tuple already exists in another tuple in the relation</a:t>
            </a:r>
          </a:p>
          <a:p>
            <a:pPr lvl="1"/>
            <a:r>
              <a:rPr lang="en-HK" dirty="0"/>
              <a:t>Referential integrity: if a foreign key value in the new tuple references a primary key value that does not exist in the referenced relation</a:t>
            </a:r>
          </a:p>
          <a:p>
            <a:pPr lvl="1"/>
            <a:r>
              <a:rPr lang="en-HK" dirty="0"/>
              <a:t>Entity integrity: if the primary key value is null in the new tuple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4B1C-2E5F-4998-89B5-2B65E3D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311B-CFEA-4F2C-B1F9-442A9453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Integrity Violation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7485-C4BB-4BAB-9100-7C89BA2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In case of integrity violation, several actions can be taken:</a:t>
            </a:r>
          </a:p>
          <a:p>
            <a:pPr lvl="1"/>
            <a:r>
              <a:rPr lang="en-HK" sz="2400" dirty="0"/>
              <a:t>Cancel the operation that causes the violation</a:t>
            </a:r>
          </a:p>
          <a:p>
            <a:pPr lvl="1"/>
            <a:r>
              <a:rPr lang="en-HK" sz="2400" dirty="0"/>
              <a:t>Perform the operation but inform the user of the violation</a:t>
            </a:r>
          </a:p>
          <a:p>
            <a:pPr lvl="1"/>
            <a:r>
              <a:rPr lang="en-HK" sz="2400" dirty="0"/>
              <a:t>Trigger additional updates so the violation is corrected </a:t>
            </a:r>
          </a:p>
          <a:p>
            <a:pPr lvl="1"/>
            <a:r>
              <a:rPr lang="en-HK" sz="2400" dirty="0"/>
              <a:t>Execute a user-specified error-correction routine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388-4FC4-4DBE-BD53-048F2F9B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E8CF-3636-4745-9505-BE28F04C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Integrity Constraints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788F-E254-40B0-8168-F1B7A04F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Constraints determine which values are permissible and which are not in the database (table)</a:t>
            </a:r>
          </a:p>
          <a:p>
            <a:pPr lvl="1"/>
            <a:r>
              <a:rPr lang="en-HK" dirty="0"/>
              <a:t>Constraints are conditions that must hold on all valid relation states</a:t>
            </a:r>
          </a:p>
          <a:p>
            <a:r>
              <a:rPr lang="en-HK" dirty="0"/>
              <a:t>A relational database schema S is a set of relation schemes S = {R</a:t>
            </a:r>
            <a:r>
              <a:rPr lang="en-HK" baseline="-25000" dirty="0"/>
              <a:t>1</a:t>
            </a:r>
            <a:r>
              <a:rPr lang="en-HK" dirty="0"/>
              <a:t>, R</a:t>
            </a:r>
            <a:r>
              <a:rPr lang="en-HK" baseline="-25000" dirty="0"/>
              <a:t>2</a:t>
            </a:r>
            <a:r>
              <a:rPr lang="en-HK" dirty="0"/>
              <a:t>, …, R</a:t>
            </a:r>
            <a:r>
              <a:rPr lang="en-HK" baseline="-25000" dirty="0"/>
              <a:t>n</a:t>
            </a:r>
            <a:r>
              <a:rPr lang="en-HK" dirty="0"/>
              <a:t>} and a set of integrity constraints IC</a:t>
            </a:r>
          </a:p>
          <a:p>
            <a:r>
              <a:rPr lang="en-HK" dirty="0"/>
              <a:t>Valid state vs. invalid state</a:t>
            </a:r>
          </a:p>
          <a:p>
            <a:pPr lvl="1"/>
            <a:r>
              <a:rPr lang="en-HK" dirty="0"/>
              <a:t>Valid state: a state that satisfies all the constraints in the defined set of integrity constraints</a:t>
            </a:r>
          </a:p>
          <a:p>
            <a:pPr lvl="1"/>
            <a:r>
              <a:rPr lang="en-HK" dirty="0"/>
              <a:t>Invalid state:  A database state that does not obey all the integrity constraints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7401-ABA5-41CA-BF86-C65D8784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CA71-EA9D-4961-AC1E-081E689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Constraints in SQL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1C9F-4C4B-4FFA-B8E3-029E6A30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3580"/>
            <a:ext cx="9784080" cy="202692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TOY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    </a:t>
            </a:r>
            <a:r>
              <a:rPr lang="en-HK" dirty="0" err="1"/>
              <a:t>toy_id</a:t>
            </a:r>
            <a:r>
              <a:rPr lang="en-HK" dirty="0"/>
              <a:t> 		NUMBER(10),</a:t>
            </a:r>
            <a:br>
              <a:rPr lang="en-HK" dirty="0"/>
            </a:br>
            <a:r>
              <a:rPr lang="en-HK" dirty="0"/>
              <a:t>     description 		VARCHAR(15) 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 </a:t>
            </a:r>
            <a:r>
              <a:rPr lang="en-HK" dirty="0" err="1"/>
              <a:t>purchase_date</a:t>
            </a:r>
            <a:r>
              <a:rPr lang="en-HK" dirty="0"/>
              <a:t> 	DATE,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 </a:t>
            </a:r>
            <a:r>
              <a:rPr lang="en-HK" dirty="0" err="1"/>
              <a:t>remaining_qnt</a:t>
            </a:r>
            <a:r>
              <a:rPr lang="en-HK" dirty="0"/>
              <a:t>	NUMBER(6));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F4A41-43C8-4777-88C8-3938266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674580-9B19-48BE-B2FA-87E0230AA89A}"/>
              </a:ext>
            </a:extLst>
          </p:cNvPr>
          <p:cNvSpPr txBox="1">
            <a:spLocks/>
          </p:cNvSpPr>
          <p:nvPr/>
        </p:nvSpPr>
        <p:spPr>
          <a:xfrm>
            <a:off x="1202918" y="4051604"/>
            <a:ext cx="10669041" cy="252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TAB1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   col1 NUMBER(10) 	PRIMARY KEY, </a:t>
            </a:r>
            <a:br>
              <a:rPr lang="en-HK" dirty="0"/>
            </a:br>
            <a:r>
              <a:rPr lang="en-HK" dirty="0"/>
              <a:t>    col2 NUMBER(4) 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col3 VARCHAR(5)	REFERENCES </a:t>
            </a:r>
            <a:r>
              <a:rPr lang="en-HK" dirty="0" err="1"/>
              <a:t>zipcode</a:t>
            </a:r>
            <a:r>
              <a:rPr lang="en-HK" dirty="0"/>
              <a:t>(zip) ON DELETE CASCADE,</a:t>
            </a:r>
            <a:br>
              <a:rPr lang="en-HK" dirty="0"/>
            </a:br>
            <a:r>
              <a:rPr lang="en-HK" dirty="0"/>
              <a:t>    col4 DATE,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col5 VARCHAR(20) UNIQUE,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col6 NUMBER(5)	 CHECK (col6 &lt; 100));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F3631-B734-433C-B240-2F7563369A7B}"/>
              </a:ext>
            </a:extLst>
          </p:cNvPr>
          <p:cNvSpPr/>
          <p:nvPr/>
        </p:nvSpPr>
        <p:spPr>
          <a:xfrm>
            <a:off x="6096000" y="3697661"/>
            <a:ext cx="5867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unique constraint is a single field or combination of fields that uniquely defines a record.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04F40-4815-4FF8-8300-2E3E8C219F50}"/>
              </a:ext>
            </a:extLst>
          </p:cNvPr>
          <p:cNvCxnSpPr>
            <a:cxnSpLocks/>
          </p:cNvCxnSpPr>
          <p:nvPr/>
        </p:nvCxnSpPr>
        <p:spPr>
          <a:xfrm flipH="1">
            <a:off x="5273040" y="4404360"/>
            <a:ext cx="1607822" cy="1501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BA07-A4E0-41EC-A670-7A9D71CA9E78}"/>
              </a:ext>
            </a:extLst>
          </p:cNvPr>
          <p:cNvSpPr/>
          <p:nvPr/>
        </p:nvSpPr>
        <p:spPr>
          <a:xfrm>
            <a:off x="7665721" y="5584162"/>
            <a:ext cx="3589020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check constraint allows you to specify a condition on each row in a table.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A82F2-3C9D-435B-A867-2C0F9F4CC676}"/>
              </a:ext>
            </a:extLst>
          </p:cNvPr>
          <p:cNvCxnSpPr>
            <a:cxnSpLocks/>
          </p:cNvCxnSpPr>
          <p:nvPr/>
        </p:nvCxnSpPr>
        <p:spPr>
          <a:xfrm flipH="1">
            <a:off x="6842760" y="6292048"/>
            <a:ext cx="8229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8BD2-1DF2-4997-A407-8C892795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Constraints in SQL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81A0-87F4-4530-9192-00D09EC9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045982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CREATE TABLE TAB2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(   col1 NUMBER(10),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col2 NUMBER(4)	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col3 VARCHAR(5),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col4 DATE,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col5 VARCHAR(20),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col6 NUMBER(5),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TAB1_PK PRIMARY KEY(col1),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TAB1_ZIPCODE_FK FOREIGN KEY(col3) </a:t>
            </a:r>
            <a:br>
              <a:rPr lang="en-HK" sz="2400" dirty="0"/>
            </a:br>
            <a:r>
              <a:rPr lang="en-HK" sz="2400" dirty="0"/>
              <a:t>          REFERENCES ZIPCODE(zip) ON DELETE CASCADE,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TAB1_COL5_UK UNIQUE(col5),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TAB1_COL6_CK CHECK(col6 &lt; 100));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A75E-A4BB-44E1-A047-4A1DB1B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AB625-53FA-437C-94F9-8928141271E6}"/>
              </a:ext>
            </a:extLst>
          </p:cNvPr>
          <p:cNvSpPr/>
          <p:nvPr/>
        </p:nvSpPr>
        <p:spPr>
          <a:xfrm>
            <a:off x="5844540" y="2202019"/>
            <a:ext cx="604266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foreign key with cascade delete means that if a record in the parent table is deleted, then the corresponding records in the child table will automatically be deleted. This is called a cascade delete in Oracle.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169FF6-952B-4AE8-BEC3-E069A41F14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65870" y="3833235"/>
            <a:ext cx="0" cy="12721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BB4-ED57-4DF7-9F77-CC62A34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Constraints in SQL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FED-4E2A-4972-A67C-EEFF792E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COUNTRY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</a:t>
            </a:r>
            <a:r>
              <a:rPr lang="en-HK" dirty="0" err="1"/>
              <a:t>cntry_cd</a:t>
            </a:r>
            <a:r>
              <a:rPr lang="en-HK" dirty="0"/>
              <a:t>        	VARCHAR(3) 	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cname</a:t>
            </a:r>
            <a:r>
              <a:rPr lang="en-HK" dirty="0"/>
              <a:t>           	VARCHAR2(32) 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          	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curr_cd</a:t>
            </a:r>
            <a:r>
              <a:rPr lang="en-HK" dirty="0"/>
              <a:t> 	VARCHAR(3)	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upd_dt</a:t>
            </a:r>
            <a:r>
              <a:rPr lang="en-HK" dirty="0"/>
              <a:t>           	DATE DEFAULT SYSDATE	NOT NULL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upd_uid</a:t>
            </a:r>
            <a:r>
              <a:rPr lang="en-HK" dirty="0"/>
              <a:t>         	VARCHAR2(16) 		NOT NULL);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HK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EXCHANGE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</a:t>
            </a:r>
            <a:r>
              <a:rPr lang="en-HK" dirty="0" err="1"/>
              <a:t>exchg_cd</a:t>
            </a:r>
            <a:r>
              <a:rPr lang="en-HK" dirty="0"/>
              <a:t>       VARCHAR2(8) 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cname</a:t>
            </a:r>
            <a:r>
              <a:rPr lang="en-HK" dirty="0"/>
              <a:t>            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           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cntry_cd</a:t>
            </a:r>
            <a:r>
              <a:rPr lang="en-HK" dirty="0"/>
              <a:t>         CHAR(3) 			NOT NULL);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8959-9BB9-4954-BBC6-9E274E00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B226-D3DF-45DB-902C-A39BF5B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Constraints in SQL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93B1-7097-48AE-BC46-C6485121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Add constraints to tables COUNTRY and EXCHANGE</a:t>
            </a:r>
          </a:p>
          <a:p>
            <a:pPr lvl="1">
              <a:defRPr/>
            </a:pPr>
            <a:r>
              <a:rPr lang="en-US" altLang="zh-CN" dirty="0"/>
              <a:t>ALTER TABLE COUNTRY  ADD CONSTRAINT </a:t>
            </a:r>
            <a:r>
              <a:rPr lang="en-US" altLang="zh-CN" dirty="0" err="1"/>
              <a:t>PK_country</a:t>
            </a:r>
            <a:r>
              <a:rPr lang="en-US" altLang="zh-CN" dirty="0"/>
              <a:t> PRIMARY KEY(</a:t>
            </a:r>
            <a:r>
              <a:rPr lang="en-US" altLang="zh-CN" dirty="0" err="1"/>
              <a:t>cntry_cd</a:t>
            </a:r>
            <a:r>
              <a:rPr lang="en-US" altLang="zh-CN" dirty="0"/>
              <a:t>);</a:t>
            </a:r>
          </a:p>
          <a:p>
            <a:pPr lvl="1">
              <a:defRPr/>
            </a:pPr>
            <a:r>
              <a:rPr lang="en-US" altLang="zh-CN" dirty="0"/>
              <a:t>ALTER TABLE EXCHANGE ADD CONSTRAINT </a:t>
            </a:r>
            <a:r>
              <a:rPr lang="en-US" altLang="zh-CN" dirty="0" err="1"/>
              <a:t>PK_exchange</a:t>
            </a:r>
            <a:r>
              <a:rPr lang="en-US" altLang="zh-CN" dirty="0"/>
              <a:t> PRIMARY KEY(</a:t>
            </a:r>
            <a:r>
              <a:rPr lang="en-US" altLang="zh-CN" dirty="0" err="1"/>
              <a:t>exchg_cd</a:t>
            </a:r>
            <a:r>
              <a:rPr lang="en-US" altLang="zh-CN" dirty="0"/>
              <a:t>);</a:t>
            </a:r>
          </a:p>
          <a:p>
            <a:pPr lvl="1">
              <a:defRPr/>
            </a:pPr>
            <a:r>
              <a:rPr lang="en-US" altLang="zh-CN" dirty="0"/>
              <a:t>ALTER TABLE EXCHANGE ADD CONSTRAINT </a:t>
            </a:r>
            <a:r>
              <a:rPr lang="en-US" altLang="zh-CN" dirty="0" err="1"/>
              <a:t>FK_exchg_cntry</a:t>
            </a:r>
            <a:r>
              <a:rPr lang="en-US" altLang="zh-CN" dirty="0"/>
              <a:t> FOREIGN KEY(</a:t>
            </a:r>
            <a:r>
              <a:rPr lang="en-US" altLang="zh-CN" dirty="0" err="1"/>
              <a:t>cntry_cd</a:t>
            </a:r>
            <a:r>
              <a:rPr lang="en-US" altLang="zh-CN" dirty="0"/>
              <a:t>) REFERENCES COUNTRY(</a:t>
            </a:r>
            <a:r>
              <a:rPr lang="en-US" altLang="zh-CN" dirty="0" err="1"/>
              <a:t>cntry_cd</a:t>
            </a:r>
            <a:r>
              <a:rPr lang="en-US" altLang="zh-CN" dirty="0"/>
              <a:t>);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419AD-CFE5-4FB6-8735-008433D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E82F-AC98-4D96-8784-DBCB9BFD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altLang="zh-HK" dirty="0">
                <a:ea typeface="ＭＳ Ｐゴシック" pitchFamily="34" charset="-128"/>
              </a:rPr>
              <a:t>Three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Main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Types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of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Relational Integrity Constraints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67E4-BE05-4633-86AE-5884162A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Inherent or Implicit Constraints: characteristics of relations, e.g., no duplicate tuples</a:t>
            </a:r>
          </a:p>
          <a:p>
            <a:r>
              <a:rPr lang="en-HK" dirty="0"/>
              <a:t>Schema-based or Explicit Constraints: Expressed in schemas by DDL (i.e., SQL)</a:t>
            </a:r>
          </a:p>
          <a:p>
            <a:r>
              <a:rPr lang="en-HK" dirty="0"/>
              <a:t>Application-based or Semantic constraints: These are beyond the expressive power of the model (i.e., cannot be expressed in the schemas of the data model) and must be specified and enforced by the application programs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0BA0B-BACD-44D3-874D-2439694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DAF5-616A-4815-B367-580269DB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Schema-based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A32C-E2D4-48ED-9768-4C27478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three main types of schema-based constraints that can be expressed in the relational model</a:t>
            </a:r>
          </a:p>
          <a:p>
            <a:pPr lvl="1"/>
            <a:r>
              <a:rPr lang="en-HK" dirty="0"/>
              <a:t>Key constraints</a:t>
            </a:r>
          </a:p>
          <a:p>
            <a:pPr lvl="1"/>
            <a:r>
              <a:rPr lang="en-HK" dirty="0"/>
              <a:t>Entity integrity constraints</a:t>
            </a:r>
          </a:p>
          <a:p>
            <a:pPr lvl="1"/>
            <a:r>
              <a:rPr lang="en-HK" dirty="0"/>
              <a:t>Referential integrity constraints</a:t>
            </a:r>
          </a:p>
          <a:p>
            <a:r>
              <a:rPr lang="en-HK" dirty="0"/>
              <a:t>Another schema-based constraint is the domain constraint</a:t>
            </a:r>
          </a:p>
          <a:p>
            <a:pPr lvl="1"/>
            <a:r>
              <a:rPr lang="en-HK" dirty="0"/>
              <a:t>Every value in a tuple must be from the domain of its attribute (or it could be null, if allowed for that attribute)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4383-7ACC-4285-BC8B-F5AD8D6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8F0A-B2F0-4B37-99CB-957C5937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Keys of Relations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7481-D474-4D96-B34B-8762355F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 set of one or more attributes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is a key for a relation if: </a:t>
            </a:r>
          </a:p>
          <a:p>
            <a:pPr lvl="1"/>
            <a:r>
              <a:rPr lang="en-HK" dirty="0"/>
              <a:t>The attributes functionally determine all other attributes of the relation</a:t>
            </a:r>
          </a:p>
          <a:p>
            <a:pPr lvl="1"/>
            <a:r>
              <a:rPr lang="en-HK" dirty="0"/>
              <a:t>Relations are sets. It is impossible for two distinct tuples of R to agree on all 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</a:p>
          <a:p>
            <a:pPr lvl="1"/>
            <a:r>
              <a:rPr lang="en-HK" dirty="0"/>
              <a:t>No proper subset of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functionally determines all other attributes of R, i.e., a key must be minimal</a:t>
            </a:r>
          </a:p>
          <a:p>
            <a:r>
              <a:rPr lang="en-HK" dirty="0"/>
              <a:t>A functional dependency (FD) on a relation R is a statement of the form: if two tuples of R agree on attributes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(i.e., the tuples have the same values in their respective components for each of these attributes), then they must also agree on another attribute, “B”,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B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676A-6770-42D7-9B3D-32BD7D7A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FB4A-B1C7-42DD-B3FB-17F6077B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Keys of Relations</a:t>
            </a:r>
            <a:r>
              <a:rPr lang="en-US" altLang="zh-TW" dirty="0">
                <a:ea typeface="ＭＳ Ｐゴシック" pitchFamily="34" charset="-128"/>
              </a:rPr>
              <a:t>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7E82-4B26-41DD-90A0-B931BC08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Movies(title, year, length, type, </a:t>
            </a:r>
            <a:r>
              <a:rPr lang="en-HK" dirty="0" err="1"/>
              <a:t>studioName</a:t>
            </a:r>
            <a:r>
              <a:rPr lang="en-HK" dirty="0"/>
              <a:t>, </a:t>
            </a:r>
            <a:r>
              <a:rPr lang="en-HK" dirty="0" err="1"/>
              <a:t>starName</a:t>
            </a:r>
            <a:r>
              <a:rPr lang="en-HK" dirty="0"/>
              <a:t>): title, year, </a:t>
            </a:r>
            <a:r>
              <a:rPr lang="en-HK" dirty="0" err="1"/>
              <a:t>starName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length, type, </a:t>
            </a:r>
            <a:r>
              <a:rPr lang="en-HK" dirty="0" err="1"/>
              <a:t>studioName</a:t>
            </a:r>
            <a:endParaRPr lang="en-HK" dirty="0"/>
          </a:p>
          <a:p>
            <a:pPr lvl="1"/>
            <a:r>
              <a:rPr lang="en-HK" dirty="0"/>
              <a:t>Attributes {title, year, </a:t>
            </a:r>
            <a:r>
              <a:rPr lang="en-HK" dirty="0" err="1"/>
              <a:t>starName</a:t>
            </a:r>
            <a:r>
              <a:rPr lang="en-HK" dirty="0"/>
              <a:t>} form a key for the relation Movie</a:t>
            </a:r>
          </a:p>
          <a:p>
            <a:pPr lvl="1"/>
            <a:r>
              <a:rPr lang="en-HK" dirty="0"/>
              <a:t>Suppose two tuples agree on these three attributes: title, year, </a:t>
            </a:r>
            <a:r>
              <a:rPr lang="en-HK" dirty="0" err="1"/>
              <a:t>starName</a:t>
            </a:r>
            <a:endParaRPr lang="en-HK" dirty="0"/>
          </a:p>
          <a:p>
            <a:pPr lvl="2"/>
            <a:r>
              <a:rPr lang="en-HK" dirty="0"/>
              <a:t>They must agree on the other attributes, length, type and </a:t>
            </a:r>
            <a:r>
              <a:rPr lang="en-HK" dirty="0" err="1"/>
              <a:t>studioName</a:t>
            </a:r>
            <a:endParaRPr lang="en-HK" dirty="0"/>
          </a:p>
          <a:p>
            <a:pPr lvl="1"/>
            <a:r>
              <a:rPr lang="en-HK" dirty="0"/>
              <a:t>No proper subset of {title, year, </a:t>
            </a:r>
            <a:r>
              <a:rPr lang="en-HK" dirty="0" err="1"/>
              <a:t>starName</a:t>
            </a:r>
            <a:r>
              <a:rPr lang="en-HK" dirty="0"/>
              <a:t>} functionally determines all other attributes</a:t>
            </a:r>
          </a:p>
          <a:p>
            <a:pPr lvl="2"/>
            <a:r>
              <a:rPr lang="en-HK" dirty="0"/>
              <a:t>{title, year} does not determine </a:t>
            </a:r>
            <a:r>
              <a:rPr lang="en-HK" dirty="0" err="1"/>
              <a:t>starName</a:t>
            </a:r>
            <a:r>
              <a:rPr lang="en-HK" dirty="0"/>
              <a:t> since many movies have more than one star</a:t>
            </a:r>
          </a:p>
          <a:p>
            <a:pPr lvl="2"/>
            <a:r>
              <a:rPr lang="en-HK" dirty="0"/>
              <a:t>{year, </a:t>
            </a:r>
            <a:r>
              <a:rPr lang="en-HK" dirty="0" err="1"/>
              <a:t>starName</a:t>
            </a:r>
            <a:r>
              <a:rPr lang="en-HK" dirty="0"/>
              <a:t>} is not a key because we could have a star in two movies in the same year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2FDF0-83BF-406C-AD71-017CAC2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A18B-9D59-46FA-A7AC-3EACA01E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36C-6635-438E-AAE4-80092BAC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Superkey of R</a:t>
            </a:r>
          </a:p>
          <a:p>
            <a:pPr lvl="1"/>
            <a:r>
              <a:rPr lang="en-HK" dirty="0"/>
              <a:t>A set of attributes that contains a key is called a </a:t>
            </a:r>
            <a:r>
              <a:rPr lang="en-HK" dirty="0" err="1"/>
              <a:t>superkey</a:t>
            </a:r>
            <a:endParaRPr lang="en-HK" dirty="0"/>
          </a:p>
          <a:p>
            <a:pPr lvl="1"/>
            <a:r>
              <a:rPr lang="en-HK" dirty="0"/>
              <a:t>It is a set of attributes </a:t>
            </a:r>
            <a:r>
              <a:rPr lang="en-HK" dirty="0" err="1"/>
              <a:t>superkey</a:t>
            </a:r>
            <a:r>
              <a:rPr lang="en-HK" dirty="0"/>
              <a:t> SK, e.g.,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} of R with the following conditions:</a:t>
            </a:r>
          </a:p>
          <a:p>
            <a:pPr lvl="2"/>
            <a:r>
              <a:rPr lang="en-HK" dirty="0"/>
              <a:t>No two tuples in any valid relation state r(R) will have the same value for SK</a:t>
            </a:r>
          </a:p>
          <a:p>
            <a:pPr lvl="2"/>
            <a:r>
              <a:rPr lang="en-HK" dirty="0"/>
              <a:t>For any distinct tuples t1 and t2 in r(R), t1[SK] </a:t>
            </a:r>
            <a:r>
              <a:rPr lang="en-HK" dirty="0">
                <a:sym typeface="Symbol" panose="05050102010706020507" pitchFamily="18" charset="2"/>
              </a:rPr>
              <a:t></a:t>
            </a:r>
            <a:r>
              <a:rPr lang="en-HK" dirty="0"/>
              <a:t> t2[SK] (i.e., different SK)</a:t>
            </a:r>
          </a:p>
          <a:p>
            <a:r>
              <a:rPr lang="en-HK" dirty="0"/>
              <a:t>Key of R</a:t>
            </a:r>
          </a:p>
          <a:p>
            <a:pPr lvl="1"/>
            <a:r>
              <a:rPr lang="en-HK" dirty="0"/>
              <a:t>A “minimal” </a:t>
            </a:r>
            <a:r>
              <a:rPr lang="en-HK" dirty="0" err="1"/>
              <a:t>superkey</a:t>
            </a:r>
            <a:endParaRPr lang="en-HK" dirty="0"/>
          </a:p>
          <a:p>
            <a:pPr lvl="1"/>
            <a:r>
              <a:rPr lang="en-HK" dirty="0"/>
              <a:t>A key is a </a:t>
            </a:r>
            <a:r>
              <a:rPr lang="en-HK" dirty="0" err="1"/>
              <a:t>superkey</a:t>
            </a:r>
            <a:r>
              <a:rPr lang="en-HK" dirty="0"/>
              <a:t> K such that removal of any attribute from K results in a set of attributes that is not a </a:t>
            </a:r>
            <a:r>
              <a:rPr lang="en-HK" dirty="0" err="1"/>
              <a:t>superkey</a:t>
            </a:r>
            <a:r>
              <a:rPr lang="en-HK" dirty="0"/>
              <a:t> (does not possess the </a:t>
            </a:r>
            <a:r>
              <a:rPr lang="en-HK" dirty="0" err="1"/>
              <a:t>superkey</a:t>
            </a:r>
            <a:r>
              <a:rPr lang="en-HK" dirty="0"/>
              <a:t> uniqueness property)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42AB-BAF3-4F93-80DF-7EF201A4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4EA-ED1E-4131-B2D1-1AF5AFF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783E-2548-4FBF-B29C-564114D6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Example: Consider the CAR relation schema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CAR(State, Reg#, </a:t>
            </a:r>
            <a:r>
              <a:rPr lang="en-HK" dirty="0" err="1"/>
              <a:t>SerialNo</a:t>
            </a:r>
            <a:r>
              <a:rPr lang="en-HK" dirty="0"/>
              <a:t>, Make, Model, Year)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CAR has two keys: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Key1 = {State, Reg#}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Key2 = {</a:t>
            </a:r>
            <a:r>
              <a:rPr lang="en-HK" dirty="0" err="1"/>
              <a:t>SerialNo</a:t>
            </a:r>
            <a:r>
              <a:rPr lang="en-HK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Both are also </a:t>
            </a:r>
            <a:r>
              <a:rPr lang="en-HK" dirty="0" err="1"/>
              <a:t>superkeys</a:t>
            </a:r>
            <a:r>
              <a:rPr lang="en-HK" dirty="0"/>
              <a:t> of CAR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{</a:t>
            </a:r>
            <a:r>
              <a:rPr lang="en-HK" dirty="0" err="1"/>
              <a:t>SerialNo</a:t>
            </a:r>
            <a:r>
              <a:rPr lang="en-HK" dirty="0"/>
              <a:t>, Make} is a </a:t>
            </a:r>
            <a:r>
              <a:rPr lang="en-HK" dirty="0" err="1"/>
              <a:t>superkey</a:t>
            </a:r>
            <a:r>
              <a:rPr lang="en-HK" dirty="0"/>
              <a:t> but not a key</a:t>
            </a:r>
          </a:p>
          <a:p>
            <a:pPr>
              <a:lnSpc>
                <a:spcPct val="120000"/>
              </a:lnSpc>
            </a:pPr>
            <a:r>
              <a:rPr lang="en-HK" dirty="0"/>
              <a:t>In general: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Any key is a </a:t>
            </a:r>
            <a:r>
              <a:rPr lang="en-HK" dirty="0" err="1"/>
              <a:t>superkey</a:t>
            </a:r>
            <a:r>
              <a:rPr lang="en-HK" dirty="0"/>
              <a:t> (but not vice versa)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Any set of attributes that includes a key is a </a:t>
            </a:r>
            <a:r>
              <a:rPr lang="en-HK" dirty="0" err="1"/>
              <a:t>superkey</a:t>
            </a:r>
            <a:endParaRPr lang="en-HK" dirty="0"/>
          </a:p>
          <a:p>
            <a:pPr lvl="1">
              <a:lnSpc>
                <a:spcPct val="120000"/>
              </a:lnSpc>
            </a:pPr>
            <a:r>
              <a:rPr lang="en-HK" dirty="0"/>
              <a:t>A minimal </a:t>
            </a:r>
            <a:r>
              <a:rPr lang="en-HK" dirty="0" err="1"/>
              <a:t>superkey</a:t>
            </a:r>
            <a:r>
              <a:rPr lang="en-HK" dirty="0"/>
              <a:t> is also a key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DE90-B3E5-4A9E-8D5B-60717C1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59-6E64-4B66-91EE-D4FB720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639B-65F3-493B-84F7-D3A709D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a relation has several candidate keys, one is chosen arbitrarily to be the primary key</a:t>
            </a:r>
          </a:p>
          <a:p>
            <a:pPr lvl="1"/>
            <a:r>
              <a:rPr lang="en-HK" dirty="0"/>
              <a:t>The primary key attributes are underlined</a:t>
            </a:r>
          </a:p>
          <a:p>
            <a:r>
              <a:rPr lang="en-HK" dirty="0"/>
              <a:t>Example: Consider the CAR relation schema:</a:t>
            </a:r>
          </a:p>
          <a:p>
            <a:pPr lvl="1"/>
            <a:r>
              <a:rPr lang="en-HK" dirty="0"/>
              <a:t>CAR(State, Reg#, </a:t>
            </a:r>
            <a:r>
              <a:rPr lang="en-HK" dirty="0" err="1"/>
              <a:t>SerialNo</a:t>
            </a:r>
            <a:r>
              <a:rPr lang="en-HK" dirty="0"/>
              <a:t>, Make, Model, Year)</a:t>
            </a:r>
          </a:p>
          <a:p>
            <a:pPr lvl="1"/>
            <a:r>
              <a:rPr lang="en-HK" dirty="0"/>
              <a:t>We chose </a:t>
            </a:r>
            <a:r>
              <a:rPr lang="en-HK" dirty="0" err="1"/>
              <a:t>SerialNo</a:t>
            </a:r>
            <a:r>
              <a:rPr lang="en-HK" dirty="0"/>
              <a:t> as the primary key</a:t>
            </a:r>
          </a:p>
          <a:p>
            <a:r>
              <a:rPr lang="en-HK" dirty="0"/>
              <a:t>The primary key value is used to uniquely identify each tuple in a relation</a:t>
            </a:r>
          </a:p>
          <a:p>
            <a:r>
              <a:rPr lang="en-HK" dirty="0"/>
              <a:t>General rule: Choose as primary key the smallest of the candidate keys (in terms of size)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1CEE-D3CB-4B18-9FFC-E45A256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1588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宋体</vt:lpstr>
      <vt:lpstr>新細明體</vt:lpstr>
      <vt:lpstr>Arial</vt:lpstr>
      <vt:lpstr>Calibri</vt:lpstr>
      <vt:lpstr>Corbel</vt:lpstr>
      <vt:lpstr>Symbol</vt:lpstr>
      <vt:lpstr>Wingdings</vt:lpstr>
      <vt:lpstr>Banded</vt:lpstr>
      <vt:lpstr>Lecture 5: Integrity Constraints</vt:lpstr>
      <vt:lpstr>Integrity Constraints</vt:lpstr>
      <vt:lpstr>Three Main Types of Relational Integrity Constraints</vt:lpstr>
      <vt:lpstr>Schema-based Constraints</vt:lpstr>
      <vt:lpstr>Keys of Relations</vt:lpstr>
      <vt:lpstr>Keys of Relations: Example</vt:lpstr>
      <vt:lpstr>Key Constraints (1/3)</vt:lpstr>
      <vt:lpstr>Key Constraints (2/3)</vt:lpstr>
      <vt:lpstr>Key Constraints (3/3)</vt:lpstr>
      <vt:lpstr>Entity Integrity</vt:lpstr>
      <vt:lpstr>Referential Integrity</vt:lpstr>
      <vt:lpstr>Displaying a Relational Database Schema and its Constraints</vt:lpstr>
      <vt:lpstr>Referential Integrity Constraints for the COMPANY Relational Database Schema</vt:lpstr>
      <vt:lpstr>Populated Database State for COMPANY</vt:lpstr>
      <vt:lpstr>SQL CREATE TABLE Data Definition Statements for COMPANY</vt:lpstr>
      <vt:lpstr>Referential Integrity</vt:lpstr>
      <vt:lpstr>Update Operations on Relations</vt:lpstr>
      <vt:lpstr>Possible Violations for Update Operations</vt:lpstr>
      <vt:lpstr>Integrity Violation</vt:lpstr>
      <vt:lpstr>Adding Constraints in SQL</vt:lpstr>
      <vt:lpstr>Naming Constraints in SQL</vt:lpstr>
      <vt:lpstr>Reference Constraints in SQL (1/2)</vt:lpstr>
      <vt:lpstr>Reference Constraints in SQL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City University of Hong Kong</cp:lastModifiedBy>
  <cp:revision>808</cp:revision>
  <dcterms:created xsi:type="dcterms:W3CDTF">2019-01-21T16:15:42Z</dcterms:created>
  <dcterms:modified xsi:type="dcterms:W3CDTF">2019-02-20T05:19:11Z</dcterms:modified>
</cp:coreProperties>
</file>