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Chow" initials="TC" lastIdx="0" clrIdx="0">
    <p:extLst>
      <p:ext uri="{19B8F6BF-5375-455C-9EA6-DF929625EA0E}">
        <p15:presenceInfo xmlns:p15="http://schemas.microsoft.com/office/powerpoint/2012/main" userId="1a6ee9ed0254b3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  <a:srgbClr val="E9E9EA"/>
    <a:srgbClr val="E7E7E8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1379" autoAdjust="0"/>
  </p:normalViewPr>
  <p:slideViewPr>
    <p:cSldViewPr snapToGrid="0">
      <p:cViewPr>
        <p:scale>
          <a:sx n="80" d="100"/>
          <a:sy n="80" d="100"/>
        </p:scale>
        <p:origin x="2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20/4/2019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47922-2639-4BCF-AAD1-20BDF7C45795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5042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47922-2639-4BCF-AAD1-20BDF7C45795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9382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47922-2639-4BCF-AAD1-20BDF7C45795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2627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47922-2639-4BCF-AAD1-20BDF7C45795}" type="slidenum">
              <a:rPr lang="en-HK" smtClean="0"/>
              <a:t>12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7521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 marL="358775" indent="-358775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65113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9625" indent="-185738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45630E-130D-445F-980C-158581B29B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33043" y="1997870"/>
            <a:ext cx="4754880" cy="4206240"/>
          </a:xfrm>
        </p:spPr>
        <p:txBody>
          <a:bodyPr/>
          <a:lstStyle>
            <a:lvl1pPr marL="358775" indent="-358775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65113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9625" indent="-185738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Tutorial 10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Concurrency Control</a:t>
            </a:r>
            <a:endParaRPr lang="en-HK" sz="40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51E6-78CF-46BC-8490-F2C2CF75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2b (Answer) </a:t>
            </a:r>
            <a:r>
              <a:rPr lang="en-US" altLang="zh-TW" dirty="0"/>
              <a:t>(3/5)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1E01-DB64-46C5-BFFA-C69EB377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1902495"/>
            <a:ext cx="4306098" cy="3522489"/>
          </a:xfrm>
        </p:spPr>
        <p:txBody>
          <a:bodyPr>
            <a:normAutofit/>
          </a:bodyPr>
          <a:lstStyle/>
          <a:p>
            <a:r>
              <a:rPr lang="en-HK" sz="2400" dirty="0"/>
              <a:t>Step </a:t>
            </a:r>
            <a:r>
              <a:rPr lang="en-US" altLang="zh-TW" sz="2400" dirty="0"/>
              <a:t>3: </a:t>
            </a:r>
            <a:r>
              <a:rPr lang="en-HK" sz="2400" dirty="0"/>
              <a:t>Applying the more restrictive SELECT operation first</a:t>
            </a:r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06418-26E4-445A-A03A-CF00B08E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CF1203-24C6-4D66-94C8-C6FEC64DCE0A}"/>
              </a:ext>
            </a:extLst>
          </p:cNvPr>
          <p:cNvSpPr txBox="1"/>
          <p:nvPr/>
        </p:nvSpPr>
        <p:spPr>
          <a:xfrm>
            <a:off x="9183284" y="3657676"/>
            <a:ext cx="389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C038F-2426-4687-97FC-93D70160DAED}"/>
              </a:ext>
            </a:extLst>
          </p:cNvPr>
          <p:cNvSpPr txBox="1"/>
          <p:nvPr/>
        </p:nvSpPr>
        <p:spPr>
          <a:xfrm>
            <a:off x="4519130" y="2838200"/>
            <a:ext cx="9718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ESSN=SSN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F20BB9-3635-47EC-910B-73264936AFE3}"/>
              </a:ext>
            </a:extLst>
          </p:cNvPr>
          <p:cNvSpPr txBox="1"/>
          <p:nvPr/>
        </p:nvSpPr>
        <p:spPr>
          <a:xfrm>
            <a:off x="8796159" y="2018724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ENAME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B13C99-CB00-43AF-96E2-30AFB7A62DAA}"/>
              </a:ext>
            </a:extLst>
          </p:cNvPr>
          <p:cNvSpPr txBox="1"/>
          <p:nvPr/>
        </p:nvSpPr>
        <p:spPr>
          <a:xfrm>
            <a:off x="9668783" y="5137660"/>
            <a:ext cx="17347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EMPLOYEE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D94A4-8875-432B-B466-1349098CE6A9}"/>
              </a:ext>
            </a:extLst>
          </p:cNvPr>
          <p:cNvSpPr txBox="1"/>
          <p:nvPr/>
        </p:nvSpPr>
        <p:spPr>
          <a:xfrm>
            <a:off x="8752878" y="6213569"/>
            <a:ext cx="1829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WORKS_ON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4297C-8992-47AF-8149-A08B85DAA82C}"/>
              </a:ext>
            </a:extLst>
          </p:cNvPr>
          <p:cNvSpPr txBox="1"/>
          <p:nvPr/>
        </p:nvSpPr>
        <p:spPr>
          <a:xfrm>
            <a:off x="6403546" y="6213568"/>
            <a:ext cx="1500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PROJECT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38C49-92B6-4D7B-89A6-EFF1D0A770A7}"/>
              </a:ext>
            </a:extLst>
          </p:cNvPr>
          <p:cNvSpPr txBox="1"/>
          <p:nvPr/>
        </p:nvSpPr>
        <p:spPr>
          <a:xfrm>
            <a:off x="7965214" y="5042130"/>
            <a:ext cx="389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743DEA-8E56-4D12-915A-3758F6E7918D}"/>
              </a:ext>
            </a:extLst>
          </p:cNvPr>
          <p:cNvCxnSpPr>
            <a:cxnSpLocks/>
          </p:cNvCxnSpPr>
          <p:nvPr/>
        </p:nvCxnSpPr>
        <p:spPr>
          <a:xfrm>
            <a:off x="9378209" y="2449611"/>
            <a:ext cx="0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39283-B8B3-4800-B15C-03DFF508AED7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flipH="1">
            <a:off x="9378209" y="3269087"/>
            <a:ext cx="1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4AFF88-27B7-47ED-8656-D46706A1ACA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378209" y="4088563"/>
            <a:ext cx="1117015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802AF0-7CA7-4023-932E-33349995C748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8160139" y="5473017"/>
            <a:ext cx="1507413" cy="740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228C04-19F4-4BCB-98E1-BE52D71065D7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767566" y="5473017"/>
            <a:ext cx="392573" cy="231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731F065-ADF3-408D-91E2-A5FD00E44849}"/>
              </a:ext>
            </a:extLst>
          </p:cNvPr>
          <p:cNvSpPr/>
          <p:nvPr/>
        </p:nvSpPr>
        <p:spPr>
          <a:xfrm>
            <a:off x="5426867" y="5600002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2200" baseline="-25000">
                <a:latin typeface="Arial" panose="020B0604020202020204" pitchFamily="34" charset="0"/>
                <a:cs typeface="Arial" panose="020B0604020202020204" pitchFamily="34" charset="0"/>
              </a:rPr>
              <a:t> PNAME="HeavenRay" 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C817ED-E108-45F9-8CDE-2B1A9917EC9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153911" y="6030889"/>
            <a:ext cx="0" cy="182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B25AF38-5021-4CA4-BC11-E649679B5D9B}"/>
              </a:ext>
            </a:extLst>
          </p:cNvPr>
          <p:cNvSpPr/>
          <p:nvPr/>
        </p:nvSpPr>
        <p:spPr>
          <a:xfrm>
            <a:off x="6438834" y="4334124"/>
            <a:ext cx="3454088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 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PNUMBER=PNO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5E0231-74F5-4ECB-AE57-440BB1005BD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160139" y="4806796"/>
            <a:ext cx="0" cy="2353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5FEF08-2B53-4145-9082-E15DCE079920}"/>
              </a:ext>
            </a:extLst>
          </p:cNvPr>
          <p:cNvCxnSpPr>
            <a:cxnSpLocks/>
          </p:cNvCxnSpPr>
          <p:nvPr/>
        </p:nvCxnSpPr>
        <p:spPr>
          <a:xfrm flipH="1">
            <a:off x="8233216" y="4088563"/>
            <a:ext cx="1144993" cy="359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F57B97B-3A7D-4ED9-BC2B-C10C844307FA}"/>
              </a:ext>
            </a:extLst>
          </p:cNvPr>
          <p:cNvSpPr/>
          <p:nvPr/>
        </p:nvSpPr>
        <p:spPr>
          <a:xfrm>
            <a:off x="8746677" y="4334124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 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BDATE &gt; “OCT-11-1966”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C2059A-208C-49FF-BFBF-74B7CE2172F6}"/>
              </a:ext>
            </a:extLst>
          </p:cNvPr>
          <p:cNvCxnSpPr>
            <a:cxnSpLocks/>
          </p:cNvCxnSpPr>
          <p:nvPr/>
        </p:nvCxnSpPr>
        <p:spPr>
          <a:xfrm>
            <a:off x="10539007" y="4818464"/>
            <a:ext cx="1987" cy="272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97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51E6-78CF-46BC-8490-F2C2CF75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2b (Answer) </a:t>
            </a:r>
            <a:r>
              <a:rPr lang="en-US" altLang="zh-TW" dirty="0"/>
              <a:t>(4/5)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1E01-DB64-46C5-BFFA-C69EB377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1902495"/>
            <a:ext cx="4306098" cy="3522489"/>
          </a:xfrm>
        </p:spPr>
        <p:txBody>
          <a:bodyPr>
            <a:normAutofit/>
          </a:bodyPr>
          <a:lstStyle/>
          <a:p>
            <a:r>
              <a:rPr lang="en-HK" sz="2400" dirty="0"/>
              <a:t>Step 4</a:t>
            </a:r>
            <a:r>
              <a:rPr lang="en-US" altLang="zh-TW" sz="2400" dirty="0"/>
              <a:t>: R</a:t>
            </a:r>
            <a:r>
              <a:rPr lang="en-HK" altLang="zh-TW" sz="2400" dirty="0" err="1"/>
              <a:t>eplacing</a:t>
            </a:r>
            <a:r>
              <a:rPr lang="zh-TW" altLang="en-US" sz="2400" dirty="0"/>
              <a:t> </a:t>
            </a:r>
            <a:r>
              <a:rPr lang="en-HK" sz="2400" dirty="0"/>
              <a:t>CROSS PRODUCT and SELECT with JOIN operation</a:t>
            </a:r>
          </a:p>
          <a:p>
            <a:endParaRPr lang="en-HK" sz="2400" dirty="0"/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06418-26E4-445A-A03A-CF00B08E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C038F-2426-4687-97FC-93D70160DAED}"/>
              </a:ext>
            </a:extLst>
          </p:cNvPr>
          <p:cNvSpPr txBox="1"/>
          <p:nvPr/>
        </p:nvSpPr>
        <p:spPr>
          <a:xfrm>
            <a:off x="4519129" y="2820561"/>
            <a:ext cx="9718159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ESSN=SSN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F20BB9-3635-47EC-910B-73264936AFE3}"/>
              </a:ext>
            </a:extLst>
          </p:cNvPr>
          <p:cNvSpPr txBox="1"/>
          <p:nvPr/>
        </p:nvSpPr>
        <p:spPr>
          <a:xfrm>
            <a:off x="8796159" y="2018724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ENAME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B13C99-CB00-43AF-96E2-30AFB7A62DAA}"/>
              </a:ext>
            </a:extLst>
          </p:cNvPr>
          <p:cNvSpPr txBox="1"/>
          <p:nvPr/>
        </p:nvSpPr>
        <p:spPr>
          <a:xfrm>
            <a:off x="9607823" y="4962400"/>
            <a:ext cx="17347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EMPLOYEE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D94A4-8875-432B-B466-1349098CE6A9}"/>
              </a:ext>
            </a:extLst>
          </p:cNvPr>
          <p:cNvSpPr txBox="1"/>
          <p:nvPr/>
        </p:nvSpPr>
        <p:spPr>
          <a:xfrm>
            <a:off x="8752878" y="6213569"/>
            <a:ext cx="1829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WORKS_ON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4297C-8992-47AF-8149-A08B85DAA82C}"/>
              </a:ext>
            </a:extLst>
          </p:cNvPr>
          <p:cNvSpPr txBox="1"/>
          <p:nvPr/>
        </p:nvSpPr>
        <p:spPr>
          <a:xfrm>
            <a:off x="6403546" y="6213568"/>
            <a:ext cx="1500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PROJECT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743DEA-8E56-4D12-915A-3758F6E7918D}"/>
              </a:ext>
            </a:extLst>
          </p:cNvPr>
          <p:cNvCxnSpPr>
            <a:cxnSpLocks/>
          </p:cNvCxnSpPr>
          <p:nvPr/>
        </p:nvCxnSpPr>
        <p:spPr>
          <a:xfrm>
            <a:off x="9378209" y="2449611"/>
            <a:ext cx="0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FA6820-A9EE-4BD0-9D7A-9E4389CE7BCD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8187381" y="3215391"/>
            <a:ext cx="1150370" cy="8901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228C04-19F4-4BCB-98E1-BE52D71065D7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53911" y="4516692"/>
            <a:ext cx="1027636" cy="10253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731F065-ADF3-408D-91E2-A5FD00E44849}"/>
              </a:ext>
            </a:extLst>
          </p:cNvPr>
          <p:cNvSpPr/>
          <p:nvPr/>
        </p:nvSpPr>
        <p:spPr>
          <a:xfrm>
            <a:off x="5426867" y="5542039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PNAME="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HeavenRay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C817ED-E108-45F9-8CDE-2B1A9917EC9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153912" y="5993946"/>
            <a:ext cx="0" cy="219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B25AF38-5021-4CA4-BC11-E649679B5D9B}"/>
              </a:ext>
            </a:extLst>
          </p:cNvPr>
          <p:cNvSpPr/>
          <p:nvPr/>
        </p:nvSpPr>
        <p:spPr>
          <a:xfrm>
            <a:off x="6460337" y="4105524"/>
            <a:ext cx="3454088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PNUMBER=PNO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57B97B-3A7D-4ED9-BC2B-C10C844307FA}"/>
              </a:ext>
            </a:extLst>
          </p:cNvPr>
          <p:cNvSpPr/>
          <p:nvPr/>
        </p:nvSpPr>
        <p:spPr>
          <a:xfrm>
            <a:off x="8768180" y="4036944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 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BDATE &gt; “OCT-11-1966”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C2059A-208C-49FF-BFBF-74B7CE2172F6}"/>
              </a:ext>
            </a:extLst>
          </p:cNvPr>
          <p:cNvCxnSpPr>
            <a:cxnSpLocks/>
          </p:cNvCxnSpPr>
          <p:nvPr/>
        </p:nvCxnSpPr>
        <p:spPr>
          <a:xfrm>
            <a:off x="10485312" y="4516692"/>
            <a:ext cx="0" cy="381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16">
            <a:extLst>
              <a:ext uri="{FF2B5EF4-FFF2-40B4-BE49-F238E27FC236}">
                <a16:creationId xmlns:a16="http://schemas.microsoft.com/office/drawing/2014/main" id="{C5711B66-CD3C-41ED-A3AB-686E923FE4BE}"/>
              </a:ext>
            </a:extLst>
          </p:cNvPr>
          <p:cNvGrpSpPr>
            <a:grpSpLocks/>
          </p:cNvGrpSpPr>
          <p:nvPr/>
        </p:nvGrpSpPr>
        <p:grpSpPr bwMode="auto">
          <a:xfrm>
            <a:off x="8551684" y="2937616"/>
            <a:ext cx="244475" cy="174625"/>
            <a:chOff x="377" y="2904"/>
            <a:chExt cx="154" cy="110"/>
          </a:xfrm>
        </p:grpSpPr>
        <p:sp>
          <p:nvSpPr>
            <p:cNvPr id="33" name="Line 17">
              <a:extLst>
                <a:ext uri="{FF2B5EF4-FFF2-40B4-BE49-F238E27FC236}">
                  <a16:creationId xmlns:a16="http://schemas.microsoft.com/office/drawing/2014/main" id="{A36B14E9-83A1-43DF-9A44-2DA2ACE84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Line 18">
              <a:extLst>
                <a:ext uri="{FF2B5EF4-FFF2-40B4-BE49-F238E27FC236}">
                  <a16:creationId xmlns:a16="http://schemas.microsoft.com/office/drawing/2014/main" id="{9D4693EE-523E-4129-B779-7697FDBF5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Line 19">
              <a:extLst>
                <a:ext uri="{FF2B5EF4-FFF2-40B4-BE49-F238E27FC236}">
                  <a16:creationId xmlns:a16="http://schemas.microsoft.com/office/drawing/2014/main" id="{B6A617F2-00CB-4086-83A9-52C5CE66B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65053A2C-59D4-4FF2-9043-7A382A161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16">
            <a:extLst>
              <a:ext uri="{FF2B5EF4-FFF2-40B4-BE49-F238E27FC236}">
                <a16:creationId xmlns:a16="http://schemas.microsoft.com/office/drawing/2014/main" id="{9DC42FD1-FED1-4E70-BEB5-1EEA98020907}"/>
              </a:ext>
            </a:extLst>
          </p:cNvPr>
          <p:cNvGrpSpPr>
            <a:grpSpLocks/>
          </p:cNvGrpSpPr>
          <p:nvPr/>
        </p:nvGrpSpPr>
        <p:grpSpPr bwMode="auto">
          <a:xfrm>
            <a:off x="7137704" y="4202768"/>
            <a:ext cx="244475" cy="174625"/>
            <a:chOff x="377" y="2904"/>
            <a:chExt cx="154" cy="110"/>
          </a:xfrm>
        </p:grpSpPr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62D2E479-5A3E-4AB6-8965-EA308701A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Line 18">
              <a:extLst>
                <a:ext uri="{FF2B5EF4-FFF2-40B4-BE49-F238E27FC236}">
                  <a16:creationId xmlns:a16="http://schemas.microsoft.com/office/drawing/2014/main" id="{F26137CA-DF28-4CA6-8BF7-56B4EA0C0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987462D3-A7F8-4C09-8EB7-5C3E415AC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Line 20">
              <a:extLst>
                <a:ext uri="{FF2B5EF4-FFF2-40B4-BE49-F238E27FC236}">
                  <a16:creationId xmlns:a16="http://schemas.microsoft.com/office/drawing/2014/main" id="{365997DD-C469-439E-95E5-79C948A9E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BD140A-F159-473E-A021-B907CCBB6F67}"/>
              </a:ext>
            </a:extLst>
          </p:cNvPr>
          <p:cNvCxnSpPr>
            <a:cxnSpLocks/>
          </p:cNvCxnSpPr>
          <p:nvPr/>
        </p:nvCxnSpPr>
        <p:spPr>
          <a:xfrm>
            <a:off x="8181547" y="4516692"/>
            <a:ext cx="1381553" cy="1622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B346DD-2918-4832-882E-0DB73071594D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9317918" y="3221260"/>
            <a:ext cx="1177306" cy="815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18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51E6-78CF-46BC-8490-F2C2CF75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2b (Answer) </a:t>
            </a:r>
            <a:r>
              <a:rPr lang="en-US" altLang="zh-TW" dirty="0"/>
              <a:t>(5/5)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1E01-DB64-46C5-BFFA-C69EB377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1902495"/>
            <a:ext cx="4306098" cy="3522489"/>
          </a:xfrm>
        </p:spPr>
        <p:txBody>
          <a:bodyPr>
            <a:normAutofit/>
          </a:bodyPr>
          <a:lstStyle/>
          <a:p>
            <a:pPr marL="814388" lvl="1" indent="-457200"/>
            <a:r>
              <a:rPr lang="en-HK" sz="2400" dirty="0"/>
              <a:t>Step </a:t>
            </a:r>
            <a:r>
              <a:rPr lang="en-US" altLang="zh-TW" sz="2400" dirty="0"/>
              <a:t>5: </a:t>
            </a:r>
            <a:r>
              <a:rPr lang="en-US" altLang="zh-CN" sz="2200" dirty="0"/>
              <a:t>Moving PROJECT operations down the query tree</a:t>
            </a:r>
          </a:p>
          <a:p>
            <a:endParaRPr lang="en-HK" sz="2400" dirty="0"/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06418-26E4-445A-A03A-CF00B08E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C038F-2426-4687-97FC-93D70160DAED}"/>
              </a:ext>
            </a:extLst>
          </p:cNvPr>
          <p:cNvSpPr txBox="1"/>
          <p:nvPr/>
        </p:nvSpPr>
        <p:spPr>
          <a:xfrm>
            <a:off x="4519129" y="2820561"/>
            <a:ext cx="9718159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ESSN=SSN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F20BB9-3635-47EC-910B-73264936AFE3}"/>
              </a:ext>
            </a:extLst>
          </p:cNvPr>
          <p:cNvSpPr txBox="1"/>
          <p:nvPr/>
        </p:nvSpPr>
        <p:spPr>
          <a:xfrm>
            <a:off x="8796159" y="2018724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ENAME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B13C99-CB00-43AF-96E2-30AFB7A62DAA}"/>
              </a:ext>
            </a:extLst>
          </p:cNvPr>
          <p:cNvSpPr txBox="1"/>
          <p:nvPr/>
        </p:nvSpPr>
        <p:spPr>
          <a:xfrm>
            <a:off x="9607823" y="4962400"/>
            <a:ext cx="17347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EMPLOYEE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D94A4-8875-432B-B466-1349098CE6A9}"/>
              </a:ext>
            </a:extLst>
          </p:cNvPr>
          <p:cNvSpPr txBox="1"/>
          <p:nvPr/>
        </p:nvSpPr>
        <p:spPr>
          <a:xfrm>
            <a:off x="8431245" y="6213569"/>
            <a:ext cx="1829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WORKS_ON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4297C-8992-47AF-8149-A08B85DAA82C}"/>
              </a:ext>
            </a:extLst>
          </p:cNvPr>
          <p:cNvSpPr txBox="1"/>
          <p:nvPr/>
        </p:nvSpPr>
        <p:spPr>
          <a:xfrm>
            <a:off x="6403546" y="6213568"/>
            <a:ext cx="1500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PROJECT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743DEA-8E56-4D12-915A-3758F6E7918D}"/>
              </a:ext>
            </a:extLst>
          </p:cNvPr>
          <p:cNvCxnSpPr>
            <a:cxnSpLocks/>
          </p:cNvCxnSpPr>
          <p:nvPr/>
        </p:nvCxnSpPr>
        <p:spPr>
          <a:xfrm>
            <a:off x="9378209" y="2449611"/>
            <a:ext cx="0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4AFF88-27B7-47ED-8656-D46706A1ACA5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10475208" y="3834653"/>
            <a:ext cx="1" cy="368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FA6820-A9EE-4BD0-9D7A-9E4389CE7BCD}"/>
              </a:ext>
            </a:extLst>
          </p:cNvPr>
          <p:cNvCxnSpPr>
            <a:cxnSpLocks/>
          </p:cNvCxnSpPr>
          <p:nvPr/>
        </p:nvCxnSpPr>
        <p:spPr>
          <a:xfrm flipH="1">
            <a:off x="8270162" y="3215391"/>
            <a:ext cx="1067588" cy="313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802AF0-7CA7-4023-932E-33349995C748}"/>
              </a:ext>
            </a:extLst>
          </p:cNvPr>
          <p:cNvCxnSpPr>
            <a:cxnSpLocks/>
            <a:stCxn id="50" idx="2"/>
            <a:endCxn id="22" idx="0"/>
          </p:cNvCxnSpPr>
          <p:nvPr/>
        </p:nvCxnSpPr>
        <p:spPr>
          <a:xfrm>
            <a:off x="9345918" y="5803088"/>
            <a:ext cx="1" cy="410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228C04-19F4-4BCB-98E1-BE52D71065D7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7220323" y="4516692"/>
            <a:ext cx="961224" cy="4535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731F065-ADF3-408D-91E2-A5FD00E44849}"/>
              </a:ext>
            </a:extLst>
          </p:cNvPr>
          <p:cNvSpPr/>
          <p:nvPr/>
        </p:nvSpPr>
        <p:spPr>
          <a:xfrm>
            <a:off x="5426867" y="5542039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PNAME="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HeavenRay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C817ED-E108-45F9-8CDE-2B1A9917EC9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153912" y="5993946"/>
            <a:ext cx="0" cy="219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B25AF38-5021-4CA4-BC11-E649679B5D9B}"/>
              </a:ext>
            </a:extLst>
          </p:cNvPr>
          <p:cNvSpPr/>
          <p:nvPr/>
        </p:nvSpPr>
        <p:spPr>
          <a:xfrm>
            <a:off x="6460337" y="4105524"/>
            <a:ext cx="3454088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PNUMBER=PNO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57B97B-3A7D-4ED9-BC2B-C10C844307FA}"/>
              </a:ext>
            </a:extLst>
          </p:cNvPr>
          <p:cNvSpPr/>
          <p:nvPr/>
        </p:nvSpPr>
        <p:spPr>
          <a:xfrm>
            <a:off x="8768180" y="4036944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 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BDATE &gt; “OCT-11-1966”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C2059A-208C-49FF-BFBF-74B7CE2172F6}"/>
              </a:ext>
            </a:extLst>
          </p:cNvPr>
          <p:cNvCxnSpPr>
            <a:cxnSpLocks/>
          </p:cNvCxnSpPr>
          <p:nvPr/>
        </p:nvCxnSpPr>
        <p:spPr>
          <a:xfrm>
            <a:off x="10485312" y="4516692"/>
            <a:ext cx="0" cy="381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16">
            <a:extLst>
              <a:ext uri="{FF2B5EF4-FFF2-40B4-BE49-F238E27FC236}">
                <a16:creationId xmlns:a16="http://schemas.microsoft.com/office/drawing/2014/main" id="{C5711B66-CD3C-41ED-A3AB-686E923FE4BE}"/>
              </a:ext>
            </a:extLst>
          </p:cNvPr>
          <p:cNvGrpSpPr>
            <a:grpSpLocks/>
          </p:cNvGrpSpPr>
          <p:nvPr/>
        </p:nvGrpSpPr>
        <p:grpSpPr bwMode="auto">
          <a:xfrm>
            <a:off x="8551684" y="2937616"/>
            <a:ext cx="244475" cy="174625"/>
            <a:chOff x="377" y="2904"/>
            <a:chExt cx="154" cy="110"/>
          </a:xfrm>
        </p:grpSpPr>
        <p:sp>
          <p:nvSpPr>
            <p:cNvPr id="33" name="Line 17">
              <a:extLst>
                <a:ext uri="{FF2B5EF4-FFF2-40B4-BE49-F238E27FC236}">
                  <a16:creationId xmlns:a16="http://schemas.microsoft.com/office/drawing/2014/main" id="{A36B14E9-83A1-43DF-9A44-2DA2ACE84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Line 18">
              <a:extLst>
                <a:ext uri="{FF2B5EF4-FFF2-40B4-BE49-F238E27FC236}">
                  <a16:creationId xmlns:a16="http://schemas.microsoft.com/office/drawing/2014/main" id="{9D4693EE-523E-4129-B779-7697FDBF5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Line 19">
              <a:extLst>
                <a:ext uri="{FF2B5EF4-FFF2-40B4-BE49-F238E27FC236}">
                  <a16:creationId xmlns:a16="http://schemas.microsoft.com/office/drawing/2014/main" id="{B6A617F2-00CB-4086-83A9-52C5CE66B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65053A2C-59D4-4FF2-9043-7A382A161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16">
            <a:extLst>
              <a:ext uri="{FF2B5EF4-FFF2-40B4-BE49-F238E27FC236}">
                <a16:creationId xmlns:a16="http://schemas.microsoft.com/office/drawing/2014/main" id="{9DC42FD1-FED1-4E70-BEB5-1EEA98020907}"/>
              </a:ext>
            </a:extLst>
          </p:cNvPr>
          <p:cNvGrpSpPr>
            <a:grpSpLocks/>
          </p:cNvGrpSpPr>
          <p:nvPr/>
        </p:nvGrpSpPr>
        <p:grpSpPr bwMode="auto">
          <a:xfrm>
            <a:off x="7137704" y="4202768"/>
            <a:ext cx="244475" cy="174625"/>
            <a:chOff x="377" y="2904"/>
            <a:chExt cx="154" cy="110"/>
          </a:xfrm>
        </p:grpSpPr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62D2E479-5A3E-4AB6-8965-EA308701A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Line 18">
              <a:extLst>
                <a:ext uri="{FF2B5EF4-FFF2-40B4-BE49-F238E27FC236}">
                  <a16:creationId xmlns:a16="http://schemas.microsoft.com/office/drawing/2014/main" id="{F26137CA-DF28-4CA6-8BF7-56B4EA0C0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987462D3-A7F8-4C09-8EB7-5C3E415AC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Line 20">
              <a:extLst>
                <a:ext uri="{FF2B5EF4-FFF2-40B4-BE49-F238E27FC236}">
                  <a16:creationId xmlns:a16="http://schemas.microsoft.com/office/drawing/2014/main" id="{365997DD-C469-439E-95E5-79C948A9E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6EB9BF3-5D19-45B2-B407-FC2ED4481B7C}"/>
              </a:ext>
            </a:extLst>
          </p:cNvPr>
          <p:cNvSpPr txBox="1"/>
          <p:nvPr/>
        </p:nvSpPr>
        <p:spPr>
          <a:xfrm>
            <a:off x="8585934" y="5372201"/>
            <a:ext cx="15199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ESSN, PNO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BD140A-F159-473E-A021-B907CCBB6F6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181547" y="4516692"/>
            <a:ext cx="1164371" cy="855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A3B5F2C-B4EC-4791-83B9-BA377AD2F98E}"/>
              </a:ext>
            </a:extLst>
          </p:cNvPr>
          <p:cNvSpPr txBox="1"/>
          <p:nvPr/>
        </p:nvSpPr>
        <p:spPr>
          <a:xfrm>
            <a:off x="6502017" y="4970269"/>
            <a:ext cx="14366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US" altLang="zh-TW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PNUMBER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88C000A-5470-43A1-A269-DB3EB309D5BA}"/>
              </a:ext>
            </a:extLst>
          </p:cNvPr>
          <p:cNvCxnSpPr>
            <a:cxnSpLocks/>
          </p:cNvCxnSpPr>
          <p:nvPr/>
        </p:nvCxnSpPr>
        <p:spPr>
          <a:xfrm>
            <a:off x="7153912" y="5430066"/>
            <a:ext cx="0" cy="219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0149320-0C26-469C-B61E-B42F10DF21EE}"/>
              </a:ext>
            </a:extLst>
          </p:cNvPr>
          <p:cNvSpPr txBox="1"/>
          <p:nvPr/>
        </p:nvSpPr>
        <p:spPr>
          <a:xfrm>
            <a:off x="9647097" y="3403766"/>
            <a:ext cx="1656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US" altLang="zh-TW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SSN, ENAME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3E1DA4-3F69-4451-9944-B8B255C7A2D7}"/>
              </a:ext>
            </a:extLst>
          </p:cNvPr>
          <p:cNvSpPr txBox="1"/>
          <p:nvPr/>
        </p:nvSpPr>
        <p:spPr>
          <a:xfrm>
            <a:off x="7766659" y="3395256"/>
            <a:ext cx="1007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US" altLang="zh-TW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ESSN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1549B37-2505-4ED8-A4A8-3EF2BAE74765}"/>
              </a:ext>
            </a:extLst>
          </p:cNvPr>
          <p:cNvCxnSpPr>
            <a:cxnSpLocks/>
          </p:cNvCxnSpPr>
          <p:nvPr/>
        </p:nvCxnSpPr>
        <p:spPr>
          <a:xfrm flipH="1">
            <a:off x="8160627" y="3844169"/>
            <a:ext cx="1" cy="368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B346DD-2918-4832-882E-0DB73071594D}"/>
              </a:ext>
            </a:extLst>
          </p:cNvPr>
          <p:cNvCxnSpPr>
            <a:cxnSpLocks/>
          </p:cNvCxnSpPr>
          <p:nvPr/>
        </p:nvCxnSpPr>
        <p:spPr>
          <a:xfrm>
            <a:off x="9317918" y="3221260"/>
            <a:ext cx="1121482" cy="336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90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5660-C2DF-491B-A815-7F3926E9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28D0-3441-4B49-AAD5-D18155E1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411174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10000"/>
              </a:lnSpc>
            </a:pPr>
            <a:r>
              <a:rPr lang="en-US" sz="2400" dirty="0"/>
              <a:t>Consider the following table scheme, and assume that R</a:t>
            </a:r>
            <a:r>
              <a:rPr lang="en-US" sz="2400" baseline="-25000" dirty="0"/>
              <a:t>1</a:t>
            </a:r>
            <a:r>
              <a:rPr lang="en-US" sz="2400" dirty="0"/>
              <a:t> has 1000 tuples, R</a:t>
            </a:r>
            <a:r>
              <a:rPr lang="en-US" sz="2400" baseline="-25000" dirty="0"/>
              <a:t>2</a:t>
            </a:r>
            <a:r>
              <a:rPr lang="en-US" sz="2400" dirty="0"/>
              <a:t> has 1500 tuples and R</a:t>
            </a:r>
            <a:r>
              <a:rPr lang="en-US" sz="2400" baseline="-25000" dirty="0"/>
              <a:t>3</a:t>
            </a:r>
            <a:r>
              <a:rPr lang="en-US" sz="2400" dirty="0"/>
              <a:t> has 750 tuples.   </a:t>
            </a:r>
            <a:endParaRPr lang="en-HK" sz="2400" dirty="0"/>
          </a:p>
          <a:p>
            <a:pPr lvl="1">
              <a:lnSpc>
                <a:spcPct val="110000"/>
              </a:lnSpc>
            </a:pPr>
            <a:r>
              <a:rPr lang="en-US" sz="2200" b="1" dirty="0"/>
              <a:t>R</a:t>
            </a:r>
            <a:r>
              <a:rPr lang="en-US" sz="2200" b="1" baseline="-25000" dirty="0"/>
              <a:t>1</a:t>
            </a:r>
            <a:r>
              <a:rPr lang="en-US" sz="2200" dirty="0"/>
              <a:t> (</a:t>
            </a:r>
            <a:r>
              <a:rPr lang="en-US" sz="2200" i="1" u="sng" dirty="0"/>
              <a:t>A</a:t>
            </a:r>
            <a:r>
              <a:rPr lang="en-US" sz="2200" i="1" dirty="0"/>
              <a:t>, B, C</a:t>
            </a:r>
            <a:r>
              <a:rPr lang="en-US" sz="2200" dirty="0"/>
              <a:t>)</a:t>
            </a:r>
            <a:endParaRPr lang="en-HK" sz="2200" dirty="0"/>
          </a:p>
          <a:p>
            <a:pPr lvl="1">
              <a:lnSpc>
                <a:spcPct val="110000"/>
              </a:lnSpc>
            </a:pPr>
            <a:r>
              <a:rPr lang="en-US" sz="2200" b="1" dirty="0"/>
              <a:t>R</a:t>
            </a:r>
            <a:r>
              <a:rPr lang="en-US" sz="2200" b="1" baseline="-25000" dirty="0"/>
              <a:t>2</a:t>
            </a:r>
            <a:r>
              <a:rPr lang="en-US" sz="2200" dirty="0"/>
              <a:t> (</a:t>
            </a:r>
            <a:r>
              <a:rPr lang="en-US" sz="2200" i="1" u="sng" dirty="0"/>
              <a:t>C</a:t>
            </a:r>
            <a:r>
              <a:rPr lang="en-US" sz="2200" dirty="0"/>
              <a:t>, D, E)</a:t>
            </a:r>
            <a:endParaRPr lang="en-HK" sz="2200" dirty="0"/>
          </a:p>
          <a:p>
            <a:pPr lvl="1">
              <a:lnSpc>
                <a:spcPct val="110000"/>
              </a:lnSpc>
            </a:pPr>
            <a:r>
              <a:rPr lang="en-US" sz="2200" b="1" dirty="0"/>
              <a:t>R</a:t>
            </a:r>
            <a:r>
              <a:rPr lang="en-US" sz="2200" b="1" baseline="-25000" dirty="0"/>
              <a:t>3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i="1" u="sng" dirty="0"/>
              <a:t>E</a:t>
            </a:r>
            <a:r>
              <a:rPr lang="en-US" sz="2200" i="1" dirty="0"/>
              <a:t>, F</a:t>
            </a:r>
            <a:r>
              <a:rPr lang="en-US" sz="2200" dirty="0"/>
              <a:t>)</a:t>
            </a:r>
            <a:endParaRPr lang="en-HK" sz="2200" dirty="0"/>
          </a:p>
          <a:p>
            <a:pPr marL="457200" lvl="0" indent="-457200">
              <a:lnSpc>
                <a:spcPct val="110000"/>
              </a:lnSpc>
              <a:buFont typeface="+mj-lt"/>
              <a:buAutoNum type="alphaLcParenR"/>
            </a:pPr>
            <a:r>
              <a:rPr lang="en-US" sz="2400" dirty="0"/>
              <a:t>Estimate the size (max and min numbers of tuples) of R</a:t>
            </a:r>
            <a:r>
              <a:rPr lang="en-US" sz="2400" baseline="-25000" dirty="0"/>
              <a:t>1</a:t>
            </a:r>
            <a:r>
              <a:rPr lang="en-US" sz="2400" dirty="0"/>
              <a:t> * R</a:t>
            </a:r>
            <a:r>
              <a:rPr lang="en-US" sz="2400" baseline="-25000" dirty="0"/>
              <a:t>2</a:t>
            </a:r>
            <a:r>
              <a:rPr lang="en-US" sz="2400" dirty="0"/>
              <a:t> * R</a:t>
            </a:r>
            <a:r>
              <a:rPr lang="en-US" sz="2400" baseline="-25000" dirty="0"/>
              <a:t>3</a:t>
            </a:r>
            <a:r>
              <a:rPr lang="en-US" sz="2400" dirty="0"/>
              <a:t> (where * denotes Natural Join).</a:t>
            </a:r>
          </a:p>
          <a:p>
            <a:pPr marL="457200" lvl="0" indent="-457200">
              <a:lnSpc>
                <a:spcPct val="110000"/>
              </a:lnSpc>
              <a:buFont typeface="+mj-lt"/>
              <a:buAutoNum type="alphaLcParenR"/>
            </a:pPr>
            <a:r>
              <a:rPr lang="en-US" dirty="0"/>
              <a:t>There are two ways to perform the Natural Join in (a), which one is more efficient in terms of number of comparison? </a:t>
            </a:r>
            <a:endParaRPr lang="en-HK" dirty="0"/>
          </a:p>
          <a:p>
            <a:pPr marL="873125" lvl="1" indent="-514350">
              <a:lnSpc>
                <a:spcPct val="110000"/>
              </a:lnSpc>
              <a:buFont typeface="+mj-lt"/>
              <a:buAutoNum type="romanLcPeriod"/>
            </a:pPr>
            <a:r>
              <a:rPr lang="en-US" dirty="0"/>
              <a:t>(R</a:t>
            </a:r>
            <a:r>
              <a:rPr lang="en-US" baseline="-25000" dirty="0"/>
              <a:t>1</a:t>
            </a:r>
            <a:r>
              <a:rPr lang="en-US" dirty="0"/>
              <a:t> * R</a:t>
            </a:r>
            <a:r>
              <a:rPr lang="en-US" baseline="-25000" dirty="0"/>
              <a:t>2</a:t>
            </a:r>
            <a:r>
              <a:rPr lang="en-US" dirty="0"/>
              <a:t>) * R</a:t>
            </a:r>
            <a:r>
              <a:rPr lang="en-US" baseline="-25000" dirty="0"/>
              <a:t>3</a:t>
            </a:r>
            <a:endParaRPr lang="en-HK" baseline="-25000" dirty="0"/>
          </a:p>
          <a:p>
            <a:pPr marL="873125" lvl="1" indent="-514350">
              <a:lnSpc>
                <a:spcPct val="110000"/>
              </a:lnSpc>
              <a:buFont typeface="+mj-lt"/>
              <a:buAutoNum type="romanLcPeriod"/>
            </a:pP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* (R</a:t>
            </a:r>
            <a:r>
              <a:rPr lang="en-US" baseline="-25000" dirty="0"/>
              <a:t>2</a:t>
            </a:r>
            <a:r>
              <a:rPr lang="en-US" dirty="0"/>
              <a:t> * R</a:t>
            </a:r>
            <a:r>
              <a:rPr lang="en-US" baseline="-25000" dirty="0"/>
              <a:t>3</a:t>
            </a:r>
            <a:r>
              <a:rPr lang="en-US" dirty="0"/>
              <a:t>)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09508-DC6B-4BD9-B80F-627A9E9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4704-77AE-40BF-898F-401ACE77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1a (Answer)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23CC-5C06-4BD4-9830-DD5C4993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has 1,000 tuples, so A has 1,000 distinct values</a:t>
            </a:r>
          </a:p>
          <a:p>
            <a:r>
              <a:rPr lang="en-HK" dirty="0"/>
              <a:t>R</a:t>
            </a:r>
            <a:r>
              <a:rPr lang="en-HK" baseline="-25000" dirty="0"/>
              <a:t>2</a:t>
            </a:r>
            <a:r>
              <a:rPr lang="en-HK" dirty="0"/>
              <a:t> has 1,500 tuples, so C has 1,500 distinct values</a:t>
            </a:r>
          </a:p>
          <a:p>
            <a:r>
              <a:rPr lang="en-HK" dirty="0"/>
              <a:t>R</a:t>
            </a:r>
            <a:r>
              <a:rPr lang="en-HK" baseline="-25000" dirty="0"/>
              <a:t>3</a:t>
            </a:r>
            <a:r>
              <a:rPr lang="en-HK" dirty="0"/>
              <a:t> has 750 tuples, so E has 750 distinct values</a:t>
            </a:r>
          </a:p>
          <a:p>
            <a:r>
              <a:rPr lang="en-HK" dirty="0"/>
              <a:t>Temp </a:t>
            </a:r>
            <a:r>
              <a:rPr lang="en-HK" dirty="0">
                <a:sym typeface="Symbol" panose="05050102010706020507" pitchFamily="18" charset="2"/>
              </a:rPr>
              <a:t> </a:t>
            </a:r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* R</a:t>
            </a:r>
            <a:r>
              <a:rPr lang="en-HK" baseline="-25000" dirty="0"/>
              <a:t>2</a:t>
            </a:r>
            <a:r>
              <a:rPr lang="en-HK" dirty="0"/>
              <a:t> produces 0 to 1,000 tuples.</a:t>
            </a:r>
          </a:p>
          <a:p>
            <a:r>
              <a:rPr lang="en-HK" dirty="0"/>
              <a:t>Temp * R</a:t>
            </a:r>
            <a:r>
              <a:rPr lang="en-HK" baseline="-25000" dirty="0"/>
              <a:t>3</a:t>
            </a:r>
            <a:r>
              <a:rPr lang="en-HK" dirty="0"/>
              <a:t> produces to 0 to 1,000 tuples.</a:t>
            </a:r>
          </a:p>
          <a:p>
            <a:r>
              <a:rPr lang="en-HK" dirty="0"/>
              <a:t>The min and max numbers of tuples are 0 and 1,000, respectively.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0DE38-CECD-4929-8DD0-167450E9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1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6DB5-EC24-4816-8F6E-9A7FF827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1b (Answer)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1398-6D55-4F09-A46A-372C4AC5F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has 1,000 tuples, so A has 1,000 distinct values</a:t>
            </a:r>
          </a:p>
          <a:p>
            <a:r>
              <a:rPr lang="en-HK" dirty="0"/>
              <a:t>R</a:t>
            </a:r>
            <a:r>
              <a:rPr lang="en-HK" baseline="-25000" dirty="0"/>
              <a:t>2</a:t>
            </a:r>
            <a:r>
              <a:rPr lang="en-HK" dirty="0"/>
              <a:t> has 1,500 tuples, so C has 1,500 distinct values</a:t>
            </a:r>
          </a:p>
          <a:p>
            <a:r>
              <a:rPr lang="en-HK" dirty="0"/>
              <a:t>R</a:t>
            </a:r>
            <a:r>
              <a:rPr lang="en-HK" baseline="-25000" dirty="0"/>
              <a:t>3</a:t>
            </a:r>
            <a:r>
              <a:rPr lang="en-HK" dirty="0"/>
              <a:t> has 750 tuples, so E has 750 distinct values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), (R</a:t>
            </a:r>
            <a:r>
              <a:rPr lang="en-US" baseline="-25000" dirty="0"/>
              <a:t>1</a:t>
            </a:r>
            <a:r>
              <a:rPr lang="en-US" dirty="0"/>
              <a:t> * R</a:t>
            </a:r>
            <a:r>
              <a:rPr lang="en-US" baseline="-25000" dirty="0"/>
              <a:t>2</a:t>
            </a:r>
            <a:r>
              <a:rPr lang="en-US" dirty="0"/>
              <a:t>) * R</a:t>
            </a:r>
            <a:r>
              <a:rPr lang="en-US" baseline="-25000" dirty="0"/>
              <a:t>3</a:t>
            </a:r>
            <a:endParaRPr lang="en-HK" baseline="-25000" dirty="0"/>
          </a:p>
          <a:p>
            <a:pPr lvl="1"/>
            <a:r>
              <a:rPr lang="en-HK" dirty="0"/>
              <a:t>Temp </a:t>
            </a:r>
            <a:r>
              <a:rPr lang="en-HK" dirty="0">
                <a:sym typeface="Symbol" panose="05050102010706020507" pitchFamily="18" charset="2"/>
              </a:rPr>
              <a:t> </a:t>
            </a:r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* R</a:t>
            </a:r>
            <a:r>
              <a:rPr lang="en-HK" baseline="-25000" dirty="0"/>
              <a:t>2</a:t>
            </a:r>
            <a:r>
              <a:rPr lang="en-HK" dirty="0"/>
              <a:t> requires 1,000 * 1,500 = 1,500,000 comparisons at the worst case </a:t>
            </a:r>
          </a:p>
          <a:p>
            <a:pPr lvl="1"/>
            <a:r>
              <a:rPr lang="en-HK" dirty="0"/>
              <a:t>Temp * R</a:t>
            </a:r>
            <a:r>
              <a:rPr lang="en-HK" baseline="-25000" dirty="0"/>
              <a:t>3</a:t>
            </a:r>
            <a:r>
              <a:rPr lang="en-HK" dirty="0"/>
              <a:t> requires 1,000 * 750 = 750,000 comparisons at the worst case</a:t>
            </a:r>
          </a:p>
          <a:p>
            <a:pPr lvl="1"/>
            <a:r>
              <a:rPr lang="en-HK" dirty="0"/>
              <a:t>In total, it requires 2,250,000 comparisons at the worst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EEF32-B035-40B9-96C5-F3ACA5AD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7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6DB5-EC24-4816-8F6E-9A7FF827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1b (Answer)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1398-6D55-4F09-A46A-372C4AC5F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has 1,000 tuples, so A has 1,000 distinct values</a:t>
            </a:r>
          </a:p>
          <a:p>
            <a:r>
              <a:rPr lang="en-HK" dirty="0"/>
              <a:t>R</a:t>
            </a:r>
            <a:r>
              <a:rPr lang="en-HK" baseline="-25000" dirty="0"/>
              <a:t>2</a:t>
            </a:r>
            <a:r>
              <a:rPr lang="en-HK" dirty="0"/>
              <a:t> has 1,500 tuples, so C has 1,500 distinct values</a:t>
            </a:r>
          </a:p>
          <a:p>
            <a:r>
              <a:rPr lang="en-HK" dirty="0"/>
              <a:t>R</a:t>
            </a:r>
            <a:r>
              <a:rPr lang="en-HK" baseline="-25000" dirty="0"/>
              <a:t>3</a:t>
            </a:r>
            <a:r>
              <a:rPr lang="en-HK" dirty="0"/>
              <a:t> has 750 tuples, so E has 750 distinct values</a:t>
            </a:r>
          </a:p>
          <a:p>
            <a:r>
              <a:rPr lang="en-US" dirty="0"/>
              <a:t>For (ii), R</a:t>
            </a:r>
            <a:r>
              <a:rPr lang="en-US" baseline="-25000" dirty="0"/>
              <a:t>1</a:t>
            </a:r>
            <a:r>
              <a:rPr lang="en-US" dirty="0"/>
              <a:t> * ( R</a:t>
            </a:r>
            <a:r>
              <a:rPr lang="en-US" baseline="-25000" dirty="0"/>
              <a:t>2</a:t>
            </a:r>
            <a:r>
              <a:rPr lang="en-US" dirty="0"/>
              <a:t> * R</a:t>
            </a:r>
            <a:r>
              <a:rPr lang="en-US" baseline="-25000" dirty="0"/>
              <a:t>3</a:t>
            </a:r>
            <a:r>
              <a:rPr lang="en-US" dirty="0"/>
              <a:t> )</a:t>
            </a:r>
            <a:endParaRPr lang="en-HK" baseline="-25000" dirty="0"/>
          </a:p>
          <a:p>
            <a:pPr lvl="1"/>
            <a:r>
              <a:rPr lang="en-HK" dirty="0"/>
              <a:t>Temp </a:t>
            </a:r>
            <a:r>
              <a:rPr lang="en-HK" dirty="0">
                <a:sym typeface="Symbol" panose="05050102010706020507" pitchFamily="18" charset="2"/>
              </a:rPr>
              <a:t> </a:t>
            </a:r>
            <a:r>
              <a:rPr lang="en-HK" dirty="0"/>
              <a:t>R</a:t>
            </a:r>
            <a:r>
              <a:rPr lang="en-HK" baseline="-25000" dirty="0"/>
              <a:t>2</a:t>
            </a:r>
            <a:r>
              <a:rPr lang="en-HK" dirty="0"/>
              <a:t> * R</a:t>
            </a:r>
            <a:r>
              <a:rPr lang="en-HK" baseline="-25000" dirty="0"/>
              <a:t>3</a:t>
            </a:r>
            <a:r>
              <a:rPr lang="en-HK" dirty="0"/>
              <a:t> requires 1,500 * 750 = 1,125,000 comparisons at the worst case </a:t>
            </a:r>
          </a:p>
          <a:p>
            <a:pPr lvl="1"/>
            <a:r>
              <a:rPr lang="en-HK" dirty="0"/>
              <a:t>R</a:t>
            </a:r>
            <a:r>
              <a:rPr lang="en-HK" baseline="-25000" dirty="0"/>
              <a:t>1</a:t>
            </a:r>
            <a:r>
              <a:rPr lang="en-HK" dirty="0"/>
              <a:t> * Temp requires 1,000 * 1,500 = 1,500,000 comparisons at the worst case</a:t>
            </a:r>
          </a:p>
          <a:p>
            <a:pPr lvl="1"/>
            <a:r>
              <a:rPr lang="en-HK" dirty="0"/>
              <a:t>In total, it requires 2,625,000 comparisons at the worst case</a:t>
            </a:r>
          </a:p>
          <a:p>
            <a:r>
              <a:rPr lang="en-US" dirty="0"/>
              <a:t>In conclusion, (</a:t>
            </a:r>
            <a:r>
              <a:rPr lang="en-US" dirty="0" err="1"/>
              <a:t>i</a:t>
            </a:r>
            <a:r>
              <a:rPr lang="en-US" dirty="0"/>
              <a:t>) is more efficient than (ii) in terms of number of comparison.</a:t>
            </a:r>
            <a:endParaRPr lang="en-HK" dirty="0"/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EEF32-B035-40B9-96C5-F3ACA5AD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2FCC-1228-4C84-BE9F-3A12BB65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7A1D-CB76-4EE1-A309-DA9C69C1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canonical query tree is a tree structure that corresponds to a relational algebra expression or an SQL query directly, without doing any optimization. As such, it is usually not the most efficient way of executing the query.</a:t>
            </a:r>
            <a:endParaRPr lang="en-HK" dirty="0"/>
          </a:p>
          <a:p>
            <a:r>
              <a:rPr lang="en-US" dirty="0"/>
              <a:t> Consider the relations:</a:t>
            </a:r>
            <a:endParaRPr lang="en-HK" dirty="0"/>
          </a:p>
          <a:p>
            <a:pPr marL="0" indent="0">
              <a:buNone/>
            </a:pPr>
            <a:r>
              <a:rPr lang="en-US" dirty="0"/>
              <a:t>	EMPLOYEE(ENAME, SSN, BDATE, ADDRESS, DNUM)</a:t>
            </a:r>
            <a:endParaRPr lang="en-HK" dirty="0"/>
          </a:p>
          <a:p>
            <a:pPr marL="0" indent="0">
              <a:buNone/>
            </a:pPr>
            <a:r>
              <a:rPr lang="en-US" dirty="0"/>
              <a:t>	PROJECT(PNAME, PNUMBER, PLOCATION, DNUM)</a:t>
            </a:r>
            <a:endParaRPr lang="en-HK" dirty="0"/>
          </a:p>
          <a:p>
            <a:pPr marL="0" indent="0">
              <a:buNone/>
            </a:pPr>
            <a:r>
              <a:rPr lang="en-US" dirty="0"/>
              <a:t>	WORKS_ON(ESSN, PNO, HOURS)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49A8-37D9-4283-80F1-4EE8BC63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5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2FCC-1228-4C84-BE9F-3A12BB65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7A1D-CB76-4EE1-A309-DA9C69C1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1984385"/>
            <a:ext cx="9784080" cy="4206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And the following SQL query:</a:t>
            </a:r>
            <a:endParaRPr lang="en-HK" dirty="0"/>
          </a:p>
          <a:p>
            <a:pPr marL="0" indent="0">
              <a:buNone/>
            </a:pPr>
            <a:r>
              <a:rPr lang="en-US" dirty="0"/>
              <a:t>	SELECT 	ENAME </a:t>
            </a:r>
          </a:p>
          <a:p>
            <a:pPr marL="0" indent="0">
              <a:buNone/>
            </a:pPr>
            <a:r>
              <a:rPr lang="en-US" dirty="0"/>
              <a:t>	FROM 		EMPLOYEE, WORKS_ON, PROJECT</a:t>
            </a:r>
            <a:endParaRPr lang="en-HK" dirty="0"/>
          </a:p>
          <a:p>
            <a:pPr marL="0" indent="0">
              <a:buNone/>
            </a:pPr>
            <a:r>
              <a:rPr lang="en-US" dirty="0"/>
              <a:t>	WHERE 	PNAME="</a:t>
            </a:r>
            <a:r>
              <a:rPr lang="en-US" dirty="0" err="1"/>
              <a:t>HeavenRay</a:t>
            </a:r>
            <a:r>
              <a:rPr lang="en-US" dirty="0"/>
              <a:t>" AND PNUMBER=PNO</a:t>
            </a:r>
            <a:endParaRPr lang="en-HK" dirty="0"/>
          </a:p>
          <a:p>
            <a:pPr marL="0" indent="0">
              <a:buNone/>
            </a:pPr>
            <a:r>
              <a:rPr lang="en-US" dirty="0"/>
              <a:t>	 		AND ESSN=SSN AND BDATE &gt; “OCT-11-1966”;</a:t>
            </a:r>
            <a:endParaRPr lang="en-HK" dirty="0"/>
          </a:p>
          <a:p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Draw a canonical query tree for the above SQL query.</a:t>
            </a:r>
            <a:endParaRPr lang="en-HK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Apply the optimization rules to the above query tree and come up with the most optimized query tree.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49A8-37D9-4283-80F1-4EE8BC63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1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74E3-6B6C-4E02-822B-3624FE8F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2a (Answer) </a:t>
            </a:r>
            <a:r>
              <a:rPr lang="en-US" altLang="zh-TW" dirty="0"/>
              <a:t>(1/5)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0664-1199-4CD4-9EFB-D166EFAA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5E918-D3A1-4867-88FD-DE9A1C78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34877-F87E-43B7-AFDC-61E0C5F229EC}"/>
              </a:ext>
            </a:extLst>
          </p:cNvPr>
          <p:cNvSpPr txBox="1"/>
          <p:nvPr/>
        </p:nvSpPr>
        <p:spPr>
          <a:xfrm>
            <a:off x="6637967" y="3780506"/>
            <a:ext cx="389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AF1AD-7C45-4077-817A-4B98F03A5966}"/>
              </a:ext>
            </a:extLst>
          </p:cNvPr>
          <p:cNvSpPr txBox="1"/>
          <p:nvPr/>
        </p:nvSpPr>
        <p:spPr>
          <a:xfrm>
            <a:off x="1973813" y="2961030"/>
            <a:ext cx="9718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 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PNAME="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HeavenRay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" AND PNUMBER=PNO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AND ESSN=SSN AND BDATE &gt; “OCT-11-1966”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F78D5-BFC6-4116-92B9-8958A76480CF}"/>
              </a:ext>
            </a:extLst>
          </p:cNvPr>
          <p:cNvSpPr txBox="1"/>
          <p:nvPr/>
        </p:nvSpPr>
        <p:spPr>
          <a:xfrm>
            <a:off x="6250842" y="2141554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ENAME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4A8A7C-37BE-4F66-94C3-32D8EF32ECE3}"/>
              </a:ext>
            </a:extLst>
          </p:cNvPr>
          <p:cNvSpPr txBox="1"/>
          <p:nvPr/>
        </p:nvSpPr>
        <p:spPr>
          <a:xfrm>
            <a:off x="7727629" y="4687284"/>
            <a:ext cx="1500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PROJECT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C726F-1D84-4557-9225-07CF09C0CF9B}"/>
              </a:ext>
            </a:extLst>
          </p:cNvPr>
          <p:cNvSpPr txBox="1"/>
          <p:nvPr/>
        </p:nvSpPr>
        <p:spPr>
          <a:xfrm>
            <a:off x="6207561" y="5858722"/>
            <a:ext cx="1829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WORKS_ON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24E1F-E0E2-4559-98C1-E045EB438684}"/>
              </a:ext>
            </a:extLst>
          </p:cNvPr>
          <p:cNvSpPr txBox="1"/>
          <p:nvPr/>
        </p:nvSpPr>
        <p:spPr>
          <a:xfrm>
            <a:off x="3487479" y="5858721"/>
            <a:ext cx="17347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EMPLOYEE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2F89D-EDFA-44C2-A3D4-708E54741CF3}"/>
              </a:ext>
            </a:extLst>
          </p:cNvPr>
          <p:cNvSpPr txBox="1"/>
          <p:nvPr/>
        </p:nvSpPr>
        <p:spPr>
          <a:xfrm>
            <a:off x="5419897" y="4687283"/>
            <a:ext cx="389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75077A-29D7-4114-B03F-5EAC553BE8EC}"/>
              </a:ext>
            </a:extLst>
          </p:cNvPr>
          <p:cNvCxnSpPr>
            <a:cxnSpLocks/>
          </p:cNvCxnSpPr>
          <p:nvPr/>
        </p:nvCxnSpPr>
        <p:spPr>
          <a:xfrm>
            <a:off x="6832892" y="2572441"/>
            <a:ext cx="0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25C337-A42A-4CD0-8FD2-569F73AFD16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6832892" y="3391917"/>
            <a:ext cx="1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A0AEF0-90C1-4D43-BD2D-AA47B6C9ACD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832892" y="4211393"/>
            <a:ext cx="1645103" cy="475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E272B1-98C3-4CB1-9C62-DF215CEDAFB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5614822" y="4211393"/>
            <a:ext cx="1218070" cy="4758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666F08-3802-4023-94E3-E03F7A1EE04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5614822" y="5118170"/>
            <a:ext cx="1507413" cy="740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7BD897-6B01-4F7E-9F53-338BAF51F726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4354864" y="5118170"/>
            <a:ext cx="1259958" cy="740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2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51E6-78CF-46BC-8490-F2C2CF75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 2b (Answer) </a:t>
            </a:r>
            <a:r>
              <a:rPr lang="en-US" altLang="zh-TW" dirty="0"/>
              <a:t>(2/5)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1E01-DB64-46C5-BFFA-C69EB377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1902495"/>
            <a:ext cx="4306098" cy="3522489"/>
          </a:xfrm>
        </p:spPr>
        <p:txBody>
          <a:bodyPr>
            <a:normAutofit/>
          </a:bodyPr>
          <a:lstStyle/>
          <a:p>
            <a:r>
              <a:rPr lang="en-HK" sz="2400" dirty="0"/>
              <a:t>Steps 1 and 2: Break up any SELECT operations with conjunctive conditions and move each SELECT operation as far down the query tree</a:t>
            </a:r>
          </a:p>
          <a:p>
            <a:endParaRPr lang="en-H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06418-26E4-445A-A03A-CF00B08E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CF1203-24C6-4D66-94C8-C6FEC64DCE0A}"/>
              </a:ext>
            </a:extLst>
          </p:cNvPr>
          <p:cNvSpPr txBox="1"/>
          <p:nvPr/>
        </p:nvSpPr>
        <p:spPr>
          <a:xfrm>
            <a:off x="9183284" y="3657676"/>
            <a:ext cx="389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C038F-2426-4687-97FC-93D70160DAED}"/>
              </a:ext>
            </a:extLst>
          </p:cNvPr>
          <p:cNvSpPr txBox="1"/>
          <p:nvPr/>
        </p:nvSpPr>
        <p:spPr>
          <a:xfrm>
            <a:off x="4519130" y="2838200"/>
            <a:ext cx="9718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 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PNUMBER=PNO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F20BB9-3635-47EC-910B-73264936AFE3}"/>
              </a:ext>
            </a:extLst>
          </p:cNvPr>
          <p:cNvSpPr txBox="1"/>
          <p:nvPr/>
        </p:nvSpPr>
        <p:spPr>
          <a:xfrm>
            <a:off x="8796159" y="2018724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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ENAME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B13C99-CB00-43AF-96E2-30AFB7A62DAA}"/>
              </a:ext>
            </a:extLst>
          </p:cNvPr>
          <p:cNvSpPr txBox="1"/>
          <p:nvPr/>
        </p:nvSpPr>
        <p:spPr>
          <a:xfrm>
            <a:off x="9785802" y="5137660"/>
            <a:ext cx="1500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PROJECT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D94A4-8875-432B-B466-1349098CE6A9}"/>
              </a:ext>
            </a:extLst>
          </p:cNvPr>
          <p:cNvSpPr txBox="1"/>
          <p:nvPr/>
        </p:nvSpPr>
        <p:spPr>
          <a:xfrm>
            <a:off x="8752878" y="6213569"/>
            <a:ext cx="1829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WORKS_ON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4297C-8992-47AF-8149-A08B85DAA82C}"/>
              </a:ext>
            </a:extLst>
          </p:cNvPr>
          <p:cNvSpPr txBox="1"/>
          <p:nvPr/>
        </p:nvSpPr>
        <p:spPr>
          <a:xfrm>
            <a:off x="6286526" y="6213568"/>
            <a:ext cx="17347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EMPLOYEE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38C49-92B6-4D7B-89A6-EFF1D0A770A7}"/>
              </a:ext>
            </a:extLst>
          </p:cNvPr>
          <p:cNvSpPr txBox="1"/>
          <p:nvPr/>
        </p:nvSpPr>
        <p:spPr>
          <a:xfrm>
            <a:off x="7965214" y="5042130"/>
            <a:ext cx="389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743DEA-8E56-4D12-915A-3758F6E7918D}"/>
              </a:ext>
            </a:extLst>
          </p:cNvPr>
          <p:cNvCxnSpPr>
            <a:cxnSpLocks/>
          </p:cNvCxnSpPr>
          <p:nvPr/>
        </p:nvCxnSpPr>
        <p:spPr>
          <a:xfrm>
            <a:off x="9378209" y="2449611"/>
            <a:ext cx="0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39283-B8B3-4800-B15C-03DFF508AED7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flipH="1">
            <a:off x="9378209" y="3269087"/>
            <a:ext cx="1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4AFF88-27B7-47ED-8656-D46706A1ACA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378209" y="4088563"/>
            <a:ext cx="1117015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FA6820-A9EE-4BD0-9D7A-9E4389CE7BC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158152" y="4088563"/>
            <a:ext cx="1220057" cy="388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802AF0-7CA7-4023-932E-33349995C748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8160139" y="5473017"/>
            <a:ext cx="1507413" cy="740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228C04-19F4-4BCB-98E1-BE52D71065D7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767566" y="5473017"/>
            <a:ext cx="392573" cy="231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731F065-ADF3-408D-91E2-A5FD00E44849}"/>
              </a:ext>
            </a:extLst>
          </p:cNvPr>
          <p:cNvSpPr/>
          <p:nvPr/>
        </p:nvSpPr>
        <p:spPr>
          <a:xfrm>
            <a:off x="5426867" y="5600002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 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BDATE &gt; “OCT-11-1966”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C817ED-E108-45F9-8CDE-2B1A9917EC9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153911" y="6030889"/>
            <a:ext cx="0" cy="1826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B25AF38-5021-4CA4-BC11-E649679B5D9B}"/>
              </a:ext>
            </a:extLst>
          </p:cNvPr>
          <p:cNvSpPr/>
          <p:nvPr/>
        </p:nvSpPr>
        <p:spPr>
          <a:xfrm>
            <a:off x="6431108" y="4338676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HK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ESSN=SSN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5E0231-74F5-4ECB-AE57-440BB1005BDA}"/>
              </a:ext>
            </a:extLst>
          </p:cNvPr>
          <p:cNvCxnSpPr>
            <a:cxnSpLocks/>
            <a:stCxn id="39" idx="2"/>
            <a:endCxn id="24" idx="0"/>
          </p:cNvCxnSpPr>
          <p:nvPr/>
        </p:nvCxnSpPr>
        <p:spPr>
          <a:xfrm>
            <a:off x="8158152" y="4769563"/>
            <a:ext cx="1987" cy="272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F57B97B-3A7D-4ED9-BC2B-C10C844307FA}"/>
              </a:ext>
            </a:extLst>
          </p:cNvPr>
          <p:cNvSpPr/>
          <p:nvPr/>
        </p:nvSpPr>
        <p:spPr>
          <a:xfrm>
            <a:off x="8746677" y="4334124"/>
            <a:ext cx="34540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PNAME="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HeavenRay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endParaRPr lang="en-HK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C2059A-208C-49FF-BFBF-74B7CE2172F6}"/>
              </a:ext>
            </a:extLst>
          </p:cNvPr>
          <p:cNvCxnSpPr>
            <a:cxnSpLocks/>
          </p:cNvCxnSpPr>
          <p:nvPr/>
        </p:nvCxnSpPr>
        <p:spPr>
          <a:xfrm>
            <a:off x="10539007" y="4818464"/>
            <a:ext cx="1987" cy="272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556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28747</TotalTime>
  <Words>713</Words>
  <Application>Microsoft Office PowerPoint</Application>
  <PresentationFormat>Widescreen</PresentationFormat>
  <Paragraphs>121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Banded</vt:lpstr>
      <vt:lpstr>Tutorial 10: Concurrency Control</vt:lpstr>
      <vt:lpstr>Question 1</vt:lpstr>
      <vt:lpstr>Question 1a (Answer)</vt:lpstr>
      <vt:lpstr>Question 1b (Answer) (1/2)</vt:lpstr>
      <vt:lpstr>Question 1b (Answer) (2/2)</vt:lpstr>
      <vt:lpstr>Question 2 (1/2)</vt:lpstr>
      <vt:lpstr>Question 2 (2/2)</vt:lpstr>
      <vt:lpstr>Question 2a (Answer) (1/5)</vt:lpstr>
      <vt:lpstr>Question 2b (Answer) (2/5)</vt:lpstr>
      <vt:lpstr>Question 2b (Answer) (3/5)</vt:lpstr>
      <vt:lpstr>Question 2b (Answer) (4/5)</vt:lpstr>
      <vt:lpstr>Question 2b (Answer) (5/5)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Relational Model</dc:title>
  <dc:creator>Ted Chow</dc:creator>
  <cp:lastModifiedBy>Ted Chow</cp:lastModifiedBy>
  <cp:revision>1706</cp:revision>
  <dcterms:created xsi:type="dcterms:W3CDTF">2019-01-21T16:15:42Z</dcterms:created>
  <dcterms:modified xsi:type="dcterms:W3CDTF">2019-04-20T13:35:07Z</dcterms:modified>
</cp:coreProperties>
</file>