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1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Entity-Relationship (ER)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D91-7B62-4172-9448-D85C99E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1BEA-FD01-4116-8003-65D2E688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57822" cy="420624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/>
              <a:t>An instructor Peter does not know relational database management systems. 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uses an</a:t>
            </a:r>
            <a:r>
              <a:rPr lang="zh-TW" altLang="en-US" dirty="0"/>
              <a:t> </a:t>
            </a:r>
            <a:r>
              <a:rPr lang="en-HK" altLang="zh-TW" dirty="0"/>
              <a:t>Excel file to store university data. Here</a:t>
            </a:r>
            <a:r>
              <a:rPr lang="en-US" dirty="0"/>
              <a:t> are some sample data stored in the Excel file. </a:t>
            </a:r>
            <a:endParaRPr lang="en-HK" dirty="0"/>
          </a:p>
          <a:p>
            <a:pPr marL="814388" lvl="1" indent="-457200">
              <a:buFont typeface="+mj-lt"/>
              <a:buAutoNum type="alphaLcParenR"/>
            </a:pPr>
            <a:r>
              <a:rPr lang="en-US" dirty="0"/>
              <a:t>Identify entity, entity set, attribute, relationship, relationship set in this application.  </a:t>
            </a:r>
            <a:endParaRPr lang="en-HK" dirty="0"/>
          </a:p>
          <a:p>
            <a:pPr marL="814388" lvl="1" indent="-457200">
              <a:buFont typeface="+mj-lt"/>
              <a:buAutoNum type="alphaLcParenR"/>
            </a:pPr>
            <a:r>
              <a:rPr lang="en-US" dirty="0"/>
              <a:t>Is there any integrity constraint in this application? If so, is it easy to make sure the constraint(s) is not violated in Excel? </a:t>
            </a:r>
            <a:endParaRPr lang="en-HK" dirty="0"/>
          </a:p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BF4D-26AD-4D6C-A069-8062D9C6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3A2E-8B6D-42E7-A57A-E5261D306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96" b="1909"/>
          <a:stretch/>
        </p:blipFill>
        <p:spPr>
          <a:xfrm>
            <a:off x="7354330" y="284176"/>
            <a:ext cx="4609070" cy="64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392A-B4B0-4D7B-A885-6AEA4DFD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8F3E-EF0A-481D-9549-F94EF061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Entity: course, student, and instructor</a:t>
            </a:r>
            <a:endParaRPr lang="en-HK" dirty="0"/>
          </a:p>
          <a:p>
            <a:r>
              <a:rPr lang="en-US" dirty="0"/>
              <a:t>Entity set: </a:t>
            </a:r>
          </a:p>
          <a:p>
            <a:pPr lvl="1"/>
            <a:r>
              <a:rPr lang="en-US" dirty="0"/>
              <a:t>Course – the set of courses</a:t>
            </a:r>
          </a:p>
          <a:p>
            <a:pPr lvl="1"/>
            <a:r>
              <a:rPr lang="en-US" dirty="0"/>
              <a:t>Student – the set of students</a:t>
            </a:r>
          </a:p>
          <a:p>
            <a:pPr lvl="1"/>
            <a:r>
              <a:rPr lang="en-US" dirty="0"/>
              <a:t>Instructor – the set of instructors</a:t>
            </a:r>
            <a:endParaRPr lang="en-HK" dirty="0"/>
          </a:p>
          <a:p>
            <a:r>
              <a:rPr lang="en-US" dirty="0"/>
              <a:t>Attributes: </a:t>
            </a:r>
            <a:r>
              <a:rPr lang="en-HK" dirty="0"/>
              <a:t>(Note: You may add more attributes.)</a:t>
            </a:r>
            <a:endParaRPr lang="en-US" dirty="0"/>
          </a:p>
          <a:p>
            <a:pPr lvl="1"/>
            <a:r>
              <a:rPr lang="en-HK" dirty="0"/>
              <a:t>Course – Course ID and Course Title</a:t>
            </a:r>
          </a:p>
          <a:p>
            <a:pPr lvl="1"/>
            <a:r>
              <a:rPr lang="en-HK" dirty="0"/>
              <a:t>Student – Student ID, Student Name and Programme</a:t>
            </a:r>
          </a:p>
          <a:p>
            <a:pPr lvl="1"/>
            <a:r>
              <a:rPr lang="en-HK" dirty="0"/>
              <a:t>Instructor – Instructor ID, Instructor Name and Office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106B-611F-4951-B442-5ECD520F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83E-AE6A-4321-A4F2-9F5A1F9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2F11-AF7F-4F31-BE46-6F8AC5B0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Relationships: </a:t>
            </a:r>
          </a:p>
          <a:p>
            <a:pPr lvl="1"/>
            <a:r>
              <a:rPr lang="en-US" dirty="0"/>
              <a:t>Teaches – an instructor teaches a course</a:t>
            </a:r>
          </a:p>
          <a:p>
            <a:pPr lvl="1"/>
            <a:r>
              <a:rPr lang="en-US" dirty="0"/>
              <a:t>Takes – a student takes a course</a:t>
            </a:r>
          </a:p>
          <a:p>
            <a:r>
              <a:rPr lang="en-US" dirty="0"/>
              <a:t>Relationship sets: </a:t>
            </a:r>
          </a:p>
          <a:p>
            <a:pPr lvl="1"/>
            <a:r>
              <a:rPr lang="en-US" dirty="0"/>
              <a:t>Teaches: the set of relationships of an instructor teaching a course</a:t>
            </a:r>
          </a:p>
          <a:p>
            <a:pPr lvl="1"/>
            <a:r>
              <a:rPr lang="en-US" dirty="0"/>
              <a:t>Takes: the set of relationships of a student taking a course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B127-0218-4C1D-B4DB-A23B67E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83E-AE6A-4321-A4F2-9F5A1F9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2F11-AF7F-4F31-BE46-6F8AC5B0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en-HK" dirty="0"/>
              <a:t>(Note: You may have more integrity constraints.)</a:t>
            </a:r>
            <a:endParaRPr lang="en-US" dirty="0"/>
          </a:p>
          <a:p>
            <a:pPr lvl="1"/>
            <a:r>
              <a:rPr lang="en-US" dirty="0"/>
              <a:t>No two students having the same Student ID</a:t>
            </a:r>
          </a:p>
          <a:p>
            <a:pPr lvl="1"/>
            <a:r>
              <a:rPr lang="en-US" dirty="0"/>
              <a:t>No two courses having the same Course ID</a:t>
            </a:r>
          </a:p>
          <a:p>
            <a:pPr lvl="1"/>
            <a:r>
              <a:rPr lang="en-US" dirty="0"/>
              <a:t>No two instructors having the same Instructor ID</a:t>
            </a:r>
          </a:p>
          <a:p>
            <a:pPr lvl="1"/>
            <a:r>
              <a:rPr lang="en-US" dirty="0"/>
              <a:t>One student can only take the course once</a:t>
            </a:r>
          </a:p>
          <a:p>
            <a:pPr lvl="1"/>
            <a:r>
              <a:rPr lang="en-US" dirty="0"/>
              <a:t>Some courses are offered to BSCCM students only</a:t>
            </a:r>
          </a:p>
          <a:p>
            <a:pPr lvl="1"/>
            <a:r>
              <a:rPr lang="en-US" dirty="0"/>
              <a:t>…</a:t>
            </a:r>
            <a:endParaRPr lang="en-HK" dirty="0"/>
          </a:p>
          <a:p>
            <a:r>
              <a:rPr lang="en-US" dirty="0"/>
              <a:t>It is not easy to maintain integrity constraints in Excel. Need a relational database management system!!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B127-0218-4C1D-B4DB-A23B67E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05D9-F421-434A-BF1C-631CF0D1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11BD-ACC7-49D8-AFE8-E01F4369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ER diagram for a car insurance company. Identify the key entities, relationships and their attributes in the ER diagram.</a:t>
            </a:r>
          </a:p>
          <a:p>
            <a:pPr lvl="1"/>
            <a:r>
              <a:rPr lang="en-US" dirty="0"/>
              <a:t>A customer owns at least one car. </a:t>
            </a:r>
          </a:p>
          <a:p>
            <a:pPr lvl="1"/>
            <a:r>
              <a:rPr lang="en-US" dirty="0"/>
              <a:t>A car may be owned by more than one customer. </a:t>
            </a:r>
            <a:endParaRPr lang="en-HK" dirty="0"/>
          </a:p>
          <a:p>
            <a:pPr lvl="1"/>
            <a:r>
              <a:rPr lang="en-US" dirty="0"/>
              <a:t>An accident involves at least one car. </a:t>
            </a:r>
          </a:p>
          <a:p>
            <a:pPr lvl="1"/>
            <a:r>
              <a:rPr lang="en-US" dirty="0"/>
              <a:t>A car may have a number of recorded accidents associated with it.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7FB1-3269-4E31-A0E3-B298F0B8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9D3-693A-4DD3-B710-EFA46EA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7F1A-8CFD-46AE-949E-2A8DE838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</a:t>
            </a:r>
            <a:r>
              <a:rPr lang="en-US" dirty="0"/>
              <a:t> answer is only a sample answer.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5D3C-9139-451B-86E9-8B89D711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88AC6-591D-4C45-BBC5-76FF9A30779C}"/>
              </a:ext>
            </a:extLst>
          </p:cNvPr>
          <p:cNvSpPr/>
          <p:nvPr/>
        </p:nvSpPr>
        <p:spPr>
          <a:xfrm>
            <a:off x="613044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32934-D882-4899-A1F9-8A0D3DB698AE}"/>
              </a:ext>
            </a:extLst>
          </p:cNvPr>
          <p:cNvSpPr/>
          <p:nvPr/>
        </p:nvSpPr>
        <p:spPr>
          <a:xfrm>
            <a:off x="4892906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BA472-7C35-41B6-9C50-34471C006590}"/>
              </a:ext>
            </a:extLst>
          </p:cNvPr>
          <p:cNvSpPr/>
          <p:nvPr/>
        </p:nvSpPr>
        <p:spPr>
          <a:xfrm>
            <a:off x="9716444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046A0A7-EA33-4934-97E6-7A791C38DF57}"/>
              </a:ext>
            </a:extLst>
          </p:cNvPr>
          <p:cNvSpPr/>
          <p:nvPr/>
        </p:nvSpPr>
        <p:spPr>
          <a:xfrm>
            <a:off x="2752975" y="4098472"/>
            <a:ext cx="1474497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72ED119-42AA-4F7F-B9E4-9648C85B39EE}"/>
              </a:ext>
            </a:extLst>
          </p:cNvPr>
          <p:cNvSpPr/>
          <p:nvPr/>
        </p:nvSpPr>
        <p:spPr>
          <a:xfrm>
            <a:off x="7032837" y="4098472"/>
            <a:ext cx="2018171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107C-070D-4BF5-9082-A6500885F85C}"/>
              </a:ext>
            </a:extLst>
          </p:cNvPr>
          <p:cNvCxnSpPr/>
          <p:nvPr/>
        </p:nvCxnSpPr>
        <p:spPr>
          <a:xfrm flipH="1">
            <a:off x="4227472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24757B-8798-461C-B4C6-4C8340D63260}"/>
              </a:ext>
            </a:extLst>
          </p:cNvPr>
          <p:cNvCxnSpPr>
            <a:cxnSpLocks/>
          </p:cNvCxnSpPr>
          <p:nvPr/>
        </p:nvCxnSpPr>
        <p:spPr>
          <a:xfrm flipH="1">
            <a:off x="6367403" y="4555672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03BB5F-A727-4595-88DD-EA496B379050}"/>
              </a:ext>
            </a:extLst>
          </p:cNvPr>
          <p:cNvCxnSpPr/>
          <p:nvPr/>
        </p:nvCxnSpPr>
        <p:spPr>
          <a:xfrm flipH="1">
            <a:off x="9051010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4F2295E-8B44-48D3-BCE0-6073549B3D91}"/>
              </a:ext>
            </a:extLst>
          </p:cNvPr>
          <p:cNvSpPr/>
          <p:nvPr/>
        </p:nvSpPr>
        <p:spPr>
          <a:xfrm>
            <a:off x="38095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C6136E-5E53-4971-8B9E-CE3CDEFD99E9}"/>
              </a:ext>
            </a:extLst>
          </p:cNvPr>
          <p:cNvCxnSpPr>
            <a:cxnSpLocks/>
            <a:stCxn id="5" idx="0"/>
            <a:endCxn id="22" idx="4"/>
          </p:cNvCxnSpPr>
          <p:nvPr/>
        </p:nvCxnSpPr>
        <p:spPr>
          <a:xfrm flipH="1" flipV="1">
            <a:off x="723895" y="3555898"/>
            <a:ext cx="626398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698604-1351-452F-A422-478F3FA6F704}"/>
              </a:ext>
            </a:extLst>
          </p:cNvPr>
          <p:cNvSpPr/>
          <p:nvPr/>
        </p:nvSpPr>
        <p:spPr>
          <a:xfrm>
            <a:off x="1541730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3FE98-D405-4BB0-9A9E-2924B32792E4}"/>
              </a:ext>
            </a:extLst>
          </p:cNvPr>
          <p:cNvCxnSpPr>
            <a:cxnSpLocks/>
            <a:stCxn id="5" idx="0"/>
            <a:endCxn id="26" idx="4"/>
          </p:cNvCxnSpPr>
          <p:nvPr/>
        </p:nvCxnSpPr>
        <p:spPr>
          <a:xfrm flipV="1">
            <a:off x="1350293" y="3555898"/>
            <a:ext cx="877237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CA8665-C11D-4502-9640-830A92092808}"/>
              </a:ext>
            </a:extLst>
          </p:cNvPr>
          <p:cNvSpPr/>
          <p:nvPr/>
        </p:nvSpPr>
        <p:spPr>
          <a:xfrm>
            <a:off x="580386" y="5527795"/>
            <a:ext cx="1555204" cy="7160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B6AD94-5F03-48D6-967F-7CCA745F0896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1350293" y="4871436"/>
            <a:ext cx="7695" cy="656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E0AC38D-D65B-49C0-A4FD-01C6C5E68719}"/>
              </a:ext>
            </a:extLst>
          </p:cNvPr>
          <p:cNvSpPr/>
          <p:nvPr/>
        </p:nvSpPr>
        <p:spPr>
          <a:xfrm>
            <a:off x="4095059" y="2924370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943A59-8D1A-4CAF-BAA3-A400F919737C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4876578" y="3555898"/>
            <a:ext cx="722116" cy="677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958ED3C-7C4C-490B-9801-2A667FE4E880}"/>
              </a:ext>
            </a:extLst>
          </p:cNvPr>
          <p:cNvSpPr/>
          <p:nvPr/>
        </p:nvSpPr>
        <p:spPr>
          <a:xfrm>
            <a:off x="5790131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096BD6-C23C-44E1-9AA8-53BCC6DA78AD}"/>
              </a:ext>
            </a:extLst>
          </p:cNvPr>
          <p:cNvCxnSpPr>
            <a:cxnSpLocks/>
            <a:stCxn id="6" idx="0"/>
            <a:endCxn id="44" idx="4"/>
          </p:cNvCxnSpPr>
          <p:nvPr/>
        </p:nvCxnSpPr>
        <p:spPr>
          <a:xfrm flipV="1">
            <a:off x="5630155" y="3555898"/>
            <a:ext cx="845776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3466C33-A41E-4B64-BD8E-B48B2C4EB573}"/>
              </a:ext>
            </a:extLst>
          </p:cNvPr>
          <p:cNvSpPr/>
          <p:nvPr/>
        </p:nvSpPr>
        <p:spPr>
          <a:xfrm>
            <a:off x="4095059" y="5570063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E56316-C4D8-4B5C-ACD3-60CEC33DA402}"/>
              </a:ext>
            </a:extLst>
          </p:cNvPr>
          <p:cNvSpPr/>
          <p:nvPr/>
        </p:nvSpPr>
        <p:spPr>
          <a:xfrm>
            <a:off x="5790131" y="5570063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DDC840-7C35-473F-A9A4-5C616C16EEB1}"/>
              </a:ext>
            </a:extLst>
          </p:cNvPr>
          <p:cNvCxnSpPr>
            <a:cxnSpLocks/>
            <a:stCxn id="47" idx="0"/>
            <a:endCxn id="6" idx="2"/>
          </p:cNvCxnSpPr>
          <p:nvPr/>
        </p:nvCxnSpPr>
        <p:spPr>
          <a:xfrm flipV="1">
            <a:off x="4876578" y="4871436"/>
            <a:ext cx="753577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4BC998-6B12-423A-883C-2EE8A3ED81EC}"/>
              </a:ext>
            </a:extLst>
          </p:cNvPr>
          <p:cNvCxnSpPr>
            <a:cxnSpLocks/>
            <a:stCxn id="48" idx="0"/>
            <a:endCxn id="6" idx="2"/>
          </p:cNvCxnSpPr>
          <p:nvPr/>
        </p:nvCxnSpPr>
        <p:spPr>
          <a:xfrm flipH="1" flipV="1">
            <a:off x="5630155" y="4871436"/>
            <a:ext cx="845776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74A1F4C-4B6D-4609-AE7E-BC16798C0021}"/>
              </a:ext>
            </a:extLst>
          </p:cNvPr>
          <p:cNvSpPr/>
          <p:nvPr/>
        </p:nvSpPr>
        <p:spPr>
          <a:xfrm>
            <a:off x="8872561" y="2924370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b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DC5606-4957-42A4-B227-C9E3594E1B1F}"/>
              </a:ext>
            </a:extLst>
          </p:cNvPr>
          <p:cNvCxnSpPr>
            <a:cxnSpLocks/>
            <a:stCxn id="7" idx="0"/>
            <a:endCxn id="57" idx="4"/>
          </p:cNvCxnSpPr>
          <p:nvPr/>
        </p:nvCxnSpPr>
        <p:spPr>
          <a:xfrm flipH="1" flipV="1">
            <a:off x="9654080" y="3555898"/>
            <a:ext cx="799613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9242620-95F0-418D-8F02-2A05593BA752}"/>
              </a:ext>
            </a:extLst>
          </p:cNvPr>
          <p:cNvSpPr/>
          <p:nvPr/>
        </p:nvSpPr>
        <p:spPr>
          <a:xfrm>
            <a:off x="10592315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138125-C234-4CB3-A3EC-A0A05C10D4B6}"/>
              </a:ext>
            </a:extLst>
          </p:cNvPr>
          <p:cNvCxnSpPr>
            <a:cxnSpLocks/>
            <a:stCxn id="7" idx="0"/>
            <a:endCxn id="59" idx="4"/>
          </p:cNvCxnSpPr>
          <p:nvPr/>
        </p:nvCxnSpPr>
        <p:spPr>
          <a:xfrm flipV="1">
            <a:off x="10453693" y="3555898"/>
            <a:ext cx="824422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2CFCC6F-D8F6-4B0B-BF10-4C3E52720BF5}"/>
              </a:ext>
            </a:extLst>
          </p:cNvPr>
          <p:cNvSpPr/>
          <p:nvPr/>
        </p:nvSpPr>
        <p:spPr>
          <a:xfrm>
            <a:off x="8872561" y="5570063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0735CB-55C5-4B7C-86C2-BB1A82C2688C}"/>
              </a:ext>
            </a:extLst>
          </p:cNvPr>
          <p:cNvSpPr/>
          <p:nvPr/>
        </p:nvSpPr>
        <p:spPr>
          <a:xfrm>
            <a:off x="10592315" y="5570063"/>
            <a:ext cx="147449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88CE5D-0DB1-4149-AE87-3E129A21A091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54080" y="4884717"/>
            <a:ext cx="815754" cy="685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FFD5FB-9107-4124-822B-79173A3E99FA}"/>
              </a:ext>
            </a:extLst>
          </p:cNvPr>
          <p:cNvCxnSpPr>
            <a:cxnSpLocks/>
            <a:stCxn id="62" idx="0"/>
            <a:endCxn id="7" idx="2"/>
          </p:cNvCxnSpPr>
          <p:nvPr/>
        </p:nvCxnSpPr>
        <p:spPr>
          <a:xfrm flipH="1" flipV="1">
            <a:off x="10453693" y="4871436"/>
            <a:ext cx="875871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4405260-5A32-4C23-B4AD-8DFCC4453D8B}"/>
              </a:ext>
            </a:extLst>
          </p:cNvPr>
          <p:cNvSpPr/>
          <p:nvPr/>
        </p:nvSpPr>
        <p:spPr>
          <a:xfrm>
            <a:off x="2137004" y="45887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1AF91-9245-4EB4-8755-53AD34D28F0C}"/>
              </a:ext>
            </a:extLst>
          </p:cNvPr>
          <p:cNvSpPr/>
          <p:nvPr/>
        </p:nvSpPr>
        <p:spPr>
          <a:xfrm>
            <a:off x="9321630" y="45887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99583B-E563-424D-ABB1-85F22A85024B}"/>
              </a:ext>
            </a:extLst>
          </p:cNvPr>
          <p:cNvSpPr/>
          <p:nvPr/>
        </p:nvSpPr>
        <p:spPr>
          <a:xfrm>
            <a:off x="6404228" y="45887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5627A7-6249-45D8-884D-D5E1A4A02DCC}"/>
              </a:ext>
            </a:extLst>
          </p:cNvPr>
          <p:cNvSpPr/>
          <p:nvPr/>
        </p:nvSpPr>
        <p:spPr>
          <a:xfrm>
            <a:off x="4551326" y="45887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B0F245-C829-46B0-98D8-A746BC27764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87541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51B-9EAE-443E-B8BC-8D2601F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7326-1956-455A-958D-98273B2C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ER diagram for a hospital. Identify the key entities, relationships and their attributes in the ER diagram.</a:t>
            </a:r>
          </a:p>
          <a:p>
            <a:pPr lvl="1"/>
            <a:r>
              <a:rPr lang="en-US" dirty="0"/>
              <a:t>The hospital has a set of patients and a set of medical doctors. </a:t>
            </a:r>
          </a:p>
          <a:p>
            <a:pPr lvl="1"/>
            <a:r>
              <a:rPr lang="en-US" dirty="0"/>
              <a:t>A patient may be treated by more than one doctor. </a:t>
            </a:r>
          </a:p>
          <a:p>
            <a:pPr lvl="1"/>
            <a:r>
              <a:rPr lang="en-US" dirty="0"/>
              <a:t>A doctor may have a number of patients.</a:t>
            </a:r>
          </a:p>
          <a:p>
            <a:pPr lvl="1"/>
            <a:r>
              <a:rPr lang="en-US" dirty="0"/>
              <a:t>Various conducted tests and results are associated with their corresponding patients.</a:t>
            </a:r>
            <a:endParaRPr lang="en-HK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EFB6-904B-43F6-A21B-FA134BC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51B-9EAE-443E-B8BC-8D2601F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7326-1956-455A-958D-98273B2C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</a:t>
            </a:r>
            <a:r>
              <a:rPr lang="en-US" dirty="0"/>
              <a:t> answer is only a sample answer. 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EFB6-904B-43F6-A21B-FA134BC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FFD27-4EAA-46E2-886B-AC01C1D43D85}"/>
              </a:ext>
            </a:extLst>
          </p:cNvPr>
          <p:cNvSpPr/>
          <p:nvPr/>
        </p:nvSpPr>
        <p:spPr>
          <a:xfrm>
            <a:off x="711018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190CE-7556-4B9E-944F-4CB68B1BEC5C}"/>
              </a:ext>
            </a:extLst>
          </p:cNvPr>
          <p:cNvSpPr/>
          <p:nvPr/>
        </p:nvSpPr>
        <p:spPr>
          <a:xfrm>
            <a:off x="4990880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50087-7F0E-467E-B45D-D6823B195145}"/>
              </a:ext>
            </a:extLst>
          </p:cNvPr>
          <p:cNvSpPr/>
          <p:nvPr/>
        </p:nvSpPr>
        <p:spPr>
          <a:xfrm>
            <a:off x="9841774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7878AAC-EA12-427A-B69E-8AF7B69E92EC}"/>
              </a:ext>
            </a:extLst>
          </p:cNvPr>
          <p:cNvSpPr/>
          <p:nvPr/>
        </p:nvSpPr>
        <p:spPr>
          <a:xfrm>
            <a:off x="2850949" y="4169224"/>
            <a:ext cx="1474497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502CC7B-4487-49EE-84E9-0DA8BE77798A}"/>
              </a:ext>
            </a:extLst>
          </p:cNvPr>
          <p:cNvSpPr/>
          <p:nvPr/>
        </p:nvSpPr>
        <p:spPr>
          <a:xfrm>
            <a:off x="7130811" y="4169224"/>
            <a:ext cx="2018171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treated_by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CEFDF-D3EE-49F1-A710-6D1193CCEF32}"/>
              </a:ext>
            </a:extLst>
          </p:cNvPr>
          <p:cNvCxnSpPr>
            <a:cxnSpLocks/>
          </p:cNvCxnSpPr>
          <p:nvPr/>
        </p:nvCxnSpPr>
        <p:spPr>
          <a:xfrm flipH="1">
            <a:off x="6465377" y="4626424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B6DF470-5D17-49EA-B4A0-7AD96485C103}"/>
              </a:ext>
            </a:extLst>
          </p:cNvPr>
          <p:cNvSpPr/>
          <p:nvPr/>
        </p:nvSpPr>
        <p:spPr>
          <a:xfrm>
            <a:off x="136069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Test_ID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566D8D-6F2B-4646-A4CF-9367EF42C653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H="1" flipV="1">
            <a:off x="821869" y="3624479"/>
            <a:ext cx="626398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6851177-DB96-4C93-8522-2D3DEB708080}"/>
              </a:ext>
            </a:extLst>
          </p:cNvPr>
          <p:cNvSpPr/>
          <p:nvPr/>
        </p:nvSpPr>
        <p:spPr>
          <a:xfrm>
            <a:off x="123621" y="568213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b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39639F-4DA7-4E59-93C5-448EC407F15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809421" y="4942188"/>
            <a:ext cx="638846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663E7DE-7AA1-4CFF-8BA0-1ACEE46721AB}"/>
              </a:ext>
            </a:extLst>
          </p:cNvPr>
          <p:cNvSpPr/>
          <p:nvPr/>
        </p:nvSpPr>
        <p:spPr>
          <a:xfrm>
            <a:off x="2589318" y="2992951"/>
            <a:ext cx="1170005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B0D13-9C9A-4572-BAC2-105CD1F3CCD0}"/>
              </a:ext>
            </a:extLst>
          </p:cNvPr>
          <p:cNvCxnSpPr>
            <a:cxnSpLocks/>
            <a:stCxn id="8" idx="0"/>
            <a:endCxn id="18" idx="4"/>
          </p:cNvCxnSpPr>
          <p:nvPr/>
        </p:nvCxnSpPr>
        <p:spPr>
          <a:xfrm flipH="1" flipV="1">
            <a:off x="3174321" y="3624479"/>
            <a:ext cx="413877" cy="5447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2CEBF13-A2CD-4F22-B602-E86DDEB8159F}"/>
              </a:ext>
            </a:extLst>
          </p:cNvPr>
          <p:cNvSpPr/>
          <p:nvPr/>
        </p:nvSpPr>
        <p:spPr>
          <a:xfrm>
            <a:off x="4193033" y="2992951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9E987-EDC4-4CCF-A42E-D28C45D0F796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974552" y="3624479"/>
            <a:ext cx="722116" cy="679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79058FE-E793-4203-A003-5FE7F06CE58D}"/>
              </a:ext>
            </a:extLst>
          </p:cNvPr>
          <p:cNvSpPr/>
          <p:nvPr/>
        </p:nvSpPr>
        <p:spPr>
          <a:xfrm>
            <a:off x="5888105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3D734B-442B-4AE0-A0E1-2C981CFA4310}"/>
              </a:ext>
            </a:extLst>
          </p:cNvPr>
          <p:cNvCxnSpPr>
            <a:cxnSpLocks/>
            <a:stCxn id="6" idx="0"/>
            <a:endCxn id="22" idx="4"/>
          </p:cNvCxnSpPr>
          <p:nvPr/>
        </p:nvCxnSpPr>
        <p:spPr>
          <a:xfrm flipV="1">
            <a:off x="5728129" y="3624479"/>
            <a:ext cx="845776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D527298-F5E4-46E6-89D7-2B08406B4B2D}"/>
              </a:ext>
            </a:extLst>
          </p:cNvPr>
          <p:cNvSpPr/>
          <p:nvPr/>
        </p:nvSpPr>
        <p:spPr>
          <a:xfrm>
            <a:off x="4822378" y="5682130"/>
            <a:ext cx="1581396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b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out_date</a:t>
            </a:r>
            <a:endParaRPr lang="en-HK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AFAB-2A41-47C6-BF24-52FEBC62CA39}"/>
              </a:ext>
            </a:extLst>
          </p:cNvPr>
          <p:cNvSpPr/>
          <p:nvPr/>
        </p:nvSpPr>
        <p:spPr>
          <a:xfrm>
            <a:off x="6584793" y="568213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Check_in_date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05F45B-C7DA-451A-B62D-A929663CBCD5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5613076" y="4942188"/>
            <a:ext cx="115053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F244E-CE82-41B2-A741-34800E2254BB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5728129" y="4942188"/>
            <a:ext cx="1542464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CDB7928-907E-44C2-8772-C55E1976FB38}"/>
              </a:ext>
            </a:extLst>
          </p:cNvPr>
          <p:cNvSpPr/>
          <p:nvPr/>
        </p:nvSpPr>
        <p:spPr>
          <a:xfrm>
            <a:off x="8970535" y="2992951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Doctor_SSN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985E-2028-40DA-B806-7B0F2D07597C}"/>
              </a:ext>
            </a:extLst>
          </p:cNvPr>
          <p:cNvCxnSpPr>
            <a:cxnSpLocks/>
            <a:stCxn id="7" idx="0"/>
            <a:endCxn id="28" idx="4"/>
          </p:cNvCxnSpPr>
          <p:nvPr/>
        </p:nvCxnSpPr>
        <p:spPr>
          <a:xfrm flipH="1" flipV="1">
            <a:off x="9752054" y="3624479"/>
            <a:ext cx="826969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30EE2B-B848-4433-8FE1-03881B8D856A}"/>
              </a:ext>
            </a:extLst>
          </p:cNvPr>
          <p:cNvSpPr/>
          <p:nvPr/>
        </p:nvSpPr>
        <p:spPr>
          <a:xfrm>
            <a:off x="10690289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EA7093-8B45-43B0-9A8B-FE91DD535BD8}"/>
              </a:ext>
            </a:extLst>
          </p:cNvPr>
          <p:cNvCxnSpPr>
            <a:cxnSpLocks/>
            <a:stCxn id="7" idx="0"/>
            <a:endCxn id="30" idx="4"/>
          </p:cNvCxnSpPr>
          <p:nvPr/>
        </p:nvCxnSpPr>
        <p:spPr>
          <a:xfrm flipV="1">
            <a:off x="10579023" y="3624479"/>
            <a:ext cx="797066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38FFF87-1105-4431-96AD-1D0ED4F8E5B9}"/>
              </a:ext>
            </a:extLst>
          </p:cNvPr>
          <p:cNvSpPr/>
          <p:nvPr/>
        </p:nvSpPr>
        <p:spPr>
          <a:xfrm>
            <a:off x="9421595" y="5682130"/>
            <a:ext cx="2314855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D92C04-295B-4BFE-B6C7-25DB29DBDAC6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0579023" y="4942188"/>
            <a:ext cx="0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DA31C6-343A-4F1A-8B18-B79530E4A88B}"/>
              </a:ext>
            </a:extLst>
          </p:cNvPr>
          <p:cNvSpPr/>
          <p:nvPr/>
        </p:nvSpPr>
        <p:spPr>
          <a:xfrm>
            <a:off x="2207763" y="46318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97B55-0F42-4110-98B6-2951612AC705}"/>
              </a:ext>
            </a:extLst>
          </p:cNvPr>
          <p:cNvSpPr/>
          <p:nvPr/>
        </p:nvSpPr>
        <p:spPr>
          <a:xfrm>
            <a:off x="9506690" y="463186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229A3-6A32-4211-AFC9-D42E2785F7AA}"/>
              </a:ext>
            </a:extLst>
          </p:cNvPr>
          <p:cNvSpPr/>
          <p:nvPr/>
        </p:nvSpPr>
        <p:spPr>
          <a:xfrm>
            <a:off x="6485873" y="46318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5A5DB7-1A14-45E8-8C0A-7F8A3B3B75A3}"/>
              </a:ext>
            </a:extLst>
          </p:cNvPr>
          <p:cNvSpPr/>
          <p:nvPr/>
        </p:nvSpPr>
        <p:spPr>
          <a:xfrm>
            <a:off x="4646180" y="463186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1D605-AB12-422C-BAF5-83508DE5314B}"/>
              </a:ext>
            </a:extLst>
          </p:cNvPr>
          <p:cNvSpPr/>
          <p:nvPr/>
        </p:nvSpPr>
        <p:spPr>
          <a:xfrm>
            <a:off x="3493349" y="5682130"/>
            <a:ext cx="1209019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510ADF-4656-4883-B835-B80594DFAFA2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3588198" y="5083624"/>
            <a:ext cx="509661" cy="598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6D5BC42-B0B5-409F-BFFE-221FE3FEF7B9}"/>
              </a:ext>
            </a:extLst>
          </p:cNvPr>
          <p:cNvSpPr/>
          <p:nvPr/>
        </p:nvSpPr>
        <p:spPr>
          <a:xfrm>
            <a:off x="2204542" y="5704193"/>
            <a:ext cx="1170005" cy="58740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AC034-49DA-457A-BEC6-073F16A6FE10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2789545" y="5083624"/>
            <a:ext cx="798653" cy="620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EB6601-BB9A-40EE-B808-AF21AA7D9771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9148982" y="4626424"/>
            <a:ext cx="6927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46CA37-C3D8-41F7-9728-56E6AC9B2BA2}"/>
              </a:ext>
            </a:extLst>
          </p:cNvPr>
          <p:cNvCxnSpPr>
            <a:cxnSpLocks/>
          </p:cNvCxnSpPr>
          <p:nvPr/>
        </p:nvCxnSpPr>
        <p:spPr>
          <a:xfrm flipH="1">
            <a:off x="4309116" y="4626414"/>
            <a:ext cx="665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E14692-C424-439F-8DCC-AC47A3FB06A0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2185515" y="4626424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514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Tutorial 1: Entity-Relationship (ER) Model</vt:lpstr>
      <vt:lpstr>Question 1</vt:lpstr>
      <vt:lpstr>Question 1a (Answer) (1/2)</vt:lpstr>
      <vt:lpstr>Question 1a (Answer) (2/2)</vt:lpstr>
      <vt:lpstr>Question 1b (Answer) </vt:lpstr>
      <vt:lpstr>Question 2</vt:lpstr>
      <vt:lpstr>Question 2 (Answer)</vt:lpstr>
      <vt:lpstr>Question 3</vt:lpstr>
      <vt:lpstr>Question 3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Entity-Relationship (ER) Model</dc:title>
  <dc:creator>Ted Chow</dc:creator>
  <cp:lastModifiedBy>Ted Chow</cp:lastModifiedBy>
  <cp:revision>163</cp:revision>
  <dcterms:created xsi:type="dcterms:W3CDTF">2019-01-12T15:44:20Z</dcterms:created>
  <dcterms:modified xsi:type="dcterms:W3CDTF">2019-01-26T17:32:46Z</dcterms:modified>
</cp:coreProperties>
</file>