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23/1/2019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2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r>
              <a:rPr lang="en-US" b="1" dirty="0"/>
              <a:t>Department (</a:t>
            </a:r>
            <a:r>
              <a:rPr lang="en-US" b="1" u="sng" dirty="0"/>
              <a:t>Number</a:t>
            </a:r>
            <a:r>
              <a:rPr lang="en-US" b="1" dirty="0"/>
              <a:t>, Name, </a:t>
            </a:r>
            <a:r>
              <a:rPr lang="en-US" b="1" dirty="0" err="1"/>
              <a:t>ManagerSSN</a:t>
            </a:r>
            <a:r>
              <a:rPr lang="en-US" b="1" dirty="0"/>
              <a:t>, StartDate)</a:t>
            </a:r>
            <a:endParaRPr lang="en-HK" dirty="0"/>
          </a:p>
          <a:p>
            <a:r>
              <a:rPr lang="en-US" b="1" dirty="0" err="1"/>
              <a:t>Dept_Location</a:t>
            </a:r>
            <a:r>
              <a:rPr lang="en-US" b="1" dirty="0"/>
              <a:t> (</a:t>
            </a:r>
            <a:r>
              <a:rPr lang="en-US" b="1" u="sng" dirty="0" err="1"/>
              <a:t>DeptNum</a:t>
            </a:r>
            <a:r>
              <a:rPr lang="en-US" b="1" dirty="0"/>
              <a:t>, </a:t>
            </a:r>
            <a:r>
              <a:rPr lang="en-US" b="1" u="sng" dirty="0"/>
              <a:t>Location</a:t>
            </a:r>
            <a:r>
              <a:rPr lang="en-US" b="1" dirty="0"/>
              <a:t>)</a:t>
            </a:r>
            <a:endParaRPr lang="en-HK" dirty="0"/>
          </a:p>
          <a:p>
            <a:r>
              <a:rPr lang="en-US" b="1" dirty="0"/>
              <a:t>Employee (</a:t>
            </a:r>
            <a:r>
              <a:rPr lang="en-US" b="1" u="sng" dirty="0"/>
              <a:t>SSN</a:t>
            </a:r>
            <a:r>
              <a:rPr lang="en-US" b="1" dirty="0"/>
              <a:t>, </a:t>
            </a:r>
            <a:r>
              <a:rPr lang="en-US" b="1" dirty="0" err="1"/>
              <a:t>Fname</a:t>
            </a:r>
            <a:r>
              <a:rPr lang="en-US" b="1" dirty="0"/>
              <a:t>, </a:t>
            </a:r>
            <a:r>
              <a:rPr lang="en-US" b="1" dirty="0" err="1"/>
              <a:t>Lname</a:t>
            </a:r>
            <a:r>
              <a:rPr lang="en-US" b="1" dirty="0"/>
              <a:t>, </a:t>
            </a:r>
            <a:r>
              <a:rPr lang="en-US" b="1" dirty="0" err="1"/>
              <a:t>SupervisorSSN</a:t>
            </a:r>
            <a:r>
              <a:rPr lang="en-US" b="1" dirty="0"/>
              <a:t>)</a:t>
            </a:r>
            <a:endParaRPr lang="en-HK" dirty="0"/>
          </a:p>
          <a:p>
            <a:r>
              <a:rPr lang="en-US" b="1" dirty="0"/>
              <a:t>Dependent (</a:t>
            </a:r>
            <a:r>
              <a:rPr lang="en-US" b="1" u="sng" dirty="0"/>
              <a:t>Name,</a:t>
            </a:r>
            <a:r>
              <a:rPr lang="en-US" b="1" dirty="0"/>
              <a:t> </a:t>
            </a:r>
            <a:r>
              <a:rPr lang="en-US" b="1" u="sng" dirty="0" err="1"/>
              <a:t>EmployeeSSN</a:t>
            </a:r>
            <a:r>
              <a:rPr lang="en-US" b="1" dirty="0"/>
              <a:t>, Relationship)</a:t>
            </a:r>
            <a:endParaRPr lang="en-HK" dirty="0"/>
          </a:p>
          <a:p>
            <a:r>
              <a:rPr lang="en-US" b="1" dirty="0" err="1"/>
              <a:t>Work_for</a:t>
            </a:r>
            <a:r>
              <a:rPr lang="en-US" b="1" dirty="0"/>
              <a:t> (</a:t>
            </a:r>
            <a:r>
              <a:rPr lang="en-US" b="1" u="sng" dirty="0" err="1"/>
              <a:t>EmployeeSSN</a:t>
            </a:r>
            <a:r>
              <a:rPr lang="en-US" b="1" dirty="0"/>
              <a:t>, </a:t>
            </a:r>
            <a:r>
              <a:rPr lang="en-US" b="1" u="sng" dirty="0" err="1"/>
              <a:t>DeptNum</a:t>
            </a:r>
            <a:r>
              <a:rPr lang="en-US" b="1" dirty="0"/>
              <a:t>)</a:t>
            </a:r>
            <a:endParaRPr lang="en-HK" dirty="0"/>
          </a:p>
          <a:p>
            <a:pPr lvl="1"/>
            <a:endParaRPr lang="en-HK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1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426852" cy="4516058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/>
              <a:t>Translate the given ER diagram to relational models based on the following steps.</a:t>
            </a:r>
            <a:endParaRPr lang="en-HK" sz="2400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strong entity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weak entity type with its identifying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1:1 relationship type into attributes 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1:N Relationship types into attributes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binary M:N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N-</a:t>
            </a:r>
            <a:r>
              <a:rPr lang="en-US" dirty="0" err="1"/>
              <a:t>ary</a:t>
            </a:r>
            <a:r>
              <a:rPr lang="en-US" dirty="0"/>
              <a:t> relationship type into a relation</a:t>
            </a:r>
            <a:endParaRPr lang="en-HK" dirty="0"/>
          </a:p>
          <a:p>
            <a:pPr marL="815975" lvl="1" indent="-457200">
              <a:buFont typeface="+mj-lt"/>
              <a:buAutoNum type="alphaLcParenR"/>
            </a:pPr>
            <a:r>
              <a:rPr lang="en-US" dirty="0"/>
              <a:t>Map each multi-valued attribute into a relation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marL="458787" indent="-457200"/>
            <a:r>
              <a:rPr lang="en-US" sz="2000" dirty="0"/>
              <a:t>For each strong entity type,</a:t>
            </a:r>
            <a:endParaRPr lang="en-HK" sz="2000" dirty="0"/>
          </a:p>
          <a:p>
            <a:pPr lvl="1"/>
            <a:r>
              <a:rPr lang="en-US" dirty="0"/>
              <a:t>Include simple (or atomic) attributes of the entity</a:t>
            </a:r>
            <a:endParaRPr lang="en-HK" dirty="0"/>
          </a:p>
          <a:p>
            <a:pPr lvl="1"/>
            <a:r>
              <a:rPr lang="en-US" dirty="0"/>
              <a:t>Include components of composite attributes</a:t>
            </a:r>
            <a:endParaRPr lang="en-HK" dirty="0"/>
          </a:p>
          <a:p>
            <a:pPr lvl="1"/>
            <a:r>
              <a:rPr lang="en-US" dirty="0"/>
              <a:t>Identify the primary key from the key attributes</a:t>
            </a:r>
            <a:endParaRPr lang="en-HK" dirty="0"/>
          </a:p>
          <a:p>
            <a:pPr lvl="1"/>
            <a:r>
              <a:rPr lang="en-US" dirty="0"/>
              <a:t>Do not include: non-simple component of composite attributes, derived attributes, multi-valued attributes (not yet) 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Employee (</a:t>
            </a:r>
            <a:r>
              <a:rPr lang="en-US" b="1" u="sng" dirty="0">
                <a:solidFill>
                  <a:srgbClr val="C00000"/>
                </a:solidFill>
              </a:rPr>
              <a:t>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Fname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Lname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Department (</a:t>
            </a:r>
            <a:r>
              <a:rPr lang="en-US" b="1" u="sng" dirty="0">
                <a:solidFill>
                  <a:srgbClr val="C00000"/>
                </a:solidFill>
              </a:rPr>
              <a:t>Number</a:t>
            </a:r>
            <a:r>
              <a:rPr lang="en-US" b="1" dirty="0">
                <a:solidFill>
                  <a:srgbClr val="C00000"/>
                </a:solidFill>
              </a:rPr>
              <a:t> , Name)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0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each weak entity type with its identifying relationship type </a:t>
            </a:r>
          </a:p>
          <a:p>
            <a:pPr lvl="1"/>
            <a:r>
              <a:rPr lang="en-US" dirty="0"/>
              <a:t>Include simple (or atomic) attributes</a:t>
            </a:r>
            <a:endParaRPr lang="en-HK" dirty="0"/>
          </a:p>
          <a:p>
            <a:pPr lvl="1"/>
            <a:r>
              <a:rPr lang="en-US" dirty="0"/>
              <a:t>Add the associated strong entity’s key attribute as attributes (also known as foreign key because it refers to another relation’s primary key)</a:t>
            </a:r>
            <a:endParaRPr lang="en-HK" dirty="0"/>
          </a:p>
          <a:p>
            <a:pPr lvl="1"/>
            <a:r>
              <a:rPr lang="en-US" dirty="0"/>
              <a:t>Set the primary key as the combination of (1) the key attribute of the associated strong entity and (2) the partial key of the weak entity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Dependent (</a:t>
            </a:r>
            <a:r>
              <a:rPr lang="en-US" b="1" u="sng" dirty="0">
                <a:solidFill>
                  <a:srgbClr val="C00000"/>
                </a:solidFill>
              </a:rPr>
              <a:t>Name,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u="sng" dirty="0" err="1">
                <a:solidFill>
                  <a:srgbClr val="C00000"/>
                </a:solidFill>
              </a:rPr>
              <a:t>EmployeeSSN</a:t>
            </a:r>
            <a:r>
              <a:rPr lang="en-US" b="1" dirty="0">
                <a:solidFill>
                  <a:srgbClr val="C00000"/>
                </a:solidFill>
              </a:rPr>
              <a:t>, Relationship)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rgbClr val="FFC000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rgbClr val="FFC000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 each binary 1:1 relationship type,</a:t>
            </a:r>
            <a:endParaRPr lang="en-HK" dirty="0"/>
          </a:p>
          <a:p>
            <a:pPr lvl="1"/>
            <a:r>
              <a:rPr lang="en-US" dirty="0"/>
              <a:t>Include the primary key of one entity type as attributes (foreign keys) of the other entity type  (note: it is better to choose the entity in total participation to include the other entity’s privacy key as attributes) 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</a:p>
          <a:p>
            <a:r>
              <a:rPr lang="en-US" b="1" dirty="0">
                <a:solidFill>
                  <a:srgbClr val="C00000"/>
                </a:solidFill>
              </a:rPr>
              <a:t>Department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u="sng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, Name, </a:t>
            </a:r>
            <a:r>
              <a:rPr lang="en-US" b="1" dirty="0" err="1">
                <a:solidFill>
                  <a:srgbClr val="C00000"/>
                </a:solidFill>
              </a:rPr>
              <a:t>ManagerSSN</a:t>
            </a:r>
            <a:r>
              <a:rPr lang="en-US" b="1" dirty="0">
                <a:solidFill>
                  <a:srgbClr val="C00000"/>
                </a:solidFill>
              </a:rPr>
              <a:t>, StartDate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rgbClr val="FFD96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2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binary 1:N Relationship type,</a:t>
            </a:r>
            <a:endParaRPr lang="en-HK" sz="2400" dirty="0"/>
          </a:p>
          <a:p>
            <a:pPr lvl="1"/>
            <a:r>
              <a:rPr lang="en-US" dirty="0"/>
              <a:t>In the relation representing the N-side entity type, add the primary key of the 1-side entity type as attributes (foreign key)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  <a:endParaRPr lang="en-HK" dirty="0"/>
          </a:p>
          <a:p>
            <a:r>
              <a:rPr lang="en-US" b="1" dirty="0">
                <a:solidFill>
                  <a:srgbClr val="C00000"/>
                </a:solidFill>
              </a:rPr>
              <a:t>Employee (</a:t>
            </a:r>
            <a:r>
              <a:rPr lang="en-US" b="1" u="sng" dirty="0">
                <a:solidFill>
                  <a:srgbClr val="C00000"/>
                </a:solidFill>
              </a:rPr>
              <a:t>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Fname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Lname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SupervisorSSN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b="1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rgbClr val="FFD9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06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binary M:N relationship type,</a:t>
            </a:r>
            <a:endParaRPr lang="en-HK" sz="2400" dirty="0"/>
          </a:p>
          <a:p>
            <a:pPr lvl="1"/>
            <a:r>
              <a:rPr lang="en-US" dirty="0"/>
              <a:t>Include the primary keys of the participating entity types as attributes (foreign keys)</a:t>
            </a:r>
            <a:endParaRPr lang="en-HK" dirty="0"/>
          </a:p>
          <a:p>
            <a:pPr lvl="1"/>
            <a:r>
              <a:rPr lang="en-US" dirty="0"/>
              <a:t>Identify the primary key as the combination of the above foreign keys</a:t>
            </a:r>
            <a:endParaRPr lang="en-HK" dirty="0"/>
          </a:p>
          <a:p>
            <a:pPr lvl="1"/>
            <a:r>
              <a:rPr lang="en-US" dirty="0"/>
              <a:t>Include the simple attributes of the relationship type</a:t>
            </a:r>
            <a:endParaRPr lang="en-HK" dirty="0"/>
          </a:p>
          <a:p>
            <a:r>
              <a:rPr lang="en-US" b="1" dirty="0" err="1">
                <a:solidFill>
                  <a:srgbClr val="C00000"/>
                </a:solidFill>
              </a:rPr>
              <a:t>Work_for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u="sng" dirty="0" err="1">
                <a:solidFill>
                  <a:srgbClr val="C00000"/>
                </a:solidFill>
              </a:rPr>
              <a:t>EmployeeSSN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u="sng" dirty="0" err="1">
                <a:solidFill>
                  <a:srgbClr val="C00000"/>
                </a:solidFill>
              </a:rPr>
              <a:t>DeptNum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rgbClr val="FFD966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6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N-</a:t>
            </a:r>
            <a:r>
              <a:rPr lang="en-US" sz="2400" dirty="0" err="1"/>
              <a:t>ary</a:t>
            </a:r>
            <a:r>
              <a:rPr lang="en-US" sz="2400" dirty="0"/>
              <a:t> relationship type,</a:t>
            </a:r>
            <a:endParaRPr lang="en-HK" sz="2400" dirty="0"/>
          </a:p>
          <a:p>
            <a:pPr lvl="1"/>
            <a:r>
              <a:rPr lang="en-US" dirty="0"/>
              <a:t>Perform the same steps as in binary M:N relationship type</a:t>
            </a:r>
            <a:endParaRPr lang="en-HK" dirty="0"/>
          </a:p>
          <a:p>
            <a:pPr lvl="0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5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A15-58DF-4C53-95E0-C478E50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CA6-3585-4748-BB44-8AD89C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7" y="2020324"/>
            <a:ext cx="6187202" cy="451605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each multi-valued attribute,</a:t>
            </a:r>
            <a:endParaRPr lang="en-HK" sz="2400" dirty="0"/>
          </a:p>
          <a:p>
            <a:pPr lvl="1"/>
            <a:r>
              <a:rPr lang="en-US" dirty="0"/>
              <a:t>Include the given multi-valued attribute</a:t>
            </a:r>
            <a:endParaRPr lang="en-HK" dirty="0"/>
          </a:p>
          <a:p>
            <a:pPr lvl="1"/>
            <a:r>
              <a:rPr lang="en-US" dirty="0"/>
              <a:t>Include the primary key of the entity/relationship type owning the multivalued attribute</a:t>
            </a:r>
          </a:p>
          <a:p>
            <a:pPr lvl="1"/>
            <a:r>
              <a:rPr lang="en-US" dirty="0"/>
              <a:t>Identify the primary key as the combination of (1) the above primary key and (2) the given multi-valued attribute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Dept_location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u="sng" dirty="0" err="1">
                <a:solidFill>
                  <a:srgbClr val="C00000"/>
                </a:solidFill>
              </a:rPr>
              <a:t>DeptNum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u="sng" dirty="0">
                <a:solidFill>
                  <a:srgbClr val="C00000"/>
                </a:solidFill>
              </a:rPr>
              <a:t>Location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  <a:p>
            <a:pPr lvl="1"/>
            <a:endParaRPr lang="en-HK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27CD-95F2-4D9E-9B8E-C72F614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7F1A1-3718-4DE4-BB54-F22CE0B5A4FB}"/>
              </a:ext>
            </a:extLst>
          </p:cNvPr>
          <p:cNvGrpSpPr/>
          <p:nvPr/>
        </p:nvGrpSpPr>
        <p:grpSpPr>
          <a:xfrm>
            <a:off x="6527788" y="989258"/>
            <a:ext cx="5266811" cy="5374135"/>
            <a:chOff x="6206513" y="946009"/>
            <a:chExt cx="5266811" cy="53741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FF1445-CA74-49D1-842A-D0D4EFC5FAD5}"/>
                </a:ext>
              </a:extLst>
            </p:cNvPr>
            <p:cNvSpPr/>
            <p:nvPr/>
          </p:nvSpPr>
          <p:spPr>
            <a:xfrm>
              <a:off x="9213453" y="310312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Ssn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E77B2B-216D-49A6-9A81-7F2B9EBD7F7D}"/>
                </a:ext>
              </a:extLst>
            </p:cNvPr>
            <p:cNvCxnSpPr>
              <a:cxnSpLocks/>
              <a:stCxn id="42" idx="3"/>
              <a:endCxn id="6" idx="2"/>
            </p:cNvCxnSpPr>
            <p:nvPr/>
          </p:nvCxnSpPr>
          <p:spPr>
            <a:xfrm flipV="1">
              <a:off x="8922244" y="3305709"/>
              <a:ext cx="291209" cy="251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BD9FF4-2694-45EE-8301-B61ABDB206F3}"/>
                </a:ext>
              </a:extLst>
            </p:cNvPr>
            <p:cNvSpPr/>
            <p:nvPr/>
          </p:nvSpPr>
          <p:spPr>
            <a:xfrm>
              <a:off x="9213453" y="3610780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E89876-22C6-484B-BEE0-C7E3A0361FD0}"/>
                </a:ext>
              </a:extLst>
            </p:cNvPr>
            <p:cNvCxnSpPr>
              <a:cxnSpLocks/>
              <a:stCxn id="42" idx="3"/>
              <a:endCxn id="8" idx="2"/>
            </p:cNvCxnSpPr>
            <p:nvPr/>
          </p:nvCxnSpPr>
          <p:spPr>
            <a:xfrm>
              <a:off x="8922244" y="3557057"/>
              <a:ext cx="291209" cy="2563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E8A6F-B388-49AB-89EF-133989FD2FEE}"/>
                </a:ext>
              </a:extLst>
            </p:cNvPr>
            <p:cNvSpPr/>
            <p:nvPr/>
          </p:nvSpPr>
          <p:spPr>
            <a:xfrm>
              <a:off x="10492958" y="3878775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AD4E23-A974-4E6A-B72A-3C4B326DC0AB}"/>
                </a:ext>
              </a:extLst>
            </p:cNvPr>
            <p:cNvSpPr/>
            <p:nvPr/>
          </p:nvSpPr>
          <p:spPr>
            <a:xfrm>
              <a:off x="10498078" y="3376004"/>
              <a:ext cx="972651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74E484-91C9-47BE-A911-58AAE72904E1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0186104" y="3813364"/>
              <a:ext cx="306854" cy="267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EBAAAE-7317-4ECE-80A9-CDAD14D01D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0186104" y="3578588"/>
              <a:ext cx="311974" cy="2347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75B9A9-8C2F-40AD-B132-8502FD1DF458}"/>
                </a:ext>
              </a:extLst>
            </p:cNvPr>
            <p:cNvSpPr/>
            <p:nvPr/>
          </p:nvSpPr>
          <p:spPr>
            <a:xfrm>
              <a:off x="6206513" y="3240817"/>
              <a:ext cx="1275775" cy="618426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rmAutofit/>
            </a:bodyPr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E0F0BB-7B4E-4653-A330-561FDBD9B5E6}"/>
                </a:ext>
              </a:extLst>
            </p:cNvPr>
            <p:cNvCxnSpPr>
              <a:cxnSpLocks/>
              <a:stCxn id="42" idx="1"/>
              <a:endCxn id="14" idx="2"/>
            </p:cNvCxnSpPr>
            <p:nvPr/>
          </p:nvCxnSpPr>
          <p:spPr>
            <a:xfrm flipH="1">
              <a:off x="6844401" y="3557057"/>
              <a:ext cx="1032224" cy="3021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F25006-0CCC-45E1-B900-EB0B4EB5ED28}"/>
                </a:ext>
              </a:extLst>
            </p:cNvPr>
            <p:cNvCxnSpPr>
              <a:cxnSpLocks/>
              <a:stCxn id="42" idx="1"/>
              <a:endCxn id="14" idx="0"/>
            </p:cNvCxnSpPr>
            <p:nvPr/>
          </p:nvCxnSpPr>
          <p:spPr>
            <a:xfrm flipH="1" flipV="1">
              <a:off x="6844401" y="3240817"/>
              <a:ext cx="1032224" cy="3162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C2043-5A23-4440-9699-00564AA95EE0}"/>
                </a:ext>
              </a:extLst>
            </p:cNvPr>
            <p:cNvSpPr txBox="1"/>
            <p:nvPr/>
          </p:nvSpPr>
          <p:spPr>
            <a:xfrm>
              <a:off x="6977450" y="3751089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CEA0-91F7-483E-B61D-97EFC8E484DB}"/>
                </a:ext>
              </a:extLst>
            </p:cNvPr>
            <p:cNvSpPr txBox="1"/>
            <p:nvPr/>
          </p:nvSpPr>
          <p:spPr>
            <a:xfrm>
              <a:off x="6962348" y="3022412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49376F-F430-417C-9E19-CB9AFAB32C25}"/>
                </a:ext>
              </a:extLst>
            </p:cNvPr>
            <p:cNvSpPr txBox="1"/>
            <p:nvPr/>
          </p:nvSpPr>
          <p:spPr>
            <a:xfrm>
              <a:off x="8084689" y="191039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1DA08-023E-417C-A1BC-C7C7FEAD37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937143" y="4721588"/>
              <a:ext cx="563530" cy="2116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AA4FD3-97E4-455D-8052-17A51EE5976A}"/>
                </a:ext>
              </a:extLst>
            </p:cNvPr>
            <p:cNvSpPr/>
            <p:nvPr/>
          </p:nvSpPr>
          <p:spPr>
            <a:xfrm>
              <a:off x="10500673" y="4721588"/>
              <a:ext cx="972651" cy="42336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/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StartDate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22726F-8C63-422F-853A-9E77DA8E0529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14794" y="3759641"/>
              <a:ext cx="1184641" cy="63490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299C74-6C15-4873-8ACF-6D0F7FC91299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7404715" y="4836856"/>
              <a:ext cx="994720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E6CC4F-1D0C-490A-A398-A6C949DFA9BD}"/>
                </a:ext>
              </a:extLst>
            </p:cNvPr>
            <p:cNvCxnSpPr>
              <a:cxnSpLocks/>
              <a:stCxn id="53" idx="2"/>
              <a:endCxn id="43" idx="0"/>
            </p:cNvCxnSpPr>
            <p:nvPr/>
          </p:nvCxnSpPr>
          <p:spPr>
            <a:xfrm flipH="1">
              <a:off x="8399435" y="4836856"/>
              <a:ext cx="1134898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B3F353-F1EC-433B-A7CC-8F7A862EB366}"/>
                </a:ext>
              </a:extLst>
            </p:cNvPr>
            <p:cNvSpPr/>
            <p:nvPr/>
          </p:nvSpPr>
          <p:spPr>
            <a:xfrm>
              <a:off x="6359937" y="5376930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591F2-DE44-4CE2-BBDF-13BED336DBE7}"/>
                </a:ext>
              </a:extLst>
            </p:cNvPr>
            <p:cNvSpPr/>
            <p:nvPr/>
          </p:nvSpPr>
          <p:spPr>
            <a:xfrm>
              <a:off x="6977450" y="5914976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E3C33B-9AA3-4B47-BD70-FEB11CF9BB62}"/>
                </a:ext>
              </a:extLst>
            </p:cNvPr>
            <p:cNvSpPr/>
            <p:nvPr/>
          </p:nvSpPr>
          <p:spPr>
            <a:xfrm>
              <a:off x="8473181" y="5914976"/>
              <a:ext cx="1189334" cy="405168"/>
            </a:xfrm>
            <a:prstGeom prst="ellipse">
              <a:avLst/>
            </a:prstGeom>
            <a:solidFill>
              <a:srgbClr val="FFD966"/>
            </a:solidFill>
            <a:ln w="6667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17D24F-5798-4197-B597-C811C9BFA4A9}"/>
                </a:ext>
              </a:extLst>
            </p:cNvPr>
            <p:cNvSpPr/>
            <p:nvPr/>
          </p:nvSpPr>
          <p:spPr>
            <a:xfrm>
              <a:off x="9300222" y="5349882"/>
              <a:ext cx="1670805" cy="48269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TW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NumOfEmployees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9945FC-E38E-4C8D-9EAF-BE7ED981AAB3}"/>
                </a:ext>
              </a:extLst>
            </p:cNvPr>
            <p:cNvCxnSpPr>
              <a:cxnSpLocks/>
              <a:stCxn id="28" idx="2"/>
              <a:endCxn id="43" idx="3"/>
            </p:cNvCxnSpPr>
            <p:nvPr/>
          </p:nvCxnSpPr>
          <p:spPr>
            <a:xfrm flipH="1" flipV="1">
              <a:off x="8922244" y="5580263"/>
              <a:ext cx="377978" cy="109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6BF9A-41D1-4637-970F-054AED78EB29}"/>
                </a:ext>
              </a:extLst>
            </p:cNvPr>
            <p:cNvCxnSpPr>
              <a:cxnSpLocks/>
              <a:stCxn id="25" idx="6"/>
              <a:endCxn id="43" idx="1"/>
            </p:cNvCxnSpPr>
            <p:nvPr/>
          </p:nvCxnSpPr>
          <p:spPr>
            <a:xfrm>
              <a:off x="7549271" y="5579514"/>
              <a:ext cx="327354" cy="7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63A1E-593E-4EEF-812E-7DFB7AF1A364}"/>
                </a:ext>
              </a:extLst>
            </p:cNvPr>
            <p:cNvCxnSpPr>
              <a:cxnSpLocks/>
              <a:stCxn id="26" idx="0"/>
              <a:endCxn id="43" idx="2"/>
            </p:cNvCxnSpPr>
            <p:nvPr/>
          </p:nvCxnSpPr>
          <p:spPr>
            <a:xfrm flipV="1">
              <a:off x="7572117" y="5782847"/>
              <a:ext cx="827318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FB1B7A-EBDB-4345-926F-5D8B05BB4601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8396691" y="2813650"/>
              <a:ext cx="2744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D2C07-F2C2-498D-A59D-E751CD29EB5E}"/>
                </a:ext>
              </a:extLst>
            </p:cNvPr>
            <p:cNvSpPr txBox="1"/>
            <p:nvPr/>
          </p:nvSpPr>
          <p:spPr>
            <a:xfrm>
              <a:off x="9431480" y="4838922"/>
              <a:ext cx="226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A84230-93F8-426A-B5C4-045F43AA173A}"/>
                </a:ext>
              </a:extLst>
            </p:cNvPr>
            <p:cNvSpPr txBox="1"/>
            <p:nvPr/>
          </p:nvSpPr>
          <p:spPr>
            <a:xfrm>
              <a:off x="9409955" y="4040813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A823D7-527C-41BA-9DD5-373A3FFB031F}"/>
                </a:ext>
              </a:extLst>
            </p:cNvPr>
            <p:cNvSpPr txBox="1"/>
            <p:nvPr/>
          </p:nvSpPr>
          <p:spPr>
            <a:xfrm>
              <a:off x="7221929" y="403279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543EF-5268-44F0-BF4A-ED81F7543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48" y="3759641"/>
              <a:ext cx="1134898" cy="5408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39B5E6-AA96-44AD-98CA-6C3C69F8A0B8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V="1">
              <a:off x="8396691" y="1617429"/>
              <a:ext cx="2743" cy="540823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6BA2E6-6690-44D5-B608-2DCD7E9292D5}"/>
                </a:ext>
              </a:extLst>
            </p:cNvPr>
            <p:cNvSpPr/>
            <p:nvPr/>
          </p:nvSpPr>
          <p:spPr>
            <a:xfrm>
              <a:off x="9278608" y="946009"/>
              <a:ext cx="1189334" cy="40516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en-HK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57200B-3A83-41A6-AFA9-E8849B8AA2A8}"/>
                </a:ext>
              </a:extLst>
            </p:cNvPr>
            <p:cNvSpPr/>
            <p:nvPr/>
          </p:nvSpPr>
          <p:spPr>
            <a:xfrm>
              <a:off x="9278608" y="1434457"/>
              <a:ext cx="1548875" cy="43082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ACC397-D49E-4FA1-921E-7D5252F1D615}"/>
                </a:ext>
              </a:extLst>
            </p:cNvPr>
            <p:cNvCxnSpPr>
              <a:cxnSpLocks/>
              <a:stCxn id="39" idx="2"/>
              <a:endCxn id="44" idx="3"/>
            </p:cNvCxnSpPr>
            <p:nvPr/>
          </p:nvCxnSpPr>
          <p:spPr>
            <a:xfrm flipH="1" flipV="1">
              <a:off x="8955345" y="1402019"/>
              <a:ext cx="323263" cy="2478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55388-8081-48EF-92A5-CD94DE31676B}"/>
                </a:ext>
              </a:extLst>
            </p:cNvPr>
            <p:cNvCxnSpPr>
              <a:cxnSpLocks/>
              <a:stCxn id="44" idx="3"/>
              <a:endCxn id="38" idx="2"/>
            </p:cNvCxnSpPr>
            <p:nvPr/>
          </p:nvCxnSpPr>
          <p:spPr>
            <a:xfrm flipV="1">
              <a:off x="8955345" y="1148593"/>
              <a:ext cx="323263" cy="2534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8E6465-DF26-4D9F-A110-EB56D1AC8EAE}"/>
                </a:ext>
              </a:extLst>
            </p:cNvPr>
            <p:cNvSpPr/>
            <p:nvPr/>
          </p:nvSpPr>
          <p:spPr>
            <a:xfrm>
              <a:off x="7876625" y="3354473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F9210-3872-409B-8B80-ED3389A64D6F}"/>
                </a:ext>
              </a:extLst>
            </p:cNvPr>
            <p:cNvSpPr/>
            <p:nvPr/>
          </p:nvSpPr>
          <p:spPr>
            <a:xfrm>
              <a:off x="7876625" y="5377679"/>
              <a:ext cx="1045619" cy="40516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Department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A0B988-FC9E-4867-968D-481D0984245C}"/>
                </a:ext>
              </a:extLst>
            </p:cNvPr>
            <p:cNvSpPr/>
            <p:nvPr/>
          </p:nvSpPr>
          <p:spPr>
            <a:xfrm>
              <a:off x="7843523" y="1186608"/>
              <a:ext cx="1111822" cy="430821"/>
            </a:xfrm>
            <a:prstGeom prst="rect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53ADDD-2F29-41B5-A948-EDF0269E1AA4}"/>
                </a:ext>
              </a:extLst>
            </p:cNvPr>
            <p:cNvGrpSpPr/>
            <p:nvPr/>
          </p:nvGrpSpPr>
          <p:grpSpPr>
            <a:xfrm>
              <a:off x="6677529" y="4300464"/>
              <a:ext cx="3690613" cy="536392"/>
              <a:chOff x="746267" y="4661235"/>
              <a:chExt cx="3690613" cy="536392"/>
            </a:xfrm>
          </p:grpSpPr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8FC080F3-326E-40ED-B20E-2278359CBE60}"/>
                  </a:ext>
                </a:extLst>
              </p:cNvPr>
              <p:cNvSpPr/>
              <p:nvPr/>
            </p:nvSpPr>
            <p:spPr>
              <a:xfrm>
                <a:off x="746267" y="4661235"/>
                <a:ext cx="1454372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Works_for</a:t>
                </a:r>
                <a:endPara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6A342638-A4C0-48B8-96B2-43DB0B28D90E}"/>
                  </a:ext>
                </a:extLst>
              </p:cNvPr>
              <p:cNvSpPr/>
              <p:nvPr/>
            </p:nvSpPr>
            <p:spPr>
              <a:xfrm>
                <a:off x="2769261" y="4661235"/>
                <a:ext cx="1667619" cy="536392"/>
              </a:xfrm>
              <a:prstGeom prst="diamond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HK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Manages</a:t>
                </a:r>
              </a:p>
            </p:txBody>
          </p:sp>
        </p:grp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9B73B8-5199-4F90-B61D-4D5E54494FD8}"/>
                </a:ext>
              </a:extLst>
            </p:cNvPr>
            <p:cNvSpPr/>
            <p:nvPr/>
          </p:nvSpPr>
          <p:spPr>
            <a:xfrm>
              <a:off x="7377258" y="2158252"/>
              <a:ext cx="2038866" cy="655398"/>
            </a:xfrm>
            <a:prstGeom prst="diamond">
              <a:avLst/>
            </a:prstGeom>
            <a:solidFill>
              <a:schemeClr val="tx1"/>
            </a:solidFill>
            <a:ln w="635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Dependents_of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FFB085-8AE2-4134-A279-69E6B3BAE93C}"/>
                </a:ext>
              </a:extLst>
            </p:cNvPr>
            <p:cNvSpPr txBox="1"/>
            <p:nvPr/>
          </p:nvSpPr>
          <p:spPr>
            <a:xfrm>
              <a:off x="7221929" y="4858639"/>
              <a:ext cx="26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5F0FB73-27FE-4E5E-9515-F18B943C24BF}"/>
                </a:ext>
              </a:extLst>
            </p:cNvPr>
            <p:cNvSpPr txBox="1"/>
            <p:nvPr/>
          </p:nvSpPr>
          <p:spPr>
            <a:xfrm>
              <a:off x="8109869" y="27999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FF7C4-1749-4EFB-947F-60B83A81D621}"/>
                </a:ext>
              </a:extLst>
            </p:cNvPr>
            <p:cNvCxnSpPr>
              <a:cxnSpLocks/>
              <a:stCxn id="27" idx="0"/>
              <a:endCxn id="43" idx="2"/>
            </p:cNvCxnSpPr>
            <p:nvPr/>
          </p:nvCxnSpPr>
          <p:spPr>
            <a:xfrm flipH="1" flipV="1">
              <a:off x="8399435" y="5782847"/>
              <a:ext cx="668413" cy="1321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7F3F0A-668D-4CCE-B6DE-B3D66D80560B}"/>
                </a:ext>
              </a:extLst>
            </p:cNvPr>
            <p:cNvSpPr txBox="1"/>
            <p:nvPr/>
          </p:nvSpPr>
          <p:spPr>
            <a:xfrm>
              <a:off x="6704809" y="2973340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HK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2F6D2B-748B-40FE-8824-77850BF15DA2}"/>
                </a:ext>
              </a:extLst>
            </p:cNvPr>
            <p:cNvSpPr txBox="1"/>
            <p:nvPr/>
          </p:nvSpPr>
          <p:spPr>
            <a:xfrm>
              <a:off x="6691985" y="3871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62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853</Words>
  <Application>Microsoft Office PowerPoint</Application>
  <PresentationFormat>Widescreen</PresentationFormat>
  <Paragraphs>317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Banded</vt:lpstr>
      <vt:lpstr>Tutorial 2: Relational Model</vt:lpstr>
      <vt:lpstr>Question 1</vt:lpstr>
      <vt:lpstr>Question 1(a)</vt:lpstr>
      <vt:lpstr>Question 1(b)</vt:lpstr>
      <vt:lpstr>Question 1(c)</vt:lpstr>
      <vt:lpstr>Question 1(d)</vt:lpstr>
      <vt:lpstr>Question 1(e)</vt:lpstr>
      <vt:lpstr>Question 1(f)</vt:lpstr>
      <vt:lpstr>Question 1(g)</vt:lpstr>
      <vt:lpstr>Question 1: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Entity-Relationship (ER) Model</dc:title>
  <dc:creator>Ted Chow</dc:creator>
  <cp:lastModifiedBy>Ted Chow</cp:lastModifiedBy>
  <cp:revision>263</cp:revision>
  <dcterms:created xsi:type="dcterms:W3CDTF">2019-01-12T15:44:20Z</dcterms:created>
  <dcterms:modified xsi:type="dcterms:W3CDTF">2019-01-26T17:27:40Z</dcterms:modified>
</cp:coreProperties>
</file>