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29"/>
  </p:notesMasterIdLst>
  <p:sldIdLst>
    <p:sldId id="256" r:id="rId2"/>
    <p:sldId id="257" r:id="rId3"/>
    <p:sldId id="260" r:id="rId4"/>
    <p:sldId id="270" r:id="rId5"/>
    <p:sldId id="27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3" r:id="rId16"/>
    <p:sldId id="264" r:id="rId17"/>
    <p:sldId id="280" r:id="rId18"/>
    <p:sldId id="281" r:id="rId19"/>
    <p:sldId id="265" r:id="rId20"/>
    <p:sldId id="282" r:id="rId21"/>
    <p:sldId id="258" r:id="rId22"/>
    <p:sldId id="259" r:id="rId23"/>
    <p:sldId id="261" r:id="rId24"/>
    <p:sldId id="266" r:id="rId25"/>
    <p:sldId id="267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3/3/2019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>
                <a:latin typeface="Arial" panose="020B0604020202020204" pitchFamily="34" charset="0"/>
                <a:cs typeface="Arial" panose="020B0604020202020204" pitchFamily="34" charset="0"/>
              </a:rPr>
              <a:t>Tutorial 5</a:t>
            </a:r>
            <a:r>
              <a:rPr lang="en-US" altLang="zh-TW" sz="4000" b="1" cap="none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(5/9)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5303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32945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0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(6/9)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2785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8478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00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(7/9)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183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2993601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326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(8/9)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40527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342500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9F6080-4D72-40E0-9567-F93A2A43A6AC}"/>
              </a:ext>
            </a:extLst>
          </p:cNvPr>
          <p:cNvSpPr/>
          <p:nvPr/>
        </p:nvSpPr>
        <p:spPr>
          <a:xfrm>
            <a:off x="1242974" y="3712582"/>
            <a:ext cx="382329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256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(9/9)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14298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69219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9219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725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1(c)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38011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50F3A6-0153-4CF9-96FB-7B02F75A4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2783"/>
              </p:ext>
            </p:extLst>
          </p:nvPr>
        </p:nvGraphicFramePr>
        <p:xfrm>
          <a:off x="1294606" y="2622098"/>
          <a:ext cx="3635742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05957">
                  <a:extLst>
                    <a:ext uri="{9D8B030D-6E8A-4147-A177-3AD203B41FA5}">
                      <a16:colId xmlns:a16="http://schemas.microsoft.com/office/drawing/2014/main" val="1214368482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1895188540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2884906106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4143966541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2756041690"/>
                    </a:ext>
                  </a:extLst>
                </a:gridCol>
                <a:gridCol w="605957">
                  <a:extLst>
                    <a:ext uri="{9D8B030D-6E8A-4147-A177-3AD203B41FA5}">
                      <a16:colId xmlns:a16="http://schemas.microsoft.com/office/drawing/2014/main" val="3273382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84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81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07167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AFB8850-0EFE-4483-8AFA-EDC9CF662F9E}"/>
              </a:ext>
            </a:extLst>
          </p:cNvPr>
          <p:cNvSpPr/>
          <p:nvPr/>
        </p:nvSpPr>
        <p:spPr>
          <a:xfrm>
            <a:off x="6243348" y="3333847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74803-CC65-4484-9234-32ECC8D0E239}"/>
              </a:ext>
            </a:extLst>
          </p:cNvPr>
          <p:cNvSpPr/>
          <p:nvPr/>
        </p:nvSpPr>
        <p:spPr>
          <a:xfrm>
            <a:off x="9023757" y="2993601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4C7EA-E2B5-4814-ABB0-297485AEC793}"/>
              </a:ext>
            </a:extLst>
          </p:cNvPr>
          <p:cNvSpPr/>
          <p:nvPr/>
        </p:nvSpPr>
        <p:spPr>
          <a:xfrm>
            <a:off x="8990659" y="3687224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0DDB7D-8EC9-40D8-9EC2-698C0D590D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455206" y="3188220"/>
            <a:ext cx="568551" cy="34024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B4F68D-5ABE-42BC-B406-122DDD86BA7B}"/>
              </a:ext>
            </a:extLst>
          </p:cNvPr>
          <p:cNvCxnSpPr>
            <a:cxnSpLocks/>
          </p:cNvCxnSpPr>
          <p:nvPr/>
        </p:nvCxnSpPr>
        <p:spPr>
          <a:xfrm>
            <a:off x="8455206" y="3528466"/>
            <a:ext cx="568551" cy="3670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9994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4675"/>
              </p:ext>
            </p:extLst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B0118-E273-43C2-AA6A-06A41D8E56A1}"/>
              </a:ext>
            </a:extLst>
          </p:cNvPr>
          <p:cNvCxnSpPr>
            <a:cxnSpLocks/>
          </p:cNvCxnSpPr>
          <p:nvPr/>
        </p:nvCxnSpPr>
        <p:spPr>
          <a:xfrm>
            <a:off x="8455206" y="3181865"/>
            <a:ext cx="568552" cy="3605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2949835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3333452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1" y="2987246"/>
            <a:ext cx="4352430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129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B0118-E273-43C2-AA6A-06A41D8E56A1}"/>
              </a:ext>
            </a:extLst>
          </p:cNvPr>
          <p:cNvCxnSpPr>
            <a:cxnSpLocks/>
          </p:cNvCxnSpPr>
          <p:nvPr/>
        </p:nvCxnSpPr>
        <p:spPr>
          <a:xfrm>
            <a:off x="8455206" y="3542372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332440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2996514"/>
            <a:ext cx="2280614" cy="10849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2" y="3336757"/>
            <a:ext cx="4352430" cy="10931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C8748-5EF4-479D-AEAF-9D34688D5BE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55206" y="3188220"/>
            <a:ext cx="568552" cy="330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C9B43-3681-410A-82B6-924AD181C6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55206" y="3519020"/>
            <a:ext cx="568552" cy="3424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1(d) (Answer)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B61FCC-A38E-4FA8-9163-703D2A708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492" y="2618394"/>
          <a:ext cx="4352430" cy="25603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5405">
                  <a:extLst>
                    <a:ext uri="{9D8B030D-6E8A-4147-A177-3AD203B41FA5}">
                      <a16:colId xmlns:a16="http://schemas.microsoft.com/office/drawing/2014/main" val="819783121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8907099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424373636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288749072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1707819133"/>
                    </a:ext>
                  </a:extLst>
                </a:gridCol>
                <a:gridCol w="725405">
                  <a:extLst>
                    <a:ext uri="{9D8B030D-6E8A-4147-A177-3AD203B41FA5}">
                      <a16:colId xmlns:a16="http://schemas.microsoft.com/office/drawing/2014/main" val="59225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83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29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43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98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45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54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57887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6999E9D-18A6-4A07-8AB0-BD410B72DD37}"/>
              </a:ext>
            </a:extLst>
          </p:cNvPr>
          <p:cNvSpPr/>
          <p:nvPr/>
        </p:nvSpPr>
        <p:spPr>
          <a:xfrm>
            <a:off x="6243348" y="3689585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54926-535B-462E-994B-8A7839A56CA2}"/>
              </a:ext>
            </a:extLst>
          </p:cNvPr>
          <p:cNvSpPr/>
          <p:nvPr/>
        </p:nvSpPr>
        <p:spPr>
          <a:xfrm>
            <a:off x="9023758" y="3315628"/>
            <a:ext cx="2280614" cy="7658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1E267-5256-43B6-ACFD-381ABA854947}"/>
              </a:ext>
            </a:extLst>
          </p:cNvPr>
          <p:cNvSpPr/>
          <p:nvPr/>
        </p:nvSpPr>
        <p:spPr>
          <a:xfrm>
            <a:off x="1498492" y="4423719"/>
            <a:ext cx="4352430" cy="754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C8748-5EF4-479D-AEAF-9D34688D5BE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455206" y="3553404"/>
            <a:ext cx="568552" cy="330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C9B43-3681-410A-82B6-924AD181C6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55206" y="3884204"/>
            <a:ext cx="568552" cy="1103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5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 (Answer)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908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055B3-716E-4FAA-8FF3-3487DB61C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12862"/>
              </p:ext>
            </p:extLst>
          </p:nvPr>
        </p:nvGraphicFramePr>
        <p:xfrm>
          <a:off x="1288425" y="2622993"/>
          <a:ext cx="3601845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0369">
                  <a:extLst>
                    <a:ext uri="{9D8B030D-6E8A-4147-A177-3AD203B41FA5}">
                      <a16:colId xmlns:a16="http://schemas.microsoft.com/office/drawing/2014/main" val="1988798744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915061046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204475755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63206801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440702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690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45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5498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FF4AD8A-437F-4C05-B954-52F14AF70404}"/>
              </a:ext>
            </a:extLst>
          </p:cNvPr>
          <p:cNvSpPr/>
          <p:nvPr/>
        </p:nvSpPr>
        <p:spPr>
          <a:xfrm>
            <a:off x="1288424" y="2982425"/>
            <a:ext cx="360184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A0A4EA-3981-4AA2-87D1-98D7A3552F1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8455207" y="3155295"/>
            <a:ext cx="568551" cy="7461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22057-5881-4633-AEAF-4E86C6A2F626}"/>
              </a:ext>
            </a:extLst>
          </p:cNvPr>
          <p:cNvSpPr/>
          <p:nvPr/>
        </p:nvSpPr>
        <p:spPr>
          <a:xfrm>
            <a:off x="6243349" y="2960676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94315-1B90-436F-8FE5-30A7440855B8}"/>
              </a:ext>
            </a:extLst>
          </p:cNvPr>
          <p:cNvSpPr/>
          <p:nvPr/>
        </p:nvSpPr>
        <p:spPr>
          <a:xfrm>
            <a:off x="9023758" y="3706842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837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A603-C64B-463F-8ABB-920CE81C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E4708-FA22-4D54-8344-BC1936473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Consider the two tables T1 and T2 shown below; show the results of the following operations.</a:t>
                </a:r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marL="814388" lvl="1" indent="-457200">
                  <a:buFont typeface="+mj-lt"/>
                  <a:buAutoNum type="alphaLcParenR"/>
                </a:pPr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pPr lvl="0"/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E4708-FA22-4D54-8344-BC1936473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 r="-149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891C-73F1-4B89-8E24-5A4D160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2ACFD4-7323-4A09-A3FC-03D83FDEF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34146"/>
              </p:ext>
            </p:extLst>
          </p:nvPr>
        </p:nvGraphicFramePr>
        <p:xfrm>
          <a:off x="5551369" y="326712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EC2D6-4C7C-431B-90BD-284017288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7796"/>
              </p:ext>
            </p:extLst>
          </p:nvPr>
        </p:nvGraphicFramePr>
        <p:xfrm>
          <a:off x="8331779" y="325971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63E983A-164E-461F-A211-4ABD54AF9C73}"/>
              </a:ext>
            </a:extLst>
          </p:cNvPr>
          <p:cNvSpPr/>
          <p:nvPr/>
        </p:nvSpPr>
        <p:spPr>
          <a:xfrm>
            <a:off x="5551369" y="276804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1CF43-6AFE-4448-A00F-BB4BA6C44470}"/>
              </a:ext>
            </a:extLst>
          </p:cNvPr>
          <p:cNvSpPr/>
          <p:nvPr/>
        </p:nvSpPr>
        <p:spPr>
          <a:xfrm>
            <a:off x="8331779" y="277598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1(e) (Answer) (</a:t>
            </a:r>
            <a:r>
              <a:rPr lang="en-US" altLang="zh-TW" dirty="0"/>
              <a:t>2</a:t>
            </a:r>
            <a:r>
              <a:rPr lang="en-HK" dirty="0"/>
              <a:t>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/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0055B3-716E-4FAA-8FF3-3487DB61C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8425" y="2622993"/>
          <a:ext cx="3601845" cy="109728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20369">
                  <a:extLst>
                    <a:ext uri="{9D8B030D-6E8A-4147-A177-3AD203B41FA5}">
                      <a16:colId xmlns:a16="http://schemas.microsoft.com/office/drawing/2014/main" val="1988798744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915061046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204475755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363206801"/>
                    </a:ext>
                  </a:extLst>
                </a:gridCol>
                <a:gridCol w="720369">
                  <a:extLst>
                    <a:ext uri="{9D8B030D-6E8A-4147-A177-3AD203B41FA5}">
                      <a16:colId xmlns:a16="http://schemas.microsoft.com/office/drawing/2014/main" val="2440702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690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458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5498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FF4AD8A-437F-4C05-B954-52F14AF70404}"/>
              </a:ext>
            </a:extLst>
          </p:cNvPr>
          <p:cNvSpPr/>
          <p:nvPr/>
        </p:nvSpPr>
        <p:spPr>
          <a:xfrm>
            <a:off x="1288425" y="3349914"/>
            <a:ext cx="360184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A0A4EA-3981-4AA2-87D1-98D7A3552F1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8455207" y="3147881"/>
            <a:ext cx="568551" cy="7451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22057-5881-4633-AEAF-4E86C6A2F626}"/>
              </a:ext>
            </a:extLst>
          </p:cNvPr>
          <p:cNvSpPr/>
          <p:nvPr/>
        </p:nvSpPr>
        <p:spPr>
          <a:xfrm>
            <a:off x="6243349" y="3698372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94315-1B90-436F-8FE5-30A7440855B8}"/>
              </a:ext>
            </a:extLst>
          </p:cNvPr>
          <p:cNvSpPr/>
          <p:nvPr/>
        </p:nvSpPr>
        <p:spPr>
          <a:xfrm>
            <a:off x="9023758" y="2953262"/>
            <a:ext cx="2280615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189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5998-5476-4F1C-B3A2-72194BD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2C0-7675-4377-AE4F-28B96D81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369978" cy="4206240"/>
          </a:xfrm>
        </p:spPr>
        <p:txBody>
          <a:bodyPr/>
          <a:lstStyle/>
          <a:p>
            <a:r>
              <a:rPr lang="en-US" sz="2400" dirty="0"/>
              <a:t>Consider the COMPANY relational schema shown below; specify the following queries in relational algebra.</a:t>
            </a:r>
          </a:p>
          <a:p>
            <a:endParaRPr lang="en-HK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103C-CC0F-423D-AC07-672CF10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9FB2-83FB-4D52-8F1E-BB316DC6F1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3153" y="2011680"/>
            <a:ext cx="6254716" cy="442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89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964-62B2-4898-8368-5F79351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76E9-324B-4A40-8A65-B48B323A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lphaLcParenR"/>
            </a:pPr>
            <a:r>
              <a:rPr lang="en-US" dirty="0"/>
              <a:t>Find the S</a:t>
            </a:r>
            <a:r>
              <a:rPr lang="en-HK" dirty="0"/>
              <a:t>s</a:t>
            </a:r>
            <a:r>
              <a:rPr lang="en-US" dirty="0"/>
              <a:t>n (social security number) of all employees who are not supervisors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Find the </a:t>
            </a:r>
            <a:r>
              <a:rPr lang="en-US" dirty="0" err="1"/>
              <a:t>Ssn</a:t>
            </a:r>
            <a:r>
              <a:rPr lang="en-US" dirty="0"/>
              <a:t> of all employees who either work in department 5 or directly supervise an employee who works in department 5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List the names and numbers of all departments locating in ‘Houston’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List the first names of all employees who have a dependent with the same first name as themselves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Retrieve the salary of all employees in department 5 who work more than 10 hours on the project named ‘</a:t>
            </a:r>
            <a:r>
              <a:rPr lang="en-US" dirty="0" err="1"/>
              <a:t>ProjectX</a:t>
            </a:r>
            <a:r>
              <a:rPr lang="en-US" dirty="0"/>
              <a:t>’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58F4D-F3D4-4D8A-AF67-9E9381AE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2(a)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Find the S</a:t>
                </a:r>
                <a:r>
                  <a:rPr lang="en-HK" sz="2400" dirty="0"/>
                  <a:t>s</a:t>
                </a:r>
                <a:r>
                  <a:rPr lang="en-US" sz="2400" dirty="0"/>
                  <a:t>n (social security number) of all employees who are not supervisors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(EMPLOYEE) 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𝑆𝑢𝑝𝑒𝑟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(EMPLOYEE)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5474C-DDC0-4C62-B3F8-BAC7B845A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37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2(b)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Find the </a:t>
                </a:r>
                <a:r>
                  <a:rPr lang="en-US" sz="2400" dirty="0" err="1"/>
                  <a:t>Ssn</a:t>
                </a:r>
                <a:r>
                  <a:rPr lang="en-US" sz="2400" dirty="0"/>
                  <a:t> of all employees who either work in department 5 or directly supervise an employee who works in department 5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</m:sSub>
                  </m:oMath>
                </a14:m>
                <a:r>
                  <a:rPr lang="en-US" sz="2400" dirty="0"/>
                  <a:t> (EMPLOYEE))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𝑆𝑢𝑝𝑒𝑟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𝑠𝑠𝑛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</m:sSub>
                  </m:oMath>
                </a14:m>
                <a:r>
                  <a:rPr lang="en-US" sz="2400" dirty="0"/>
                  <a:t> (EMPLOYEE))  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43DE2-B809-451B-9B3C-2A9974D879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2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2(c)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8" y="2011680"/>
                <a:ext cx="10795493" cy="42062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List the names and numbers of all departments locating in ‘Houston’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𝐷𝑛𝑢𝑚𝑏𝑒𝑟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𝐷𝑙𝑜𝑐𝑎𝑡𝑖𝑜𝑛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𝐻𝑜𝑢𝑠𝑡𝑜𝑛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400" dirty="0"/>
                  <a:t> (DEPARTMENT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/>
                  <a:t> DEPT_LOCATIONS))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8" y="2011680"/>
                <a:ext cx="10795493" cy="4206240"/>
              </a:xfrm>
              <a:blipFill>
                <a:blip r:embed="rId2"/>
                <a:stretch>
                  <a:fillRect l="-734" t="-1014" r="-6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88226-C3D6-4002-94FE-401AB018AF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0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2(d)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10344470" cy="42062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List the first names of all employees who have a dependent with the same first name (i.e., </a:t>
                </a:r>
                <a:r>
                  <a:rPr lang="en-US" sz="2400" dirty="0" err="1"/>
                  <a:t>dependent_name</a:t>
                </a:r>
                <a:r>
                  <a:rPr lang="en-US" sz="2400" dirty="0"/>
                  <a:t>) as themselves</a:t>
                </a:r>
                <a:endParaRPr lang="en-HK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𝐹𝑛𝑎𝑚𝑒</m:t>
                        </m:r>
                      </m:sub>
                    </m:sSub>
                  </m:oMath>
                </a14:m>
                <a:r>
                  <a:rPr lang="en-US" sz="2400" dirty="0"/>
                  <a:t> (EMPLOYEE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𝐸𝑠𝑠𝑛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𝐷𝑒𝑝𝑒𝑛𝑑𝑒𝑛𝑡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</m:oMath>
                </a14:m>
                <a:r>
                  <a:rPr lang="en-US" sz="2400" dirty="0"/>
                  <a:t> DEPENDENT))</a:t>
                </a:r>
                <a:endParaRPr lang="en-HK" sz="2400" dirty="0"/>
              </a:p>
              <a:p>
                <a:endParaRPr lang="en-HK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10344470" cy="4206240"/>
              </a:xfrm>
              <a:blipFill>
                <a:blip r:embed="rId2"/>
                <a:stretch>
                  <a:fillRect l="-766" t="-1014" r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D02F2-2E5F-4614-9237-61F1D7F391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8412" y="3429000"/>
            <a:ext cx="4251624" cy="300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35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6ED-1564-408B-96E9-C6BC18C8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2(e)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94" y="2011680"/>
                <a:ext cx="11099360" cy="4206240"/>
              </a:xfrm>
            </p:spPr>
            <p:txBody>
              <a:bodyPr/>
              <a:lstStyle/>
              <a:p>
                <a:r>
                  <a:rPr lang="en-US" sz="2400" dirty="0"/>
                  <a:t>Retrieve the salary of all employees in department 5 who work more than 10 hours on the project named ‘</a:t>
                </a:r>
                <a:r>
                  <a:rPr lang="en-US" sz="2400" dirty="0" err="1"/>
                  <a:t>ProjectX</a:t>
                </a:r>
                <a:r>
                  <a:rPr lang="en-US" sz="2400" dirty="0"/>
                  <a:t>’</a:t>
                </a:r>
                <a:endParaRPr lang="en-HK" sz="2400" dirty="0"/>
              </a:p>
              <a:p>
                <a:r>
                  <a:rPr lang="en-US" sz="2400" dirty="0"/>
                  <a:t>WORK5_10 </a:t>
                </a:r>
                <a:r>
                  <a:rPr lang="en-US" sz="2400" b="1" dirty="0"/>
                  <a:t>← </a:t>
                </a:r>
                <a:r>
                  <a:rPr lang="en-US" sz="2400" dirty="0"/>
                  <a:t>WORKS_ON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𝐷𝑛𝑢𝑚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=5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𝐀𝐍𝐃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𝐻𝑜𝑢𝑟𝑠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&gt;10</m:t>
                        </m:r>
                      </m:sub>
                    </m:sSub>
                  </m:oMath>
                </a14:m>
                <a:r>
                  <a:rPr lang="en-US" sz="2400" dirty="0"/>
                  <a:t> PROJECT</a:t>
                </a:r>
                <a:endParaRPr lang="en-HK" sz="2400" dirty="0"/>
              </a:p>
              <a:p>
                <a:r>
                  <a:rPr lang="en-US" sz="2400" dirty="0"/>
                  <a:t> PROJECTX5_10 </a:t>
                </a:r>
                <a:r>
                  <a:rPr lang="en-US" sz="2400" b="1" dirty="0"/>
                  <a:t>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𝑃𝑛𝑎𝑚𝑒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𝑃𝑟𝑜𝑗𝑒𝑐𝑡𝑋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400" dirty="0"/>
                  <a:t> (WORK5_10)  </a:t>
                </a:r>
                <a:endParaRPr lang="en-HK" sz="2400" dirty="0"/>
              </a:p>
              <a:p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𝑆𝑎𝑙𝑎𝑟𝑦</m:t>
                        </m:r>
                      </m:sub>
                    </m:sSub>
                  </m:oMath>
                </a14:m>
                <a:r>
                  <a:rPr lang="en-US" sz="2400" dirty="0"/>
                  <a:t> (PROJECTX5_10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𝐸𝑠𝑠𝑛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𝑆𝑠𝑛</m:t>
                        </m:r>
                      </m:sub>
                    </m:sSub>
                  </m:oMath>
                </a14:m>
                <a:r>
                  <a:rPr lang="en-US" sz="2400" dirty="0"/>
                  <a:t>EMPLOYEE)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43CF1-82A7-4F24-9642-F3E59FF2B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94" y="2011680"/>
                <a:ext cx="11099360" cy="4206240"/>
              </a:xfrm>
              <a:blipFill>
                <a:blip r:embed="rId2"/>
                <a:stretch>
                  <a:fillRect l="-769" t="-1014" r="-3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40295-F1A6-46D4-A969-798377A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75F2D-8F90-4EE6-833E-A20C875317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599" y="3555968"/>
            <a:ext cx="3845150" cy="272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41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72284"/>
              </p:ext>
            </p:extLst>
          </p:nvPr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78984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09225"/>
              </p:ext>
            </p:extLst>
          </p:nvPr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2977978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3032142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56D82-6276-4207-8885-27019C4C3C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172597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76E874-3633-4713-A0A4-AF565C145EA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55206" y="3172597"/>
            <a:ext cx="568552" cy="369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55E0E1-9C62-431B-8551-B783FB9B8D3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172597"/>
            <a:ext cx="568551" cy="76210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/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95327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3330144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4107178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AE6D5-D054-47F7-85D2-B2285A92F42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55206" y="3172599"/>
            <a:ext cx="568552" cy="3521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324A-0841-46D0-A656-F51A4F67AFF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455206" y="3524764"/>
            <a:ext cx="568552" cy="176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E1BA9B-C550-4AA9-803E-60C33068E4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524763"/>
            <a:ext cx="568552" cy="3614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DB8E-9081-4948-958F-5A63418C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1(a) (Answer)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E0F451-F4BA-4F9D-B254-A8EC7B2DB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129D1-C118-419F-B75D-0C26F31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6F5A3-D174-49E3-BD31-D9776BF06D7B}"/>
              </a:ext>
            </a:extLst>
          </p:cNvPr>
          <p:cNvGraphicFramePr>
            <a:graphicFrameLocks noGrp="1"/>
          </p:cNvGraphicFramePr>
          <p:nvPr/>
        </p:nvGraphicFramePr>
        <p:xfrm>
          <a:off x="1337855" y="2662787"/>
          <a:ext cx="4167078" cy="3657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94513">
                  <a:extLst>
                    <a:ext uri="{9D8B030D-6E8A-4147-A177-3AD203B41FA5}">
                      <a16:colId xmlns:a16="http://schemas.microsoft.com/office/drawing/2014/main" val="1614431985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93615054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846431907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061249619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1197593582"/>
                    </a:ext>
                  </a:extLst>
                </a:gridCol>
                <a:gridCol w="694513">
                  <a:extLst>
                    <a:ext uri="{9D8B030D-6E8A-4147-A177-3AD203B41FA5}">
                      <a16:colId xmlns:a16="http://schemas.microsoft.com/office/drawing/2014/main" val="978522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52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0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14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7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5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373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891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57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741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8058C-12A6-40ED-B8FF-45E1EAE8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08663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AF31C-2269-448E-B5EF-53191D2E603C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67F03E-72FF-41BF-B2EA-1EE4E79EEB52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6589E-B332-4B43-9C23-854E5E333DD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1962A-CDD2-49F5-9280-21BC57A5E81F}"/>
              </a:ext>
            </a:extLst>
          </p:cNvPr>
          <p:cNvSpPr/>
          <p:nvPr/>
        </p:nvSpPr>
        <p:spPr>
          <a:xfrm>
            <a:off x="6243348" y="370085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66B0-92EB-4896-9C42-1480D1EE3736}"/>
              </a:ext>
            </a:extLst>
          </p:cNvPr>
          <p:cNvSpPr/>
          <p:nvPr/>
        </p:nvSpPr>
        <p:spPr>
          <a:xfrm>
            <a:off x="9023758" y="3003310"/>
            <a:ext cx="2280614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B452E-03CE-4410-B843-2443D651B04A}"/>
              </a:ext>
            </a:extLst>
          </p:cNvPr>
          <p:cNvSpPr/>
          <p:nvPr/>
        </p:nvSpPr>
        <p:spPr>
          <a:xfrm>
            <a:off x="1337854" y="5231646"/>
            <a:ext cx="4167078" cy="10781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AC2DCD-7F28-43F3-BA8C-5B0974DCE11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55206" y="3172598"/>
            <a:ext cx="568552" cy="7228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B5B734-6524-48D9-B0C1-BCBB4D6B7D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55206" y="3542372"/>
            <a:ext cx="568552" cy="3530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6D5010-3661-46A4-971F-6CAF3E11DCC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455206" y="3895470"/>
            <a:ext cx="56855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(1/9)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0182"/>
              </p:ext>
            </p:extLst>
          </p:nvPr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14282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80352"/>
              </p:ext>
            </p:extLst>
          </p:nvPr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9023758" y="296067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1297D-9A94-468F-BBE3-8CB1A5EC456E}"/>
              </a:ext>
            </a:extLst>
          </p:cNvPr>
          <p:cNvSpPr/>
          <p:nvPr/>
        </p:nvSpPr>
        <p:spPr>
          <a:xfrm>
            <a:off x="1276070" y="2972206"/>
            <a:ext cx="3790199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5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(2/9)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06218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9023758" y="3312840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06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(3/9)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8521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2956010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3692196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85CA9-A25C-4E33-B88A-9BA7E405C55F}"/>
              </a:ext>
            </a:extLst>
          </p:cNvPr>
          <p:cNvSpPr/>
          <p:nvPr/>
        </p:nvSpPr>
        <p:spPr>
          <a:xfrm>
            <a:off x="1276072" y="3349914"/>
            <a:ext cx="3790200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83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7497-C5F9-4365-B32C-EA163BE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1(b) (Answer) (4/9)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T2</a:t>
                </a:r>
                <a:endParaRPr lang="en-HK" sz="2400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A08C7-F788-488C-B546-9F2CAF3A3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21E5-48ED-4B00-A0B1-11A8526F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73C49-97D7-456D-853F-C7A445E9DCF3}"/>
              </a:ext>
            </a:extLst>
          </p:cNvPr>
          <p:cNvGraphicFramePr>
            <a:graphicFrameLocks noGrp="1"/>
          </p:cNvGraphicFramePr>
          <p:nvPr/>
        </p:nvGraphicFramePr>
        <p:xfrm>
          <a:off x="1276072" y="2618394"/>
          <a:ext cx="3790200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631700">
                  <a:extLst>
                    <a:ext uri="{9D8B030D-6E8A-4147-A177-3AD203B41FA5}">
                      <a16:colId xmlns:a16="http://schemas.microsoft.com/office/drawing/2014/main" val="3933296429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5048087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099409281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2565919744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870681482"/>
                    </a:ext>
                  </a:extLst>
                </a:gridCol>
                <a:gridCol w="631700">
                  <a:extLst>
                    <a:ext uri="{9D8B030D-6E8A-4147-A177-3AD203B41FA5}">
                      <a16:colId xmlns:a16="http://schemas.microsoft.com/office/drawing/2014/main" val="366375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3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89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9159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CF0DF-1D58-4D4A-8936-1105B543F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53335"/>
              </p:ext>
            </p:extLst>
          </p:nvPr>
        </p:nvGraphicFramePr>
        <p:xfrm>
          <a:off x="6243348" y="2618394"/>
          <a:ext cx="2211858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37286">
                  <a:extLst>
                    <a:ext uri="{9D8B030D-6E8A-4147-A177-3AD203B41FA5}">
                      <a16:colId xmlns:a16="http://schemas.microsoft.com/office/drawing/2014/main" val="2333393569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297092025"/>
                    </a:ext>
                  </a:extLst>
                </a:gridCol>
                <a:gridCol w="737286">
                  <a:extLst>
                    <a:ext uri="{9D8B030D-6E8A-4147-A177-3AD203B41FA5}">
                      <a16:colId xmlns:a16="http://schemas.microsoft.com/office/drawing/2014/main" val="1305842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6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0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840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94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57A3C4-D45C-4C30-9B47-5618F86ADA99}"/>
              </a:ext>
            </a:extLst>
          </p:cNvPr>
          <p:cNvGraphicFramePr>
            <a:graphicFrameLocks noGrp="1"/>
          </p:cNvGraphicFramePr>
          <p:nvPr/>
        </p:nvGraphicFramePr>
        <p:xfrm>
          <a:off x="9023758" y="2610980"/>
          <a:ext cx="2280615" cy="14630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60205">
                  <a:extLst>
                    <a:ext uri="{9D8B030D-6E8A-4147-A177-3AD203B41FA5}">
                      <a16:colId xmlns:a16="http://schemas.microsoft.com/office/drawing/2014/main" val="947894503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2187694719"/>
                    </a:ext>
                  </a:extLst>
                </a:gridCol>
                <a:gridCol w="760205">
                  <a:extLst>
                    <a:ext uri="{9D8B030D-6E8A-4147-A177-3AD203B41FA5}">
                      <a16:colId xmlns:a16="http://schemas.microsoft.com/office/drawing/2014/main" val="45676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31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73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10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HK" sz="2400" b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HK" sz="2400" b="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084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97A8CA-2D47-45F7-9434-0ED8E8BE6BEE}"/>
              </a:ext>
            </a:extLst>
          </p:cNvPr>
          <p:cNvSpPr/>
          <p:nvPr/>
        </p:nvSpPr>
        <p:spPr>
          <a:xfrm>
            <a:off x="6243348" y="211931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61EA-E40A-456D-9606-401932DD52FD}"/>
              </a:ext>
            </a:extLst>
          </p:cNvPr>
          <p:cNvSpPr/>
          <p:nvPr/>
        </p:nvSpPr>
        <p:spPr>
          <a:xfrm>
            <a:off x="9023758" y="2127255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T2 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19C71-3C2D-426E-BCBE-69C4E9277B57}"/>
              </a:ext>
            </a:extLst>
          </p:cNvPr>
          <p:cNvSpPr/>
          <p:nvPr/>
        </p:nvSpPr>
        <p:spPr>
          <a:xfrm>
            <a:off x="6243348" y="3326711"/>
            <a:ext cx="2211858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46EC1-138A-4E6A-A84B-C770A2275020}"/>
              </a:ext>
            </a:extLst>
          </p:cNvPr>
          <p:cNvSpPr/>
          <p:nvPr/>
        </p:nvSpPr>
        <p:spPr>
          <a:xfrm>
            <a:off x="8990661" y="2977287"/>
            <a:ext cx="2280614" cy="3892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0449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1687</Words>
  <Application>Microsoft Office PowerPoint</Application>
  <PresentationFormat>Widescreen</PresentationFormat>
  <Paragraphs>1160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Wingdings</vt:lpstr>
      <vt:lpstr>Banded</vt:lpstr>
      <vt:lpstr>Tutorial 5: Relational Algebra</vt:lpstr>
      <vt:lpstr>Question 1</vt:lpstr>
      <vt:lpstr>Question 1(a) (Answer) (1/3)</vt:lpstr>
      <vt:lpstr>Question 1(a) (Answer) (2/3)</vt:lpstr>
      <vt:lpstr>Question 1(a) (Answer) (3/3)</vt:lpstr>
      <vt:lpstr>Question 1(b) (Answer) (1/9)</vt:lpstr>
      <vt:lpstr>Question 1(b) (Answer) (2/9)</vt:lpstr>
      <vt:lpstr>Question 1(b) (Answer) (3/9)</vt:lpstr>
      <vt:lpstr>Question 1(b) (Answer) (4/9)</vt:lpstr>
      <vt:lpstr>Question 1(b) (Answer) (5/9)</vt:lpstr>
      <vt:lpstr>Question 1(b) (Answer) (6/9)</vt:lpstr>
      <vt:lpstr>Question 1(b) (Answer) (7/9)</vt:lpstr>
      <vt:lpstr>Question 1(b) (Answer) (8/9)</vt:lpstr>
      <vt:lpstr>Question 1(b) (Answer) (9/9)</vt:lpstr>
      <vt:lpstr>Question 1(c) (Answer)</vt:lpstr>
      <vt:lpstr>Question 1(d) (Answer) (1/3)</vt:lpstr>
      <vt:lpstr>Question 1(d) (Answer) (2/3)</vt:lpstr>
      <vt:lpstr>Question 1(d) (Answer) (3/3)</vt:lpstr>
      <vt:lpstr>Question 1(e) (Answer) (1/2)</vt:lpstr>
      <vt:lpstr>Question 1(e) (Answer) (2/2)</vt:lpstr>
      <vt:lpstr>Question 2 (1/2)</vt:lpstr>
      <vt:lpstr>Question 2 (2/2)</vt:lpstr>
      <vt:lpstr>Question 2(a) (Answer)</vt:lpstr>
      <vt:lpstr>Question 2(b) (Answer)</vt:lpstr>
      <vt:lpstr>Question 2(c) (Answer)</vt:lpstr>
      <vt:lpstr>Question 2(d) (Answer)</vt:lpstr>
      <vt:lpstr>Question 2(e)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Entity-Relationship (ER) Model</dc:title>
  <dc:creator>Ted Chow</dc:creator>
  <cp:lastModifiedBy>Ted Chow</cp:lastModifiedBy>
  <cp:revision>316</cp:revision>
  <dcterms:created xsi:type="dcterms:W3CDTF">2019-01-12T15:44:20Z</dcterms:created>
  <dcterms:modified xsi:type="dcterms:W3CDTF">2019-03-03T02:39:29Z</dcterms:modified>
</cp:coreProperties>
</file>