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18"/>
  </p:notes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11/4/2019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cs.usfca.edu/~galles/visualization/BPlusTree.html"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Tutorial 8</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Indexing Techniques</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BCF7-DBAE-45BD-B544-3ECEE81FB07B}"/>
              </a:ext>
            </a:extLst>
          </p:cNvPr>
          <p:cNvSpPr>
            <a:spLocks noGrp="1"/>
          </p:cNvSpPr>
          <p:nvPr>
            <p:ph type="title"/>
          </p:nvPr>
        </p:nvSpPr>
        <p:spPr/>
        <p:txBody>
          <a:bodyPr/>
          <a:lstStyle/>
          <a:p>
            <a:r>
              <a:rPr lang="en-HK" dirty="0"/>
              <a:t>Question 2 (Answer) (2/8)</a:t>
            </a:r>
          </a:p>
        </p:txBody>
      </p:sp>
      <p:sp>
        <p:nvSpPr>
          <p:cNvPr id="3" name="Content Placeholder 2">
            <a:extLst>
              <a:ext uri="{FF2B5EF4-FFF2-40B4-BE49-F238E27FC236}">
                <a16:creationId xmlns:a16="http://schemas.microsoft.com/office/drawing/2014/main" id="{97A9C6C3-7C17-4DA2-8200-B5E47531E7F3}"/>
              </a:ext>
            </a:extLst>
          </p:cNvPr>
          <p:cNvSpPr>
            <a:spLocks noGrp="1"/>
          </p:cNvSpPr>
          <p:nvPr>
            <p:ph idx="1"/>
          </p:nvPr>
        </p:nvSpPr>
        <p:spPr>
          <a:xfrm>
            <a:off x="1202919" y="2011680"/>
            <a:ext cx="9784080" cy="4206240"/>
          </a:xfrm>
        </p:spPr>
        <p:txBody>
          <a:bodyPr/>
          <a:lstStyle/>
          <a:p>
            <a:r>
              <a:rPr lang="en-HK" dirty="0"/>
              <a:t>Insert </a:t>
            </a:r>
            <a:r>
              <a:rPr lang="en-US" altLang="zh-TW" dirty="0"/>
              <a:t>10</a:t>
            </a:r>
            <a:endParaRPr lang="en-HK" dirty="0"/>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a:t>
            </a:r>
            <a:r>
              <a:rPr lang="en-US" altLang="zh-TW" dirty="0"/>
              <a:t>9</a:t>
            </a:r>
            <a:r>
              <a:rPr lang="en-HK" dirty="0"/>
              <a:t>) and repeat the insertion algorithm to insert it into the parent node.</a:t>
            </a:r>
          </a:p>
          <a:p>
            <a:endParaRPr lang="en-HK" dirty="0"/>
          </a:p>
        </p:txBody>
      </p:sp>
      <p:sp>
        <p:nvSpPr>
          <p:cNvPr id="4" name="Slide Number Placeholder 3">
            <a:extLst>
              <a:ext uri="{FF2B5EF4-FFF2-40B4-BE49-F238E27FC236}">
                <a16:creationId xmlns:a16="http://schemas.microsoft.com/office/drawing/2014/main" id="{63165A9D-DA29-4564-9396-847DC24D1E0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Picture 5">
            <a:extLst>
              <a:ext uri="{FF2B5EF4-FFF2-40B4-BE49-F238E27FC236}">
                <a16:creationId xmlns:a16="http://schemas.microsoft.com/office/drawing/2014/main" id="{D6239FAB-63E9-47FA-B5F0-7802A1ECB7D0}"/>
              </a:ext>
            </a:extLst>
          </p:cNvPr>
          <p:cNvPicPr>
            <a:picLocks noChangeAspect="1"/>
          </p:cNvPicPr>
          <p:nvPr/>
        </p:nvPicPr>
        <p:blipFill rotWithShape="1">
          <a:blip r:embed="rId2"/>
          <a:srcRect l="25045" t="60680" r="5848" b="8362"/>
          <a:stretch/>
        </p:blipFill>
        <p:spPr>
          <a:xfrm>
            <a:off x="1932213" y="4044043"/>
            <a:ext cx="8425543" cy="2035629"/>
          </a:xfrm>
          <a:prstGeom prst="rect">
            <a:avLst/>
          </a:prstGeom>
        </p:spPr>
      </p:pic>
    </p:spTree>
    <p:extLst>
      <p:ext uri="{BB962C8B-B14F-4D97-AF65-F5344CB8AC3E}">
        <p14:creationId xmlns:p14="http://schemas.microsoft.com/office/powerpoint/2010/main" val="104632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(3/8)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dirty="0"/>
              <a:t>Insert </a:t>
            </a:r>
            <a:r>
              <a:rPr lang="en-US" altLang="zh-TW" dirty="0"/>
              <a:t>8</a:t>
            </a:r>
          </a:p>
          <a:p>
            <a:pPr lvl="1">
              <a:lnSpc>
                <a:spcPct val="110000"/>
              </a:lnSpc>
            </a:pPr>
            <a:r>
              <a:rPr lang="en-US" altLang="zh-TW" dirty="0"/>
              <a:t>T</a:t>
            </a:r>
            <a:r>
              <a:rPr lang="en-HK" dirty="0"/>
              <a:t>he node has an empty space</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a:extLst>
              <a:ext uri="{FF2B5EF4-FFF2-40B4-BE49-F238E27FC236}">
                <a16:creationId xmlns:a16="http://schemas.microsoft.com/office/drawing/2014/main" id="{403A37C1-8706-4695-BFA6-8FB75760FF39}"/>
              </a:ext>
            </a:extLst>
          </p:cNvPr>
          <p:cNvPicPr>
            <a:picLocks noChangeAspect="1"/>
          </p:cNvPicPr>
          <p:nvPr/>
        </p:nvPicPr>
        <p:blipFill rotWithShape="1">
          <a:blip r:embed="rId2"/>
          <a:srcRect l="23259" t="60844" r="4331" b="7584"/>
          <a:stretch/>
        </p:blipFill>
        <p:spPr>
          <a:xfrm>
            <a:off x="2303744" y="2950028"/>
            <a:ext cx="8828315" cy="2075906"/>
          </a:xfrm>
          <a:prstGeom prst="rect">
            <a:avLst/>
          </a:prstGeom>
        </p:spPr>
      </p:pic>
    </p:spTree>
    <p:extLst>
      <p:ext uri="{BB962C8B-B14F-4D97-AF65-F5344CB8AC3E}">
        <p14:creationId xmlns:p14="http://schemas.microsoft.com/office/powerpoint/2010/main" val="358101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(4/8)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7</a:t>
            </a:r>
          </a:p>
          <a:p>
            <a:pPr lvl="1">
              <a:lnSpc>
                <a:spcPct val="110000"/>
              </a:lnSpc>
            </a:pPr>
            <a:r>
              <a:rPr lang="en-US" dirty="0"/>
              <a:t>T</a:t>
            </a:r>
            <a:r>
              <a:rPr lang="en-HK" dirty="0"/>
              <a:t>he node still has half-full keys</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Picture 5">
            <a:extLst>
              <a:ext uri="{FF2B5EF4-FFF2-40B4-BE49-F238E27FC236}">
                <a16:creationId xmlns:a16="http://schemas.microsoft.com/office/drawing/2014/main" id="{CD273058-140F-48C2-9050-B5ACC5A722C5}"/>
              </a:ext>
            </a:extLst>
          </p:cNvPr>
          <p:cNvPicPr>
            <a:picLocks noChangeAspect="1"/>
          </p:cNvPicPr>
          <p:nvPr/>
        </p:nvPicPr>
        <p:blipFill rotWithShape="1">
          <a:blip r:embed="rId2"/>
          <a:srcRect l="21875" t="61505" r="3705" b="8860"/>
          <a:stretch/>
        </p:blipFill>
        <p:spPr>
          <a:xfrm>
            <a:off x="1714500" y="3243942"/>
            <a:ext cx="9073243" cy="1948544"/>
          </a:xfrm>
          <a:prstGeom prst="rect">
            <a:avLst/>
          </a:prstGeom>
        </p:spPr>
      </p:pic>
    </p:spTree>
    <p:extLst>
      <p:ext uri="{BB962C8B-B14F-4D97-AF65-F5344CB8AC3E}">
        <p14:creationId xmlns:p14="http://schemas.microsoft.com/office/powerpoint/2010/main" val="39643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(5/8)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8</a:t>
            </a:r>
          </a:p>
          <a:p>
            <a:pPr lvl="1">
              <a:lnSpc>
                <a:spcPct val="110000"/>
              </a:lnSpc>
            </a:pPr>
            <a:r>
              <a:rPr lang="en-US" dirty="0"/>
              <a:t>T</a:t>
            </a:r>
            <a:r>
              <a:rPr lang="en-HK" dirty="0"/>
              <a:t>he node still has half-full keys</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4">
            <a:extLst>
              <a:ext uri="{FF2B5EF4-FFF2-40B4-BE49-F238E27FC236}">
                <a16:creationId xmlns:a16="http://schemas.microsoft.com/office/drawing/2014/main" id="{8AC34BBD-79DB-4AFC-8FF9-D6A998403A9C}"/>
              </a:ext>
            </a:extLst>
          </p:cNvPr>
          <p:cNvPicPr>
            <a:picLocks noChangeAspect="1"/>
          </p:cNvPicPr>
          <p:nvPr/>
        </p:nvPicPr>
        <p:blipFill rotWithShape="1">
          <a:blip r:embed="rId2"/>
          <a:srcRect l="11295" t="61589" r="15625" b="7585"/>
          <a:stretch/>
        </p:blipFill>
        <p:spPr>
          <a:xfrm>
            <a:off x="1787070" y="3325585"/>
            <a:ext cx="8909957" cy="2026920"/>
          </a:xfrm>
          <a:prstGeom prst="rect">
            <a:avLst/>
          </a:prstGeom>
        </p:spPr>
      </p:pic>
    </p:spTree>
    <p:extLst>
      <p:ext uri="{BB962C8B-B14F-4D97-AF65-F5344CB8AC3E}">
        <p14:creationId xmlns:p14="http://schemas.microsoft.com/office/powerpoint/2010/main" val="315952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(6/8)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5</a:t>
            </a:r>
          </a:p>
          <a:p>
            <a:pPr lvl="1"/>
            <a:r>
              <a:rPr lang="en-HK" dirty="0"/>
              <a:t>Distribute the keys between the node and the </a:t>
            </a:r>
            <a:r>
              <a:rPr lang="en-HK" dirty="0" err="1"/>
              <a:t>neighbor</a:t>
            </a:r>
            <a:r>
              <a:rPr lang="en-HK" dirty="0"/>
              <a:t>. Repair the keys in the levels above.</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6"/>
          <p:cNvPicPr>
            <a:picLocks noChangeAspect="1"/>
          </p:cNvPicPr>
          <p:nvPr/>
        </p:nvPicPr>
        <p:blipFill rotWithShape="1">
          <a:blip r:embed="rId2"/>
          <a:srcRect l="17430" t="31858" r="11238" b="48265"/>
          <a:stretch/>
        </p:blipFill>
        <p:spPr>
          <a:xfrm>
            <a:off x="3494762" y="3317954"/>
            <a:ext cx="6325644" cy="1917925"/>
          </a:xfrm>
          <a:prstGeom prst="rect">
            <a:avLst/>
          </a:prstGeom>
        </p:spPr>
      </p:pic>
    </p:spTree>
    <p:extLst>
      <p:ext uri="{BB962C8B-B14F-4D97-AF65-F5344CB8AC3E}">
        <p14:creationId xmlns:p14="http://schemas.microsoft.com/office/powerpoint/2010/main" val="127404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(7/8)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3</a:t>
            </a:r>
          </a:p>
          <a:p>
            <a:pPr lvl="1"/>
            <a:r>
              <a:rPr lang="en-HK" dirty="0"/>
              <a:t>Distribute the keys between the node and the </a:t>
            </a:r>
            <a:r>
              <a:rPr lang="en-HK" dirty="0" err="1"/>
              <a:t>neighbor</a:t>
            </a:r>
            <a:r>
              <a:rPr lang="en-HK" dirty="0"/>
              <a:t>. Repair the keys in the levels above.</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5"/>
          <p:cNvPicPr>
            <a:picLocks noChangeAspect="1"/>
          </p:cNvPicPr>
          <p:nvPr/>
        </p:nvPicPr>
        <p:blipFill rotWithShape="1">
          <a:blip r:embed="rId2"/>
          <a:srcRect l="36303" t="32377" r="2252" b="48191"/>
          <a:stretch/>
        </p:blipFill>
        <p:spPr>
          <a:xfrm>
            <a:off x="3632548" y="3160444"/>
            <a:ext cx="5448822" cy="1875019"/>
          </a:xfrm>
          <a:prstGeom prst="rect">
            <a:avLst/>
          </a:prstGeom>
        </p:spPr>
      </p:pic>
    </p:spTree>
    <p:extLst>
      <p:ext uri="{BB962C8B-B14F-4D97-AF65-F5344CB8AC3E}">
        <p14:creationId xmlns:p14="http://schemas.microsoft.com/office/powerpoint/2010/main" val="244991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(8/8)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11</a:t>
            </a:r>
          </a:p>
          <a:p>
            <a:pPr lvl="1"/>
            <a:r>
              <a:rPr lang="en-HK" dirty="0"/>
              <a:t>Distribute the keys between the node and the </a:t>
            </a:r>
            <a:r>
              <a:rPr lang="en-HK" dirty="0" err="1"/>
              <a:t>neighbor</a:t>
            </a:r>
            <a:r>
              <a:rPr lang="en-HK" dirty="0"/>
              <a:t>. Repair the keys in the levels above.</a:t>
            </a:r>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4"/>
          <p:cNvPicPr>
            <a:picLocks noChangeAspect="1"/>
          </p:cNvPicPr>
          <p:nvPr/>
        </p:nvPicPr>
        <p:blipFill rotWithShape="1">
          <a:blip r:embed="rId2"/>
          <a:srcRect l="20738" t="31858" r="14992" b="51000"/>
          <a:stretch/>
        </p:blipFill>
        <p:spPr>
          <a:xfrm>
            <a:off x="3820438" y="3839284"/>
            <a:ext cx="5699342" cy="1654069"/>
          </a:xfrm>
          <a:prstGeom prst="rect">
            <a:avLst/>
          </a:prstGeom>
        </p:spPr>
      </p:pic>
    </p:spTree>
    <p:extLst>
      <p:ext uri="{BB962C8B-B14F-4D97-AF65-F5344CB8AC3E}">
        <p14:creationId xmlns:p14="http://schemas.microsoft.com/office/powerpoint/2010/main" val="164316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0A12-57A9-4768-A3B6-4EAC933049FD}"/>
              </a:ext>
            </a:extLst>
          </p:cNvPr>
          <p:cNvSpPr>
            <a:spLocks noGrp="1"/>
          </p:cNvSpPr>
          <p:nvPr>
            <p:ph type="title"/>
          </p:nvPr>
        </p:nvSpPr>
        <p:spPr/>
        <p:txBody>
          <a:bodyPr/>
          <a:lstStyle/>
          <a:p>
            <a:r>
              <a:rPr lang="en-HK" dirty="0"/>
              <a:t>Question 1 </a:t>
            </a:r>
          </a:p>
        </p:txBody>
      </p:sp>
      <p:sp>
        <p:nvSpPr>
          <p:cNvPr id="3" name="Content Placeholder 2">
            <a:extLst>
              <a:ext uri="{FF2B5EF4-FFF2-40B4-BE49-F238E27FC236}">
                <a16:creationId xmlns:a16="http://schemas.microsoft.com/office/drawing/2014/main" id="{B4B299E9-0EC0-4C06-A0D3-1C9C0CE18DA3}"/>
              </a:ext>
            </a:extLst>
          </p:cNvPr>
          <p:cNvSpPr>
            <a:spLocks noGrp="1"/>
          </p:cNvSpPr>
          <p:nvPr>
            <p:ph idx="1"/>
          </p:nvPr>
        </p:nvSpPr>
        <p:spPr/>
        <p:txBody>
          <a:bodyPr/>
          <a:lstStyle/>
          <a:p>
            <a:pPr lvl="0"/>
            <a:r>
              <a:rPr lang="en-US" dirty="0"/>
              <a:t>Construct a B</a:t>
            </a:r>
            <a:r>
              <a:rPr lang="en-US" baseline="30000" dirty="0"/>
              <a:t>+</a:t>
            </a:r>
            <a:r>
              <a:rPr lang="en-US" dirty="0"/>
              <a:t>-tree for the following set of key values: </a:t>
            </a:r>
            <a:br>
              <a:rPr lang="en-US" dirty="0"/>
            </a:br>
            <a:r>
              <a:rPr lang="en-US" dirty="0"/>
              <a:t/>
            </a:r>
            <a:br>
              <a:rPr lang="en-US" dirty="0"/>
            </a:br>
            <a:r>
              <a:rPr lang="en-US" dirty="0"/>
              <a:t>(2, 3, 5, 7, 11, 17, 19, 23, 29, 31)</a:t>
            </a:r>
            <a:br>
              <a:rPr lang="en-US" dirty="0"/>
            </a:br>
            <a:r>
              <a:rPr lang="en-US" dirty="0"/>
              <a:t/>
            </a:r>
            <a:br>
              <a:rPr lang="en-US" dirty="0"/>
            </a:br>
            <a:r>
              <a:rPr lang="en-US" dirty="0"/>
              <a:t>Assuming that the tree is initially empty, values are added in ascending order, and the number of key values in internal nodes and leaf nodes are both </a:t>
            </a:r>
            <a:r>
              <a:rPr lang="en-US" dirty="0" smtClean="0"/>
              <a:t>3 (i.e., the maximum number of tree pointers </a:t>
            </a:r>
            <a:r>
              <a:rPr lang="en-US" smtClean="0"/>
              <a:t>in an internal node </a:t>
            </a:r>
            <a:r>
              <a:rPr lang="en-US" dirty="0" smtClean="0"/>
              <a:t>is 4 = max. degree).</a:t>
            </a:r>
            <a:endParaRPr lang="en-HK" dirty="0"/>
          </a:p>
          <a:p>
            <a:endParaRPr lang="en-HK" dirty="0"/>
          </a:p>
        </p:txBody>
      </p:sp>
      <p:sp>
        <p:nvSpPr>
          <p:cNvPr id="4" name="Slide Number Placeholder 3">
            <a:extLst>
              <a:ext uri="{FF2B5EF4-FFF2-40B4-BE49-F238E27FC236}">
                <a16:creationId xmlns:a16="http://schemas.microsoft.com/office/drawing/2014/main" id="{90A4A9B8-FD62-48B0-8982-8062000F24A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05519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44E5-E1B2-4646-8D05-84868A88BB84}"/>
              </a:ext>
            </a:extLst>
          </p:cNvPr>
          <p:cNvSpPr>
            <a:spLocks noGrp="1"/>
          </p:cNvSpPr>
          <p:nvPr>
            <p:ph type="title"/>
          </p:nvPr>
        </p:nvSpPr>
        <p:spPr/>
        <p:txBody>
          <a:bodyPr/>
          <a:lstStyle/>
          <a:p>
            <a:r>
              <a:rPr lang="en-HK" dirty="0"/>
              <a:t>Question 1 (Answer) (1/5)</a:t>
            </a:r>
          </a:p>
        </p:txBody>
      </p:sp>
      <p:sp>
        <p:nvSpPr>
          <p:cNvPr id="3" name="Content Placeholder 2">
            <a:extLst>
              <a:ext uri="{FF2B5EF4-FFF2-40B4-BE49-F238E27FC236}">
                <a16:creationId xmlns:a16="http://schemas.microsoft.com/office/drawing/2014/main" id="{BB777CE8-1D2C-4B2A-BD43-A86217DE3CA5}"/>
              </a:ext>
            </a:extLst>
          </p:cNvPr>
          <p:cNvSpPr>
            <a:spLocks noGrp="1"/>
          </p:cNvSpPr>
          <p:nvPr>
            <p:ph idx="1"/>
          </p:nvPr>
        </p:nvSpPr>
        <p:spPr/>
        <p:txBody>
          <a:bodyPr/>
          <a:lstStyle/>
          <a:p>
            <a:r>
              <a:rPr lang="en-HK" dirty="0"/>
              <a:t>Insert 2</a:t>
            </a:r>
          </a:p>
          <a:p>
            <a:pPr lvl="1"/>
            <a:r>
              <a:rPr lang="en-US" altLang="zh-TW" dirty="0"/>
              <a:t>T</a:t>
            </a:r>
            <a:r>
              <a:rPr lang="en-HK" dirty="0"/>
              <a:t>he node has an empty space</a:t>
            </a:r>
          </a:p>
          <a:p>
            <a:endParaRPr lang="en-HK" dirty="0"/>
          </a:p>
          <a:p>
            <a:r>
              <a:rPr lang="en-HK" dirty="0"/>
              <a:t>Insert 3</a:t>
            </a:r>
          </a:p>
          <a:p>
            <a:pPr lvl="1"/>
            <a:r>
              <a:rPr lang="en-US" altLang="zh-TW" dirty="0"/>
              <a:t>T</a:t>
            </a:r>
            <a:r>
              <a:rPr lang="en-HK" dirty="0"/>
              <a:t>he node has an empty space</a:t>
            </a:r>
          </a:p>
          <a:p>
            <a:endParaRPr lang="en-HK" dirty="0"/>
          </a:p>
          <a:p>
            <a:r>
              <a:rPr lang="en-HK" dirty="0"/>
              <a:t>Insert 5</a:t>
            </a:r>
          </a:p>
          <a:p>
            <a:pPr lvl="1"/>
            <a:r>
              <a:rPr lang="en-US" altLang="zh-TW" dirty="0"/>
              <a:t>T</a:t>
            </a:r>
            <a:r>
              <a:rPr lang="en-HK" dirty="0"/>
              <a:t>he node has an empty space</a:t>
            </a:r>
          </a:p>
          <a:p>
            <a:pPr lvl="1"/>
            <a:endParaRPr lang="en-HK" dirty="0"/>
          </a:p>
        </p:txBody>
      </p:sp>
      <p:sp>
        <p:nvSpPr>
          <p:cNvPr id="4" name="Slide Number Placeholder 3">
            <a:extLst>
              <a:ext uri="{FF2B5EF4-FFF2-40B4-BE49-F238E27FC236}">
                <a16:creationId xmlns:a16="http://schemas.microsoft.com/office/drawing/2014/main" id="{7CACAB0F-5B71-49E0-A1DE-E2D323AE5F74}"/>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Picture 5">
            <a:extLst>
              <a:ext uri="{FF2B5EF4-FFF2-40B4-BE49-F238E27FC236}">
                <a16:creationId xmlns:a16="http://schemas.microsoft.com/office/drawing/2014/main" id="{9C5F18B1-7633-4C06-A040-655BA8F13BA0}"/>
              </a:ext>
            </a:extLst>
          </p:cNvPr>
          <p:cNvPicPr>
            <a:picLocks noChangeAspect="1"/>
          </p:cNvPicPr>
          <p:nvPr/>
        </p:nvPicPr>
        <p:blipFill rotWithShape="1">
          <a:blip r:embed="rId2"/>
          <a:srcRect l="54420" t="63689" r="34464" b="22763"/>
          <a:stretch/>
        </p:blipFill>
        <p:spPr>
          <a:xfrm>
            <a:off x="7984671" y="2356757"/>
            <a:ext cx="1355272" cy="834934"/>
          </a:xfrm>
          <a:prstGeom prst="rect">
            <a:avLst/>
          </a:prstGeom>
        </p:spPr>
      </p:pic>
      <p:pic>
        <p:nvPicPr>
          <p:cNvPr id="7" name="Picture 6">
            <a:extLst>
              <a:ext uri="{FF2B5EF4-FFF2-40B4-BE49-F238E27FC236}">
                <a16:creationId xmlns:a16="http://schemas.microsoft.com/office/drawing/2014/main" id="{38445B6B-33BA-4D9C-8B28-27B04C16EB6E}"/>
              </a:ext>
            </a:extLst>
          </p:cNvPr>
          <p:cNvPicPr>
            <a:picLocks noChangeAspect="1"/>
          </p:cNvPicPr>
          <p:nvPr/>
        </p:nvPicPr>
        <p:blipFill rotWithShape="1">
          <a:blip r:embed="rId3"/>
          <a:srcRect l="52143" t="64838" r="32991" b="24918"/>
          <a:stretch/>
        </p:blipFill>
        <p:spPr>
          <a:xfrm>
            <a:off x="7886700" y="4305299"/>
            <a:ext cx="1812472" cy="631371"/>
          </a:xfrm>
          <a:prstGeom prst="rect">
            <a:avLst/>
          </a:prstGeom>
        </p:spPr>
      </p:pic>
      <p:pic>
        <p:nvPicPr>
          <p:cNvPr id="10" name="Picture 9">
            <a:extLst>
              <a:ext uri="{FF2B5EF4-FFF2-40B4-BE49-F238E27FC236}">
                <a16:creationId xmlns:a16="http://schemas.microsoft.com/office/drawing/2014/main" id="{F8247982-4731-4007-ACE1-DD5EA939D22F}"/>
              </a:ext>
            </a:extLst>
          </p:cNvPr>
          <p:cNvPicPr>
            <a:picLocks noChangeAspect="1"/>
          </p:cNvPicPr>
          <p:nvPr/>
        </p:nvPicPr>
        <p:blipFill rotWithShape="1">
          <a:blip r:embed="rId4"/>
          <a:srcRect l="50357" t="63866" r="30982" b="24464"/>
          <a:stretch/>
        </p:blipFill>
        <p:spPr>
          <a:xfrm>
            <a:off x="7886700" y="5886215"/>
            <a:ext cx="2275115" cy="719201"/>
          </a:xfrm>
          <a:prstGeom prst="rect">
            <a:avLst/>
          </a:prstGeom>
        </p:spPr>
      </p:pic>
      <p:sp>
        <p:nvSpPr>
          <p:cNvPr id="11" name="Rectangle 10">
            <a:extLst>
              <a:ext uri="{FF2B5EF4-FFF2-40B4-BE49-F238E27FC236}">
                <a16:creationId xmlns:a16="http://schemas.microsoft.com/office/drawing/2014/main" id="{D62D1759-58C0-4400-92F0-39E33C887732}"/>
              </a:ext>
            </a:extLst>
          </p:cNvPr>
          <p:cNvSpPr/>
          <p:nvPr/>
        </p:nvSpPr>
        <p:spPr>
          <a:xfrm>
            <a:off x="477219" y="6251998"/>
            <a:ext cx="7093096" cy="523220"/>
          </a:xfrm>
          <a:prstGeom prst="rect">
            <a:avLst/>
          </a:prstGeom>
        </p:spPr>
        <p:txBody>
          <a:bodyPr wrap="none">
            <a:spAutoFit/>
          </a:bodyPr>
          <a:lstStyle/>
          <a:p>
            <a:r>
              <a:rPr lang="en-HK" sz="1400" dirty="0">
                <a:latin typeface="Arial" panose="020B0604020202020204" pitchFamily="34" charset="0"/>
                <a:cs typeface="Arial" panose="020B0604020202020204" pitchFamily="34" charset="0"/>
              </a:rPr>
              <a:t>B</a:t>
            </a:r>
            <a:r>
              <a:rPr lang="en-HK" sz="1400" baseline="30000" dirty="0">
                <a:latin typeface="Arial" panose="020B0604020202020204" pitchFamily="34" charset="0"/>
                <a:cs typeface="Arial" panose="020B0604020202020204" pitchFamily="34" charset="0"/>
              </a:rPr>
              <a:t>+</a:t>
            </a:r>
            <a:r>
              <a:rPr lang="en-HK" sz="1400" dirty="0">
                <a:latin typeface="Arial" panose="020B0604020202020204" pitchFamily="34" charset="0"/>
                <a:cs typeface="Arial" panose="020B0604020202020204" pitchFamily="34" charset="0"/>
              </a:rPr>
              <a:t>-tree visualization tool: </a:t>
            </a:r>
            <a:r>
              <a:rPr lang="en-HK" sz="1400" dirty="0">
                <a:latin typeface="Arial" panose="020B0604020202020204" pitchFamily="34" charset="0"/>
                <a:cs typeface="Arial" panose="020B0604020202020204" pitchFamily="34" charset="0"/>
                <a:hlinkClick r:id="rId5"/>
              </a:rPr>
              <a:t>https://www.cs.usfca.edu/~galles/visualization/BPlusTree.html</a:t>
            </a:r>
            <a:endParaRPr lang="en-HK" sz="1400" dirty="0">
              <a:latin typeface="Arial" panose="020B0604020202020204" pitchFamily="34" charset="0"/>
              <a:cs typeface="Arial" panose="020B0604020202020204" pitchFamily="34" charset="0"/>
            </a:endParaRPr>
          </a:p>
          <a:p>
            <a:endParaRPr lang="en-HK"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789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3C7F-7DCF-4080-8DAF-2C90C99CA2B5}"/>
              </a:ext>
            </a:extLst>
          </p:cNvPr>
          <p:cNvSpPr>
            <a:spLocks noGrp="1"/>
          </p:cNvSpPr>
          <p:nvPr>
            <p:ph type="title"/>
          </p:nvPr>
        </p:nvSpPr>
        <p:spPr/>
        <p:txBody>
          <a:bodyPr/>
          <a:lstStyle/>
          <a:p>
            <a:r>
              <a:rPr lang="en-HK" dirty="0"/>
              <a:t>Question 1 (Answer) (2/5)</a:t>
            </a:r>
          </a:p>
        </p:txBody>
      </p:sp>
      <p:sp>
        <p:nvSpPr>
          <p:cNvPr id="3" name="Content Placeholder 2">
            <a:extLst>
              <a:ext uri="{FF2B5EF4-FFF2-40B4-BE49-F238E27FC236}">
                <a16:creationId xmlns:a16="http://schemas.microsoft.com/office/drawing/2014/main" id="{14D82E65-3032-4B64-8D3F-7BD06D803022}"/>
              </a:ext>
            </a:extLst>
          </p:cNvPr>
          <p:cNvSpPr>
            <a:spLocks noGrp="1"/>
          </p:cNvSpPr>
          <p:nvPr>
            <p:ph idx="1"/>
          </p:nvPr>
        </p:nvSpPr>
        <p:spPr>
          <a:xfrm>
            <a:off x="1202919" y="2011680"/>
            <a:ext cx="7157310" cy="4206240"/>
          </a:xfrm>
        </p:spPr>
        <p:txBody>
          <a:bodyPr/>
          <a:lstStyle/>
          <a:p>
            <a:r>
              <a:rPr lang="en-HK" dirty="0"/>
              <a:t>Insert 7</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5) and repeat the insertion algorithm to insert it into the parent node.</a:t>
            </a:r>
          </a:p>
          <a:p>
            <a:r>
              <a:rPr lang="en-HK" dirty="0"/>
              <a:t>Insert 11</a:t>
            </a:r>
          </a:p>
          <a:p>
            <a:pPr lvl="1"/>
            <a:r>
              <a:rPr lang="en-US" altLang="zh-TW" dirty="0"/>
              <a:t>T</a:t>
            </a:r>
            <a:r>
              <a:rPr lang="en-HK" dirty="0"/>
              <a:t>he node has an empty space</a:t>
            </a:r>
          </a:p>
          <a:p>
            <a:pPr lvl="1"/>
            <a:endParaRPr lang="en-HK" dirty="0"/>
          </a:p>
        </p:txBody>
      </p:sp>
      <p:sp>
        <p:nvSpPr>
          <p:cNvPr id="4" name="Slide Number Placeholder 3">
            <a:extLst>
              <a:ext uri="{FF2B5EF4-FFF2-40B4-BE49-F238E27FC236}">
                <a16:creationId xmlns:a16="http://schemas.microsoft.com/office/drawing/2014/main" id="{CB030F8A-4518-4E60-91D4-6B93EAAA6E10}"/>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a:extLst>
              <a:ext uri="{FF2B5EF4-FFF2-40B4-BE49-F238E27FC236}">
                <a16:creationId xmlns:a16="http://schemas.microsoft.com/office/drawing/2014/main" id="{78720E3A-FEE8-4035-833A-BA28CE7A2484}"/>
              </a:ext>
            </a:extLst>
          </p:cNvPr>
          <p:cNvPicPr>
            <a:picLocks noChangeAspect="1"/>
          </p:cNvPicPr>
          <p:nvPr/>
        </p:nvPicPr>
        <p:blipFill rotWithShape="1">
          <a:blip r:embed="rId2"/>
          <a:srcRect l="46250" t="64926" r="26250" b="10592"/>
          <a:stretch/>
        </p:blipFill>
        <p:spPr>
          <a:xfrm>
            <a:off x="8588829" y="2383972"/>
            <a:ext cx="3352800" cy="1508760"/>
          </a:xfrm>
          <a:prstGeom prst="rect">
            <a:avLst/>
          </a:prstGeom>
        </p:spPr>
      </p:pic>
      <p:pic>
        <p:nvPicPr>
          <p:cNvPr id="6" name="Picture 5">
            <a:extLst>
              <a:ext uri="{FF2B5EF4-FFF2-40B4-BE49-F238E27FC236}">
                <a16:creationId xmlns:a16="http://schemas.microsoft.com/office/drawing/2014/main" id="{5E0D6F1E-83F7-4974-BC4E-ED40A6C7DB5E}"/>
              </a:ext>
            </a:extLst>
          </p:cNvPr>
          <p:cNvPicPr>
            <a:picLocks noChangeAspect="1"/>
          </p:cNvPicPr>
          <p:nvPr/>
        </p:nvPicPr>
        <p:blipFill rotWithShape="1">
          <a:blip r:embed="rId3"/>
          <a:srcRect l="43750" t="64507" r="25179" b="13260"/>
          <a:stretch/>
        </p:blipFill>
        <p:spPr>
          <a:xfrm>
            <a:off x="8218715" y="4704058"/>
            <a:ext cx="3788229" cy="1370172"/>
          </a:xfrm>
          <a:prstGeom prst="rect">
            <a:avLst/>
          </a:prstGeom>
        </p:spPr>
      </p:pic>
    </p:spTree>
    <p:extLst>
      <p:ext uri="{BB962C8B-B14F-4D97-AF65-F5344CB8AC3E}">
        <p14:creationId xmlns:p14="http://schemas.microsoft.com/office/powerpoint/2010/main" val="376024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6500-4920-4E23-84CD-4238C725D410}"/>
              </a:ext>
            </a:extLst>
          </p:cNvPr>
          <p:cNvSpPr>
            <a:spLocks noGrp="1"/>
          </p:cNvSpPr>
          <p:nvPr>
            <p:ph type="title"/>
          </p:nvPr>
        </p:nvSpPr>
        <p:spPr/>
        <p:txBody>
          <a:bodyPr/>
          <a:lstStyle/>
          <a:p>
            <a:r>
              <a:rPr lang="en-HK" dirty="0"/>
              <a:t>Question 1 (Answer) (3/5)</a:t>
            </a:r>
          </a:p>
        </p:txBody>
      </p:sp>
      <p:sp>
        <p:nvSpPr>
          <p:cNvPr id="3" name="Content Placeholder 2">
            <a:extLst>
              <a:ext uri="{FF2B5EF4-FFF2-40B4-BE49-F238E27FC236}">
                <a16:creationId xmlns:a16="http://schemas.microsoft.com/office/drawing/2014/main" id="{6E9ED8CB-A639-4319-B5E1-BBB6418C902D}"/>
              </a:ext>
            </a:extLst>
          </p:cNvPr>
          <p:cNvSpPr>
            <a:spLocks noGrp="1"/>
          </p:cNvSpPr>
          <p:nvPr>
            <p:ph idx="1"/>
          </p:nvPr>
        </p:nvSpPr>
        <p:spPr>
          <a:xfrm>
            <a:off x="1202919" y="2011680"/>
            <a:ext cx="6041524" cy="4206240"/>
          </a:xfrm>
        </p:spPr>
        <p:txBody>
          <a:bodyPr/>
          <a:lstStyle/>
          <a:p>
            <a:r>
              <a:rPr lang="en-HK" dirty="0"/>
              <a:t>Insert 17</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11) and repeat the insertion algorithm to insert it into the parent node.</a:t>
            </a:r>
          </a:p>
          <a:p>
            <a:r>
              <a:rPr lang="en-HK" dirty="0"/>
              <a:t>Insert 19</a:t>
            </a:r>
          </a:p>
          <a:p>
            <a:pPr lvl="1"/>
            <a:r>
              <a:rPr lang="en-US" altLang="zh-TW" dirty="0"/>
              <a:t>T</a:t>
            </a:r>
            <a:r>
              <a:rPr lang="en-HK" dirty="0"/>
              <a:t>he node has an empty space</a:t>
            </a:r>
          </a:p>
          <a:p>
            <a:endParaRPr lang="en-HK" dirty="0"/>
          </a:p>
        </p:txBody>
      </p:sp>
      <p:sp>
        <p:nvSpPr>
          <p:cNvPr id="4" name="Slide Number Placeholder 3">
            <a:extLst>
              <a:ext uri="{FF2B5EF4-FFF2-40B4-BE49-F238E27FC236}">
                <a16:creationId xmlns:a16="http://schemas.microsoft.com/office/drawing/2014/main" id="{68B5BE7E-CFB9-484F-A9C3-7C8C5C7558D6}"/>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4">
            <a:extLst>
              <a:ext uri="{FF2B5EF4-FFF2-40B4-BE49-F238E27FC236}">
                <a16:creationId xmlns:a16="http://schemas.microsoft.com/office/drawing/2014/main" id="{D83F1FD0-FCE6-41DA-96FF-5F1DA1C7F779}"/>
              </a:ext>
            </a:extLst>
          </p:cNvPr>
          <p:cNvPicPr>
            <a:picLocks noChangeAspect="1"/>
          </p:cNvPicPr>
          <p:nvPr/>
        </p:nvPicPr>
        <p:blipFill rotWithShape="1">
          <a:blip r:embed="rId2"/>
          <a:srcRect l="41071" t="64484" r="22589" b="13083"/>
          <a:stretch/>
        </p:blipFill>
        <p:spPr>
          <a:xfrm>
            <a:off x="7298871" y="2541814"/>
            <a:ext cx="4430485" cy="1382485"/>
          </a:xfrm>
          <a:prstGeom prst="rect">
            <a:avLst/>
          </a:prstGeom>
        </p:spPr>
      </p:pic>
      <p:pic>
        <p:nvPicPr>
          <p:cNvPr id="6" name="Picture 5">
            <a:extLst>
              <a:ext uri="{FF2B5EF4-FFF2-40B4-BE49-F238E27FC236}">
                <a16:creationId xmlns:a16="http://schemas.microsoft.com/office/drawing/2014/main" id="{8828D371-4B30-4CF9-BE32-B017A0362BEC}"/>
              </a:ext>
            </a:extLst>
          </p:cNvPr>
          <p:cNvPicPr>
            <a:picLocks noChangeAspect="1"/>
          </p:cNvPicPr>
          <p:nvPr/>
        </p:nvPicPr>
        <p:blipFill rotWithShape="1">
          <a:blip r:embed="rId3"/>
          <a:srcRect l="38839" t="63995" r="20491" b="12906"/>
          <a:stretch/>
        </p:blipFill>
        <p:spPr>
          <a:xfrm>
            <a:off x="6721929" y="4673177"/>
            <a:ext cx="4958443" cy="1423509"/>
          </a:xfrm>
          <a:prstGeom prst="rect">
            <a:avLst/>
          </a:prstGeom>
        </p:spPr>
      </p:pic>
    </p:spTree>
    <p:extLst>
      <p:ext uri="{BB962C8B-B14F-4D97-AF65-F5344CB8AC3E}">
        <p14:creationId xmlns:p14="http://schemas.microsoft.com/office/powerpoint/2010/main" val="2792769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6500-4920-4E23-84CD-4238C725D410}"/>
              </a:ext>
            </a:extLst>
          </p:cNvPr>
          <p:cNvSpPr>
            <a:spLocks noGrp="1"/>
          </p:cNvSpPr>
          <p:nvPr>
            <p:ph type="title"/>
          </p:nvPr>
        </p:nvSpPr>
        <p:spPr/>
        <p:txBody>
          <a:bodyPr/>
          <a:lstStyle/>
          <a:p>
            <a:r>
              <a:rPr lang="en-HK" dirty="0"/>
              <a:t>Question 1 (Answer) (4/5)</a:t>
            </a:r>
          </a:p>
        </p:txBody>
      </p:sp>
      <p:sp>
        <p:nvSpPr>
          <p:cNvPr id="3" name="Content Placeholder 2">
            <a:extLst>
              <a:ext uri="{FF2B5EF4-FFF2-40B4-BE49-F238E27FC236}">
                <a16:creationId xmlns:a16="http://schemas.microsoft.com/office/drawing/2014/main" id="{6E9ED8CB-A639-4319-B5E1-BBB6418C902D}"/>
              </a:ext>
            </a:extLst>
          </p:cNvPr>
          <p:cNvSpPr>
            <a:spLocks noGrp="1"/>
          </p:cNvSpPr>
          <p:nvPr>
            <p:ph idx="1"/>
          </p:nvPr>
        </p:nvSpPr>
        <p:spPr>
          <a:xfrm>
            <a:off x="1202919" y="2011680"/>
            <a:ext cx="5176110" cy="4206240"/>
          </a:xfrm>
        </p:spPr>
        <p:txBody>
          <a:bodyPr/>
          <a:lstStyle/>
          <a:p>
            <a:r>
              <a:rPr lang="en-HK" dirty="0"/>
              <a:t>Insert 23</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19) and repeat the insertion algorithm to insert it into the parent node.</a:t>
            </a:r>
          </a:p>
          <a:p>
            <a:r>
              <a:rPr lang="en-HK" dirty="0"/>
              <a:t>Insert 29</a:t>
            </a:r>
          </a:p>
          <a:p>
            <a:pPr lvl="1"/>
            <a:r>
              <a:rPr lang="en-US" altLang="zh-TW" dirty="0"/>
              <a:t>T</a:t>
            </a:r>
            <a:r>
              <a:rPr lang="en-HK" dirty="0"/>
              <a:t>he node has an empty space</a:t>
            </a:r>
          </a:p>
          <a:p>
            <a:endParaRPr lang="en-HK" dirty="0"/>
          </a:p>
        </p:txBody>
      </p:sp>
      <p:sp>
        <p:nvSpPr>
          <p:cNvPr id="4" name="Slide Number Placeholder 3">
            <a:extLst>
              <a:ext uri="{FF2B5EF4-FFF2-40B4-BE49-F238E27FC236}">
                <a16:creationId xmlns:a16="http://schemas.microsoft.com/office/drawing/2014/main" id="{68B5BE7E-CFB9-484F-A9C3-7C8C5C7558D6}"/>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a:extLst>
              <a:ext uri="{FF2B5EF4-FFF2-40B4-BE49-F238E27FC236}">
                <a16:creationId xmlns:a16="http://schemas.microsoft.com/office/drawing/2014/main" id="{16F87651-3869-44AF-BF8E-B3D87FC191B2}"/>
              </a:ext>
            </a:extLst>
          </p:cNvPr>
          <p:cNvPicPr>
            <a:picLocks noChangeAspect="1"/>
          </p:cNvPicPr>
          <p:nvPr/>
        </p:nvPicPr>
        <p:blipFill rotWithShape="1">
          <a:blip r:embed="rId2"/>
          <a:srcRect l="36929" t="64219" r="17758" b="12553"/>
          <a:stretch/>
        </p:blipFill>
        <p:spPr>
          <a:xfrm>
            <a:off x="6536871" y="2676423"/>
            <a:ext cx="5524500" cy="1431472"/>
          </a:xfrm>
          <a:prstGeom prst="rect">
            <a:avLst/>
          </a:prstGeom>
        </p:spPr>
      </p:pic>
      <p:pic>
        <p:nvPicPr>
          <p:cNvPr id="8" name="Picture 7">
            <a:extLst>
              <a:ext uri="{FF2B5EF4-FFF2-40B4-BE49-F238E27FC236}">
                <a16:creationId xmlns:a16="http://schemas.microsoft.com/office/drawing/2014/main" id="{5740A2DA-C087-440C-8DDB-8239D1C8B8A2}"/>
              </a:ext>
            </a:extLst>
          </p:cNvPr>
          <p:cNvPicPr>
            <a:picLocks noChangeAspect="1"/>
          </p:cNvPicPr>
          <p:nvPr/>
        </p:nvPicPr>
        <p:blipFill rotWithShape="1">
          <a:blip r:embed="rId3"/>
          <a:srcRect l="34062" t="63424" r="14599" b="13348"/>
          <a:stretch/>
        </p:blipFill>
        <p:spPr>
          <a:xfrm>
            <a:off x="5720444" y="4940966"/>
            <a:ext cx="6259286" cy="1431472"/>
          </a:xfrm>
          <a:prstGeom prst="rect">
            <a:avLst/>
          </a:prstGeom>
        </p:spPr>
      </p:pic>
    </p:spTree>
    <p:extLst>
      <p:ext uri="{BB962C8B-B14F-4D97-AF65-F5344CB8AC3E}">
        <p14:creationId xmlns:p14="http://schemas.microsoft.com/office/powerpoint/2010/main" val="128065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6500-4920-4E23-84CD-4238C725D410}"/>
              </a:ext>
            </a:extLst>
          </p:cNvPr>
          <p:cNvSpPr>
            <a:spLocks noGrp="1"/>
          </p:cNvSpPr>
          <p:nvPr>
            <p:ph type="title"/>
          </p:nvPr>
        </p:nvSpPr>
        <p:spPr/>
        <p:txBody>
          <a:bodyPr/>
          <a:lstStyle/>
          <a:p>
            <a:r>
              <a:rPr lang="en-HK" dirty="0"/>
              <a:t>Question 1 (Answer) (5/5)</a:t>
            </a:r>
          </a:p>
        </p:txBody>
      </p:sp>
      <p:sp>
        <p:nvSpPr>
          <p:cNvPr id="3" name="Content Placeholder 2">
            <a:extLst>
              <a:ext uri="{FF2B5EF4-FFF2-40B4-BE49-F238E27FC236}">
                <a16:creationId xmlns:a16="http://schemas.microsoft.com/office/drawing/2014/main" id="{6E9ED8CB-A639-4319-B5E1-BBB6418C902D}"/>
              </a:ext>
            </a:extLst>
          </p:cNvPr>
          <p:cNvSpPr>
            <a:spLocks noGrp="1"/>
          </p:cNvSpPr>
          <p:nvPr>
            <p:ph idx="1"/>
          </p:nvPr>
        </p:nvSpPr>
        <p:spPr>
          <a:xfrm>
            <a:off x="1202918" y="2011680"/>
            <a:ext cx="9784079" cy="4206240"/>
          </a:xfrm>
        </p:spPr>
        <p:txBody>
          <a:bodyPr/>
          <a:lstStyle/>
          <a:p>
            <a:r>
              <a:rPr lang="en-HK" dirty="0"/>
              <a:t>Insert 31</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29) and repeat the insertion algorithm to insert it into the parent node. Since the parent node is a non-leaf, exclude the middle value (i.e., 19) during the split and repeat this insertion algorithm to insert this excluded value into the parent node (i.e., the root).</a:t>
            </a:r>
          </a:p>
          <a:p>
            <a:pPr lvl="1"/>
            <a:endParaRPr lang="en-HK" dirty="0"/>
          </a:p>
          <a:p>
            <a:endParaRPr lang="en-HK" dirty="0"/>
          </a:p>
        </p:txBody>
      </p:sp>
      <p:sp>
        <p:nvSpPr>
          <p:cNvPr id="4" name="Slide Number Placeholder 3">
            <a:extLst>
              <a:ext uri="{FF2B5EF4-FFF2-40B4-BE49-F238E27FC236}">
                <a16:creationId xmlns:a16="http://schemas.microsoft.com/office/drawing/2014/main" id="{68B5BE7E-CFB9-484F-A9C3-7C8C5C7558D6}"/>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a:extLst>
              <a:ext uri="{FF2B5EF4-FFF2-40B4-BE49-F238E27FC236}">
                <a16:creationId xmlns:a16="http://schemas.microsoft.com/office/drawing/2014/main" id="{6FA3DA2C-7422-4759-BD80-BA7CFAC91D94}"/>
              </a:ext>
            </a:extLst>
          </p:cNvPr>
          <p:cNvPicPr>
            <a:picLocks noChangeAspect="1"/>
          </p:cNvPicPr>
          <p:nvPr/>
        </p:nvPicPr>
        <p:blipFill rotWithShape="1">
          <a:blip r:embed="rId2"/>
          <a:srcRect l="31295" t="59768" r="11473" b="7584"/>
          <a:stretch/>
        </p:blipFill>
        <p:spPr>
          <a:xfrm>
            <a:off x="2808514" y="4491390"/>
            <a:ext cx="6977743" cy="2146664"/>
          </a:xfrm>
          <a:prstGeom prst="rect">
            <a:avLst/>
          </a:prstGeom>
        </p:spPr>
      </p:pic>
    </p:spTree>
    <p:extLst>
      <p:ext uri="{BB962C8B-B14F-4D97-AF65-F5344CB8AC3E}">
        <p14:creationId xmlns:p14="http://schemas.microsoft.com/office/powerpoint/2010/main" val="396016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DFED-102E-4B3B-9468-A1C7BD4FE00D}"/>
              </a:ext>
            </a:extLst>
          </p:cNvPr>
          <p:cNvSpPr>
            <a:spLocks noGrp="1"/>
          </p:cNvSpPr>
          <p:nvPr>
            <p:ph type="title"/>
          </p:nvPr>
        </p:nvSpPr>
        <p:spPr/>
        <p:txBody>
          <a:bodyPr/>
          <a:lstStyle/>
          <a:p>
            <a:r>
              <a:rPr lang="en-HK" dirty="0"/>
              <a:t>Question 2</a:t>
            </a:r>
          </a:p>
        </p:txBody>
      </p:sp>
      <p:sp>
        <p:nvSpPr>
          <p:cNvPr id="3" name="Content Placeholder 2">
            <a:extLst>
              <a:ext uri="{FF2B5EF4-FFF2-40B4-BE49-F238E27FC236}">
                <a16:creationId xmlns:a16="http://schemas.microsoft.com/office/drawing/2014/main" id="{B9A90618-E5A1-4246-9CF2-F2B9372F348F}"/>
              </a:ext>
            </a:extLst>
          </p:cNvPr>
          <p:cNvSpPr>
            <a:spLocks noGrp="1"/>
          </p:cNvSpPr>
          <p:nvPr>
            <p:ph idx="1"/>
          </p:nvPr>
        </p:nvSpPr>
        <p:spPr/>
        <p:txBody>
          <a:bodyPr/>
          <a:lstStyle/>
          <a:p>
            <a:pPr lvl="0"/>
            <a:r>
              <a:rPr lang="en-US" dirty="0"/>
              <a:t>For the B</a:t>
            </a:r>
            <a:r>
              <a:rPr lang="en-US" baseline="30000" dirty="0"/>
              <a:t>+</a:t>
            </a:r>
            <a:r>
              <a:rPr lang="en-US" dirty="0"/>
              <a:t>-tree constructed for Question 1, show the form of the tree after each of the following series of operations:        </a:t>
            </a:r>
            <a:endParaRPr lang="en-HK" dirty="0"/>
          </a:p>
          <a:p>
            <a:pPr lvl="1"/>
            <a:r>
              <a:rPr lang="en-US" dirty="0"/>
              <a:t>Insert 9</a:t>
            </a:r>
            <a:endParaRPr lang="en-HK" dirty="0"/>
          </a:p>
          <a:p>
            <a:pPr lvl="1"/>
            <a:r>
              <a:rPr lang="en-US" dirty="0"/>
              <a:t>Insert 10</a:t>
            </a:r>
            <a:endParaRPr lang="en-HK" dirty="0"/>
          </a:p>
          <a:p>
            <a:pPr lvl="1"/>
            <a:r>
              <a:rPr lang="en-US" dirty="0"/>
              <a:t>Insert 8</a:t>
            </a:r>
            <a:endParaRPr lang="en-HK" dirty="0"/>
          </a:p>
          <a:p>
            <a:pPr lvl="1"/>
            <a:r>
              <a:rPr lang="en-US" dirty="0"/>
              <a:t>Delete 7</a:t>
            </a:r>
            <a:endParaRPr lang="en-HK" dirty="0"/>
          </a:p>
          <a:p>
            <a:pPr lvl="1"/>
            <a:r>
              <a:rPr lang="en-US" dirty="0"/>
              <a:t>Delete 8</a:t>
            </a:r>
            <a:endParaRPr lang="en-HK" dirty="0"/>
          </a:p>
          <a:p>
            <a:pPr lvl="1"/>
            <a:r>
              <a:rPr lang="en-US" dirty="0"/>
              <a:t>Delete </a:t>
            </a:r>
            <a:r>
              <a:rPr lang="en-HK" dirty="0"/>
              <a:t>5</a:t>
            </a:r>
          </a:p>
          <a:p>
            <a:pPr lvl="1"/>
            <a:r>
              <a:rPr lang="en-HK" dirty="0"/>
              <a:t>Delete 3</a:t>
            </a:r>
          </a:p>
          <a:p>
            <a:pPr lvl="1"/>
            <a:r>
              <a:rPr lang="en-HK" dirty="0"/>
              <a:t>Delete 11</a:t>
            </a:r>
          </a:p>
          <a:p>
            <a:endParaRPr lang="en-HK" dirty="0"/>
          </a:p>
        </p:txBody>
      </p:sp>
      <p:sp>
        <p:nvSpPr>
          <p:cNvPr id="4" name="Slide Number Placeholder 3">
            <a:extLst>
              <a:ext uri="{FF2B5EF4-FFF2-40B4-BE49-F238E27FC236}">
                <a16:creationId xmlns:a16="http://schemas.microsoft.com/office/drawing/2014/main" id="{84624F5A-A8A8-46F0-BE22-A8687C724EF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544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D29C-E6A2-42E3-A167-3D89C31DAB08}"/>
              </a:ext>
            </a:extLst>
          </p:cNvPr>
          <p:cNvSpPr>
            <a:spLocks noGrp="1"/>
          </p:cNvSpPr>
          <p:nvPr>
            <p:ph type="title"/>
          </p:nvPr>
        </p:nvSpPr>
        <p:spPr/>
        <p:txBody>
          <a:bodyPr/>
          <a:lstStyle/>
          <a:p>
            <a:r>
              <a:rPr lang="en-HK" dirty="0"/>
              <a:t>Question 2 (Answer) (1/8)</a:t>
            </a:r>
          </a:p>
        </p:txBody>
      </p:sp>
      <p:sp>
        <p:nvSpPr>
          <p:cNvPr id="3" name="Content Placeholder 2">
            <a:extLst>
              <a:ext uri="{FF2B5EF4-FFF2-40B4-BE49-F238E27FC236}">
                <a16:creationId xmlns:a16="http://schemas.microsoft.com/office/drawing/2014/main" id="{8C37BAA6-EAA5-49AE-9EDD-6ADC0D689D47}"/>
              </a:ext>
            </a:extLst>
          </p:cNvPr>
          <p:cNvSpPr>
            <a:spLocks noGrp="1"/>
          </p:cNvSpPr>
          <p:nvPr>
            <p:ph idx="1"/>
          </p:nvPr>
        </p:nvSpPr>
        <p:spPr>
          <a:xfrm>
            <a:off x="314270" y="2011680"/>
            <a:ext cx="4144845" cy="4206240"/>
          </a:xfrm>
        </p:spPr>
        <p:txBody>
          <a:bodyPr>
            <a:normAutofit/>
          </a:bodyPr>
          <a:lstStyle/>
          <a:p>
            <a:pPr>
              <a:lnSpc>
                <a:spcPct val="110000"/>
              </a:lnSpc>
            </a:pPr>
            <a:r>
              <a:rPr lang="en-US" dirty="0"/>
              <a:t>The B+ tree constructed for Question 1</a:t>
            </a:r>
          </a:p>
          <a:p>
            <a:pPr>
              <a:lnSpc>
                <a:spcPct val="110000"/>
              </a:lnSpc>
            </a:pPr>
            <a:endParaRPr lang="en-US" dirty="0"/>
          </a:p>
          <a:p>
            <a:pPr>
              <a:lnSpc>
                <a:spcPct val="110000"/>
              </a:lnSpc>
            </a:pPr>
            <a:endParaRPr lang="en-US" dirty="0"/>
          </a:p>
          <a:p>
            <a:pPr marL="0" indent="0">
              <a:lnSpc>
                <a:spcPct val="110000"/>
              </a:lnSpc>
              <a:buNone/>
            </a:pPr>
            <a:endParaRPr lang="en-US" dirty="0"/>
          </a:p>
          <a:p>
            <a:pPr>
              <a:lnSpc>
                <a:spcPct val="110000"/>
              </a:lnSpc>
            </a:pPr>
            <a:r>
              <a:rPr lang="en-US" dirty="0"/>
              <a:t>Insert 9</a:t>
            </a:r>
          </a:p>
          <a:p>
            <a:pPr lvl="1">
              <a:lnSpc>
                <a:spcPct val="110000"/>
              </a:lnSpc>
            </a:pPr>
            <a:r>
              <a:rPr lang="en-US" altLang="zh-TW" dirty="0"/>
              <a:t>T</a:t>
            </a:r>
            <a:r>
              <a:rPr lang="en-HK" dirty="0"/>
              <a:t>he node has an empty space</a:t>
            </a:r>
          </a:p>
          <a:p>
            <a:pPr lvl="1">
              <a:lnSpc>
                <a:spcPct val="110000"/>
              </a:lnSpc>
            </a:pPr>
            <a:endParaRPr lang="en-HK" dirty="0"/>
          </a:p>
        </p:txBody>
      </p:sp>
      <p:sp>
        <p:nvSpPr>
          <p:cNvPr id="4" name="Slide Number Placeholder 3">
            <a:extLst>
              <a:ext uri="{FF2B5EF4-FFF2-40B4-BE49-F238E27FC236}">
                <a16:creationId xmlns:a16="http://schemas.microsoft.com/office/drawing/2014/main" id="{189AE3C0-9245-482B-A339-2C7786749447}"/>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a:extLst>
              <a:ext uri="{FF2B5EF4-FFF2-40B4-BE49-F238E27FC236}">
                <a16:creationId xmlns:a16="http://schemas.microsoft.com/office/drawing/2014/main" id="{5B340F29-6D79-40E5-B5ED-F1E85548F039}"/>
              </a:ext>
            </a:extLst>
          </p:cNvPr>
          <p:cNvPicPr>
            <a:picLocks noChangeAspect="1"/>
          </p:cNvPicPr>
          <p:nvPr/>
        </p:nvPicPr>
        <p:blipFill rotWithShape="1">
          <a:blip r:embed="rId2"/>
          <a:srcRect l="31596" t="62125" r="12690" b="9668"/>
          <a:stretch/>
        </p:blipFill>
        <p:spPr>
          <a:xfrm>
            <a:off x="4459115" y="2062552"/>
            <a:ext cx="6792686" cy="1854643"/>
          </a:xfrm>
          <a:prstGeom prst="rect">
            <a:avLst/>
          </a:prstGeom>
        </p:spPr>
      </p:pic>
      <p:pic>
        <p:nvPicPr>
          <p:cNvPr id="6" name="Picture 5">
            <a:extLst>
              <a:ext uri="{FF2B5EF4-FFF2-40B4-BE49-F238E27FC236}">
                <a16:creationId xmlns:a16="http://schemas.microsoft.com/office/drawing/2014/main" id="{F31B7775-D603-40F4-970A-848E961285DE}"/>
              </a:ext>
            </a:extLst>
          </p:cNvPr>
          <p:cNvPicPr>
            <a:picLocks noChangeAspect="1"/>
          </p:cNvPicPr>
          <p:nvPr/>
        </p:nvPicPr>
        <p:blipFill rotWithShape="1">
          <a:blip r:embed="rId3"/>
          <a:srcRect l="29542" t="62251" r="10013" b="9542"/>
          <a:stretch/>
        </p:blipFill>
        <p:spPr>
          <a:xfrm>
            <a:off x="4459115" y="4544206"/>
            <a:ext cx="7369629" cy="1854642"/>
          </a:xfrm>
          <a:prstGeom prst="rect">
            <a:avLst/>
          </a:prstGeom>
        </p:spPr>
      </p:pic>
    </p:spTree>
    <p:extLst>
      <p:ext uri="{BB962C8B-B14F-4D97-AF65-F5344CB8AC3E}">
        <p14:creationId xmlns:p14="http://schemas.microsoft.com/office/powerpoint/2010/main" val="3048601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18401</TotalTime>
  <Words>709</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宋体</vt:lpstr>
      <vt:lpstr>Arial</vt:lpstr>
      <vt:lpstr>Calibri</vt:lpstr>
      <vt:lpstr>Corbel</vt:lpstr>
      <vt:lpstr>新細明體</vt:lpstr>
      <vt:lpstr>Wingdings</vt:lpstr>
      <vt:lpstr>Banded</vt:lpstr>
      <vt:lpstr>Tutorial 8: Indexing Techniques</vt:lpstr>
      <vt:lpstr>Question 1 </vt:lpstr>
      <vt:lpstr>Question 1 (Answer) (1/5)</vt:lpstr>
      <vt:lpstr>Question 1 (Answer) (2/5)</vt:lpstr>
      <vt:lpstr>Question 1 (Answer) (3/5)</vt:lpstr>
      <vt:lpstr>Question 1 (Answer) (4/5)</vt:lpstr>
      <vt:lpstr>Question 1 (Answer) (5/5)</vt:lpstr>
      <vt:lpstr>Question 2</vt:lpstr>
      <vt:lpstr>Question 2 (Answer) (1/8)</vt:lpstr>
      <vt:lpstr>Question 2 (Answer) (2/8)</vt:lpstr>
      <vt:lpstr>Question 2 (Answer) (3/8)</vt:lpstr>
      <vt:lpstr>Question 2 (Answer) (4/8)</vt:lpstr>
      <vt:lpstr>Question 2 (Answer) (5/8)</vt:lpstr>
      <vt:lpstr>Question 2 (Answer) (6/8)</vt:lpstr>
      <vt:lpstr>Question 2 (Answer) (7/8)</vt:lpstr>
      <vt:lpstr>Question 2 (Answer) (8/8)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Relational Model</dc:title>
  <dc:creator>Ted Chow</dc:creator>
  <cp:lastModifiedBy>Dr. CHOW Chi Yin</cp:lastModifiedBy>
  <cp:revision>1385</cp:revision>
  <dcterms:created xsi:type="dcterms:W3CDTF">2019-01-21T16:15:42Z</dcterms:created>
  <dcterms:modified xsi:type="dcterms:W3CDTF">2019-04-11T04:16:12Z</dcterms:modified>
</cp:coreProperties>
</file>