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2" r:id="rId10"/>
    <p:sldId id="264" r:id="rId11"/>
    <p:sldId id="265" r:id="rId12"/>
    <p:sldId id="267" r:id="rId13"/>
    <p:sldId id="273" r:id="rId14"/>
    <p:sldId id="274" r:id="rId15"/>
    <p:sldId id="268" r:id="rId16"/>
    <p:sldId id="293" r:id="rId17"/>
    <p:sldId id="269" r:id="rId18"/>
    <p:sldId id="270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92" autoAdjust="0"/>
  </p:normalViewPr>
  <p:slideViewPr>
    <p:cSldViewPr snapToGrid="0">
      <p:cViewPr varScale="1">
        <p:scale>
          <a:sx n="67" d="100"/>
          <a:sy n="67" d="100"/>
        </p:scale>
        <p:origin x="1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09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723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306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79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04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3" name="Shape 2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="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NHANES: National Health and Nutrition Examination Survey In the United States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4" name="Shape 3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4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xfrm>
            <a:off x="533400" y="1905000"/>
            <a:ext cx="7851648" cy="1219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50391">
              <a:defRPr sz="3999" b="1"/>
            </a:pPr>
            <a:r>
              <a:t>EE3211</a:t>
            </a:r>
            <a:br/>
            <a:r>
              <a:t>Modelling Techniques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000"/>
            </a:pPr>
            <a:r>
              <a:rPr lang="en-US"/>
              <a:t>Lecture 1</a:t>
            </a:r>
            <a:endParaRPr/>
          </a:p>
          <a:p>
            <a:pPr>
              <a:spcBef>
                <a:spcPts val="900"/>
              </a:spcBef>
              <a:defRPr sz="4000"/>
            </a:pPr>
            <a:r>
              <a:rPr dirty="0"/>
              <a:t>Descriptive Statistics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066800"/>
            <a:ext cx="7854950" cy="52578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1000"/>
              </a:lnSpc>
              <a:defRPr sz="3000"/>
            </a:pPr>
            <a:endParaRPr dirty="0"/>
          </a:p>
          <a:p>
            <a:pPr marL="457200" indent="-457200" algn="l">
              <a:lnSpc>
                <a:spcPct val="81000"/>
              </a:lnSpc>
              <a:buSzPct val="100000"/>
              <a:buFont typeface="Arial"/>
              <a:buChar char="•"/>
              <a:defRPr sz="3000"/>
            </a:pPr>
            <a:r>
              <a:rPr lang="en-US" sz="2500" dirty="0"/>
              <a:t>No. of sample points: large</a:t>
            </a:r>
          </a:p>
          <a:p>
            <a:pPr lvl="1" indent="0" algn="l">
              <a:lnSpc>
                <a:spcPct val="81000"/>
              </a:lnSpc>
              <a:buSzPct val="100000"/>
              <a:defRPr sz="3000"/>
            </a:pPr>
            <a:r>
              <a:rPr lang="en-US" sz="2500" dirty="0"/>
              <a:t>     -difficult to look at each sample points</a:t>
            </a:r>
            <a:endParaRPr sz="2500" dirty="0"/>
          </a:p>
          <a:p>
            <a:pPr algn="l">
              <a:lnSpc>
                <a:spcPct val="81000"/>
              </a:lnSpc>
              <a:defRPr sz="3000"/>
            </a:pPr>
            <a:endParaRPr sz="2500" dirty="0"/>
          </a:p>
          <a:p>
            <a:pPr marL="457200" indent="-457200" algn="l">
              <a:lnSpc>
                <a:spcPct val="81000"/>
              </a:lnSpc>
              <a:buSzPct val="100000"/>
              <a:buFont typeface="Arial"/>
              <a:buChar char="•"/>
              <a:defRPr sz="3000" b="1"/>
            </a:pPr>
            <a:r>
              <a:rPr sz="2500" dirty="0"/>
              <a:t>Measure of location: </a:t>
            </a:r>
            <a:r>
              <a:rPr sz="2500" b="0" dirty="0"/>
              <a:t>good for data summarization defining the </a:t>
            </a:r>
            <a:r>
              <a:rPr sz="2500" b="0" u="sng" dirty="0"/>
              <a:t>center</a:t>
            </a:r>
            <a:r>
              <a:rPr sz="2500" b="0" dirty="0"/>
              <a:t> or </a:t>
            </a:r>
            <a:r>
              <a:rPr sz="2500" b="0" u="sng" dirty="0"/>
              <a:t>middle</a:t>
            </a:r>
            <a:r>
              <a:rPr sz="2500" b="0" dirty="0"/>
              <a:t> of the sample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78976-7B28-49D3-AA58-C8E0D53A2530}"/>
              </a:ext>
            </a:extLst>
          </p:cNvPr>
          <p:cNvSpPr txBox="1"/>
          <p:nvPr/>
        </p:nvSpPr>
        <p:spPr>
          <a:xfrm>
            <a:off x="2231419" y="365690"/>
            <a:ext cx="4458911" cy="907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3500" b="1" dirty="0"/>
              <a:t>Measure of Location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 noGrp="1"/>
          </p:cNvSpPr>
          <p:nvPr>
            <p:ph type="ctrTitle"/>
          </p:nvPr>
        </p:nvSpPr>
        <p:spPr>
          <a:xfrm>
            <a:off x="533400" y="314325"/>
            <a:ext cx="807720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29768">
              <a:defRPr sz="1692"/>
            </a:pPr>
            <a:r>
              <a:rPr lang="en-US" sz="3000" b="1" dirty="0"/>
              <a:t>Measure of Location:</a:t>
            </a:r>
            <a:br>
              <a:rPr sz="3000" b="1" dirty="0"/>
            </a:br>
            <a:r>
              <a:rPr sz="3000" b="1" dirty="0"/>
              <a:t>The Arithmetic Mean</a:t>
            </a:r>
          </a:p>
        </p:txBody>
      </p:sp>
      <p:sp>
        <p:nvSpPr>
          <p:cNvPr id="134" name="Subtitle 2"/>
          <p:cNvSpPr txBox="1">
            <a:spLocks noGrp="1"/>
          </p:cNvSpPr>
          <p:nvPr>
            <p:ph type="subTitle" idx="1"/>
          </p:nvPr>
        </p:nvSpPr>
        <p:spPr>
          <a:xfrm>
            <a:off x="955675" y="2057400"/>
            <a:ext cx="7854950" cy="48006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90000"/>
              </a:lnSpc>
            </a:pPr>
            <a:endParaRPr dirty="0"/>
          </a:p>
          <a:p>
            <a:pPr algn="l">
              <a:lnSpc>
                <a:spcPct val="90000"/>
              </a:lnSpc>
            </a:pPr>
            <a:endParaRPr dirty="0"/>
          </a:p>
          <a:p>
            <a:pPr algn="l">
              <a:lnSpc>
                <a:spcPct val="90000"/>
              </a:lnSpc>
            </a:pPr>
            <a:endParaRPr dirty="0"/>
          </a:p>
          <a:p>
            <a:pPr algn="l">
              <a:lnSpc>
                <a:spcPct val="90000"/>
              </a:lnSpc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500"/>
            </a:pPr>
            <a:r>
              <a:rPr b="1" dirty="0"/>
              <a:t>Arithmetic mean</a:t>
            </a:r>
            <a:r>
              <a:rPr dirty="0"/>
              <a:t>: sum of all the observations divided by the number of observations </a:t>
            </a:r>
          </a:p>
          <a:p>
            <a:pPr marL="457200" indent="-457200" algn="l">
              <a:lnSpc>
                <a:spcPct val="90000"/>
              </a:lnSpc>
              <a:buSzPct val="100000"/>
              <a:buFont typeface="Arial"/>
              <a:buChar char="•"/>
              <a:defRPr sz="2500"/>
            </a:pPr>
            <a:r>
              <a:rPr dirty="0"/>
              <a:t>Statistically expressed as  </a:t>
            </a:r>
            <a:r>
              <a:rPr sz="3200" dirty="0"/>
              <a:t>			</a:t>
            </a:r>
          </a:p>
          <a:p>
            <a:pPr algn="l">
              <a:lnSpc>
                <a:spcPct val="90000"/>
              </a:lnSpc>
              <a:defRPr sz="2500"/>
            </a:pPr>
            <a:endParaRPr sz="3200" dirty="0"/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500"/>
            </a:pPr>
            <a:r>
              <a:rPr u="sng" dirty="0"/>
              <a:t>Limitation</a:t>
            </a:r>
            <a:r>
              <a:rPr dirty="0"/>
              <a:t>: Oversensitive to extreme values; not be representative of the location of the majority</a:t>
            </a:r>
          </a:p>
        </p:txBody>
      </p:sp>
      <p:pic>
        <p:nvPicPr>
          <p:cNvPr id="135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00200"/>
            <a:ext cx="7010400" cy="2143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372" y="4914900"/>
            <a:ext cx="1103313" cy="68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>
            <a:spLocks noGrp="1"/>
          </p:cNvSpPr>
          <p:nvPr>
            <p:ph type="ctrTitle"/>
          </p:nvPr>
        </p:nvSpPr>
        <p:spPr>
          <a:xfrm>
            <a:off x="682752" y="368300"/>
            <a:ext cx="7851648" cy="5334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95527">
              <a:defRPr sz="3132" b="1"/>
            </a:lvl1pPr>
          </a:lstStyle>
          <a:p>
            <a:r>
              <a:rPr lang="en-US" sz="3200" b="1" dirty="0"/>
              <a:t>Measure of Location:</a:t>
            </a:r>
            <a:br>
              <a:rPr lang="en-US" sz="3200" b="1" dirty="0"/>
            </a:br>
            <a:r>
              <a:rPr lang="en-US" sz="3200" b="1" dirty="0"/>
              <a:t>The Arithmetic Mean</a:t>
            </a:r>
            <a:endParaRPr dirty="0"/>
          </a:p>
        </p:txBody>
      </p:sp>
      <p:sp>
        <p:nvSpPr>
          <p:cNvPr id="146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524000"/>
            <a:ext cx="8001000" cy="5334000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600"/>
              </a:spcBef>
              <a:defRPr sz="2500"/>
            </a:pPr>
            <a:r>
              <a:rPr lang="en-US" dirty="0"/>
              <a:t>Sigma </a:t>
            </a:r>
            <a:r>
              <a:rPr dirty="0"/>
              <a:t>∑ is a summation sign</a:t>
            </a:r>
          </a:p>
          <a:p>
            <a:pPr algn="l">
              <a:spcBef>
                <a:spcPts val="600"/>
              </a:spcBef>
              <a:defRPr sz="2500"/>
            </a:pPr>
            <a:r>
              <a:rPr dirty="0"/>
              <a:t>	    </a:t>
            </a:r>
          </a:p>
          <a:p>
            <a:pPr algn="l">
              <a:spcBef>
                <a:spcPts val="600"/>
              </a:spcBef>
              <a:defRPr sz="2500"/>
            </a:pPr>
            <a:r>
              <a:rPr dirty="0"/>
              <a:t>	    implies (x</a:t>
            </a:r>
            <a:r>
              <a:rPr baseline="-25000" dirty="0"/>
              <a:t>1</a:t>
            </a:r>
            <a:r>
              <a:rPr dirty="0"/>
              <a:t> + x</a:t>
            </a:r>
            <a:r>
              <a:rPr baseline="-25000" dirty="0"/>
              <a:t>2</a:t>
            </a:r>
            <a:r>
              <a:rPr dirty="0"/>
              <a:t> +…+ </a:t>
            </a:r>
            <a:r>
              <a:rPr dirty="0" err="1"/>
              <a:t>x</a:t>
            </a:r>
            <a:r>
              <a:rPr baseline="-25000" dirty="0" err="1"/>
              <a:t>n</a:t>
            </a:r>
            <a:r>
              <a:rPr dirty="0"/>
              <a:t>)</a:t>
            </a:r>
          </a:p>
          <a:p>
            <a:pPr algn="l">
              <a:defRPr sz="2500"/>
            </a:pPr>
            <a:endParaRPr dirty="0"/>
          </a:p>
          <a:p>
            <a:pPr algn="l">
              <a:spcBef>
                <a:spcPts val="600"/>
              </a:spcBef>
              <a:buClr>
                <a:srgbClr val="000000"/>
              </a:buClr>
              <a:buSzPct val="100000"/>
              <a:buChar char="➢"/>
              <a:defRPr sz="2500"/>
            </a:pPr>
            <a:r>
              <a:rPr dirty="0"/>
              <a:t>If a and b are integers where a ≤ b, </a:t>
            </a:r>
            <a:endParaRPr lang="en-US" dirty="0"/>
          </a:p>
          <a:p>
            <a:pPr algn="l">
              <a:spcBef>
                <a:spcPts val="600"/>
              </a:spcBef>
              <a:buClr>
                <a:srgbClr val="000000"/>
              </a:buClr>
              <a:buSzPct val="100000"/>
              <a:defRPr sz="2500"/>
            </a:pPr>
            <a:r>
              <a:rPr lang="en-US" dirty="0"/>
              <a:t>    t</a:t>
            </a:r>
            <a:r>
              <a:rPr dirty="0"/>
              <a:t>hen        </a:t>
            </a:r>
            <a:r>
              <a:rPr lang="en-US" dirty="0"/>
              <a:t> =</a:t>
            </a:r>
            <a:r>
              <a:rPr dirty="0"/>
              <a:t>(</a:t>
            </a:r>
            <a:r>
              <a:rPr dirty="0" err="1"/>
              <a:t>x</a:t>
            </a:r>
            <a:r>
              <a:rPr baseline="-25000" dirty="0" err="1"/>
              <a:t>a</a:t>
            </a:r>
            <a:r>
              <a:rPr dirty="0"/>
              <a:t> + x</a:t>
            </a:r>
            <a:r>
              <a:rPr baseline="-25000" dirty="0"/>
              <a:t>a+1</a:t>
            </a:r>
            <a:r>
              <a:rPr dirty="0"/>
              <a:t>+…+</a:t>
            </a:r>
            <a:r>
              <a:rPr dirty="0" err="1"/>
              <a:t>x</a:t>
            </a:r>
            <a:r>
              <a:rPr baseline="-25000" dirty="0" err="1"/>
              <a:t>b</a:t>
            </a:r>
            <a:r>
              <a:rPr dirty="0"/>
              <a:t>)</a:t>
            </a:r>
          </a:p>
          <a:p>
            <a:pPr algn="l">
              <a:buClr>
                <a:srgbClr val="000000"/>
              </a:buClr>
              <a:buSzPct val="100000"/>
              <a:defRPr sz="2500"/>
            </a:pPr>
            <a:endParaRPr dirty="0"/>
          </a:p>
          <a:p>
            <a:pPr algn="l">
              <a:spcBef>
                <a:spcPts val="600"/>
              </a:spcBef>
              <a:buClr>
                <a:srgbClr val="000000"/>
              </a:buClr>
              <a:buSzPct val="100000"/>
              <a:buChar char="➢"/>
              <a:defRPr sz="2500"/>
            </a:pPr>
            <a:r>
              <a:rPr dirty="0"/>
              <a:t>If a = b, then 		</a:t>
            </a:r>
          </a:p>
          <a:p>
            <a:pPr algn="l">
              <a:buClr>
                <a:srgbClr val="000000"/>
              </a:buClr>
              <a:buSzPct val="100000"/>
              <a:buChar char="➢"/>
              <a:defRPr sz="2500"/>
            </a:pPr>
            <a:endParaRPr dirty="0"/>
          </a:p>
          <a:p>
            <a:pPr algn="l">
              <a:spcBef>
                <a:spcPts val="600"/>
              </a:spcBef>
              <a:buClr>
                <a:srgbClr val="000000"/>
              </a:buClr>
              <a:buSzPct val="100000"/>
              <a:buChar char="➢"/>
              <a:defRPr sz="2500"/>
            </a:pPr>
            <a:r>
              <a:rPr dirty="0"/>
              <a:t>If c is some constant, then </a:t>
            </a:r>
          </a:p>
        </p:txBody>
      </p:sp>
      <p:pic>
        <p:nvPicPr>
          <p:cNvPr id="14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2200"/>
            <a:ext cx="685800" cy="77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314" y="3822700"/>
            <a:ext cx="609600" cy="749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5" descr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4702629"/>
            <a:ext cx="12065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6" descr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5533" y="5666014"/>
            <a:ext cx="1754189" cy="60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>
            <a:spLocks noGrp="1"/>
          </p:cNvSpPr>
          <p:nvPr>
            <p:ph type="ctrTitle"/>
          </p:nvPr>
        </p:nvSpPr>
        <p:spPr>
          <a:xfrm>
            <a:off x="536702" y="160337"/>
            <a:ext cx="7851648" cy="457200"/>
          </a:xfrm>
          <a:prstGeom prst="rect">
            <a:avLst/>
          </a:prstGeom>
        </p:spPr>
        <p:txBody>
          <a:bodyPr>
            <a:noAutofit/>
          </a:bodyPr>
          <a:lstStyle>
            <a:lvl1pPr defTabSz="740663">
              <a:defRPr sz="2592" b="1"/>
            </a:lvl1pPr>
          </a:lstStyle>
          <a:p>
            <a:r>
              <a:rPr sz="3200" dirty="0"/>
              <a:t>Some Properties of Arithmetic Mean</a:t>
            </a:r>
          </a:p>
        </p:txBody>
      </p:sp>
      <p:sp>
        <p:nvSpPr>
          <p:cNvPr id="195" name="Subtitle 2"/>
          <p:cNvSpPr txBox="1">
            <a:spLocks noGrp="1"/>
          </p:cNvSpPr>
          <p:nvPr>
            <p:ph type="subTitle" idx="1"/>
          </p:nvPr>
        </p:nvSpPr>
        <p:spPr>
          <a:xfrm>
            <a:off x="536702" y="728663"/>
            <a:ext cx="7854950" cy="502920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Original sample</a:t>
            </a:r>
            <a:r>
              <a:rPr lang="en-US" dirty="0"/>
              <a:t>s</a:t>
            </a:r>
            <a:r>
              <a:rPr dirty="0"/>
              <a:t> : x</a:t>
            </a:r>
            <a:r>
              <a:rPr baseline="-25000" dirty="0"/>
              <a:t>1</a:t>
            </a:r>
            <a:r>
              <a:rPr dirty="0"/>
              <a:t>, …, </a:t>
            </a:r>
            <a:r>
              <a:rPr dirty="0" err="1"/>
              <a:t>x</a:t>
            </a:r>
            <a:r>
              <a:rPr baseline="-25000" dirty="0" err="1"/>
              <a:t>n</a:t>
            </a:r>
            <a:endParaRPr baseline="-25000" dirty="0"/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Translated sample</a:t>
            </a:r>
            <a:r>
              <a:rPr lang="en-US" dirty="0"/>
              <a:t>s</a:t>
            </a:r>
            <a:r>
              <a:rPr dirty="0"/>
              <a:t> : x</a:t>
            </a:r>
            <a:r>
              <a:rPr baseline="-25000" dirty="0"/>
              <a:t>1</a:t>
            </a:r>
            <a:r>
              <a:rPr dirty="0"/>
              <a:t> + c, …, </a:t>
            </a:r>
            <a:r>
              <a:rPr dirty="0" err="1"/>
              <a:t>x</a:t>
            </a:r>
            <a:r>
              <a:rPr baseline="-25000" dirty="0" err="1"/>
              <a:t>n</a:t>
            </a:r>
            <a:r>
              <a:rPr dirty="0"/>
              <a:t> + c   (where c is some constant)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Let </a:t>
            </a:r>
            <a:r>
              <a:rPr i="1" dirty="0" err="1"/>
              <a:t>y</a:t>
            </a:r>
            <a:r>
              <a:rPr i="1" baseline="-25000" dirty="0" err="1"/>
              <a:t>i</a:t>
            </a:r>
            <a:r>
              <a:rPr dirty="0"/>
              <a:t> = x</a:t>
            </a:r>
            <a:r>
              <a:rPr i="1" baseline="-25000" dirty="0"/>
              <a:t>i</a:t>
            </a:r>
            <a:r>
              <a:rPr dirty="0"/>
              <a:t> + c 		</a:t>
            </a:r>
            <a:r>
              <a:rPr i="1" dirty="0" err="1"/>
              <a:t>i</a:t>
            </a:r>
            <a:r>
              <a:rPr dirty="0"/>
              <a:t> = 1, …, n </a:t>
            </a:r>
            <a:endParaRPr lang="en-US" dirty="0"/>
          </a:p>
          <a:p>
            <a:pPr algn="l">
              <a:spcBef>
                <a:spcPts val="500"/>
              </a:spcBef>
              <a:buSzPct val="100000"/>
              <a:defRPr sz="2200"/>
            </a:pPr>
            <a:r>
              <a:rPr lang="en-US" dirty="0"/>
              <a:t>    </a:t>
            </a:r>
          </a:p>
          <a:p>
            <a:pPr algn="l">
              <a:spcBef>
                <a:spcPts val="500"/>
              </a:spcBef>
              <a:buSzPct val="100000"/>
              <a:defRPr sz="2200"/>
            </a:pPr>
            <a:r>
              <a:rPr lang="en-US" dirty="0"/>
              <a:t>     </a:t>
            </a:r>
            <a:r>
              <a:rPr dirty="0"/>
              <a:t>then </a:t>
            </a:r>
            <a:r>
              <a:rPr i="1" dirty="0"/>
              <a:t>y</a:t>
            </a:r>
            <a:r>
              <a:rPr dirty="0"/>
              <a:t> = </a:t>
            </a:r>
            <a:r>
              <a:rPr i="1" dirty="0"/>
              <a:t>x</a:t>
            </a:r>
            <a:r>
              <a:rPr dirty="0"/>
              <a:t> + c</a:t>
            </a:r>
            <a:endParaRPr lang="en-US" dirty="0"/>
          </a:p>
          <a:p>
            <a:pPr algn="l">
              <a:spcBef>
                <a:spcPts val="500"/>
              </a:spcBef>
              <a:buSzPct val="100000"/>
              <a:defRPr sz="2200"/>
            </a:pPr>
            <a:endParaRPr lang="en-US" dirty="0"/>
          </a:p>
          <a:p>
            <a:pPr algn="l">
              <a:spcBef>
                <a:spcPts val="500"/>
              </a:spcBef>
              <a:buSzPct val="100000"/>
              <a:defRPr sz="2200"/>
            </a:pPr>
            <a:r>
              <a:rPr lang="en-US" dirty="0"/>
              <a:t>* Change the “origin” of the sample data</a:t>
            </a:r>
          </a:p>
          <a:p>
            <a:pPr algn="l">
              <a:spcBef>
                <a:spcPts val="500"/>
              </a:spcBef>
              <a:buSzPct val="100000"/>
              <a:defRPr sz="2200"/>
            </a:pPr>
            <a:endParaRPr lang="en-US" dirty="0"/>
          </a:p>
        </p:txBody>
      </p:sp>
      <p:sp>
        <p:nvSpPr>
          <p:cNvPr id="196" name="Straight Connector 4"/>
          <p:cNvSpPr/>
          <p:nvPr/>
        </p:nvSpPr>
        <p:spPr>
          <a:xfrm>
            <a:off x="1502228" y="2680034"/>
            <a:ext cx="228601" cy="1589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Straight Connector 5"/>
          <p:cNvSpPr/>
          <p:nvPr/>
        </p:nvSpPr>
        <p:spPr>
          <a:xfrm>
            <a:off x="2013858" y="2647936"/>
            <a:ext cx="228601" cy="1589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9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02" y="4122737"/>
            <a:ext cx="7467600" cy="2574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9700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838199"/>
            <a:ext cx="7854950" cy="616675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lnSpc>
                <a:spcPct val="81000"/>
              </a:lnSpc>
              <a:defRPr sz="2200"/>
            </a:pPr>
            <a:endParaRPr i="1" dirty="0"/>
          </a:p>
          <a:p>
            <a:pPr marL="342900" indent="-342900" algn="l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lang="en-US" dirty="0"/>
              <a:t>If the unit or scale changes, then using the </a:t>
            </a:r>
            <a:r>
              <a:rPr lang="en-US" b="1" dirty="0"/>
              <a:t>rescaled sample</a:t>
            </a:r>
            <a:r>
              <a:rPr lang="en-US" dirty="0"/>
              <a:t>	</a:t>
            </a:r>
          </a:p>
          <a:p>
            <a:pPr algn="l">
              <a:lnSpc>
                <a:spcPct val="81000"/>
              </a:lnSpc>
              <a:spcBef>
                <a:spcPts val="500"/>
              </a:spcBef>
              <a:defRPr sz="2200" i="1"/>
            </a:pPr>
            <a:r>
              <a:rPr lang="en-US" dirty="0"/>
              <a:t>		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i="0" dirty="0"/>
              <a:t>=</a:t>
            </a:r>
            <a:r>
              <a:rPr lang="en-US" dirty="0"/>
              <a:t> cx</a:t>
            </a:r>
            <a:r>
              <a:rPr lang="en-US" baseline="-25000" dirty="0"/>
              <a:t>i 		</a:t>
            </a:r>
            <a:r>
              <a:rPr lang="en-US" dirty="0" err="1"/>
              <a:t>i</a:t>
            </a:r>
            <a:r>
              <a:rPr lang="en-US" i="0" dirty="0"/>
              <a:t> = 1, …, n </a:t>
            </a:r>
          </a:p>
          <a:p>
            <a:pPr marL="342900" indent="-342900" algn="l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lang="en-US" dirty="0"/>
              <a:t>Arithmetic mean : </a:t>
            </a:r>
            <a:r>
              <a:rPr lang="en-US" i="1" dirty="0"/>
              <a:t>y = cx </a:t>
            </a:r>
          </a:p>
          <a:p>
            <a:pPr marL="342900" indent="-342900" algn="l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endParaRPr lang="en-US" dirty="0"/>
          </a:p>
          <a:p>
            <a:pPr marL="342900" indent="-342900" algn="l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endParaRPr lang="en-US" dirty="0"/>
          </a:p>
          <a:p>
            <a:pPr marL="342900" indent="-342900" algn="l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Let x</a:t>
            </a:r>
            <a:r>
              <a:rPr baseline="-25000" dirty="0"/>
              <a:t>1</a:t>
            </a:r>
            <a:r>
              <a:rPr dirty="0"/>
              <a:t>, …, </a:t>
            </a:r>
            <a:r>
              <a:rPr dirty="0" err="1"/>
              <a:t>x</a:t>
            </a:r>
            <a:r>
              <a:rPr baseline="-25000" dirty="0" err="1"/>
              <a:t>n</a:t>
            </a:r>
            <a:r>
              <a:rPr baseline="30000" dirty="0"/>
              <a:t> </a:t>
            </a:r>
            <a:r>
              <a:rPr dirty="0"/>
              <a:t>be the original sample of data.</a:t>
            </a:r>
          </a:p>
          <a:p>
            <a:pPr marL="342900" indent="-342900" algn="l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Let </a:t>
            </a:r>
            <a:r>
              <a:rPr dirty="0" err="1"/>
              <a:t>y</a:t>
            </a:r>
            <a:r>
              <a:rPr baseline="-25000" dirty="0" err="1"/>
              <a:t>i</a:t>
            </a:r>
            <a:r>
              <a:rPr dirty="0"/>
              <a:t> = c</a:t>
            </a:r>
            <a:r>
              <a:rPr baseline="-25000" dirty="0"/>
              <a:t>1</a:t>
            </a:r>
            <a:r>
              <a:rPr i="1" dirty="0"/>
              <a:t>x</a:t>
            </a:r>
            <a:r>
              <a:rPr baseline="-25000" dirty="0"/>
              <a:t>i</a:t>
            </a:r>
            <a:r>
              <a:rPr dirty="0"/>
              <a:t> + </a:t>
            </a:r>
            <a:r>
              <a:rPr i="1" dirty="0"/>
              <a:t>c</a:t>
            </a:r>
            <a:r>
              <a:rPr baseline="-25000" dirty="0"/>
              <a:t>2</a:t>
            </a:r>
            <a:r>
              <a:rPr dirty="0"/>
              <a:t>	</a:t>
            </a:r>
            <a:r>
              <a:rPr i="1" dirty="0" err="1"/>
              <a:t>i</a:t>
            </a:r>
            <a:r>
              <a:rPr dirty="0"/>
              <a:t> = 1, …, n represent a transformed </a:t>
            </a:r>
          </a:p>
          <a:p>
            <a:pPr algn="l">
              <a:lnSpc>
                <a:spcPct val="81000"/>
              </a:lnSpc>
              <a:defRPr sz="2200"/>
            </a:pPr>
            <a:endParaRPr dirty="0"/>
          </a:p>
          <a:p>
            <a:pPr marL="342900" indent="-342900" algn="l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sample obtained by multiplying each original sample point by  a factor c</a:t>
            </a:r>
            <a:r>
              <a:rPr baseline="-25000" dirty="0"/>
              <a:t>1 </a:t>
            </a:r>
            <a:r>
              <a:rPr dirty="0"/>
              <a:t>and then shifting over by a constant c</a:t>
            </a:r>
            <a:r>
              <a:rPr baseline="-25000" dirty="0"/>
              <a:t>2</a:t>
            </a:r>
            <a:r>
              <a:rPr dirty="0"/>
              <a:t>  </a:t>
            </a:r>
          </a:p>
          <a:p>
            <a:pPr algn="l">
              <a:lnSpc>
                <a:spcPct val="81000"/>
              </a:lnSpc>
              <a:defRPr sz="2200"/>
            </a:pPr>
            <a:endParaRPr dirty="0"/>
          </a:p>
          <a:p>
            <a:pPr marL="342900" indent="-342900" algn="l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If </a:t>
            </a:r>
            <a:r>
              <a:rPr dirty="0" err="1"/>
              <a:t>y</a:t>
            </a:r>
            <a:r>
              <a:rPr baseline="-25000" dirty="0" err="1"/>
              <a:t>i</a:t>
            </a:r>
            <a:r>
              <a:rPr dirty="0"/>
              <a:t> = c</a:t>
            </a:r>
            <a:r>
              <a:rPr baseline="-25000" dirty="0"/>
              <a:t>1</a:t>
            </a:r>
            <a:r>
              <a:rPr i="1" dirty="0"/>
              <a:t>x</a:t>
            </a:r>
            <a:r>
              <a:rPr baseline="-25000" dirty="0"/>
              <a:t>i</a:t>
            </a:r>
            <a:r>
              <a:rPr dirty="0"/>
              <a:t> + </a:t>
            </a:r>
            <a:r>
              <a:rPr i="1" dirty="0"/>
              <a:t>c</a:t>
            </a:r>
            <a:r>
              <a:rPr baseline="-25000" dirty="0"/>
              <a:t>2</a:t>
            </a:r>
            <a:r>
              <a:rPr dirty="0"/>
              <a:t>			</a:t>
            </a:r>
            <a:r>
              <a:rPr i="1" dirty="0" err="1"/>
              <a:t>i</a:t>
            </a:r>
            <a:r>
              <a:rPr dirty="0"/>
              <a:t> = 1, …,n</a:t>
            </a:r>
          </a:p>
          <a:p>
            <a:pPr algn="l">
              <a:lnSpc>
                <a:spcPct val="81000"/>
              </a:lnSpc>
              <a:defRPr sz="2200"/>
            </a:pPr>
            <a:endParaRPr dirty="0"/>
          </a:p>
          <a:p>
            <a:pPr algn="l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      then   </a:t>
            </a:r>
            <a:r>
              <a:rPr i="1" dirty="0"/>
              <a:t>y</a:t>
            </a:r>
            <a:r>
              <a:rPr dirty="0"/>
              <a:t> = </a:t>
            </a:r>
            <a:r>
              <a:rPr i="1" dirty="0"/>
              <a:t>c</a:t>
            </a:r>
            <a:r>
              <a:rPr i="1" baseline="-25000" dirty="0"/>
              <a:t>1</a:t>
            </a:r>
            <a:r>
              <a:rPr i="1" dirty="0"/>
              <a:t>x</a:t>
            </a:r>
            <a:r>
              <a:rPr dirty="0"/>
              <a:t> + </a:t>
            </a:r>
            <a:r>
              <a:rPr i="1" dirty="0"/>
              <a:t>c</a:t>
            </a:r>
            <a:r>
              <a:rPr baseline="-25000" dirty="0"/>
              <a:t>2</a:t>
            </a:r>
            <a:endParaRPr lang="en-US" baseline="-25000" dirty="0"/>
          </a:p>
          <a:p>
            <a:pPr algn="l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baseline="-25000" dirty="0"/>
              <a:t>*</a:t>
            </a:r>
            <a:r>
              <a:rPr lang="en-US" dirty="0"/>
              <a:t>change both the origin and the scale of the data </a:t>
            </a:r>
            <a:endParaRPr baseline="-25000" dirty="0"/>
          </a:p>
        </p:txBody>
      </p:sp>
      <p:sp>
        <p:nvSpPr>
          <p:cNvPr id="205" name="Straight Connector 8"/>
          <p:cNvSpPr/>
          <p:nvPr/>
        </p:nvSpPr>
        <p:spPr>
          <a:xfrm>
            <a:off x="3755570" y="2095500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6" name="Straight Connector 9"/>
          <p:cNvSpPr/>
          <p:nvPr/>
        </p:nvSpPr>
        <p:spPr>
          <a:xfrm>
            <a:off x="3151415" y="2095500"/>
            <a:ext cx="2286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26825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ubtitle 2"/>
          <p:cNvSpPr txBox="1">
            <a:spLocks noGrp="1"/>
          </p:cNvSpPr>
          <p:nvPr>
            <p:ph type="subTitle" idx="1"/>
          </p:nvPr>
        </p:nvSpPr>
        <p:spPr>
          <a:xfrm>
            <a:off x="490441" y="1427214"/>
            <a:ext cx="7854950" cy="5162096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dirty="0"/>
              <a:t>N observations in a sample (smallest to largest)</a:t>
            </a:r>
          </a:p>
          <a:p>
            <a:pPr marL="342900" indent="-342900" algn="l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Sample median is</a:t>
            </a:r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400"/>
            </a:pPr>
            <a:r>
              <a:rPr dirty="0"/>
              <a:t>         </a:t>
            </a:r>
            <a:r>
              <a:rPr sz="2200" dirty="0" err="1"/>
              <a:t>th</a:t>
            </a:r>
            <a:r>
              <a:rPr sz="2200" dirty="0"/>
              <a:t> the largest observation if n is odd</a:t>
            </a:r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dirty="0"/>
              <a:t>Average of the       </a:t>
            </a:r>
            <a:r>
              <a:rPr dirty="0" err="1"/>
              <a:t>th</a:t>
            </a:r>
            <a:r>
              <a:rPr dirty="0"/>
              <a:t> and the          </a:t>
            </a:r>
            <a:r>
              <a:rPr dirty="0" err="1"/>
              <a:t>th</a:t>
            </a:r>
            <a:r>
              <a:rPr dirty="0"/>
              <a:t> observation if n is even   </a:t>
            </a:r>
          </a:p>
        </p:txBody>
      </p:sp>
      <p:pic>
        <p:nvPicPr>
          <p:cNvPr id="15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09" y="2209800"/>
            <a:ext cx="649288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4" descr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507" y="2658306"/>
            <a:ext cx="657225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038600"/>
            <a:ext cx="4418013" cy="2362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traight Connector 10"/>
          <p:cNvSpPr/>
          <p:nvPr/>
        </p:nvSpPr>
        <p:spPr>
          <a:xfrm>
            <a:off x="381000" y="3505200"/>
            <a:ext cx="7543800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TextBox 11"/>
          <p:cNvSpPr txBox="1"/>
          <p:nvPr/>
        </p:nvSpPr>
        <p:spPr>
          <a:xfrm>
            <a:off x="236369" y="3665424"/>
            <a:ext cx="45037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r>
              <a:rPr lang="en-US" u="sng" dirty="0"/>
              <a:t>White-blood counts of admitted patients</a:t>
            </a:r>
            <a:endParaRPr u="sng" dirty="0"/>
          </a:p>
        </p:txBody>
      </p:sp>
      <p:pic>
        <p:nvPicPr>
          <p:cNvPr id="162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6677" y="2677356"/>
            <a:ext cx="4000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E1E30D39-6EDB-46D3-B36F-7A080BC98721}"/>
              </a:ext>
            </a:extLst>
          </p:cNvPr>
          <p:cNvSpPr txBox="1"/>
          <p:nvPr/>
        </p:nvSpPr>
        <p:spPr>
          <a:xfrm>
            <a:off x="4756054" y="4037139"/>
            <a:ext cx="4446087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Order the sample: 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     </a:t>
            </a:r>
            <a:r>
              <a:rPr dirty="0"/>
              <a:t>3, 5, 7, 8, 8, 9, 10, 12, 35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 marL="285750" indent="-285750">
              <a:buFont typeface="Arial" panose="020B0604020202020204" pitchFamily="34" charset="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</a:t>
            </a:r>
            <a:r>
              <a:rPr lang="en-US" dirty="0"/>
              <a:t> is odd, </a:t>
            </a:r>
            <a:r>
              <a:rPr dirty="0"/>
              <a:t>sample median</a:t>
            </a:r>
            <a:r>
              <a:rPr lang="en-US" dirty="0"/>
              <a:t> of white-blood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     cell count: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     </a:t>
            </a:r>
            <a:r>
              <a:rPr dirty="0"/>
              <a:t>8</a:t>
            </a:r>
            <a:r>
              <a:rPr lang="en-US" dirty="0"/>
              <a:t> (5</a:t>
            </a:r>
            <a:r>
              <a:rPr lang="en-US" baseline="30000" dirty="0"/>
              <a:t>th</a:t>
            </a:r>
            <a:r>
              <a:rPr lang="en-US" dirty="0"/>
              <a:t> largest point)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1E7F9BD-068D-4135-A86D-A231265CF6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5397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defTabSz="795527">
              <a:defRPr sz="3132" b="1"/>
            </a:lvl1pPr>
          </a:lstStyle>
          <a:p>
            <a:r>
              <a:rPr lang="en-US" sz="3200" b="1" dirty="0"/>
              <a:t>Measure of Location:</a:t>
            </a:r>
            <a:br>
              <a:rPr lang="en-US" sz="3200" b="1" dirty="0"/>
            </a:br>
            <a:r>
              <a:rPr lang="en-US" sz="3200" b="1" dirty="0"/>
              <a:t>Median</a:t>
            </a:r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F3DA7-F2F7-4DC7-A2B3-6509F3130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5440361"/>
          </a:xfrm>
        </p:spPr>
        <p:txBody>
          <a:bodyPr>
            <a:normAutofit lnSpcReduction="10000"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Strength: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insensitive to very large or very small values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E.g. white blood cell counts:</a:t>
            </a:r>
          </a:p>
          <a:p>
            <a:pPr marL="457200" lvl="1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  3, 5, 7, 8, 8, 9, 10, 12, 35</a:t>
            </a:r>
          </a:p>
          <a:p>
            <a:pPr marL="457200" lvl="1" indent="0">
              <a:buNone/>
            </a:pPr>
            <a:r>
              <a:rPr lang="en-US" sz="25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Vs.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3, 5, 7, 8, 8, 9, 10, 12, 65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5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Wingdings" panose="05000000000000000000" pitchFamily="2" charset="2"/>
              </a:rPr>
              <a:t>Same median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sz="2500"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  <a:p>
            <a:r>
              <a:rPr lang="en-US" sz="25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Arithmetic mean: increase a lot (10778 </a:t>
            </a:r>
            <a:r>
              <a:rPr lang="en-US" sz="25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5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 14111)</a:t>
            </a:r>
          </a:p>
          <a:p>
            <a:r>
              <a:rPr lang="en-US" sz="25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Weakness: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determined mainly by the middle point(s)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less sensitive to the actual values of the other data points</a:t>
            </a:r>
          </a:p>
          <a:p>
            <a:endParaRPr lang="en-US" sz="2500"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4C6096-44F1-413C-9F6D-8AC64B9ACC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defTabSz="795527">
              <a:defRPr sz="3132" b="1"/>
            </a:lvl1pPr>
          </a:lstStyle>
          <a:p>
            <a:r>
              <a:rPr lang="en-US" sz="3200" b="1" dirty="0"/>
              <a:t>Measure of Location:</a:t>
            </a:r>
            <a:br>
              <a:rPr lang="en-US" sz="3200" b="1" dirty="0"/>
            </a:br>
            <a:r>
              <a:rPr lang="en-US" sz="3200" b="1" dirty="0"/>
              <a:t>Median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412071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ctrTitle"/>
          </p:nvPr>
        </p:nvSpPr>
        <p:spPr>
          <a:xfrm>
            <a:off x="533400" y="0"/>
            <a:ext cx="7851648" cy="685800"/>
          </a:xfrm>
          <a:prstGeom prst="rect">
            <a:avLst/>
          </a:prstGeom>
        </p:spPr>
        <p:txBody>
          <a:bodyPr/>
          <a:lstStyle>
            <a:lvl1pPr>
              <a:defRPr sz="2600" b="1"/>
            </a:lvl1pPr>
          </a:lstStyle>
          <a:p>
            <a:r>
              <a:t>Comparing Mean and Median</a:t>
            </a:r>
          </a:p>
        </p:txBody>
      </p:sp>
      <p:pic>
        <p:nvPicPr>
          <p:cNvPr id="16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9" y="917495"/>
            <a:ext cx="3838575" cy="598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extBox 7"/>
          <p:cNvSpPr txBox="1"/>
          <p:nvPr/>
        </p:nvSpPr>
        <p:spPr>
          <a:xfrm>
            <a:off x="4998720" y="1066800"/>
            <a:ext cx="3794760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Symmetric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distributions: </a:t>
            </a:r>
            <a:endParaRPr lang="en-US"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arithmetic mean is approximately the same as the median</a:t>
            </a:r>
          </a:p>
          <a:p>
            <a:r>
              <a:rPr lang="en-US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E.g. systolic blood-pressure measurements for 30-39 aged factory workers</a:t>
            </a:r>
          </a:p>
        </p:txBody>
      </p:sp>
      <p:sp>
        <p:nvSpPr>
          <p:cNvPr id="169" name="TextBox 8"/>
          <p:cNvSpPr txBox="1"/>
          <p:nvPr/>
        </p:nvSpPr>
        <p:spPr>
          <a:xfrm>
            <a:off x="4981575" y="2967335"/>
            <a:ext cx="4087014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Positively skewed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(skewed to the </a:t>
            </a:r>
          </a:p>
          <a:p>
            <a:pPr>
              <a:buSzPct val="100000"/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right)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distributions: </a:t>
            </a: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arithmetic mean tends to be larger </a:t>
            </a: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than the median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 years of oral contraceptive use </a:t>
            </a: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among women aged 20-29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9"/>
          <p:cNvSpPr txBox="1"/>
          <p:nvPr/>
        </p:nvSpPr>
        <p:spPr>
          <a:xfrm>
            <a:off x="4981575" y="4867870"/>
            <a:ext cx="437555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b="1" dirty="0"/>
              <a:t>Negatively skewed</a:t>
            </a:r>
            <a:r>
              <a:rPr lang="en-US" b="1" dirty="0"/>
              <a:t> (skewed to the</a:t>
            </a:r>
          </a:p>
          <a:p>
            <a:pPr>
              <a:buSzPct val="100000"/>
            </a:pPr>
            <a:r>
              <a:rPr lang="en-US" b="1" dirty="0"/>
              <a:t>    left</a:t>
            </a:r>
            <a:r>
              <a:rPr b="1" dirty="0"/>
              <a:t> </a:t>
            </a:r>
            <a:r>
              <a:rPr dirty="0"/>
              <a:t>distributions: 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arithmetic mean tends to be </a:t>
            </a:r>
            <a:endParaRPr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smaller than the median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E.g. relative </a:t>
            </a:r>
            <a:r>
              <a:rPr lang="en-US" dirty="0" err="1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humidities</a:t>
            </a:r>
            <a:r>
              <a:rPr lang="en-US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 in a humid </a:t>
            </a:r>
          </a:p>
          <a:p>
            <a:r>
              <a:rPr lang="en-US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climate at the same time of day over a no.</a:t>
            </a:r>
          </a:p>
          <a:p>
            <a:r>
              <a:rPr lang="en-US" dirty="0">
                <a:latin typeface="Arial" panose="020B0604020202020204" pitchFamily="34" charset="0"/>
                <a:ea typeface="Constantia"/>
                <a:cs typeface="Arial" panose="020B0604020202020204" pitchFamily="34" charset="0"/>
                <a:sym typeface="Constantia"/>
              </a:rPr>
              <a:t>of days</a:t>
            </a:r>
            <a:endParaRPr dirty="0">
              <a:latin typeface="Arial" panose="020B0604020202020204" pitchFamily="34" charset="0"/>
              <a:ea typeface="Constantia"/>
              <a:cs typeface="Arial" panose="020B0604020202020204" pitchFamily="34" charset="0"/>
              <a:sym typeface="Constantia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066800"/>
            <a:ext cx="7854950" cy="548640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Mode: the most frequen</a:t>
            </a:r>
            <a:r>
              <a:rPr lang="en-US" dirty="0"/>
              <a:t>t </a:t>
            </a:r>
            <a:r>
              <a:rPr dirty="0"/>
              <a:t>value among all the observations in a sample</a:t>
            </a:r>
          </a:p>
          <a:p>
            <a:pPr marL="342900" indent="-342900" algn="l"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Data distributions may have one or more modes</a:t>
            </a:r>
          </a:p>
          <a:p>
            <a:pPr lvl="3" indent="0" algn="l">
              <a:spcBef>
                <a:spcPts val="500"/>
              </a:spcBef>
              <a:buSzPct val="100000"/>
              <a:defRPr sz="2200"/>
            </a:pPr>
            <a:r>
              <a:rPr lang="en-US" dirty="0"/>
              <a:t>    -</a:t>
            </a:r>
            <a:r>
              <a:rPr dirty="0"/>
              <a:t>One mode = unimodal</a:t>
            </a:r>
          </a:p>
          <a:p>
            <a:pPr algn="l">
              <a:spcBef>
                <a:spcPts val="500"/>
              </a:spcBef>
              <a:buSzPct val="100000"/>
              <a:defRPr sz="2200"/>
            </a:pPr>
            <a:r>
              <a:rPr lang="en-US" dirty="0"/>
              <a:t>    -</a:t>
            </a:r>
            <a:r>
              <a:rPr dirty="0"/>
              <a:t>Two modes = bimodal</a:t>
            </a:r>
          </a:p>
          <a:p>
            <a:pPr algn="l">
              <a:spcBef>
                <a:spcPts val="500"/>
              </a:spcBef>
              <a:buSzPct val="100000"/>
              <a:defRPr sz="2200"/>
            </a:pPr>
            <a:r>
              <a:rPr lang="en-US" dirty="0"/>
              <a:t>    -</a:t>
            </a:r>
            <a:r>
              <a:rPr dirty="0"/>
              <a:t>Three modes = trimodal </a:t>
            </a:r>
          </a:p>
          <a:p>
            <a:pPr algn="l">
              <a:spcBef>
                <a:spcPts val="0"/>
              </a:spcBef>
              <a:defRPr sz="2400" b="1">
                <a:solidFill>
                  <a:srgbClr val="4DE1EA"/>
                </a:solidFill>
                <a:effectLst>
                  <a:outerShdw blurRad="38100" dist="38100" dir="2700000" rotWithShape="0">
                    <a:srgbClr val="FFFFFF"/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endParaRPr dirty="0"/>
          </a:p>
          <a:p>
            <a:pPr algn="l">
              <a:spcBef>
                <a:spcPts val="0"/>
              </a:spcBef>
              <a:defRPr sz="2400" b="1">
                <a:effectLst>
                  <a:outerShdw blurRad="38100" dist="38100" dir="2700000" rotWithShape="0">
                    <a:srgbClr val="FFFFFF"/>
                  </a:outerShdw>
                </a:effectLst>
              </a:defRPr>
            </a:pPr>
            <a:endParaRPr dirty="0"/>
          </a:p>
        </p:txBody>
      </p:sp>
      <p:sp>
        <p:nvSpPr>
          <p:cNvPr id="176" name="TextBox 4"/>
          <p:cNvSpPr txBox="1"/>
          <p:nvPr/>
        </p:nvSpPr>
        <p:spPr>
          <a:xfrm>
            <a:off x="7360919" y="4953000"/>
            <a:ext cx="143564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r>
              <a:rPr dirty="0"/>
              <a:t>Mode </a:t>
            </a:r>
            <a:r>
              <a:rPr lang="en-US" dirty="0"/>
              <a:t>=</a:t>
            </a:r>
            <a:r>
              <a:rPr dirty="0"/>
              <a:t> 28</a:t>
            </a:r>
          </a:p>
        </p:txBody>
      </p:sp>
      <p:pic>
        <p:nvPicPr>
          <p:cNvPr id="17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267200"/>
            <a:ext cx="6840539" cy="20605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4FCAC06-EF92-4B83-A30B-5E7615171DB5}"/>
              </a:ext>
            </a:extLst>
          </p:cNvPr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795527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32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200" dirty="0"/>
              <a:t>Measure of Location:</a:t>
            </a:r>
            <a:br>
              <a:rPr lang="en-US" sz="3200" dirty="0"/>
            </a:br>
            <a:r>
              <a:rPr lang="en-US" sz="3200" dirty="0"/>
              <a:t>Mode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87199-9722-4766-A03D-D2CFEEE3D809}"/>
              </a:ext>
            </a:extLst>
          </p:cNvPr>
          <p:cNvSpPr txBox="1"/>
          <p:nvPr/>
        </p:nvSpPr>
        <p:spPr>
          <a:xfrm>
            <a:off x="422988" y="3635163"/>
            <a:ext cx="62606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Time intervals between successive menstrual periods of 500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college women (</a:t>
            </a:r>
            <a:r>
              <a:rPr lang="en-US" u="sng" dirty="0"/>
              <a:t>a</a:t>
            </a:r>
            <a:r>
              <a:rPr kumimoji="0" lang="en-US" sz="180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ged 18-21)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858F0-EE09-466A-A2CE-2E2245ED0F93}"/>
              </a:ext>
            </a:extLst>
          </p:cNvPr>
          <p:cNvSpPr/>
          <p:nvPr/>
        </p:nvSpPr>
        <p:spPr>
          <a:xfrm>
            <a:off x="1306286" y="5927271"/>
            <a:ext cx="1551214" cy="179615"/>
          </a:xfrm>
          <a:prstGeom prst="rect">
            <a:avLst/>
          </a:prstGeom>
          <a:noFill/>
          <a:ln w="41275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>
            <a:spLocks noGrp="1"/>
          </p:cNvSpPr>
          <p:nvPr>
            <p:ph type="ctrTitle"/>
          </p:nvPr>
        </p:nvSpPr>
        <p:spPr>
          <a:xfrm>
            <a:off x="508063" y="326571"/>
            <a:ext cx="7851648" cy="6858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dirty="0"/>
              <a:t>Measures of Spread</a:t>
            </a:r>
          </a:p>
        </p:txBody>
      </p:sp>
      <p:sp>
        <p:nvSpPr>
          <p:cNvPr id="211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524000"/>
            <a:ext cx="7854950" cy="4800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l">
              <a:lnSpc>
                <a:spcPct val="80000"/>
              </a:lnSpc>
              <a:spcBef>
                <a:spcPts val="600"/>
              </a:spcBef>
              <a:defRPr sz="2700"/>
            </a:pPr>
            <a:endParaRPr dirty="0"/>
          </a:p>
          <a:p>
            <a:pPr algn="l">
              <a:lnSpc>
                <a:spcPct val="80000"/>
              </a:lnSpc>
              <a:spcBef>
                <a:spcPts val="600"/>
              </a:spcBef>
              <a:defRPr sz="2700"/>
            </a:pPr>
            <a:endParaRPr dirty="0"/>
          </a:p>
          <a:p>
            <a:pPr algn="l">
              <a:lnSpc>
                <a:spcPct val="80000"/>
              </a:lnSpc>
              <a:spcBef>
                <a:spcPts val="600"/>
              </a:spcBef>
              <a:defRPr sz="2700"/>
            </a:pPr>
            <a:endParaRPr dirty="0"/>
          </a:p>
          <a:p>
            <a:pPr algn="l">
              <a:lnSpc>
                <a:spcPct val="80000"/>
              </a:lnSpc>
              <a:spcBef>
                <a:spcPts val="600"/>
              </a:spcBef>
              <a:defRPr sz="2700"/>
            </a:pPr>
            <a:endParaRPr dirty="0"/>
          </a:p>
          <a:p>
            <a:pPr algn="l">
              <a:lnSpc>
                <a:spcPct val="80000"/>
              </a:lnSpc>
              <a:spcBef>
                <a:spcPts val="600"/>
              </a:spcBef>
              <a:defRPr sz="2700"/>
            </a:pPr>
            <a:endParaRPr dirty="0"/>
          </a:p>
          <a:p>
            <a:pPr algn="l">
              <a:lnSpc>
                <a:spcPct val="80000"/>
              </a:lnSpc>
              <a:spcBef>
                <a:spcPts val="600"/>
              </a:spcBef>
              <a:defRPr sz="2700"/>
            </a:pPr>
            <a:endParaRPr dirty="0"/>
          </a:p>
          <a:p>
            <a:pPr algn="l">
              <a:lnSpc>
                <a:spcPct val="80000"/>
              </a:lnSpc>
              <a:spcBef>
                <a:spcPts val="600"/>
              </a:spcBef>
              <a:defRPr sz="2200"/>
            </a:pPr>
            <a:endParaRPr dirty="0"/>
          </a:p>
          <a:p>
            <a:pPr algn="l">
              <a:lnSpc>
                <a:spcPct val="80000"/>
              </a:lnSpc>
              <a:spcBef>
                <a:spcPts val="600"/>
              </a:spcBef>
              <a:defRPr sz="2200"/>
            </a:pPr>
            <a:endParaRPr dirty="0"/>
          </a:p>
          <a:p>
            <a:pPr algn="l">
              <a:lnSpc>
                <a:spcPct val="80000"/>
              </a:lnSpc>
              <a:spcBef>
                <a:spcPts val="600"/>
              </a:spcBef>
              <a:defRPr sz="2200"/>
            </a:pPr>
            <a:endParaRPr dirty="0"/>
          </a:p>
          <a:p>
            <a:pPr marL="342900" indent="-342900" algn="l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800"/>
            </a:pPr>
            <a:r>
              <a:rPr dirty="0"/>
              <a:t>The mean obtained by the two methods is the same</a:t>
            </a:r>
            <a:r>
              <a:rPr lang="en-US" dirty="0"/>
              <a:t> (same </a:t>
            </a:r>
            <a:r>
              <a:rPr lang="en-US" dirty="0" err="1"/>
              <a:t>centre</a:t>
            </a:r>
            <a:r>
              <a:rPr lang="en-US" dirty="0"/>
              <a:t>)</a:t>
            </a:r>
            <a:endParaRPr sz="2700" dirty="0"/>
          </a:p>
          <a:p>
            <a:pPr marL="342900" indent="-342900" algn="l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800" b="1"/>
            </a:pPr>
            <a:r>
              <a:rPr dirty="0"/>
              <a:t>Variability</a:t>
            </a:r>
            <a:r>
              <a:rPr b="0" dirty="0"/>
              <a:t> or </a:t>
            </a:r>
            <a:r>
              <a:rPr dirty="0"/>
              <a:t>spread</a:t>
            </a:r>
            <a:r>
              <a:rPr b="0" dirty="0"/>
              <a:t> of the Autoanalyzer method appears to be greater</a:t>
            </a:r>
            <a:endParaRPr lang="en-US" b="0" dirty="0"/>
          </a:p>
          <a:p>
            <a:pPr marL="342900" indent="-342900" algn="l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800" b="1"/>
            </a:pPr>
            <a:r>
              <a:rPr lang="en-US" b="0" dirty="0"/>
              <a:t>samples can be described by: measure of location</a:t>
            </a:r>
          </a:p>
          <a:p>
            <a:pPr lvl="2" indent="0" algn="l">
              <a:lnSpc>
                <a:spcPct val="80000"/>
              </a:lnSpc>
              <a:spcBef>
                <a:spcPts val="400"/>
              </a:spcBef>
              <a:buSzPct val="100000"/>
              <a:defRPr sz="1800" b="1"/>
            </a:pPr>
            <a:r>
              <a:rPr lang="en-US" dirty="0"/>
              <a:t>		                                       +</a:t>
            </a:r>
          </a:p>
          <a:p>
            <a:pPr lvl="2" indent="0" algn="l">
              <a:lnSpc>
                <a:spcPct val="80000"/>
              </a:lnSpc>
              <a:spcBef>
                <a:spcPts val="400"/>
              </a:spcBef>
              <a:buSzPct val="100000"/>
              <a:defRPr sz="1800" b="1"/>
            </a:pPr>
            <a:r>
              <a:rPr lang="en-US" b="0" dirty="0"/>
              <a:t>	                                        measure of spread</a:t>
            </a:r>
          </a:p>
          <a:p>
            <a:pPr marL="342900" indent="-342900" algn="l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800" b="1"/>
            </a:pPr>
            <a:endParaRPr lang="en-US" b="1" dirty="0"/>
          </a:p>
          <a:p>
            <a:pPr marL="342900" indent="-342900" algn="l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800" b="1"/>
            </a:pPr>
            <a:endParaRPr b="0" dirty="0"/>
          </a:p>
        </p:txBody>
      </p:sp>
      <p:pic>
        <p:nvPicPr>
          <p:cNvPr id="21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87" y="1181100"/>
            <a:ext cx="6581775" cy="3000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Topics to be covered:</a:t>
            </a:r>
          </a:p>
        </p:txBody>
      </p:sp>
      <p:sp>
        <p:nvSpPr>
          <p:cNvPr id="9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Descriptive statistics</a:t>
            </a:r>
          </a:p>
          <a:p>
            <a:pPr>
              <a:lnSpc>
                <a:spcPct val="90000"/>
              </a:lnSpc>
            </a:pPr>
            <a:r>
              <a:t>Probability distributions</a:t>
            </a:r>
          </a:p>
          <a:p>
            <a:pPr>
              <a:lnSpc>
                <a:spcPct val="90000"/>
              </a:lnSpc>
            </a:pPr>
            <a:r>
              <a:t>Estimation</a:t>
            </a:r>
          </a:p>
          <a:p>
            <a:pPr>
              <a:lnSpc>
                <a:spcPct val="90000"/>
              </a:lnSpc>
            </a:pPr>
            <a:r>
              <a:t>Hypothesis testing</a:t>
            </a:r>
          </a:p>
          <a:p>
            <a:pPr>
              <a:lnSpc>
                <a:spcPct val="90000"/>
              </a:lnSpc>
            </a:pPr>
            <a:r>
              <a:t>Regression and correlation methods</a:t>
            </a:r>
          </a:p>
          <a:p>
            <a:pPr>
              <a:lnSpc>
                <a:spcPct val="90000"/>
              </a:lnSpc>
            </a:pPr>
            <a:r>
              <a:t>Logistic regression</a:t>
            </a:r>
          </a:p>
          <a:p>
            <a:pPr>
              <a:lnSpc>
                <a:spcPct val="90000"/>
              </a:lnSpc>
            </a:pPr>
            <a:r>
              <a:t>Nonparametric methods</a:t>
            </a:r>
          </a:p>
          <a:p>
            <a:pPr>
              <a:lnSpc>
                <a:spcPct val="90000"/>
              </a:lnSpc>
            </a:pPr>
            <a:r>
              <a:t>Multisample Inference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>
            <a:spLocks noGrp="1"/>
          </p:cNvSpPr>
          <p:nvPr>
            <p:ph type="ctrTitle"/>
          </p:nvPr>
        </p:nvSpPr>
        <p:spPr>
          <a:xfrm>
            <a:off x="646176" y="304800"/>
            <a:ext cx="7851648" cy="533400"/>
          </a:xfrm>
          <a:prstGeom prst="rect">
            <a:avLst/>
          </a:prstGeom>
        </p:spPr>
        <p:txBody>
          <a:bodyPr>
            <a:noAutofit/>
          </a:bodyPr>
          <a:lstStyle>
            <a:lvl1pPr defTabSz="896111">
              <a:defRPr sz="3136" b="1"/>
            </a:lvl1pPr>
          </a:lstStyle>
          <a:p>
            <a:r>
              <a:rPr lang="en-US" sz="3200" dirty="0"/>
              <a:t>Measure of Spread</a:t>
            </a:r>
            <a:br>
              <a:rPr lang="en-US" sz="3200" dirty="0"/>
            </a:br>
            <a:r>
              <a:rPr sz="3200" dirty="0"/>
              <a:t>Range or variability</a:t>
            </a:r>
          </a:p>
        </p:txBody>
      </p:sp>
      <p:sp>
        <p:nvSpPr>
          <p:cNvPr id="217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295400"/>
            <a:ext cx="785495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200"/>
            </a:pPr>
            <a:r>
              <a:rPr lang="en-US" dirty="0"/>
              <a:t>Simplest measure about variability of a sample: </a:t>
            </a:r>
            <a:r>
              <a:rPr lang="en-US" b="1" dirty="0"/>
              <a:t>range</a:t>
            </a:r>
          </a:p>
          <a:p>
            <a:pPr marL="342900" indent="-342900" algn="l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200"/>
            </a:pPr>
            <a:r>
              <a:rPr dirty="0"/>
              <a:t>Range</a:t>
            </a:r>
            <a:r>
              <a:rPr lang="en-US" dirty="0"/>
              <a:t>: </a:t>
            </a:r>
            <a:r>
              <a:rPr dirty="0"/>
              <a:t>difference between the largest and smallest </a:t>
            </a:r>
            <a:r>
              <a:rPr lang="en-US" dirty="0"/>
              <a:t> </a:t>
            </a:r>
            <a:r>
              <a:rPr dirty="0"/>
              <a:t>observations in a sample</a:t>
            </a:r>
            <a:endParaRPr lang="en-US" dirty="0"/>
          </a:p>
          <a:p>
            <a:pPr marL="342900" lvl="2" indent="-342900" algn="l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200"/>
            </a:pPr>
            <a:r>
              <a:rPr lang="en-US" dirty="0"/>
              <a:t>Pros: easy to compute with ordered samples</a:t>
            </a:r>
            <a:endParaRPr dirty="0"/>
          </a:p>
          <a:p>
            <a:pPr marL="342900" lvl="1" indent="-342900" algn="l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200"/>
            </a:pPr>
            <a:r>
              <a:rPr lang="en-US" dirty="0"/>
              <a:t>Cons: </a:t>
            </a:r>
          </a:p>
          <a:p>
            <a:pPr lvl="1" indent="0" algn="l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-</a:t>
            </a:r>
            <a:r>
              <a:rPr dirty="0"/>
              <a:t>very sensitive to </a:t>
            </a:r>
            <a:r>
              <a:rPr b="1" dirty="0"/>
              <a:t>extreme observations </a:t>
            </a:r>
            <a:r>
              <a:rPr dirty="0"/>
              <a:t>or </a:t>
            </a:r>
            <a:r>
              <a:rPr b="1" dirty="0"/>
              <a:t>outliers</a:t>
            </a:r>
            <a:endParaRPr lang="en-US" b="1" dirty="0"/>
          </a:p>
          <a:p>
            <a:pPr lvl="4" indent="0" algn="l">
              <a:spcBef>
                <a:spcPts val="500"/>
              </a:spcBef>
              <a:buClr>
                <a:srgbClr val="000000"/>
              </a:buClr>
              <a:defRPr sz="2200"/>
            </a:pPr>
            <a:r>
              <a:rPr lang="en-US" dirty="0"/>
              <a:t>     -depends on the sample size (n) (larger n</a:t>
            </a:r>
            <a:r>
              <a:rPr lang="en-US" dirty="0">
                <a:sym typeface="Wingdings" panose="05000000000000000000" pitchFamily="2" charset="2"/>
              </a:rPr>
              <a:t> larger range)</a:t>
            </a:r>
          </a:p>
          <a:p>
            <a:pPr lvl="4" indent="0" algn="l">
              <a:spcBef>
                <a:spcPts val="500"/>
              </a:spcBef>
              <a:buClr>
                <a:srgbClr val="000000"/>
              </a:buClr>
              <a:defRPr sz="2200"/>
            </a:pPr>
            <a:r>
              <a:rPr lang="en-US" dirty="0"/>
              <a:t>      </a:t>
            </a:r>
            <a:r>
              <a:rPr lang="en-US" dirty="0">
                <a:sym typeface="Wingdings" panose="05000000000000000000" pitchFamily="2" charset="2"/>
              </a:rPr>
              <a:t> difficult to compare ranges of data with different n</a:t>
            </a:r>
            <a:endParaRPr dirty="0"/>
          </a:p>
          <a:p>
            <a:pPr algn="l">
              <a:defRPr sz="2200"/>
            </a:pPr>
            <a:endParaRPr dirty="0"/>
          </a:p>
          <a:p>
            <a:pPr marL="342900" indent="-342900" algn="l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z="2200"/>
            </a:pPr>
            <a:r>
              <a:rPr dirty="0"/>
              <a:t>A </a:t>
            </a:r>
            <a:r>
              <a:rPr lang="en-US" dirty="0"/>
              <a:t>better measure of spread: </a:t>
            </a:r>
            <a:r>
              <a:rPr b="1" dirty="0"/>
              <a:t>percentiles or quantiles</a:t>
            </a:r>
          </a:p>
          <a:p>
            <a:pPr algn="l"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- </a:t>
            </a:r>
            <a:r>
              <a:rPr dirty="0"/>
              <a:t>less sensitive to outliers and are not greatly affected by the sample size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>
            <a:spLocks noGrp="1"/>
          </p:cNvSpPr>
          <p:nvPr>
            <p:ph type="ctrTitle"/>
          </p:nvPr>
        </p:nvSpPr>
        <p:spPr>
          <a:xfrm>
            <a:off x="609600" y="228600"/>
            <a:ext cx="7851648" cy="457200"/>
          </a:xfrm>
          <a:prstGeom prst="rect">
            <a:avLst/>
          </a:prstGeom>
        </p:spPr>
        <p:txBody>
          <a:bodyPr>
            <a:noAutofit/>
          </a:bodyPr>
          <a:lstStyle>
            <a:lvl1pPr defTabSz="658368">
              <a:defRPr sz="2592" b="1"/>
            </a:lvl1pPr>
          </a:lstStyle>
          <a:p>
            <a:r>
              <a:rPr lang="en-US" sz="3200" dirty="0"/>
              <a:t>Measure of Spread</a:t>
            </a:r>
            <a:br>
              <a:rPr lang="en-US" sz="3200" dirty="0"/>
            </a:br>
            <a:r>
              <a:rPr sz="3200" dirty="0"/>
              <a:t>Quantiles or percentiles</a:t>
            </a:r>
          </a:p>
        </p:txBody>
      </p:sp>
      <p:sp>
        <p:nvSpPr>
          <p:cNvPr id="222" name="Subtitle 2"/>
          <p:cNvSpPr txBox="1">
            <a:spLocks noGrp="1"/>
          </p:cNvSpPr>
          <p:nvPr>
            <p:ph type="subTitle" idx="1"/>
          </p:nvPr>
        </p:nvSpPr>
        <p:spPr>
          <a:xfrm>
            <a:off x="609600" y="1143000"/>
            <a:ext cx="8153400" cy="5486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The </a:t>
            </a:r>
            <a:r>
              <a:rPr i="1" dirty="0" err="1"/>
              <a:t>p</a:t>
            </a:r>
            <a:r>
              <a:rPr dirty="0" err="1"/>
              <a:t>th</a:t>
            </a:r>
            <a:r>
              <a:rPr dirty="0"/>
              <a:t> percentile</a:t>
            </a:r>
            <a:r>
              <a:rPr lang="en-US" dirty="0"/>
              <a:t>: </a:t>
            </a:r>
            <a:r>
              <a:rPr dirty="0"/>
              <a:t>value </a:t>
            </a:r>
            <a:r>
              <a:rPr i="1" dirty="0" err="1"/>
              <a:t>V</a:t>
            </a:r>
            <a:r>
              <a:rPr i="1" baseline="-25000" dirty="0" err="1"/>
              <a:t>p</a:t>
            </a:r>
            <a:r>
              <a:rPr dirty="0"/>
              <a:t> such that </a:t>
            </a:r>
            <a:r>
              <a:rPr i="1" dirty="0"/>
              <a:t>p</a:t>
            </a:r>
            <a:r>
              <a:rPr dirty="0"/>
              <a:t> percent of the sample points are </a:t>
            </a:r>
            <a:r>
              <a:rPr lang="en-US" dirty="0"/>
              <a:t>≤ </a:t>
            </a:r>
            <a:r>
              <a:rPr i="1" dirty="0" err="1"/>
              <a:t>V</a:t>
            </a:r>
            <a:r>
              <a:rPr i="1" baseline="-25000" dirty="0" err="1"/>
              <a:t>p</a:t>
            </a:r>
            <a:r>
              <a:rPr i="1" baseline="30000" dirty="0"/>
              <a:t>.</a:t>
            </a:r>
            <a:endParaRPr lang="en-US" i="1" baseline="30000" dirty="0"/>
          </a:p>
          <a:p>
            <a:pPr algn="l">
              <a:lnSpc>
                <a:spcPct val="90000"/>
              </a:lnSpc>
              <a:spcBef>
                <a:spcPts val="400"/>
              </a:spcBef>
              <a:buSzPct val="100000"/>
              <a:defRPr sz="2000"/>
            </a:pPr>
            <a:endParaRPr i="1" baseline="300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 b="1"/>
            </a:pPr>
            <a:r>
              <a:rPr dirty="0"/>
              <a:t>Median</a:t>
            </a:r>
            <a:r>
              <a:rPr b="0" dirty="0"/>
              <a:t>: 50th percentile</a:t>
            </a:r>
            <a:r>
              <a:rPr lang="en-US" dirty="0"/>
              <a:t> *</a:t>
            </a:r>
            <a:r>
              <a:rPr b="0" dirty="0"/>
              <a:t>special case of a quantile</a:t>
            </a:r>
            <a:r>
              <a:rPr lang="en-US" b="0" dirty="0"/>
              <a:t>*</a:t>
            </a:r>
            <a:endParaRPr b="0" dirty="0"/>
          </a:p>
          <a:p>
            <a:pPr algn="l">
              <a:lnSpc>
                <a:spcPct val="90000"/>
              </a:lnSpc>
              <a:defRPr sz="2000"/>
            </a:pPr>
            <a:endParaRPr b="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pPr>
            <a:r>
              <a:rPr dirty="0"/>
              <a:t>The </a:t>
            </a:r>
            <a:r>
              <a:rPr b="1" i="1" dirty="0" err="1"/>
              <a:t>p</a:t>
            </a:r>
            <a:r>
              <a:rPr b="1" dirty="0" err="1"/>
              <a:t>th</a:t>
            </a:r>
            <a:r>
              <a:rPr b="1" dirty="0"/>
              <a:t> percentile</a:t>
            </a:r>
            <a:endParaRPr dirty="0"/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lang="en-US" dirty="0"/>
              <a:t> If </a:t>
            </a:r>
            <a:r>
              <a:rPr lang="en-US" i="1" dirty="0"/>
              <a:t>np</a:t>
            </a:r>
            <a:r>
              <a:rPr lang="en-US" dirty="0"/>
              <a:t>/100 is not an integer (where </a:t>
            </a:r>
            <a:r>
              <a:rPr lang="en-US" i="1" dirty="0"/>
              <a:t>k</a:t>
            </a:r>
            <a:r>
              <a:rPr lang="en-US" dirty="0"/>
              <a:t> = largest integer less than </a:t>
            </a:r>
            <a:r>
              <a:rPr lang="en-US" i="1" dirty="0"/>
              <a:t>np</a:t>
            </a:r>
            <a:r>
              <a:rPr lang="en-US" dirty="0"/>
              <a:t>/100) : </a:t>
            </a:r>
            <a:r>
              <a:rPr dirty="0"/>
              <a:t>The (</a:t>
            </a:r>
            <a:r>
              <a:rPr i="1" dirty="0"/>
              <a:t>k</a:t>
            </a:r>
            <a:r>
              <a:rPr dirty="0"/>
              <a:t>+1)</a:t>
            </a:r>
            <a:r>
              <a:rPr dirty="0" err="1"/>
              <a:t>th</a:t>
            </a:r>
            <a:r>
              <a:rPr dirty="0"/>
              <a:t> largest sample point</a:t>
            </a:r>
            <a:endParaRPr sz="2800" dirty="0">
              <a:solidFill>
                <a:srgbClr val="888888"/>
              </a:solidFill>
            </a:endParaRP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Tx/>
              <a:buChar char="➢"/>
              <a:defRPr sz="1900"/>
            </a:pPr>
            <a:r>
              <a:rPr lang="en-US" dirty="0"/>
              <a:t> If </a:t>
            </a:r>
            <a:r>
              <a:rPr lang="en-US" i="1" dirty="0"/>
              <a:t>np</a:t>
            </a:r>
            <a:r>
              <a:rPr lang="en-US" dirty="0"/>
              <a:t>/100 is an integer</a:t>
            </a:r>
            <a:r>
              <a:rPr lang="en-US" sz="2800" dirty="0">
                <a:solidFill>
                  <a:srgbClr val="888888"/>
                </a:solidFill>
              </a:rPr>
              <a:t>: </a:t>
            </a:r>
            <a:r>
              <a:rPr dirty="0"/>
              <a:t>average of the (</a:t>
            </a:r>
            <a:r>
              <a:rPr i="1" dirty="0"/>
              <a:t>np</a:t>
            </a:r>
            <a:r>
              <a:rPr dirty="0"/>
              <a:t>/100)</a:t>
            </a:r>
            <a:r>
              <a:rPr dirty="0" err="1"/>
              <a:t>th</a:t>
            </a:r>
            <a:r>
              <a:rPr dirty="0"/>
              <a:t> and (</a:t>
            </a:r>
            <a:r>
              <a:rPr i="1" dirty="0"/>
              <a:t>np</a:t>
            </a:r>
            <a:r>
              <a:rPr dirty="0"/>
              <a:t>/100 +1)</a:t>
            </a:r>
            <a:r>
              <a:rPr dirty="0" err="1"/>
              <a:t>th</a:t>
            </a:r>
            <a:r>
              <a:rPr dirty="0"/>
              <a:t> largest observations</a:t>
            </a:r>
            <a:endParaRPr lang="en-US" dirty="0"/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Tx/>
              <a:buChar char="➢"/>
              <a:defRPr sz="1900"/>
            </a:pP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lang="en-US" dirty="0"/>
              <a:t>Percentiles computation: sample points must be ordered</a:t>
            </a: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lang="en-US" dirty="0"/>
              <a:t>If </a:t>
            </a:r>
            <a:r>
              <a:rPr lang="en-US" i="1" dirty="0"/>
              <a:t>n </a:t>
            </a:r>
            <a:r>
              <a:rPr lang="en-US" dirty="0"/>
              <a:t>is large, a stem-and-leaf plot or a computer program may be used</a:t>
            </a:r>
          </a:p>
          <a:p>
            <a:pPr algn="l">
              <a:lnSpc>
                <a:spcPct val="90000"/>
              </a:lnSpc>
              <a:spcBef>
                <a:spcPts val="400"/>
              </a:spcBef>
              <a:defRPr sz="2000"/>
            </a:pP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pPr>
            <a:r>
              <a:rPr dirty="0"/>
              <a:t>Frequently used percentiles are </a:t>
            </a: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dirty="0"/>
              <a:t>quartiles (25</a:t>
            </a:r>
            <a:r>
              <a:rPr baseline="30000" dirty="0"/>
              <a:t>th</a:t>
            </a:r>
            <a:r>
              <a:rPr dirty="0"/>
              <a:t>, 50</a:t>
            </a:r>
            <a:r>
              <a:rPr baseline="30000" dirty="0"/>
              <a:t>th</a:t>
            </a:r>
            <a:r>
              <a:rPr dirty="0"/>
              <a:t>, and 75</a:t>
            </a:r>
            <a:r>
              <a:rPr baseline="30000" dirty="0"/>
              <a:t>th</a:t>
            </a:r>
            <a:r>
              <a:rPr dirty="0"/>
              <a:t> percentiles)</a:t>
            </a:r>
            <a:endParaRPr sz="2800" dirty="0">
              <a:solidFill>
                <a:srgbClr val="888888"/>
              </a:solidFill>
            </a:endParaRP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dirty="0"/>
              <a:t>quintiles (20</a:t>
            </a:r>
            <a:r>
              <a:rPr baseline="30000" dirty="0"/>
              <a:t>th</a:t>
            </a:r>
            <a:r>
              <a:rPr dirty="0"/>
              <a:t>, 40</a:t>
            </a:r>
            <a:r>
              <a:rPr baseline="30000" dirty="0"/>
              <a:t>th</a:t>
            </a:r>
            <a:r>
              <a:rPr dirty="0"/>
              <a:t>, 60</a:t>
            </a:r>
            <a:r>
              <a:rPr baseline="30000" dirty="0"/>
              <a:t>th</a:t>
            </a:r>
            <a:r>
              <a:rPr dirty="0"/>
              <a:t>, and 80</a:t>
            </a:r>
            <a:r>
              <a:rPr baseline="30000" dirty="0"/>
              <a:t>th</a:t>
            </a:r>
            <a:r>
              <a:rPr dirty="0"/>
              <a:t> percentiles)</a:t>
            </a:r>
            <a:endParaRPr sz="2800" dirty="0">
              <a:solidFill>
                <a:srgbClr val="888888"/>
              </a:solidFill>
            </a:endParaRPr>
          </a:p>
          <a:p>
            <a:pPr marL="457200" lvl="1" indent="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dirty="0"/>
              <a:t>deciles (10</a:t>
            </a:r>
            <a:r>
              <a:rPr baseline="30000" dirty="0"/>
              <a:t>th</a:t>
            </a:r>
            <a:r>
              <a:rPr dirty="0"/>
              <a:t>, 20</a:t>
            </a:r>
            <a:r>
              <a:rPr baseline="30000" dirty="0"/>
              <a:t>th</a:t>
            </a:r>
            <a:r>
              <a:rPr dirty="0"/>
              <a:t>,…, 90</a:t>
            </a:r>
            <a:r>
              <a:rPr baseline="30000" dirty="0"/>
              <a:t>th</a:t>
            </a:r>
            <a:r>
              <a:rPr dirty="0"/>
              <a:t> percentiles</a:t>
            </a:r>
            <a:r>
              <a:rPr sz="2200" dirty="0"/>
              <a:t>)</a:t>
            </a:r>
            <a:endParaRPr sz="28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>
            <a:spLocks noGrp="1"/>
          </p:cNvSpPr>
          <p:nvPr>
            <p:ph type="ctrTitle"/>
          </p:nvPr>
        </p:nvSpPr>
        <p:spPr>
          <a:xfrm>
            <a:off x="533400" y="342900"/>
            <a:ext cx="7851648" cy="457200"/>
          </a:xfrm>
          <a:prstGeom prst="rect">
            <a:avLst/>
          </a:prstGeom>
        </p:spPr>
        <p:txBody>
          <a:bodyPr>
            <a:noAutofit/>
          </a:bodyPr>
          <a:lstStyle>
            <a:lvl1pPr defTabSz="740663">
              <a:defRPr sz="2592" b="1"/>
            </a:lvl1pPr>
          </a:lstStyle>
          <a:p>
            <a:r>
              <a:rPr lang="en-US" sz="2800" dirty="0"/>
              <a:t>Measure of Spread</a:t>
            </a:r>
            <a:br>
              <a:rPr lang="en-US" sz="2800" dirty="0"/>
            </a:br>
            <a:r>
              <a:rPr sz="2800" dirty="0"/>
              <a:t>Variance and Standard Deviation</a:t>
            </a:r>
          </a:p>
        </p:txBody>
      </p:sp>
      <p:sp>
        <p:nvSpPr>
          <p:cNvPr id="227" name="Subtitle 2"/>
          <p:cNvSpPr txBox="1">
            <a:spLocks noGrp="1"/>
          </p:cNvSpPr>
          <p:nvPr>
            <p:ph type="subTitle" idx="1"/>
          </p:nvPr>
        </p:nvSpPr>
        <p:spPr>
          <a:xfrm>
            <a:off x="530097" y="2718707"/>
            <a:ext cx="8417959" cy="46765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>
              <a:buSzPct val="100000"/>
              <a:buFont typeface="Arial"/>
              <a:buChar char="•"/>
              <a:defRPr sz="2200"/>
            </a:pPr>
            <a:r>
              <a:rPr sz="2000" dirty="0"/>
              <a:t>If center of the sample = arithmetic mean</a:t>
            </a:r>
            <a:r>
              <a:rPr lang="en-US" sz="2000" dirty="0"/>
              <a:t>:</a:t>
            </a:r>
          </a:p>
          <a:p>
            <a:pPr algn="just">
              <a:buSzPct val="100000"/>
              <a:defRPr sz="2200"/>
            </a:pPr>
            <a:r>
              <a:rPr lang="en-US" sz="2000" dirty="0"/>
              <a:t>       - </a:t>
            </a:r>
            <a:r>
              <a:rPr sz="2000" dirty="0"/>
              <a:t>a measure summariz</a:t>
            </a:r>
            <a:r>
              <a:rPr lang="en-US" sz="2000" dirty="0"/>
              <a:t>ing</a:t>
            </a:r>
            <a:r>
              <a:rPr sz="2000" dirty="0"/>
              <a:t> the difference between the </a:t>
            </a:r>
            <a:endParaRPr lang="en-US" sz="2000" dirty="0"/>
          </a:p>
          <a:p>
            <a:pPr algn="just">
              <a:buSzPct val="100000"/>
              <a:defRPr sz="2200"/>
            </a:pPr>
            <a:r>
              <a:rPr lang="en-US" sz="2000" dirty="0"/>
              <a:t>     </a:t>
            </a:r>
            <a:r>
              <a:rPr sz="2000" dirty="0"/>
              <a:t>individual sample points and the arithmetic</a:t>
            </a:r>
            <a:r>
              <a:rPr lang="en-US" sz="2000" dirty="0"/>
              <a:t> mean</a:t>
            </a:r>
            <a:r>
              <a:rPr sz="2000" dirty="0"/>
              <a:t>:</a:t>
            </a:r>
            <a:r>
              <a:rPr sz="1800" dirty="0"/>
              <a:t>	</a:t>
            </a:r>
            <a:endParaRPr lang="en-US" sz="1800" dirty="0"/>
          </a:p>
          <a:p>
            <a:pPr algn="l"/>
            <a:endParaRPr lang="en-US" sz="1800" dirty="0"/>
          </a:p>
          <a:p>
            <a:pPr algn="l">
              <a:spcBef>
                <a:spcPts val="500"/>
              </a:spcBef>
              <a:buSzPct val="100000"/>
              <a:defRPr sz="2200"/>
            </a:pPr>
            <a:r>
              <a:rPr lang="en-US" sz="1800" dirty="0"/>
              <a:t>     </a:t>
            </a:r>
            <a:endParaRPr sz="1800" u="sng" dirty="0"/>
          </a:p>
        </p:txBody>
      </p:sp>
      <p:pic>
        <p:nvPicPr>
          <p:cNvPr id="22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257" y="3560474"/>
            <a:ext cx="23368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2" descr="Picture 2">
            <a:extLst>
              <a:ext uri="{FF2B5EF4-FFF2-40B4-BE49-F238E27FC236}">
                <a16:creationId xmlns:a16="http://schemas.microsoft.com/office/drawing/2014/main" id="{431AFC95-712E-444D-B208-E7B956626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095" y="998764"/>
            <a:ext cx="3772955" cy="171994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FFA55D2-1D9E-4D5B-9FCF-B9EBFAF18327}"/>
              </a:ext>
            </a:extLst>
          </p:cNvPr>
          <p:cNvSpPr txBox="1">
            <a:spLocks/>
          </p:cNvSpPr>
          <p:nvPr/>
        </p:nvSpPr>
        <p:spPr>
          <a:xfrm>
            <a:off x="530098" y="4115975"/>
            <a:ext cx="7854950" cy="502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 hangingPunct="1">
              <a:spcBef>
                <a:spcPts val="500"/>
              </a:spcBef>
              <a:buSzPct val="100000"/>
              <a:buFont typeface="Arial"/>
              <a:buChar char="•"/>
              <a:defRPr sz="2200" b="1"/>
            </a:pPr>
            <a:r>
              <a:rPr lang="en-US" sz="2200" b="1" dirty="0"/>
              <a:t>Sample variance</a:t>
            </a:r>
            <a:r>
              <a:rPr lang="en-US" sz="2200" dirty="0"/>
              <a:t> or variance: average of the squares of the deviations from the sample mean:</a:t>
            </a:r>
          </a:p>
          <a:p>
            <a:pPr algn="l" hangingPunct="1"/>
            <a:r>
              <a:rPr lang="en-US" dirty="0"/>
              <a:t>			</a:t>
            </a:r>
            <a:endParaRPr lang="en-US" sz="2200" dirty="0"/>
          </a:p>
          <a:p>
            <a:pPr algn="l" hangingPunct="1"/>
            <a:endParaRPr lang="en-US" sz="2200" dirty="0"/>
          </a:p>
          <a:p>
            <a:pPr marL="342900" indent="-342900" algn="l" hangingPunct="1">
              <a:spcBef>
                <a:spcPts val="500"/>
              </a:spcBef>
              <a:buSzPct val="100000"/>
              <a:buFont typeface="Arial"/>
              <a:buChar char="•"/>
              <a:defRPr sz="2200" b="1"/>
            </a:pPr>
            <a:r>
              <a:rPr lang="en-US" sz="2200" b="1" dirty="0"/>
              <a:t>Sample standard deviation</a:t>
            </a:r>
            <a:r>
              <a:rPr lang="en-US" sz="2200" dirty="0"/>
              <a:t>:</a:t>
            </a:r>
          </a:p>
        </p:txBody>
      </p:sp>
      <p:pic>
        <p:nvPicPr>
          <p:cNvPr id="4" name="Picture 3" descr="Picture 3">
            <a:extLst>
              <a:ext uri="{FF2B5EF4-FFF2-40B4-BE49-F238E27FC236}">
                <a16:creationId xmlns:a16="http://schemas.microsoft.com/office/drawing/2014/main" id="{91D79D78-6D78-4E59-AC6B-76589DCD5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697" y="4966069"/>
            <a:ext cx="18097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Picture 2">
            <a:extLst>
              <a:ext uri="{FF2B5EF4-FFF2-40B4-BE49-F238E27FC236}">
                <a16:creationId xmlns:a16="http://schemas.microsoft.com/office/drawing/2014/main" id="{2B5825CF-2BBF-4059-836D-68B2A115A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9076" y="5966030"/>
            <a:ext cx="3481388" cy="7477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2AE3CD-BF80-4AC6-B634-A6D9E9F31B0D}"/>
              </a:ext>
            </a:extLst>
          </p:cNvPr>
          <p:cNvSpPr txBox="1"/>
          <p:nvPr/>
        </p:nvSpPr>
        <p:spPr>
          <a:xfrm>
            <a:off x="1729722" y="6207040"/>
            <a:ext cx="211532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(Commonly used)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1"/>
          <p:cNvSpPr txBox="1">
            <a:spLocks noGrp="1"/>
          </p:cNvSpPr>
          <p:nvPr>
            <p:ph type="ctr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>
            <a:noAutofit/>
          </a:bodyPr>
          <a:lstStyle>
            <a:lvl1pPr defTabSz="740663">
              <a:defRPr sz="2592" b="1"/>
            </a:lvl1pPr>
          </a:lstStyle>
          <a:p>
            <a:r>
              <a:rPr lang="en-US" sz="3200" dirty="0"/>
              <a:t>Measure of Spread</a:t>
            </a:r>
            <a:br>
              <a:rPr lang="en-US" sz="3200" dirty="0"/>
            </a:br>
            <a:r>
              <a:rPr sz="3200" dirty="0"/>
              <a:t>Properties of Variance and Standard Deviation</a:t>
            </a:r>
          </a:p>
        </p:txBody>
      </p:sp>
      <p:sp>
        <p:nvSpPr>
          <p:cNvPr id="243" name="Subtitle 2"/>
          <p:cNvSpPr txBox="1">
            <a:spLocks noGrp="1"/>
          </p:cNvSpPr>
          <p:nvPr>
            <p:ph type="subTitle" idx="1"/>
          </p:nvPr>
        </p:nvSpPr>
        <p:spPr>
          <a:xfrm>
            <a:off x="464911" y="952499"/>
            <a:ext cx="7854950" cy="4876801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Samples </a:t>
            </a:r>
            <a:r>
              <a:rPr i="1" dirty="0"/>
              <a:t>x</a:t>
            </a:r>
            <a:r>
              <a:rPr i="1" baseline="-25000" dirty="0"/>
              <a:t>1</a:t>
            </a:r>
            <a:r>
              <a:rPr i="1" dirty="0"/>
              <a:t>, …, </a:t>
            </a:r>
            <a:r>
              <a:rPr i="1" dirty="0" err="1"/>
              <a:t>x</a:t>
            </a:r>
            <a:r>
              <a:rPr i="1" baseline="-25000" dirty="0" err="1"/>
              <a:t>n</a:t>
            </a:r>
            <a:r>
              <a:rPr dirty="0"/>
              <a:t> and </a:t>
            </a:r>
            <a:r>
              <a:rPr i="1" dirty="0"/>
              <a:t>y</a:t>
            </a:r>
            <a:r>
              <a:rPr i="1" baseline="-25000" dirty="0"/>
              <a:t>1</a:t>
            </a:r>
            <a:r>
              <a:rPr i="1" dirty="0"/>
              <a:t>, …, </a:t>
            </a:r>
            <a:r>
              <a:rPr i="1" dirty="0" err="1"/>
              <a:t>y</a:t>
            </a:r>
            <a:r>
              <a:rPr i="1" baseline="-25000" dirty="0" err="1"/>
              <a:t>n</a:t>
            </a:r>
            <a:r>
              <a:rPr i="1" baseline="-25000" dirty="0"/>
              <a:t> </a:t>
            </a:r>
          </a:p>
          <a:p>
            <a:pPr algn="l">
              <a:spcBef>
                <a:spcPts val="400"/>
              </a:spcBef>
              <a:defRPr sz="2000" i="1" baseline="-25000"/>
            </a:pPr>
            <a:r>
              <a:rPr dirty="0"/>
              <a:t>       </a:t>
            </a:r>
            <a:r>
              <a:rPr i="0" baseline="0" dirty="0"/>
              <a:t>where </a:t>
            </a:r>
            <a:r>
              <a:rPr baseline="0" dirty="0" err="1"/>
              <a:t>y</a:t>
            </a:r>
            <a:r>
              <a:rPr dirty="0" err="1"/>
              <a:t>i</a:t>
            </a:r>
            <a:r>
              <a:rPr baseline="0" dirty="0"/>
              <a:t> = x</a:t>
            </a:r>
            <a:r>
              <a:rPr dirty="0"/>
              <a:t>i</a:t>
            </a:r>
            <a:r>
              <a:rPr baseline="0" dirty="0"/>
              <a:t> + c		</a:t>
            </a:r>
            <a:r>
              <a:rPr i="0" baseline="0" dirty="0"/>
              <a:t> </a:t>
            </a:r>
            <a:r>
              <a:rPr baseline="0" dirty="0" err="1"/>
              <a:t>i</a:t>
            </a:r>
            <a:r>
              <a:rPr i="0" baseline="0" dirty="0"/>
              <a:t> = 1, …, </a:t>
            </a:r>
            <a:r>
              <a:rPr baseline="0" dirty="0"/>
              <a:t>n</a:t>
            </a:r>
            <a:endParaRPr lang="en-US" baseline="0" dirty="0"/>
          </a:p>
          <a:p>
            <a:pPr algn="l">
              <a:spcBef>
                <a:spcPts val="400"/>
              </a:spcBef>
              <a:defRPr sz="2000" i="1" baseline="-25000"/>
            </a:pPr>
            <a:endParaRPr lang="en-US" dirty="0"/>
          </a:p>
          <a:p>
            <a:pPr algn="l">
              <a:spcBef>
                <a:spcPts val="400"/>
              </a:spcBef>
              <a:defRPr sz="2000" i="1" baseline="-25000"/>
            </a:pPr>
            <a:endParaRPr lang="en-US" baseline="0" dirty="0"/>
          </a:p>
          <a:p>
            <a:pPr algn="l">
              <a:spcBef>
                <a:spcPts val="400"/>
              </a:spcBef>
              <a:defRPr sz="2000" i="1" baseline="-25000"/>
            </a:pPr>
            <a:endParaRPr lang="en-US" dirty="0"/>
          </a:p>
          <a:p>
            <a:pPr algn="l">
              <a:spcBef>
                <a:spcPts val="400"/>
              </a:spcBef>
              <a:defRPr sz="2000" i="1" baseline="-25000"/>
            </a:pPr>
            <a:endParaRPr lang="en-US" baseline="0" dirty="0"/>
          </a:p>
          <a:p>
            <a:pPr algn="l">
              <a:spcBef>
                <a:spcPts val="400"/>
              </a:spcBef>
              <a:defRPr sz="2000" i="1" baseline="-25000"/>
            </a:pPr>
            <a:endParaRPr lang="en-US" dirty="0"/>
          </a:p>
          <a:p>
            <a:pPr algn="l">
              <a:spcBef>
                <a:spcPts val="400"/>
              </a:spcBef>
              <a:defRPr sz="2000" i="1" baseline="-25000"/>
            </a:pPr>
            <a:endParaRPr baseline="0" dirty="0"/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If respective sample variances: </a:t>
            </a:r>
            <a:r>
              <a:rPr i="1" dirty="0"/>
              <a:t>s</a:t>
            </a:r>
            <a:r>
              <a:rPr i="1" baseline="-25000" dirty="0"/>
              <a:t>x</a:t>
            </a:r>
            <a:r>
              <a:rPr i="1" baseline="30000" dirty="0"/>
              <a:t>2</a:t>
            </a:r>
            <a:r>
              <a:rPr i="1" baseline="-25000" dirty="0"/>
              <a:t> </a:t>
            </a:r>
            <a:r>
              <a:rPr dirty="0"/>
              <a:t>and</a:t>
            </a:r>
            <a:r>
              <a:rPr i="1" dirty="0"/>
              <a:t> s</a:t>
            </a:r>
            <a:r>
              <a:rPr i="1" baseline="-25000" dirty="0"/>
              <a:t>y</a:t>
            </a:r>
            <a:r>
              <a:rPr i="1" baseline="30000" dirty="0"/>
              <a:t>2</a:t>
            </a:r>
            <a:r>
              <a:rPr i="1" dirty="0"/>
              <a:t> </a:t>
            </a:r>
            <a:r>
              <a:rPr dirty="0"/>
              <a:t>then s</a:t>
            </a:r>
            <a:r>
              <a:rPr baseline="-25000" dirty="0"/>
              <a:t>y</a:t>
            </a:r>
            <a:r>
              <a:rPr baseline="30000" dirty="0"/>
              <a:t>2</a:t>
            </a:r>
            <a:r>
              <a:rPr dirty="0"/>
              <a:t> = s</a:t>
            </a:r>
            <a:r>
              <a:rPr baseline="-25000" dirty="0"/>
              <a:t>x</a:t>
            </a:r>
            <a:r>
              <a:rPr baseline="30000" dirty="0"/>
              <a:t>2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Samples </a:t>
            </a:r>
            <a:r>
              <a:rPr i="1" dirty="0"/>
              <a:t>x</a:t>
            </a:r>
            <a:r>
              <a:rPr i="1" baseline="-25000" dirty="0"/>
              <a:t>1</a:t>
            </a:r>
            <a:r>
              <a:rPr i="1" dirty="0"/>
              <a:t>, …, </a:t>
            </a:r>
            <a:r>
              <a:rPr i="1" dirty="0" err="1"/>
              <a:t>x</a:t>
            </a:r>
            <a:r>
              <a:rPr i="1" baseline="-25000" dirty="0" err="1"/>
              <a:t>n</a:t>
            </a:r>
            <a:r>
              <a:rPr dirty="0"/>
              <a:t> and </a:t>
            </a:r>
            <a:r>
              <a:rPr i="1" dirty="0"/>
              <a:t>y</a:t>
            </a:r>
            <a:r>
              <a:rPr i="1" baseline="-25000" dirty="0"/>
              <a:t>1</a:t>
            </a:r>
            <a:r>
              <a:rPr i="1" dirty="0"/>
              <a:t>, …, </a:t>
            </a:r>
            <a:r>
              <a:rPr i="1" dirty="0" err="1"/>
              <a:t>y</a:t>
            </a:r>
            <a:r>
              <a:rPr i="1" baseline="-25000" dirty="0" err="1"/>
              <a:t>n</a:t>
            </a:r>
            <a:r>
              <a:rPr i="1" baseline="-25000" dirty="0"/>
              <a:t> </a:t>
            </a:r>
          </a:p>
          <a:p>
            <a:pPr algn="l">
              <a:spcBef>
                <a:spcPts val="400"/>
              </a:spcBef>
              <a:defRPr sz="2000" i="1" baseline="-25000"/>
            </a:pPr>
            <a:r>
              <a:rPr dirty="0"/>
              <a:t>       </a:t>
            </a:r>
            <a:r>
              <a:rPr i="0" baseline="0" dirty="0"/>
              <a:t>where </a:t>
            </a:r>
            <a:r>
              <a:rPr baseline="0" dirty="0" err="1"/>
              <a:t>y</a:t>
            </a:r>
            <a:r>
              <a:rPr dirty="0" err="1"/>
              <a:t>i</a:t>
            </a:r>
            <a:r>
              <a:rPr baseline="0" dirty="0"/>
              <a:t> = cx</a:t>
            </a:r>
            <a:r>
              <a:rPr dirty="0"/>
              <a:t>i	</a:t>
            </a:r>
            <a:r>
              <a:rPr baseline="0" dirty="0" err="1"/>
              <a:t>i</a:t>
            </a:r>
            <a:r>
              <a:rPr i="0" baseline="0" dirty="0"/>
              <a:t> = 1, …, </a:t>
            </a:r>
            <a:r>
              <a:rPr baseline="0" dirty="0"/>
              <a:t>n and c&gt;0</a:t>
            </a:r>
          </a:p>
          <a:p>
            <a:pPr algn="l">
              <a:spcBef>
                <a:spcPts val="400"/>
              </a:spcBef>
              <a:defRPr sz="2000"/>
            </a:pPr>
            <a:r>
              <a:rPr dirty="0"/>
              <a:t>     then s</a:t>
            </a:r>
            <a:r>
              <a:rPr baseline="-25000" dirty="0"/>
              <a:t>y</a:t>
            </a:r>
            <a:r>
              <a:rPr baseline="30000" dirty="0"/>
              <a:t>2</a:t>
            </a:r>
            <a:r>
              <a:rPr dirty="0"/>
              <a:t> = c</a:t>
            </a:r>
            <a:r>
              <a:rPr baseline="30000" dirty="0"/>
              <a:t>2</a:t>
            </a:r>
            <a:r>
              <a:rPr dirty="0"/>
              <a:t>s</a:t>
            </a:r>
            <a:r>
              <a:rPr baseline="-25000" dirty="0"/>
              <a:t>x</a:t>
            </a:r>
            <a:r>
              <a:rPr baseline="30000" dirty="0"/>
              <a:t>2 </a:t>
            </a:r>
            <a:r>
              <a:rPr dirty="0"/>
              <a:t>which is </a:t>
            </a:r>
            <a:r>
              <a:rPr dirty="0" err="1"/>
              <a:t>s</a:t>
            </a:r>
            <a:r>
              <a:rPr baseline="-25000" dirty="0" err="1"/>
              <a:t>y</a:t>
            </a:r>
            <a:r>
              <a:rPr dirty="0"/>
              <a:t> = </a:t>
            </a:r>
            <a:r>
              <a:rPr dirty="0" err="1"/>
              <a:t>cs</a:t>
            </a:r>
            <a:r>
              <a:rPr baseline="-25000" dirty="0" err="1"/>
              <a:t>x</a:t>
            </a:r>
            <a:endParaRPr baseline="-25000" dirty="0"/>
          </a:p>
        </p:txBody>
      </p:sp>
      <p:pic>
        <p:nvPicPr>
          <p:cNvPr id="24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54" y="1790699"/>
            <a:ext cx="7543800" cy="160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429" y="5029200"/>
            <a:ext cx="5181600" cy="160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1"/>
          <p:cNvSpPr txBox="1">
            <a:spLocks noGrp="1"/>
          </p:cNvSpPr>
          <p:nvPr>
            <p:ph type="ctrTitle"/>
          </p:nvPr>
        </p:nvSpPr>
        <p:spPr>
          <a:xfrm>
            <a:off x="609600" y="457200"/>
            <a:ext cx="7851648" cy="457200"/>
          </a:xfrm>
          <a:prstGeom prst="rect">
            <a:avLst/>
          </a:prstGeom>
        </p:spPr>
        <p:txBody>
          <a:bodyPr>
            <a:noAutofit/>
          </a:bodyPr>
          <a:lstStyle>
            <a:lvl1pPr defTabSz="841247">
              <a:defRPr sz="2576" b="1"/>
            </a:lvl1pPr>
          </a:lstStyle>
          <a:p>
            <a:r>
              <a:rPr sz="3200" dirty="0"/>
              <a:t>Coefficient of Variation (CV)</a:t>
            </a:r>
          </a:p>
        </p:txBody>
      </p:sp>
      <p:sp>
        <p:nvSpPr>
          <p:cNvPr id="250" name="Subtitle 2"/>
          <p:cNvSpPr txBox="1">
            <a:spLocks noGrp="1"/>
          </p:cNvSpPr>
          <p:nvPr>
            <p:ph type="subTitle" idx="1"/>
          </p:nvPr>
        </p:nvSpPr>
        <p:spPr>
          <a:xfrm>
            <a:off x="457200" y="914400"/>
            <a:ext cx="785495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300"/>
            </a:pPr>
            <a:r>
              <a:rPr lang="en-US" dirty="0"/>
              <a:t>Useful to link arithmetic mean and standard deviation</a:t>
            </a:r>
          </a:p>
          <a:p>
            <a:pPr marL="457200" indent="-4572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300"/>
            </a:pPr>
            <a:r>
              <a:rPr dirty="0"/>
              <a:t>CV = 100% × (s/x)</a:t>
            </a: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900"/>
            </a:pP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900"/>
            </a:pP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900"/>
            </a:pP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900"/>
            </a:pP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200"/>
            </a:pPr>
            <a:endParaRPr sz="2900" dirty="0"/>
          </a:p>
          <a:p>
            <a:pPr algn="l">
              <a:lnSpc>
                <a:spcPct val="90000"/>
              </a:lnSpc>
              <a:spcBef>
                <a:spcPts val="600"/>
              </a:spcBef>
              <a:defRPr sz="2200"/>
            </a:pPr>
            <a:endParaRPr sz="2900" dirty="0"/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sz="2300" dirty="0"/>
              <a:t>Remains the same regardless of units used</a:t>
            </a:r>
          </a:p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lang="en-US" sz="2300" dirty="0"/>
              <a:t>CV is u</a:t>
            </a:r>
            <a:r>
              <a:rPr sz="2300" dirty="0"/>
              <a:t>seful:</a:t>
            </a:r>
          </a:p>
          <a:p>
            <a:pPr marL="800100" lvl="1" indent="-342900" algn="l">
              <a:lnSpc>
                <a:spcPct val="90000"/>
              </a:lnSpc>
              <a:spcBef>
                <a:spcPts val="300"/>
              </a:spcBef>
              <a:buSzPct val="100000"/>
              <a:buChar char="▪"/>
              <a:defRPr sz="1600"/>
            </a:pPr>
            <a:r>
              <a:rPr sz="2000" dirty="0"/>
              <a:t>comparing variability of different samples with different arithmetic means</a:t>
            </a:r>
            <a:endParaRPr sz="2000" dirty="0">
              <a:solidFill>
                <a:srgbClr val="888888"/>
              </a:solidFill>
            </a:endParaRPr>
          </a:p>
          <a:p>
            <a:pPr marL="800100" lvl="1" indent="-342900" algn="l">
              <a:lnSpc>
                <a:spcPct val="90000"/>
              </a:lnSpc>
              <a:spcBef>
                <a:spcPts val="300"/>
              </a:spcBef>
              <a:buSzPct val="100000"/>
              <a:buChar char="▪"/>
              <a:defRPr sz="1600"/>
            </a:pPr>
            <a:r>
              <a:rPr sz="2000" dirty="0"/>
              <a:t>comparing the reproducibility of different variables</a:t>
            </a:r>
          </a:p>
        </p:txBody>
      </p:sp>
      <p:pic>
        <p:nvPicPr>
          <p:cNvPr id="251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28800"/>
            <a:ext cx="6172200" cy="236061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traight Connector 6"/>
          <p:cNvSpPr/>
          <p:nvPr/>
        </p:nvSpPr>
        <p:spPr>
          <a:xfrm>
            <a:off x="3124200" y="1371600"/>
            <a:ext cx="1524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1"/>
          <p:cNvSpPr txBox="1">
            <a:spLocks noGrp="1"/>
          </p:cNvSpPr>
          <p:nvPr>
            <p:ph type="ctrTitle"/>
          </p:nvPr>
        </p:nvSpPr>
        <p:spPr>
          <a:xfrm>
            <a:off x="533400" y="419100"/>
            <a:ext cx="7851648" cy="381000"/>
          </a:xfrm>
          <a:prstGeom prst="rect">
            <a:avLst/>
          </a:prstGeom>
        </p:spPr>
        <p:txBody>
          <a:bodyPr>
            <a:noAutofit/>
          </a:bodyPr>
          <a:lstStyle>
            <a:lvl1pPr defTabSz="603504">
              <a:defRPr sz="2112" b="1"/>
            </a:lvl1pPr>
          </a:lstStyle>
          <a:p>
            <a:r>
              <a:rPr sz="3200" dirty="0"/>
              <a:t>Grouped Data</a:t>
            </a:r>
          </a:p>
        </p:txBody>
      </p:sp>
      <p:sp>
        <p:nvSpPr>
          <p:cNvPr id="257" name="Subtitle 2"/>
          <p:cNvSpPr txBox="1">
            <a:spLocks noGrp="1"/>
          </p:cNvSpPr>
          <p:nvPr>
            <p:ph type="subTitle" idx="1"/>
          </p:nvPr>
        </p:nvSpPr>
        <p:spPr>
          <a:xfrm>
            <a:off x="530098" y="985157"/>
            <a:ext cx="7854950" cy="5638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Sample size is large</a:t>
            </a:r>
            <a:r>
              <a:rPr lang="en-US" dirty="0"/>
              <a:t>: </a:t>
            </a:r>
            <a:r>
              <a:rPr dirty="0"/>
              <a:t>data collected in grouped form</a:t>
            </a:r>
            <a:endParaRPr lang="en-US" dirty="0"/>
          </a:p>
          <a:p>
            <a:pPr lvl="2" indent="0" algn="l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r>
              <a:rPr lang="en-US" dirty="0"/>
              <a:t>     -less accurate to measure certain quantities (measurement  </a:t>
            </a:r>
          </a:p>
          <a:p>
            <a:pPr lvl="2" indent="0" algn="l">
              <a:lnSpc>
                <a:spcPct val="90000"/>
              </a:lnSpc>
              <a:spcBef>
                <a:spcPts val="500"/>
              </a:spcBef>
              <a:buSzPct val="100000"/>
              <a:defRPr sz="2200"/>
            </a:pPr>
            <a:r>
              <a:rPr lang="en-US" dirty="0"/>
              <a:t>      error and imprecise patient recall)</a:t>
            </a:r>
            <a:endParaRPr dirty="0"/>
          </a:p>
          <a:p>
            <a:pPr algn="l">
              <a:lnSpc>
                <a:spcPct val="90000"/>
              </a:lnSpc>
              <a:defRPr sz="2200"/>
            </a:pPr>
            <a:endParaRPr dirty="0"/>
          </a:p>
          <a:p>
            <a:pPr algn="l">
              <a:lnSpc>
                <a:spcPct val="90000"/>
              </a:lnSpc>
              <a:defRPr sz="2200"/>
            </a:pPr>
            <a:endParaRPr dirty="0"/>
          </a:p>
          <a:p>
            <a:pPr algn="l">
              <a:lnSpc>
                <a:spcPct val="90000"/>
              </a:lnSpc>
              <a:defRPr sz="2200"/>
            </a:pPr>
            <a:endParaRPr dirty="0"/>
          </a:p>
          <a:p>
            <a:pPr algn="l">
              <a:lnSpc>
                <a:spcPct val="90000"/>
              </a:lnSpc>
              <a:defRPr sz="2200"/>
            </a:pPr>
            <a:endParaRPr dirty="0"/>
          </a:p>
          <a:p>
            <a:pPr algn="l">
              <a:lnSpc>
                <a:spcPct val="90000"/>
              </a:lnSpc>
              <a:defRPr sz="2200"/>
            </a:pPr>
            <a:endParaRPr dirty="0"/>
          </a:p>
          <a:p>
            <a:pPr algn="l">
              <a:lnSpc>
                <a:spcPct val="90000"/>
              </a:lnSpc>
              <a:defRPr sz="2200"/>
            </a:pPr>
            <a:endParaRPr dirty="0"/>
          </a:p>
          <a:p>
            <a:pPr algn="l">
              <a:lnSpc>
                <a:spcPct val="90000"/>
              </a:lnSpc>
              <a:defRPr sz="2200"/>
            </a:pPr>
            <a:endParaRPr dirty="0"/>
          </a:p>
          <a:p>
            <a:pPr marL="342900" indent="-342900" algn="just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dirty="0"/>
              <a:t>The simplest way to display the data: frequency distribution (usually using a statistical package)</a:t>
            </a:r>
          </a:p>
          <a:p>
            <a:pPr algn="just">
              <a:lnSpc>
                <a:spcPct val="90000"/>
              </a:lnSpc>
              <a:defRPr sz="2200"/>
            </a:pPr>
            <a:endParaRPr dirty="0"/>
          </a:p>
          <a:p>
            <a:pPr marL="342900" indent="-342900" algn="just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 b="1"/>
            </a:pPr>
            <a:r>
              <a:rPr dirty="0"/>
              <a:t>Frequency distribution:  </a:t>
            </a:r>
            <a:r>
              <a:rPr b="0" dirty="0"/>
              <a:t>ordered display of each value in a data set </a:t>
            </a:r>
            <a:r>
              <a:rPr lang="en-US" b="0" dirty="0"/>
              <a:t>and </a:t>
            </a:r>
            <a:r>
              <a:rPr b="0" dirty="0"/>
              <a:t>its </a:t>
            </a:r>
            <a:r>
              <a:rPr dirty="0"/>
              <a:t>frequency</a:t>
            </a:r>
            <a:r>
              <a:rPr b="0" dirty="0"/>
              <a:t> (number of times that value occurs)</a:t>
            </a:r>
          </a:p>
        </p:txBody>
      </p:sp>
      <p:pic>
        <p:nvPicPr>
          <p:cNvPr id="25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6553200" cy="251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4400"/>
            <a:ext cx="4029075" cy="5395913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TextBox 4"/>
          <p:cNvSpPr txBox="1"/>
          <p:nvPr/>
        </p:nvSpPr>
        <p:spPr>
          <a:xfrm>
            <a:off x="5257800" y="1393371"/>
            <a:ext cx="3415937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200"/>
            </a:pPr>
            <a:r>
              <a:rPr dirty="0"/>
              <a:t>Unique sample 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 sz="2200"/>
            </a:pPr>
            <a:r>
              <a:rPr dirty="0"/>
              <a:t>values is large</a:t>
            </a:r>
            <a:r>
              <a:rPr lang="en-US" dirty="0"/>
              <a:t>: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 sz="2200"/>
            </a:pPr>
            <a:r>
              <a:rPr dirty="0"/>
              <a:t>a frequency</a:t>
            </a:r>
            <a:r>
              <a:rPr lang="en-US" dirty="0">
                <a:latin typeface="Constantia"/>
                <a:sym typeface="Constantia"/>
              </a:rPr>
              <a:t> </a:t>
            </a:r>
            <a:r>
              <a:rPr dirty="0"/>
              <a:t>distribution may still be too detailed</a:t>
            </a:r>
          </a:p>
        </p:txBody>
      </p:sp>
      <p:pic>
        <p:nvPicPr>
          <p:cNvPr id="264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4230687"/>
            <a:ext cx="3030539" cy="2079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838200"/>
            <a:ext cx="7854950" cy="54102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9" name="TextBox 6"/>
          <p:cNvSpPr txBox="1"/>
          <p:nvPr/>
        </p:nvSpPr>
        <p:spPr>
          <a:xfrm>
            <a:off x="4278789" y="1431472"/>
            <a:ext cx="3750310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200"/>
            </a:pPr>
            <a:r>
              <a:rPr dirty="0"/>
              <a:t>If the data is too large</a:t>
            </a:r>
            <a:r>
              <a:rPr lang="en-US" dirty="0"/>
              <a:t>:</a:t>
            </a:r>
            <a:r>
              <a:rPr dirty="0"/>
              <a:t> data </a:t>
            </a:r>
            <a:r>
              <a:rPr lang="en-US" dirty="0"/>
              <a:t>can be</a:t>
            </a:r>
            <a:r>
              <a:rPr dirty="0"/>
              <a:t> </a:t>
            </a:r>
            <a:r>
              <a:rPr b="1" dirty="0"/>
              <a:t>categorized</a:t>
            </a:r>
            <a:r>
              <a:rPr dirty="0"/>
              <a:t> into broader groups</a:t>
            </a:r>
          </a:p>
        </p:txBody>
      </p:sp>
      <p:pic>
        <p:nvPicPr>
          <p:cNvPr id="270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12" y="3797300"/>
            <a:ext cx="6480176" cy="2670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141412"/>
            <a:ext cx="3157539" cy="2371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le 1"/>
          <p:cNvSpPr txBox="1">
            <a:spLocks noGrp="1"/>
          </p:cNvSpPr>
          <p:nvPr>
            <p:ph type="ctrTitle"/>
          </p:nvPr>
        </p:nvSpPr>
        <p:spPr>
          <a:xfrm>
            <a:off x="457200" y="685800"/>
            <a:ext cx="7851648" cy="381000"/>
          </a:xfrm>
          <a:prstGeom prst="rect">
            <a:avLst/>
          </a:prstGeom>
        </p:spPr>
        <p:txBody>
          <a:bodyPr>
            <a:noAutofit/>
          </a:bodyPr>
          <a:lstStyle>
            <a:lvl1pPr defTabSz="685800">
              <a:defRPr sz="2100" b="1"/>
            </a:lvl1pPr>
          </a:lstStyle>
          <a:p>
            <a:r>
              <a:rPr sz="3200" dirty="0"/>
              <a:t>Graphic Methods</a:t>
            </a:r>
          </a:p>
        </p:txBody>
      </p:sp>
      <p:sp>
        <p:nvSpPr>
          <p:cNvPr id="276" name="Subtitle 2"/>
          <p:cNvSpPr txBox="1">
            <a:spLocks noGrp="1"/>
          </p:cNvSpPr>
          <p:nvPr>
            <p:ph type="subTitle" idx="1"/>
          </p:nvPr>
        </p:nvSpPr>
        <p:spPr>
          <a:xfrm>
            <a:off x="530098" y="1208314"/>
            <a:ext cx="7854950" cy="54700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rPr dirty="0"/>
              <a:t>Graphic methods: quick overall impression of data</a:t>
            </a:r>
          </a:p>
          <a:p>
            <a:pPr algn="l">
              <a:lnSpc>
                <a:spcPct val="90000"/>
              </a:lnSpc>
              <a:defRPr sz="2000"/>
            </a:pPr>
            <a:endParaRPr dirty="0"/>
          </a:p>
          <a:p>
            <a:pPr marL="457200" indent="-457200" algn="l">
              <a:lnSpc>
                <a:spcPct val="90000"/>
              </a:lnSpc>
              <a:spcBef>
                <a:spcPts val="400"/>
              </a:spcBef>
              <a:buSzPct val="100000"/>
              <a:buAutoNum type="arabicParenR"/>
              <a:defRPr sz="2000"/>
            </a:pPr>
            <a:r>
              <a:rPr b="1" dirty="0"/>
              <a:t>Bar graphs</a:t>
            </a:r>
            <a:r>
              <a:rPr dirty="0"/>
              <a:t>: </a:t>
            </a: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dirty="0"/>
              <a:t>used to display grouped data</a:t>
            </a:r>
            <a:endParaRPr sz="2800" dirty="0">
              <a:solidFill>
                <a:srgbClr val="888888"/>
              </a:solidFill>
            </a:endParaRP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lang="en-US" dirty="0"/>
              <a:t>Cons: </a:t>
            </a:r>
          </a:p>
          <a:p>
            <a:pPr marL="457200" lvl="3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defRPr sz="1900"/>
            </a:pPr>
            <a:r>
              <a:rPr lang="en-US" dirty="0"/>
              <a:t>	-groups are defined in arbitrary way</a:t>
            </a:r>
            <a:endParaRPr sz="2800" dirty="0">
              <a:solidFill>
                <a:srgbClr val="888888"/>
              </a:solidFill>
            </a:endParaRP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defRPr sz="1900"/>
            </a:pPr>
            <a:r>
              <a:rPr lang="en-US" dirty="0"/>
              <a:t>	-</a:t>
            </a:r>
            <a:r>
              <a:rPr dirty="0"/>
              <a:t>Identity of the sample points within the respective groups is lost</a:t>
            </a:r>
            <a:endParaRPr lang="en-US" dirty="0"/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defRPr sz="1900"/>
            </a:pPr>
            <a:endParaRPr sz="2800" dirty="0">
              <a:solidFill>
                <a:srgbClr val="888888"/>
              </a:solidFill>
            </a:endParaRPr>
          </a:p>
          <a:p>
            <a:pPr algn="l">
              <a:lnSpc>
                <a:spcPct val="90000"/>
              </a:lnSpc>
              <a:spcBef>
                <a:spcPts val="400"/>
              </a:spcBef>
              <a:defRPr sz="2000"/>
            </a:pPr>
            <a:r>
              <a:rPr b="1" dirty="0"/>
              <a:t>2) Stem-and-Leaf plots</a:t>
            </a:r>
            <a:r>
              <a:rPr dirty="0"/>
              <a:t>:</a:t>
            </a: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lang="en-US" dirty="0"/>
              <a:t>Leaves: general shape of the distribution of data points</a:t>
            </a:r>
          </a:p>
          <a:p>
            <a:pPr marL="457200" lvl="2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defRPr sz="1900"/>
            </a:pPr>
            <a:r>
              <a:rPr lang="en-US" dirty="0"/>
              <a:t>                 preserve actual data points + display grouped data (pros)</a:t>
            </a: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Tx/>
              <a:buChar char="➢"/>
              <a:defRPr sz="1900"/>
            </a:pPr>
            <a:r>
              <a:rPr lang="en-US" dirty="0"/>
              <a:t>easy to compute the median and other quantiles</a:t>
            </a: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dirty="0"/>
              <a:t>Each data point is converted into stem and leaf, e.g., 438 (stem: 43; leaf: 8) </a:t>
            </a:r>
            <a:endParaRPr lang="en-US" dirty="0"/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defRPr sz="1900"/>
            </a:pPr>
            <a:endParaRPr sz="2800" dirty="0">
              <a:solidFill>
                <a:srgbClr val="888888"/>
              </a:solidFill>
            </a:endParaRPr>
          </a:p>
          <a:p>
            <a:pPr algn="l">
              <a:lnSpc>
                <a:spcPct val="90000"/>
              </a:lnSpc>
              <a:spcBef>
                <a:spcPts val="400"/>
              </a:spcBef>
              <a:defRPr sz="2000"/>
            </a:pPr>
            <a:r>
              <a:rPr dirty="0"/>
              <a:t>3) </a:t>
            </a:r>
            <a:r>
              <a:rPr b="1" dirty="0"/>
              <a:t>Box plots</a:t>
            </a:r>
            <a:r>
              <a:rPr dirty="0"/>
              <a:t>:</a:t>
            </a: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dirty="0"/>
              <a:t>median, upper quantile </a:t>
            </a:r>
            <a:r>
              <a:rPr lang="en-US" dirty="0"/>
              <a:t>+ </a:t>
            </a:r>
            <a:r>
              <a:rPr dirty="0"/>
              <a:t>low</a:t>
            </a:r>
            <a:r>
              <a:rPr lang="en-US" dirty="0"/>
              <a:t>e</a:t>
            </a:r>
            <a:r>
              <a:rPr dirty="0"/>
              <a:t>r quantile</a:t>
            </a:r>
            <a:r>
              <a:rPr lang="en-US" dirty="0"/>
              <a:t>: </a:t>
            </a:r>
            <a:r>
              <a:rPr dirty="0"/>
              <a:t>skewness or symmetry of a distribution</a:t>
            </a:r>
            <a:endParaRPr lang="en-US" dirty="0"/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lang="en-US" dirty="0"/>
              <a:t>Skewness: compare arithmetic mean vs. median</a:t>
            </a:r>
          </a:p>
          <a:p>
            <a:pPr marL="457200" lvl="1" indent="0" algn="l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1"/>
          <p:cNvSpPr txBox="1">
            <a:spLocks noGrp="1"/>
          </p:cNvSpPr>
          <p:nvPr>
            <p:ph type="ctrTitle"/>
          </p:nvPr>
        </p:nvSpPr>
        <p:spPr>
          <a:xfrm>
            <a:off x="609600" y="457200"/>
            <a:ext cx="7851648" cy="457200"/>
          </a:xfrm>
          <a:prstGeom prst="rect">
            <a:avLst/>
          </a:prstGeom>
        </p:spPr>
        <p:txBody>
          <a:bodyPr>
            <a:noAutofit/>
          </a:bodyPr>
          <a:lstStyle>
            <a:lvl1pPr defTabSz="740663">
              <a:defRPr sz="2592" b="1"/>
            </a:lvl1pPr>
          </a:lstStyle>
          <a:p>
            <a:r>
              <a:rPr sz="3200" dirty="0"/>
              <a:t>Stem-and-leaf plots</a:t>
            </a:r>
          </a:p>
        </p:txBody>
      </p:sp>
      <p:sp>
        <p:nvSpPr>
          <p:cNvPr id="281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533400" y="1447800"/>
            <a:ext cx="4114800" cy="48768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St</a:t>
            </a:r>
          </a:p>
        </p:txBody>
      </p:sp>
      <p:pic>
        <p:nvPicPr>
          <p:cNvPr id="28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47800"/>
            <a:ext cx="3962400" cy="3806825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TextBox 5"/>
          <p:cNvSpPr txBox="1"/>
          <p:nvPr/>
        </p:nvSpPr>
        <p:spPr>
          <a:xfrm>
            <a:off x="1722120" y="5257800"/>
            <a:ext cx="60844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|Leaf</a:t>
            </a:r>
          </a:p>
        </p:txBody>
      </p:sp>
      <p:sp>
        <p:nvSpPr>
          <p:cNvPr id="284" name="TextBox 6"/>
          <p:cNvSpPr txBox="1"/>
          <p:nvPr/>
        </p:nvSpPr>
        <p:spPr>
          <a:xfrm>
            <a:off x="1112519" y="5257800"/>
            <a:ext cx="63769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Stem</a:t>
            </a:r>
          </a:p>
        </p:txBody>
      </p:sp>
      <p:sp>
        <p:nvSpPr>
          <p:cNvPr id="285" name="TextBox 10"/>
          <p:cNvSpPr txBox="1"/>
          <p:nvPr/>
        </p:nvSpPr>
        <p:spPr>
          <a:xfrm>
            <a:off x="4648200" y="1915143"/>
            <a:ext cx="4356319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5|8: 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11|8: 118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data distribution (not sacrificing</a:t>
            </a:r>
          </a:p>
          <a:p>
            <a:r>
              <a:rPr lang="en-US" dirty="0"/>
              <a:t>     the individual values)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column: lowest / highest value in</a:t>
            </a:r>
          </a:p>
          <a:p>
            <a:r>
              <a:rPr lang="en-US" dirty="0"/>
              <a:t>     cumulative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(17): leaves including the median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Assessment criteria</a:t>
            </a:r>
          </a:p>
        </p:txBody>
      </p:sp>
      <p:sp>
        <p:nvSpPr>
          <p:cNvPr id="10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 dirty="0"/>
              <a:t>Continuous Assessment (60%)</a:t>
            </a:r>
          </a:p>
          <a:p>
            <a:pPr marL="742950" lvl="1" indent="-285750">
              <a:defRPr sz="3000"/>
            </a:pPr>
            <a:r>
              <a:rPr lang="en-US" dirty="0"/>
              <a:t>In-class Exercise / P</a:t>
            </a:r>
            <a:r>
              <a:rPr dirty="0"/>
              <a:t>roject (20%)</a:t>
            </a:r>
            <a:endParaRPr sz="2800" dirty="0"/>
          </a:p>
          <a:p>
            <a:pPr marL="1143000" lvl="2" indent="-228600">
              <a:spcBef>
                <a:spcPts val="600"/>
              </a:spcBef>
              <a:defRPr sz="2600"/>
            </a:pPr>
            <a:r>
              <a:rPr dirty="0"/>
              <a:t>Skill test (5%)</a:t>
            </a:r>
            <a:endParaRPr sz="2400" dirty="0"/>
          </a:p>
          <a:p>
            <a:pPr marL="1143000" lvl="2" indent="-228600">
              <a:spcBef>
                <a:spcPts val="600"/>
              </a:spcBef>
              <a:defRPr sz="2600"/>
            </a:pPr>
            <a:r>
              <a:rPr lang="en-US" dirty="0"/>
              <a:t>Project</a:t>
            </a:r>
            <a:r>
              <a:rPr dirty="0"/>
              <a:t> (15%)</a:t>
            </a:r>
            <a:endParaRPr sz="2400" dirty="0"/>
          </a:p>
          <a:p>
            <a:pPr marL="742950" lvl="1" indent="-285750">
              <a:defRPr sz="3000"/>
            </a:pPr>
            <a:r>
              <a:rPr dirty="0"/>
              <a:t>Test (20%)</a:t>
            </a:r>
            <a:endParaRPr sz="2800" dirty="0"/>
          </a:p>
          <a:p>
            <a:pPr marL="742950" lvl="1" indent="-285750">
              <a:defRPr sz="3000"/>
            </a:pPr>
            <a:r>
              <a:rPr dirty="0"/>
              <a:t>Assignments (20%)</a:t>
            </a:r>
            <a:endParaRPr sz="2800" dirty="0"/>
          </a:p>
          <a:p>
            <a:pPr>
              <a:defRPr sz="3000"/>
            </a:pPr>
            <a:r>
              <a:rPr dirty="0"/>
              <a:t>Examination (40%)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ubtitle 2"/>
          <p:cNvSpPr txBox="1">
            <a:spLocks noGrp="1"/>
          </p:cNvSpPr>
          <p:nvPr>
            <p:ph type="subTitle" idx="1"/>
          </p:nvPr>
        </p:nvSpPr>
        <p:spPr>
          <a:xfrm>
            <a:off x="751114" y="114300"/>
            <a:ext cx="6553200" cy="6172200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outerShdw blurRad="38100" dist="38100" dir="2700000" rotWithShape="0">
                    <a:srgbClr val="FFFFFF"/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             Stem-and-leaf vs. Box Plot</a:t>
            </a:r>
          </a:p>
        </p:txBody>
      </p:sp>
      <p:pic>
        <p:nvPicPr>
          <p:cNvPr id="290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838200"/>
            <a:ext cx="6543675" cy="5686425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extBox 6"/>
          <p:cNvSpPr txBox="1"/>
          <p:nvPr/>
        </p:nvSpPr>
        <p:spPr>
          <a:xfrm>
            <a:off x="6294120" y="2667000"/>
            <a:ext cx="1601314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r>
              <a:t>Upper quartile</a:t>
            </a:r>
          </a:p>
        </p:txBody>
      </p:sp>
      <p:sp>
        <p:nvSpPr>
          <p:cNvPr id="292" name="TextBox 7"/>
          <p:cNvSpPr txBox="1"/>
          <p:nvPr/>
        </p:nvSpPr>
        <p:spPr>
          <a:xfrm>
            <a:off x="6370320" y="3886200"/>
            <a:ext cx="160377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r>
              <a:t>Lower quartile</a:t>
            </a:r>
          </a:p>
        </p:txBody>
      </p:sp>
      <p:sp>
        <p:nvSpPr>
          <p:cNvPr id="293" name="TextBox 8"/>
          <p:cNvSpPr txBox="1"/>
          <p:nvPr/>
        </p:nvSpPr>
        <p:spPr>
          <a:xfrm>
            <a:off x="6294120" y="3200400"/>
            <a:ext cx="868968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r>
              <a:t>median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7E11E6-5E03-4799-B777-3BAB59B85A4F}"/>
              </a:ext>
            </a:extLst>
          </p:cNvPr>
          <p:cNvCxnSpPr>
            <a:cxnSpLocks/>
          </p:cNvCxnSpPr>
          <p:nvPr/>
        </p:nvCxnSpPr>
        <p:spPr>
          <a:xfrm flipH="1">
            <a:off x="6294120" y="3818318"/>
            <a:ext cx="434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02954C-E964-44B4-AC05-7614098BAD4F}"/>
              </a:ext>
            </a:extLst>
          </p:cNvPr>
          <p:cNvSpPr txBox="1"/>
          <p:nvPr/>
        </p:nvSpPr>
        <p:spPr>
          <a:xfrm>
            <a:off x="6840554" y="2851753"/>
            <a:ext cx="15414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Upper quartile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835A09-E31B-4803-BA90-D3242737A4CB}"/>
              </a:ext>
            </a:extLst>
          </p:cNvPr>
          <p:cNvCxnSpPr>
            <a:cxnSpLocks/>
          </p:cNvCxnSpPr>
          <p:nvPr/>
        </p:nvCxnSpPr>
        <p:spPr>
          <a:xfrm flipH="1">
            <a:off x="6283230" y="2974677"/>
            <a:ext cx="434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989303-3F66-4B78-AB3C-15922F08672F}"/>
              </a:ext>
            </a:extLst>
          </p:cNvPr>
          <p:cNvSpPr txBox="1"/>
          <p:nvPr/>
        </p:nvSpPr>
        <p:spPr>
          <a:xfrm>
            <a:off x="6877172" y="3650252"/>
            <a:ext cx="14645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lower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quartile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AF7D63-FA50-46F5-80D1-1831B7C9461D}"/>
              </a:ext>
            </a:extLst>
          </p:cNvPr>
          <p:cNvCxnSpPr>
            <a:cxnSpLocks/>
          </p:cNvCxnSpPr>
          <p:nvPr/>
        </p:nvCxnSpPr>
        <p:spPr>
          <a:xfrm flipH="1">
            <a:off x="6321330" y="3339354"/>
            <a:ext cx="434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BEA28A-7BF6-452D-BE3E-43E2145D1DA1}"/>
              </a:ext>
            </a:extLst>
          </p:cNvPr>
          <p:cNvSpPr txBox="1"/>
          <p:nvPr/>
        </p:nvSpPr>
        <p:spPr>
          <a:xfrm>
            <a:off x="6847039" y="3216800"/>
            <a:ext cx="848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median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12F07-F6CB-4797-908A-F66D04E8480E}"/>
              </a:ext>
            </a:extLst>
          </p:cNvPr>
          <p:cNvSpPr txBox="1"/>
          <p:nvPr/>
        </p:nvSpPr>
        <p:spPr>
          <a:xfrm>
            <a:off x="5762054" y="5523804"/>
            <a:ext cx="215699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*negatively skewed*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itle 1"/>
          <p:cNvSpPr txBox="1">
            <a:spLocks noGrp="1"/>
          </p:cNvSpPr>
          <p:nvPr>
            <p:ph type="ctrTitle"/>
          </p:nvPr>
        </p:nvSpPr>
        <p:spPr>
          <a:xfrm>
            <a:off x="533400" y="914400"/>
            <a:ext cx="7851648" cy="6096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dirty="0"/>
              <a:t>Box plot</a:t>
            </a:r>
          </a:p>
        </p:txBody>
      </p:sp>
      <p:sp>
        <p:nvSpPr>
          <p:cNvPr id="298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676400"/>
            <a:ext cx="7854950" cy="47244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200"/>
            </a:pPr>
            <a:r>
              <a:rPr lang="en-US" dirty="0"/>
              <a:t>Visually describe the distribution of sample points + point out possible outliers</a:t>
            </a:r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200"/>
            </a:pPr>
            <a:endParaRPr lang="en-US" b="1" dirty="0"/>
          </a:p>
          <a:p>
            <a:pPr marL="342900" indent="-342900" algn="just">
              <a:spcBef>
                <a:spcPts val="5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 sz="2200"/>
            </a:pPr>
            <a:r>
              <a:rPr b="1" dirty="0"/>
              <a:t>Symmetric distribution</a:t>
            </a:r>
            <a:r>
              <a:rPr dirty="0"/>
              <a:t>: upper and lower quartiles approximately equally spaced from median</a:t>
            </a:r>
          </a:p>
          <a:p>
            <a:pPr algn="just">
              <a:defRPr sz="2200"/>
            </a:pPr>
            <a:endParaRPr dirty="0"/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lang="en-US" b="1" dirty="0"/>
              <a:t>Positively skewed distribution: </a:t>
            </a:r>
            <a:r>
              <a:rPr dirty="0"/>
              <a:t>upper quartile is farther from median than lower quartile</a:t>
            </a:r>
            <a:endParaRPr b="1" dirty="0"/>
          </a:p>
          <a:p>
            <a:pPr algn="just">
              <a:defRPr sz="2200"/>
            </a:pPr>
            <a:endParaRPr b="1" dirty="0"/>
          </a:p>
          <a:p>
            <a:pPr algn="just"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lang="en-US" b="1" dirty="0"/>
              <a:t>Negatively skewed distribution: </a:t>
            </a:r>
            <a:r>
              <a:rPr dirty="0"/>
              <a:t>lower quartile is farther from median than upper quartile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ubtitle 2"/>
          <p:cNvSpPr txBox="1">
            <a:spLocks noGrp="1"/>
          </p:cNvSpPr>
          <p:nvPr>
            <p:ph type="subTitle" idx="1"/>
          </p:nvPr>
        </p:nvSpPr>
        <p:spPr>
          <a:xfrm>
            <a:off x="762000" y="1447800"/>
            <a:ext cx="7854950" cy="4495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pPr>
            <a:r>
              <a:rPr b="1" dirty="0"/>
              <a:t>outlying value</a:t>
            </a:r>
            <a:r>
              <a:rPr lang="en-US" b="1" dirty="0"/>
              <a:t>:</a:t>
            </a:r>
            <a:endParaRPr dirty="0"/>
          </a:p>
          <a:p>
            <a:pPr lvl="1" algn="l">
              <a:lnSpc>
                <a:spcPct val="90000"/>
              </a:lnSpc>
              <a:spcBef>
                <a:spcPts val="400"/>
              </a:spcBef>
              <a:defRPr sz="2000"/>
            </a:pPr>
            <a:r>
              <a:rPr lang="en-US" dirty="0"/>
              <a:t>    </a:t>
            </a:r>
            <a:r>
              <a:rPr dirty="0"/>
              <a:t>x &gt; upper quartile + 1.5 × (upper quartile – lower quartile)</a:t>
            </a:r>
            <a:endParaRPr lang="en-US" sz="2800" dirty="0">
              <a:solidFill>
                <a:srgbClr val="888888"/>
              </a:solidFill>
            </a:endParaRPr>
          </a:p>
          <a:p>
            <a:pPr lvl="1" algn="l">
              <a:lnSpc>
                <a:spcPct val="90000"/>
              </a:lnSpc>
              <a:spcBef>
                <a:spcPts val="400"/>
              </a:spcBef>
              <a:defRPr sz="2000"/>
            </a:pPr>
            <a:r>
              <a:rPr lang="en-US" dirty="0"/>
              <a:t>or </a:t>
            </a:r>
            <a:r>
              <a:rPr dirty="0"/>
              <a:t>x &lt; lower quartile – 1.5 × (upper quartile – lower quartile)</a:t>
            </a:r>
            <a:endParaRPr sz="2800" dirty="0">
              <a:solidFill>
                <a:srgbClr val="888888"/>
              </a:solidFill>
            </a:endParaRPr>
          </a:p>
          <a:p>
            <a:pPr lvl="1" algn="l">
              <a:lnSpc>
                <a:spcPct val="90000"/>
              </a:lnSpc>
              <a:spcBef>
                <a:spcPts val="600"/>
              </a:spcBef>
              <a:defRPr sz="2000">
                <a:solidFill>
                  <a:srgbClr val="888888"/>
                </a:solidFill>
              </a:defRPr>
            </a:pPr>
            <a:endParaRPr sz="2800" dirty="0">
              <a:solidFill>
                <a:srgbClr val="888888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pPr>
            <a:r>
              <a:rPr b="1" dirty="0"/>
              <a:t>extreme outlying value</a:t>
            </a:r>
            <a:r>
              <a:rPr lang="en-US" b="1" dirty="0"/>
              <a:t>:</a:t>
            </a:r>
            <a:endParaRPr dirty="0"/>
          </a:p>
          <a:p>
            <a:pPr lvl="1" algn="l">
              <a:lnSpc>
                <a:spcPct val="90000"/>
              </a:lnSpc>
              <a:spcBef>
                <a:spcPts val="400"/>
              </a:spcBef>
              <a:defRPr sz="2000"/>
            </a:pPr>
            <a:r>
              <a:rPr lang="en-US" dirty="0"/>
              <a:t>    </a:t>
            </a:r>
            <a:r>
              <a:rPr dirty="0"/>
              <a:t>x &gt; upper quartile + 3.0 × (upper quartile – lower quartile)</a:t>
            </a:r>
            <a:endParaRPr sz="2800" dirty="0">
              <a:solidFill>
                <a:srgbClr val="888888"/>
              </a:solidFill>
            </a:endParaRPr>
          </a:p>
          <a:p>
            <a:pPr lvl="1" algn="l">
              <a:lnSpc>
                <a:spcPct val="90000"/>
              </a:lnSpc>
              <a:spcBef>
                <a:spcPts val="400"/>
              </a:spcBef>
              <a:defRPr sz="2000"/>
            </a:pPr>
            <a:r>
              <a:rPr lang="en-US" dirty="0"/>
              <a:t>or </a:t>
            </a:r>
            <a:r>
              <a:rPr dirty="0"/>
              <a:t>x &lt; lower quartile – 3.0 × (upper quartile – lower quartile)</a:t>
            </a:r>
            <a:endParaRPr sz="2800" dirty="0">
              <a:solidFill>
                <a:srgbClr val="888888"/>
              </a:solidFill>
            </a:endParaRPr>
          </a:p>
          <a:p>
            <a:pPr lvl="1" algn="l">
              <a:lnSpc>
                <a:spcPct val="90000"/>
              </a:lnSpc>
              <a:spcBef>
                <a:spcPts val="600"/>
              </a:spcBef>
              <a:defRPr sz="2000">
                <a:solidFill>
                  <a:srgbClr val="888888"/>
                </a:solidFill>
              </a:defRPr>
            </a:pPr>
            <a:endParaRPr sz="2800" dirty="0">
              <a:solidFill>
                <a:srgbClr val="888888"/>
              </a:solidFill>
            </a:endParaRP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200"/>
            </a:pPr>
            <a:r>
              <a:rPr dirty="0"/>
              <a:t>A vertical bar: </a:t>
            </a:r>
            <a:endParaRPr lang="en-US" dirty="0"/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- </a:t>
            </a:r>
            <a:r>
              <a:rPr dirty="0"/>
              <a:t>connects upper quartile to largest nonoutlying value </a:t>
            </a:r>
            <a:r>
              <a:rPr lang="en-US" dirty="0"/>
              <a:t>among  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the data points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- connects </a:t>
            </a:r>
            <a:r>
              <a:rPr dirty="0"/>
              <a:t>lower quartile to smallest nonoutlying value </a:t>
            </a:r>
            <a:endParaRPr lang="en-US" dirty="0"/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defRPr sz="2200"/>
            </a:pPr>
            <a:r>
              <a:rPr lang="en-US" dirty="0"/>
              <a:t>     among the data points</a:t>
            </a:r>
            <a:endParaRPr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44C92A-D34C-4DCD-9483-B71F2BAE7BAE}"/>
              </a:ext>
            </a:extLst>
          </p:cNvPr>
          <p:cNvSpPr txBox="1">
            <a:spLocks/>
          </p:cNvSpPr>
          <p:nvPr/>
        </p:nvSpPr>
        <p:spPr>
          <a:xfrm>
            <a:off x="435428" y="304800"/>
            <a:ext cx="7851648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/>
              <a:t>Box plot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1"/>
          <p:cNvSpPr txBox="1">
            <a:spLocks noGrp="1"/>
          </p:cNvSpPr>
          <p:nvPr>
            <p:ph type="ctrTitle"/>
          </p:nvPr>
        </p:nvSpPr>
        <p:spPr>
          <a:xfrm>
            <a:off x="533400" y="838200"/>
            <a:ext cx="7851648" cy="533400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r>
              <a:t>Summary</a:t>
            </a:r>
          </a:p>
        </p:txBody>
      </p:sp>
      <p:sp>
        <p:nvSpPr>
          <p:cNvPr id="314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533400" y="1524000"/>
            <a:ext cx="8077200" cy="1828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pPr>
            <a:r>
              <a:rPr b="1" dirty="0"/>
              <a:t>Numeric</a:t>
            </a:r>
            <a:r>
              <a:rPr dirty="0"/>
              <a:t> or </a:t>
            </a:r>
            <a:r>
              <a:rPr b="1" dirty="0"/>
              <a:t>graphic </a:t>
            </a:r>
            <a:r>
              <a:rPr dirty="0"/>
              <a:t>methods for displaying data help in </a:t>
            </a:r>
          </a:p>
          <a:p>
            <a:pPr marL="457200" lvl="1" indent="0" algn="l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dirty="0"/>
              <a:t>quickly summarizing a data set</a:t>
            </a:r>
            <a:endParaRPr sz="2800" dirty="0">
              <a:solidFill>
                <a:srgbClr val="888888"/>
              </a:solidFill>
            </a:endParaRPr>
          </a:p>
          <a:p>
            <a:pPr marL="457200" lvl="1" indent="0" algn="l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➢"/>
              <a:defRPr sz="1900"/>
            </a:pPr>
            <a:r>
              <a:rPr dirty="0"/>
              <a:t>presenting results</a:t>
            </a:r>
            <a:r>
              <a:rPr lang="en-US" dirty="0"/>
              <a:t> (publications)</a:t>
            </a:r>
          </a:p>
          <a:p>
            <a:pPr marL="457200" lvl="1" indent="0" algn="l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defRPr sz="1900"/>
            </a:pPr>
            <a:endParaRPr sz="2800" dirty="0">
              <a:solidFill>
                <a:srgbClr val="888888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pPr>
            <a:r>
              <a:rPr dirty="0"/>
              <a:t>A data set can be described </a:t>
            </a:r>
            <a:r>
              <a:rPr b="1" dirty="0"/>
              <a:t>numerically</a:t>
            </a:r>
            <a:r>
              <a:rPr dirty="0"/>
              <a:t> in terms of </a:t>
            </a:r>
            <a:r>
              <a:rPr b="1" dirty="0"/>
              <a:t>measure of location</a:t>
            </a:r>
            <a:r>
              <a:rPr dirty="0"/>
              <a:t> and a </a:t>
            </a:r>
            <a:r>
              <a:rPr b="1" dirty="0"/>
              <a:t>measure of spread</a:t>
            </a:r>
          </a:p>
        </p:txBody>
      </p:sp>
      <p:sp>
        <p:nvSpPr>
          <p:cNvPr id="315" name="TextBox 3"/>
          <p:cNvSpPr txBox="1"/>
          <p:nvPr/>
        </p:nvSpPr>
        <p:spPr>
          <a:xfrm>
            <a:off x="1188719" y="3352800"/>
            <a:ext cx="6842761" cy="1632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numCol="2"/>
          <a:lstStyle/>
          <a:p>
            <a:pPr>
              <a:defRPr sz="2200" u="sng"/>
            </a:pPr>
            <a:r>
              <a:rPr b="1" dirty="0"/>
              <a:t>Measure of location</a:t>
            </a:r>
          </a:p>
          <a:p>
            <a:pPr>
              <a:defRPr sz="2200"/>
            </a:pPr>
            <a:r>
              <a:rPr dirty="0"/>
              <a:t>Arithmetic mean</a:t>
            </a:r>
          </a:p>
          <a:p>
            <a:pPr>
              <a:defRPr sz="2200"/>
            </a:pPr>
            <a:r>
              <a:rPr dirty="0"/>
              <a:t>Median</a:t>
            </a:r>
          </a:p>
          <a:p>
            <a:pPr>
              <a:defRPr sz="2200"/>
            </a:pPr>
            <a:r>
              <a:rPr dirty="0"/>
              <a:t>Mode</a:t>
            </a:r>
          </a:p>
          <a:p>
            <a:pPr>
              <a:defRPr sz="2200" u="sng"/>
            </a:pPr>
            <a:endParaRPr lang="en-US" dirty="0"/>
          </a:p>
          <a:p>
            <a:pPr>
              <a:defRPr sz="2200" u="sng"/>
            </a:pPr>
            <a:r>
              <a:rPr b="1" dirty="0"/>
              <a:t>Measure of spread</a:t>
            </a:r>
          </a:p>
          <a:p>
            <a:pPr>
              <a:defRPr sz="2200"/>
            </a:pPr>
            <a:r>
              <a:rPr dirty="0"/>
              <a:t>Standard deviation</a:t>
            </a:r>
          </a:p>
          <a:p>
            <a:pPr>
              <a:defRPr sz="2200"/>
            </a:pPr>
            <a:r>
              <a:rPr dirty="0"/>
              <a:t>Quantiles</a:t>
            </a:r>
          </a:p>
          <a:p>
            <a:pPr>
              <a:defRPr sz="2200"/>
            </a:pPr>
            <a:r>
              <a:rPr dirty="0"/>
              <a:t>Range</a:t>
            </a:r>
          </a:p>
        </p:txBody>
      </p:sp>
      <p:sp>
        <p:nvSpPr>
          <p:cNvPr id="316" name="TextBox 4"/>
          <p:cNvSpPr txBox="1"/>
          <p:nvPr/>
        </p:nvSpPr>
        <p:spPr>
          <a:xfrm>
            <a:off x="655319" y="5181600"/>
            <a:ext cx="7985761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b="1" dirty="0"/>
              <a:t>Graphic methods </a:t>
            </a:r>
            <a:r>
              <a:rPr dirty="0"/>
              <a:t>include bar graphs and more exploratory methods such as</a:t>
            </a:r>
            <a:r>
              <a:rPr lang="en-US" dirty="0"/>
              <a:t> </a:t>
            </a:r>
            <a:r>
              <a:rPr lang="en-US" b="1" dirty="0"/>
              <a:t>bar graphs</a:t>
            </a:r>
            <a:r>
              <a:rPr lang="en-US" dirty="0"/>
              <a:t>,</a:t>
            </a:r>
            <a:r>
              <a:rPr dirty="0"/>
              <a:t> </a:t>
            </a:r>
            <a:r>
              <a:rPr b="1" dirty="0"/>
              <a:t>stem-and-leaf plots </a:t>
            </a:r>
            <a:r>
              <a:rPr dirty="0"/>
              <a:t>and </a:t>
            </a:r>
            <a:r>
              <a:rPr b="1" dirty="0"/>
              <a:t>box plots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Project</a:t>
            </a:r>
          </a:p>
        </p:txBody>
      </p:sp>
      <p:sp>
        <p:nvSpPr>
          <p:cNvPr id="10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600"/>
              </a:spcBef>
              <a:defRPr sz="2500"/>
            </a:pPr>
            <a:r>
              <a:rPr dirty="0"/>
              <a:t>Data source: NHANES publicly available datasets</a:t>
            </a:r>
          </a:p>
          <a:p>
            <a:pPr marL="342900" indent="-342900">
              <a:spcBef>
                <a:spcPts val="600"/>
              </a:spcBef>
              <a:defRPr sz="2500"/>
            </a:pPr>
            <a:r>
              <a:rPr dirty="0"/>
              <a:t>Choose one out of three available projects to work on </a:t>
            </a:r>
          </a:p>
          <a:p>
            <a:pPr marL="342900" indent="-342900">
              <a:spcBef>
                <a:spcPts val="600"/>
              </a:spcBef>
              <a:defRPr sz="2500"/>
            </a:pPr>
            <a:r>
              <a:rPr lang="en-US" dirty="0"/>
              <a:t>W</a:t>
            </a:r>
            <a:r>
              <a:t>rite </a:t>
            </a:r>
            <a:r>
              <a:rPr dirty="0"/>
              <a:t>a report which includes: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rPr lang="en-US" dirty="0"/>
              <a:t>B</a:t>
            </a:r>
            <a:r>
              <a:rPr dirty="0"/>
              <a:t>ackground and objective (3%)</a:t>
            </a:r>
            <a:endParaRPr sz="2800" dirty="0"/>
          </a:p>
          <a:p>
            <a:pPr marL="742950" lvl="1" indent="-285750">
              <a:spcBef>
                <a:spcPts val="600"/>
              </a:spcBef>
              <a:defRPr sz="2500"/>
            </a:pPr>
            <a:r>
              <a:rPr dirty="0"/>
              <a:t>Methods (conduct statistical analyses with at least two methods taught) (5%)</a:t>
            </a:r>
            <a:endParaRPr sz="2800" dirty="0"/>
          </a:p>
          <a:p>
            <a:pPr marL="742950" lvl="1" indent="-285750">
              <a:spcBef>
                <a:spcPts val="600"/>
              </a:spcBef>
              <a:defRPr sz="2500"/>
            </a:pPr>
            <a:r>
              <a:rPr lang="en-US" dirty="0"/>
              <a:t>R</a:t>
            </a:r>
            <a:r>
              <a:rPr dirty="0"/>
              <a:t>esults (3%) </a:t>
            </a:r>
            <a:endParaRPr sz="2800" dirty="0"/>
          </a:p>
          <a:p>
            <a:pPr marL="742950" lvl="1" indent="-285750">
              <a:spcBef>
                <a:spcPts val="600"/>
              </a:spcBef>
              <a:defRPr sz="2500"/>
            </a:pPr>
            <a:r>
              <a:rPr lang="en-US" dirty="0"/>
              <a:t>C</a:t>
            </a:r>
            <a:r>
              <a:rPr dirty="0"/>
              <a:t>onclusion (4%) </a:t>
            </a:r>
            <a:endParaRPr sz="2800" dirty="0"/>
          </a:p>
          <a:p>
            <a:pPr marL="0" lvl="1" indent="342900">
              <a:spcBef>
                <a:spcPts val="600"/>
              </a:spcBef>
              <a:buSzTx/>
              <a:buNone/>
              <a:defRPr sz="2500"/>
            </a:pPr>
            <a:r>
              <a:rPr dirty="0"/>
              <a:t>*within five A4 pages </a:t>
            </a:r>
            <a:endParaRPr sz="2800" dirty="0"/>
          </a:p>
          <a:p>
            <a:pPr marL="0" lvl="1" indent="342900">
              <a:spcBef>
                <a:spcPts val="600"/>
              </a:spcBef>
              <a:buSzTx/>
              <a:buNone/>
              <a:defRPr sz="2500" b="1"/>
            </a:pPr>
            <a:r>
              <a:rPr dirty="0"/>
              <a:t>(Deadline: End of Week 13</a:t>
            </a:r>
            <a:r>
              <a:rPr lang="en-US" dirty="0"/>
              <a:t>, i.e. April 23</a:t>
            </a:r>
            <a:r>
              <a:rPr lang="en-US" baseline="30000" dirty="0"/>
              <a:t>rd</a:t>
            </a:r>
            <a:r>
              <a:rPr lang="en-US" dirty="0"/>
              <a:t> 2021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533400" y="3228975"/>
            <a:ext cx="7854950" cy="1752600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</a:lstStyle>
          <a:p>
            <a:r>
              <a:t>Descriptive Statistics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>
            <a:spLocks noGrp="1"/>
          </p:cNvSpPr>
          <p:nvPr>
            <p:ph type="ctrTitle"/>
          </p:nvPr>
        </p:nvSpPr>
        <p:spPr>
          <a:xfrm>
            <a:off x="533400" y="609600"/>
            <a:ext cx="7851648" cy="6858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/>
            </a:lvl1pPr>
          </a:lstStyle>
          <a:p>
            <a:r>
              <a:rPr lang="en-US" dirty="0"/>
              <a:t>Why do we need descriptive statistics?</a:t>
            </a:r>
            <a:endParaRPr dirty="0"/>
          </a:p>
        </p:txBody>
      </p:sp>
      <p:sp>
        <p:nvSpPr>
          <p:cNvPr id="111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1600200"/>
            <a:ext cx="7854950" cy="4800600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rPr dirty="0"/>
              <a:t>Describe the data in some concise manner</a:t>
            </a:r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rPr lang="en-US" dirty="0"/>
              <a:t>N</a:t>
            </a:r>
            <a:r>
              <a:rPr dirty="0"/>
              <a:t>umeric</a:t>
            </a:r>
            <a:r>
              <a:rPr lang="en-US" dirty="0"/>
              <a:t> (table)</a:t>
            </a:r>
            <a:r>
              <a:rPr dirty="0"/>
              <a:t> or graphic : capturing and conveying the final results</a:t>
            </a: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endParaRPr dirty="0"/>
          </a:p>
          <a:p>
            <a:pPr marL="342900" indent="-342900" algn="l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rPr dirty="0"/>
              <a:t>Good numeric </a:t>
            </a:r>
            <a:r>
              <a:rPr lang="en-US" dirty="0"/>
              <a:t>(table) </a:t>
            </a:r>
            <a:r>
              <a:rPr dirty="0"/>
              <a:t>or graphic form of data summarization:</a:t>
            </a:r>
          </a:p>
          <a:p>
            <a:pPr marL="457200" lvl="1" indent="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300"/>
            </a:pPr>
            <a:r>
              <a:rPr dirty="0"/>
              <a:t>Self-contained</a:t>
            </a:r>
            <a:endParaRPr sz="2800" dirty="0">
              <a:solidFill>
                <a:srgbClr val="888888"/>
              </a:solidFill>
            </a:endParaRPr>
          </a:p>
          <a:p>
            <a:pPr marL="457200" lvl="1" indent="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300"/>
            </a:pPr>
            <a:r>
              <a:rPr dirty="0"/>
              <a:t>Understandable without reading the text</a:t>
            </a:r>
            <a:endParaRPr sz="2800" dirty="0">
              <a:solidFill>
                <a:srgbClr val="888888"/>
              </a:solidFill>
            </a:endParaRPr>
          </a:p>
          <a:p>
            <a:pPr marL="457200" lvl="1" indent="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300"/>
            </a:pPr>
            <a:r>
              <a:rPr dirty="0"/>
              <a:t>Clearly labeled of attributes with well-defined terms</a:t>
            </a:r>
            <a:endParaRPr sz="2800" dirty="0">
              <a:solidFill>
                <a:srgbClr val="888888"/>
              </a:solidFill>
            </a:endParaRPr>
          </a:p>
          <a:p>
            <a:pPr marL="457200" lvl="1" indent="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Char char="➢"/>
              <a:defRPr sz="2300"/>
            </a:pPr>
            <a:r>
              <a:rPr dirty="0"/>
              <a:t>Indicate principal trends in data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ctr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/>
            </a:lvl1pPr>
          </a:lstStyle>
          <a:p>
            <a:r>
              <a:rPr dirty="0"/>
              <a:t>Bar graphs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Vitamin A and Cancer</a:t>
            </a:r>
            <a:br>
              <a:rPr lang="en-US" dirty="0"/>
            </a:br>
            <a:endParaRPr dirty="0"/>
          </a:p>
        </p:txBody>
      </p:sp>
      <p:sp>
        <p:nvSpPr>
          <p:cNvPr id="116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533400" y="1600200"/>
            <a:ext cx="4572000" cy="4876800"/>
          </a:xfrm>
          <a:prstGeom prst="rect">
            <a:avLst/>
          </a:prstGeom>
          <a:ln w="28575">
            <a:solidFill>
              <a:srgbClr val="000000"/>
            </a:solidFill>
            <a:miter lim="800000"/>
          </a:ln>
        </p:spPr>
        <p:txBody>
          <a:bodyPr/>
          <a:lstStyle/>
          <a:p>
            <a:endParaRPr/>
          </a:p>
        </p:txBody>
      </p:sp>
      <p:pic>
        <p:nvPicPr>
          <p:cNvPr id="11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4576763" cy="487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extBox 4"/>
          <p:cNvSpPr txBox="1"/>
          <p:nvPr/>
        </p:nvSpPr>
        <p:spPr>
          <a:xfrm>
            <a:off x="5196839" y="1317170"/>
            <a:ext cx="3816531" cy="6771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 sz="2200"/>
            </a:pPr>
            <a:r>
              <a:rPr dirty="0"/>
              <a:t>Vitamin A consumption prevents cancer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 algn="just">
              <a:defRPr sz="2000"/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r>
              <a:rPr lang="en-US" dirty="0"/>
              <a:t>Dietary questionnaire: vitamin A </a:t>
            </a:r>
          </a:p>
          <a:p>
            <a:pPr algn="just">
              <a:defRPr sz="2000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r>
              <a:rPr dirty="0"/>
              <a:t>Total cancer cases: 200 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 sz="2000"/>
            </a:pPr>
            <a:r>
              <a:rPr lang="en-US" dirty="0"/>
              <a:t>     </a:t>
            </a:r>
            <a:r>
              <a:rPr dirty="0"/>
              <a:t>Total matched controls</a:t>
            </a:r>
            <a:r>
              <a:rPr lang="en-US" dirty="0"/>
              <a:t> (age and gender; unrelated disease)</a:t>
            </a:r>
            <a:r>
              <a:rPr dirty="0"/>
              <a:t>: 200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 algn="just">
              <a:defRPr sz="2000"/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 sz="2000"/>
            </a:pPr>
            <a:r>
              <a:rPr u="sng" dirty="0"/>
              <a:t>Vitamin A consumed by controls is more than that consumed by the patients with cancer.</a:t>
            </a:r>
            <a:endParaRPr lang="en-US" u="sng" dirty="0"/>
          </a:p>
          <a:p>
            <a:pPr>
              <a:defRPr sz="2000"/>
            </a:pPr>
            <a:r>
              <a:rPr lang="en-US" u="sng" dirty="0"/>
              <a:t>(</a:t>
            </a:r>
            <a:r>
              <a:rPr u="sng" dirty="0"/>
              <a:t>In some cases, the levels exceed the recommended daily allowance (RDA).</a:t>
            </a:r>
            <a:r>
              <a:rPr lang="en-US" u="sng" dirty="0"/>
              <a:t>)</a:t>
            </a:r>
            <a:endParaRPr u="sng" dirty="0">
              <a:latin typeface="Constantia"/>
              <a:ea typeface="Constantia"/>
              <a:cs typeface="Constantia"/>
              <a:sym typeface="Constantia"/>
            </a:endParaRPr>
          </a:p>
          <a:p>
            <a:pPr algn="just"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ctrTitle"/>
          </p:nvPr>
        </p:nvSpPr>
        <p:spPr>
          <a:xfrm>
            <a:off x="118275" y="457200"/>
            <a:ext cx="8495373" cy="391886"/>
          </a:xfrm>
          <a:prstGeom prst="rect">
            <a:avLst/>
          </a:prstGeom>
        </p:spPr>
        <p:txBody>
          <a:bodyPr>
            <a:noAutofit/>
          </a:bodyPr>
          <a:lstStyle>
            <a:lvl1pPr defTabSz="795527">
              <a:defRPr sz="3132"/>
            </a:lvl1pPr>
          </a:lstStyle>
          <a:p>
            <a:r>
              <a:rPr sz="3200" b="1" dirty="0"/>
              <a:t>Scatter plot</a:t>
            </a:r>
            <a:r>
              <a:rPr lang="en-US" sz="3200" b="1" dirty="0"/>
              <a:t>:</a:t>
            </a:r>
            <a:br>
              <a:rPr lang="en-US" sz="3200" b="1" dirty="0"/>
            </a:br>
            <a:r>
              <a:rPr lang="en-US" sz="3200" b="1" dirty="0"/>
              <a:t>Passive smoking and pulmonary function</a:t>
            </a:r>
            <a:endParaRPr sz="3200" b="1" dirty="0"/>
          </a:p>
        </p:txBody>
      </p:sp>
      <p:pic>
        <p:nvPicPr>
          <p:cNvPr id="124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5" y="1567544"/>
            <a:ext cx="5203939" cy="4675414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</p:pic>
      <p:sp>
        <p:nvSpPr>
          <p:cNvPr id="125" name="TextBox 5"/>
          <p:cNvSpPr txBox="1"/>
          <p:nvPr/>
        </p:nvSpPr>
        <p:spPr>
          <a:xfrm>
            <a:off x="5445034" y="1426029"/>
            <a:ext cx="3580691" cy="8340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dirty="0"/>
              <a:t>Measure CO in the working environments of passive smokers and non-smoking workplace</a:t>
            </a:r>
          </a:p>
          <a:p>
            <a:pPr>
              <a:defRPr sz="2000"/>
            </a:pPr>
            <a:endParaRPr lang="en-US" dirty="0"/>
          </a:p>
          <a:p>
            <a:pPr>
              <a:defRPr sz="2000"/>
            </a:pPr>
            <a:r>
              <a:rPr lang="en-US" u="sng" dirty="0"/>
              <a:t>Early in the day: </a:t>
            </a:r>
            <a:r>
              <a:rPr u="sng" dirty="0"/>
              <a:t>CO concentrations are about the same in the working environments of passive smokers and non</a:t>
            </a:r>
            <a:r>
              <a:rPr lang="en-US" u="sng" dirty="0">
                <a:latin typeface="Constantia"/>
                <a:sym typeface="Constantia"/>
              </a:rPr>
              <a:t>-</a:t>
            </a:r>
            <a:r>
              <a:rPr u="sng" dirty="0"/>
              <a:t>smokers</a:t>
            </a:r>
            <a:endParaRPr lang="en-US" u="sng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dirty="0"/>
              <a:t>S</a:t>
            </a:r>
            <a:r>
              <a:rPr dirty="0"/>
              <a:t>upports the observation that passive smokers have lower pulmonary function than comparable nonsmokers</a:t>
            </a: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  <a:endParaRPr dirty="0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6E2C-D6E2-4146-9746-ECC5D60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Descriptive statistics: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4E00-A68D-4ADD-931D-56B0195E1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500" dirty="0"/>
              <a:t>Shows the key role of descriptive statistics:</a:t>
            </a:r>
          </a:p>
          <a:p>
            <a:pPr lvl="1"/>
            <a:r>
              <a:rPr lang="en-US" sz="2200" dirty="0"/>
              <a:t>Display data to give researcher a clue about main trends in the data</a:t>
            </a:r>
          </a:p>
          <a:p>
            <a:pPr lvl="1"/>
            <a:r>
              <a:rPr lang="en-US" sz="2200" dirty="0"/>
              <a:t>Suggest hints where to look for more details at the data (inferential statistics)</a:t>
            </a:r>
          </a:p>
          <a:p>
            <a:pPr marL="457200" lvl="1" indent="0">
              <a:buNone/>
            </a:pPr>
            <a:endParaRPr lang="en-US" sz="2500" dirty="0"/>
          </a:p>
          <a:p>
            <a:r>
              <a:rPr lang="en-US" sz="2500" dirty="0"/>
              <a:t>Important to convey the findings in publications</a:t>
            </a:r>
          </a:p>
          <a:p>
            <a:r>
              <a:rPr lang="en-US" sz="2500" dirty="0"/>
              <a:t>Influence the readers’ impression of the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373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2085</Words>
  <Application>Microsoft Office PowerPoint</Application>
  <PresentationFormat>On-screen Show (4:3)</PresentationFormat>
  <Paragraphs>353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Constantia</vt:lpstr>
      <vt:lpstr>Wingdings</vt:lpstr>
      <vt:lpstr>Modeling_Theme</vt:lpstr>
      <vt:lpstr>EE3211 Modelling Techniques</vt:lpstr>
      <vt:lpstr>Topics to be covered:</vt:lpstr>
      <vt:lpstr>Assessment criteria</vt:lpstr>
      <vt:lpstr>Project</vt:lpstr>
      <vt:lpstr>PowerPoint Presentation</vt:lpstr>
      <vt:lpstr>Why do we need descriptive statistics?</vt:lpstr>
      <vt:lpstr>Bar graphs: Vitamin A and Cancer </vt:lpstr>
      <vt:lpstr>Scatter plot: Passive smoking and pulmonary function</vt:lpstr>
      <vt:lpstr>Descriptive statistics: graph</vt:lpstr>
      <vt:lpstr>PowerPoint Presentation</vt:lpstr>
      <vt:lpstr>Measure of Location: The Arithmetic Mean</vt:lpstr>
      <vt:lpstr>Measure of Location: The Arithmetic Mean</vt:lpstr>
      <vt:lpstr>Some Properties of Arithmetic Mean</vt:lpstr>
      <vt:lpstr>PowerPoint Presentation</vt:lpstr>
      <vt:lpstr>Measure of Location: Median</vt:lpstr>
      <vt:lpstr>Measure of Location: Median</vt:lpstr>
      <vt:lpstr>Comparing Mean and Median</vt:lpstr>
      <vt:lpstr>PowerPoint Presentation</vt:lpstr>
      <vt:lpstr>Measures of Spread</vt:lpstr>
      <vt:lpstr>Measure of Spread Range or variability</vt:lpstr>
      <vt:lpstr>Measure of Spread Quantiles or percentiles</vt:lpstr>
      <vt:lpstr>Measure of Spread Variance and Standard Deviation</vt:lpstr>
      <vt:lpstr>Measure of Spread Properties of Variance and Standard Deviation</vt:lpstr>
      <vt:lpstr>Coefficient of Variation (CV)</vt:lpstr>
      <vt:lpstr>Grouped Data</vt:lpstr>
      <vt:lpstr>PowerPoint Presentation</vt:lpstr>
      <vt:lpstr>PowerPoint Presentation</vt:lpstr>
      <vt:lpstr>Graphic Methods</vt:lpstr>
      <vt:lpstr>Stem-and-leaf plots</vt:lpstr>
      <vt:lpstr>PowerPoint Presentation</vt:lpstr>
      <vt:lpstr>Box plot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EE3211 Modelling Techniques</dc:title>
  <dc:creator>cityu</dc:creator>
  <cp:lastModifiedBy>cityukatiechan@gmail.com</cp:lastModifiedBy>
  <cp:revision>120</cp:revision>
  <dcterms:modified xsi:type="dcterms:W3CDTF">2021-01-04T09:53:38Z</dcterms:modified>
</cp:coreProperties>
</file>