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86" r:id="rId12"/>
    <p:sldId id="265" r:id="rId13"/>
    <p:sldId id="266" r:id="rId14"/>
    <p:sldId id="267" r:id="rId15"/>
    <p:sldId id="268" r:id="rId16"/>
    <p:sldId id="269" r:id="rId17"/>
    <p:sldId id="270" r:id="rId18"/>
    <p:sldId id="287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9" r:id="rId32"/>
    <p:sldId id="283" r:id="rId33"/>
    <p:sldId id="284" r:id="rId34"/>
    <p:sldId id="288" r:id="rId3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1EA38-BCD8-463D-9D9A-679D0F831AB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68D33-785B-4188-A204-696261B76FC4}">
      <dgm:prSet phldrT="[Text]"/>
      <dgm:spPr/>
      <dgm:t>
        <a:bodyPr/>
        <a:lstStyle/>
        <a:p>
          <a:r>
            <a:rPr lang="en-US" dirty="0"/>
            <a:t>Drug company</a:t>
          </a:r>
        </a:p>
      </dgm:t>
    </dgm:pt>
    <dgm:pt modelId="{91F2EFA4-631A-4AEB-8409-AB162E15F796}" type="parTrans" cxnId="{6C72AB53-B8E4-443C-A288-7F7D151B6043}">
      <dgm:prSet/>
      <dgm:spPr/>
      <dgm:t>
        <a:bodyPr/>
        <a:lstStyle/>
        <a:p>
          <a:endParaRPr lang="en-US"/>
        </a:p>
      </dgm:t>
    </dgm:pt>
    <dgm:pt modelId="{CEBED487-829D-49AF-949D-2A928F0353D5}" type="sibTrans" cxnId="{6C72AB53-B8E4-443C-A288-7F7D151B6043}">
      <dgm:prSet/>
      <dgm:spPr/>
      <dgm:t>
        <a:bodyPr/>
        <a:lstStyle/>
        <a:p>
          <a:endParaRPr lang="en-US"/>
        </a:p>
      </dgm:t>
    </dgm:pt>
    <dgm:pt modelId="{D3EF471A-FA3B-4696-A26A-53AA2DADDF5D}">
      <dgm:prSet phldrT="[Text]"/>
      <dgm:spPr/>
      <dgm:t>
        <a:bodyPr/>
        <a:lstStyle/>
        <a:p>
          <a:r>
            <a:rPr lang="en-US" dirty="0"/>
            <a:t>Drug </a:t>
          </a:r>
          <a:r>
            <a:rPr lang="en-US" dirty="0">
              <a:sym typeface="Wingdings" panose="05000000000000000000" pitchFamily="2" charset="2"/>
            </a:rPr>
            <a:t> 100 physicians</a:t>
          </a:r>
          <a:endParaRPr lang="en-US" dirty="0"/>
        </a:p>
      </dgm:t>
    </dgm:pt>
    <dgm:pt modelId="{78A0F5BB-73A0-4769-A9DB-483598C7B742}" type="parTrans" cxnId="{9208F5BF-8760-43F3-8A6A-CD9F805475BF}">
      <dgm:prSet/>
      <dgm:spPr/>
      <dgm:t>
        <a:bodyPr/>
        <a:lstStyle/>
        <a:p>
          <a:endParaRPr lang="en-US"/>
        </a:p>
      </dgm:t>
    </dgm:pt>
    <dgm:pt modelId="{9FDB277E-2890-4128-9FF9-8E9E6446E434}" type="sibTrans" cxnId="{9208F5BF-8760-43F3-8A6A-CD9F805475BF}">
      <dgm:prSet/>
      <dgm:spPr/>
      <dgm:t>
        <a:bodyPr/>
        <a:lstStyle/>
        <a:p>
          <a:endParaRPr lang="en-US"/>
        </a:p>
      </dgm:t>
    </dgm:pt>
    <dgm:pt modelId="{83937419-BBFF-468F-B965-6E8FD2F448F1}">
      <dgm:prSet phldrT="[Text]"/>
      <dgm:spPr/>
      <dgm:t>
        <a:bodyPr/>
        <a:lstStyle/>
        <a:p>
          <a:r>
            <a:rPr lang="en-US" dirty="0"/>
            <a:t>Physician treat first four untreated hypertensives</a:t>
          </a:r>
        </a:p>
      </dgm:t>
    </dgm:pt>
    <dgm:pt modelId="{50853742-48DF-41BB-8F0A-74143FDDA2DA}" type="parTrans" cxnId="{379E6AB6-BD9E-420B-A70A-F1F205409D82}">
      <dgm:prSet/>
      <dgm:spPr/>
      <dgm:t>
        <a:bodyPr/>
        <a:lstStyle/>
        <a:p>
          <a:endParaRPr lang="en-US"/>
        </a:p>
      </dgm:t>
    </dgm:pt>
    <dgm:pt modelId="{951B9C66-0B64-4837-811D-9401D1CA41EC}" type="sibTrans" cxnId="{379E6AB6-BD9E-420B-A70A-F1F205409D82}">
      <dgm:prSet/>
      <dgm:spPr/>
      <dgm:t>
        <a:bodyPr/>
        <a:lstStyle/>
        <a:p>
          <a:endParaRPr lang="en-US"/>
        </a:p>
      </dgm:t>
    </dgm:pt>
    <dgm:pt modelId="{89E496D5-D6CA-4DE1-9FC0-B76BA6292397}">
      <dgm:prSet phldrT="[Text]"/>
      <dgm:spPr/>
      <dgm:t>
        <a:bodyPr/>
        <a:lstStyle/>
        <a:p>
          <a:r>
            <a:rPr lang="en-US" dirty="0"/>
            <a:t>Physician reports the results </a:t>
          </a:r>
          <a:r>
            <a:rPr lang="en-US" dirty="0">
              <a:sym typeface="Wingdings" panose="05000000000000000000" pitchFamily="2" charset="2"/>
            </a:rPr>
            <a:t> drug company</a:t>
          </a:r>
          <a:endParaRPr lang="en-US" dirty="0"/>
        </a:p>
      </dgm:t>
    </dgm:pt>
    <dgm:pt modelId="{F3298350-6CBB-46D8-976B-100F7AB2EB39}" type="parTrans" cxnId="{CE988346-3625-4D59-91CB-65421522915C}">
      <dgm:prSet/>
      <dgm:spPr/>
      <dgm:t>
        <a:bodyPr/>
        <a:lstStyle/>
        <a:p>
          <a:endParaRPr lang="en-US"/>
        </a:p>
      </dgm:t>
    </dgm:pt>
    <dgm:pt modelId="{D778CA78-12A8-4C90-9D3E-86A515ADED19}" type="sibTrans" cxnId="{CE988346-3625-4D59-91CB-65421522915C}">
      <dgm:prSet/>
      <dgm:spPr/>
      <dgm:t>
        <a:bodyPr/>
        <a:lstStyle/>
        <a:p>
          <a:endParaRPr lang="en-US"/>
        </a:p>
      </dgm:t>
    </dgm:pt>
    <dgm:pt modelId="{B8B65D4C-F2F1-47BC-89FB-9491568E6165}">
      <dgm:prSet phldrT="[Text]"/>
      <dgm:spPr/>
      <dgm:t>
        <a:bodyPr/>
        <a:lstStyle/>
        <a:p>
          <a:r>
            <a:rPr lang="en-US" dirty="0"/>
            <a:t>Combine results and compare with expected results (table on P. 5)</a:t>
          </a:r>
        </a:p>
      </dgm:t>
    </dgm:pt>
    <dgm:pt modelId="{687CFFBF-D10D-41DF-B975-667A1B8D34A8}" type="parTrans" cxnId="{F2859D5A-9E15-4421-9AFB-1E482A4FF7B2}">
      <dgm:prSet/>
      <dgm:spPr/>
      <dgm:t>
        <a:bodyPr/>
        <a:lstStyle/>
        <a:p>
          <a:endParaRPr lang="en-US"/>
        </a:p>
      </dgm:t>
    </dgm:pt>
    <dgm:pt modelId="{FA234B64-0CFC-478B-A61B-5611D0E8057A}" type="sibTrans" cxnId="{F2859D5A-9E15-4421-9AFB-1E482A4FF7B2}">
      <dgm:prSet/>
      <dgm:spPr/>
      <dgm:t>
        <a:bodyPr/>
        <a:lstStyle/>
        <a:p>
          <a:endParaRPr lang="en-US"/>
        </a:p>
      </dgm:t>
    </dgm:pt>
    <dgm:pt modelId="{CF0FF3CF-29F4-440B-8F01-993A280D34D1}" type="pres">
      <dgm:prSet presAssocID="{4181EA38-BCD8-463D-9D9A-679D0F831AB1}" presName="Name0" presStyleCnt="0">
        <dgm:presLayoutVars>
          <dgm:dir/>
          <dgm:resizeHandles val="exact"/>
        </dgm:presLayoutVars>
      </dgm:prSet>
      <dgm:spPr/>
    </dgm:pt>
    <dgm:pt modelId="{C5B5BB01-3EDA-4D9C-84C6-E54645E45EC9}" type="pres">
      <dgm:prSet presAssocID="{F6E68D33-785B-4188-A204-696261B76FC4}" presName="node" presStyleLbl="node1" presStyleIdx="0" presStyleCnt="5">
        <dgm:presLayoutVars>
          <dgm:bulletEnabled val="1"/>
        </dgm:presLayoutVars>
      </dgm:prSet>
      <dgm:spPr/>
    </dgm:pt>
    <dgm:pt modelId="{8279A9E7-6860-4975-B6BD-53679C4311F7}" type="pres">
      <dgm:prSet presAssocID="{CEBED487-829D-49AF-949D-2A928F0353D5}" presName="sibTrans" presStyleLbl="sibTrans1D1" presStyleIdx="0" presStyleCnt="4"/>
      <dgm:spPr/>
    </dgm:pt>
    <dgm:pt modelId="{7AD51921-D6CE-4F03-976D-83F85B233B2C}" type="pres">
      <dgm:prSet presAssocID="{CEBED487-829D-49AF-949D-2A928F0353D5}" presName="connectorText" presStyleLbl="sibTrans1D1" presStyleIdx="0" presStyleCnt="4"/>
      <dgm:spPr/>
    </dgm:pt>
    <dgm:pt modelId="{F360DF55-2C6D-47A7-86D0-3AC076433F55}" type="pres">
      <dgm:prSet presAssocID="{D3EF471A-FA3B-4696-A26A-53AA2DADDF5D}" presName="node" presStyleLbl="node1" presStyleIdx="1" presStyleCnt="5">
        <dgm:presLayoutVars>
          <dgm:bulletEnabled val="1"/>
        </dgm:presLayoutVars>
      </dgm:prSet>
      <dgm:spPr/>
    </dgm:pt>
    <dgm:pt modelId="{526C7C4E-2460-4C75-B8C9-028AF5C5D260}" type="pres">
      <dgm:prSet presAssocID="{9FDB277E-2890-4128-9FF9-8E9E6446E434}" presName="sibTrans" presStyleLbl="sibTrans1D1" presStyleIdx="1" presStyleCnt="4"/>
      <dgm:spPr/>
    </dgm:pt>
    <dgm:pt modelId="{00DED0C9-CD88-4FF7-A718-661EE4F0550C}" type="pres">
      <dgm:prSet presAssocID="{9FDB277E-2890-4128-9FF9-8E9E6446E434}" presName="connectorText" presStyleLbl="sibTrans1D1" presStyleIdx="1" presStyleCnt="4"/>
      <dgm:spPr/>
    </dgm:pt>
    <dgm:pt modelId="{75823F83-AB03-484A-85B4-29C48C899039}" type="pres">
      <dgm:prSet presAssocID="{83937419-BBFF-468F-B965-6E8FD2F448F1}" presName="node" presStyleLbl="node1" presStyleIdx="2" presStyleCnt="5">
        <dgm:presLayoutVars>
          <dgm:bulletEnabled val="1"/>
        </dgm:presLayoutVars>
      </dgm:prSet>
      <dgm:spPr/>
    </dgm:pt>
    <dgm:pt modelId="{536DC0C5-F8BF-4885-A27E-F0E9E73424E1}" type="pres">
      <dgm:prSet presAssocID="{951B9C66-0B64-4837-811D-9401D1CA41EC}" presName="sibTrans" presStyleLbl="sibTrans1D1" presStyleIdx="2" presStyleCnt="4"/>
      <dgm:spPr/>
    </dgm:pt>
    <dgm:pt modelId="{043A8737-0F81-4DC1-8A49-AFD0FED36991}" type="pres">
      <dgm:prSet presAssocID="{951B9C66-0B64-4837-811D-9401D1CA41EC}" presName="connectorText" presStyleLbl="sibTrans1D1" presStyleIdx="2" presStyleCnt="4"/>
      <dgm:spPr/>
    </dgm:pt>
    <dgm:pt modelId="{3FA70FD2-69FD-4C7D-8CE3-FA966E787121}" type="pres">
      <dgm:prSet presAssocID="{89E496D5-D6CA-4DE1-9FC0-B76BA6292397}" presName="node" presStyleLbl="node1" presStyleIdx="3" presStyleCnt="5">
        <dgm:presLayoutVars>
          <dgm:bulletEnabled val="1"/>
        </dgm:presLayoutVars>
      </dgm:prSet>
      <dgm:spPr/>
    </dgm:pt>
    <dgm:pt modelId="{703E25A0-ACED-4C11-952E-1861A851C9D2}" type="pres">
      <dgm:prSet presAssocID="{D778CA78-12A8-4C90-9D3E-86A515ADED19}" presName="sibTrans" presStyleLbl="sibTrans1D1" presStyleIdx="3" presStyleCnt="4"/>
      <dgm:spPr/>
    </dgm:pt>
    <dgm:pt modelId="{9BD85AB3-F8D5-4C53-A18B-883EC41CFD84}" type="pres">
      <dgm:prSet presAssocID="{D778CA78-12A8-4C90-9D3E-86A515ADED19}" presName="connectorText" presStyleLbl="sibTrans1D1" presStyleIdx="3" presStyleCnt="4"/>
      <dgm:spPr/>
    </dgm:pt>
    <dgm:pt modelId="{83750757-30BC-46F9-BC7E-3D9FAFF1BE0B}" type="pres">
      <dgm:prSet presAssocID="{B8B65D4C-F2F1-47BC-89FB-9491568E6165}" presName="node" presStyleLbl="node1" presStyleIdx="4" presStyleCnt="5">
        <dgm:presLayoutVars>
          <dgm:bulletEnabled val="1"/>
        </dgm:presLayoutVars>
      </dgm:prSet>
      <dgm:spPr/>
    </dgm:pt>
  </dgm:ptLst>
  <dgm:cxnLst>
    <dgm:cxn modelId="{9790B911-9C01-41FE-8108-C074ED610B31}" type="presOf" srcId="{D778CA78-12A8-4C90-9D3E-86A515ADED19}" destId="{703E25A0-ACED-4C11-952E-1861A851C9D2}" srcOrd="0" destOrd="0" presId="urn:microsoft.com/office/officeart/2005/8/layout/bProcess3"/>
    <dgm:cxn modelId="{B284F413-2EB8-4D07-8E8E-BAE1F4335E58}" type="presOf" srcId="{9FDB277E-2890-4128-9FF9-8E9E6446E434}" destId="{526C7C4E-2460-4C75-B8C9-028AF5C5D260}" srcOrd="0" destOrd="0" presId="urn:microsoft.com/office/officeart/2005/8/layout/bProcess3"/>
    <dgm:cxn modelId="{F42D7215-9FEA-4A94-9FEF-193ED2EA3F2E}" type="presOf" srcId="{D3EF471A-FA3B-4696-A26A-53AA2DADDF5D}" destId="{F360DF55-2C6D-47A7-86D0-3AC076433F55}" srcOrd="0" destOrd="0" presId="urn:microsoft.com/office/officeart/2005/8/layout/bProcess3"/>
    <dgm:cxn modelId="{DFFEFC1C-AC7B-4994-BA3D-011D370B8200}" type="presOf" srcId="{CEBED487-829D-49AF-949D-2A928F0353D5}" destId="{7AD51921-D6CE-4F03-976D-83F85B233B2C}" srcOrd="1" destOrd="0" presId="urn:microsoft.com/office/officeart/2005/8/layout/bProcess3"/>
    <dgm:cxn modelId="{2D145434-EA3F-4D31-8088-7321A0A0F3C6}" type="presOf" srcId="{9FDB277E-2890-4128-9FF9-8E9E6446E434}" destId="{00DED0C9-CD88-4FF7-A718-661EE4F0550C}" srcOrd="1" destOrd="0" presId="urn:microsoft.com/office/officeart/2005/8/layout/bProcess3"/>
    <dgm:cxn modelId="{CE988346-3625-4D59-91CB-65421522915C}" srcId="{4181EA38-BCD8-463D-9D9A-679D0F831AB1}" destId="{89E496D5-D6CA-4DE1-9FC0-B76BA6292397}" srcOrd="3" destOrd="0" parTransId="{F3298350-6CBB-46D8-976B-100F7AB2EB39}" sibTransId="{D778CA78-12A8-4C90-9D3E-86A515ADED19}"/>
    <dgm:cxn modelId="{B6C03668-8615-4108-BF97-332468FA1792}" type="presOf" srcId="{89E496D5-D6CA-4DE1-9FC0-B76BA6292397}" destId="{3FA70FD2-69FD-4C7D-8CE3-FA966E787121}" srcOrd="0" destOrd="0" presId="urn:microsoft.com/office/officeart/2005/8/layout/bProcess3"/>
    <dgm:cxn modelId="{487C606E-34E0-4371-B577-7FA0C78BF338}" type="presOf" srcId="{951B9C66-0B64-4837-811D-9401D1CA41EC}" destId="{536DC0C5-F8BF-4885-A27E-F0E9E73424E1}" srcOrd="0" destOrd="0" presId="urn:microsoft.com/office/officeart/2005/8/layout/bProcess3"/>
    <dgm:cxn modelId="{6C72AB53-B8E4-443C-A288-7F7D151B6043}" srcId="{4181EA38-BCD8-463D-9D9A-679D0F831AB1}" destId="{F6E68D33-785B-4188-A204-696261B76FC4}" srcOrd="0" destOrd="0" parTransId="{91F2EFA4-631A-4AEB-8409-AB162E15F796}" sibTransId="{CEBED487-829D-49AF-949D-2A928F0353D5}"/>
    <dgm:cxn modelId="{F2859D5A-9E15-4421-9AFB-1E482A4FF7B2}" srcId="{4181EA38-BCD8-463D-9D9A-679D0F831AB1}" destId="{B8B65D4C-F2F1-47BC-89FB-9491568E6165}" srcOrd="4" destOrd="0" parTransId="{687CFFBF-D10D-41DF-B975-667A1B8D34A8}" sibTransId="{FA234B64-0CFC-478B-A61B-5611D0E8057A}"/>
    <dgm:cxn modelId="{379E6AB6-BD9E-420B-A70A-F1F205409D82}" srcId="{4181EA38-BCD8-463D-9D9A-679D0F831AB1}" destId="{83937419-BBFF-468F-B965-6E8FD2F448F1}" srcOrd="2" destOrd="0" parTransId="{50853742-48DF-41BB-8F0A-74143FDDA2DA}" sibTransId="{951B9C66-0B64-4837-811D-9401D1CA41EC}"/>
    <dgm:cxn modelId="{1653DBB7-7D86-4C22-843D-05BE01D56A8C}" type="presOf" srcId="{83937419-BBFF-468F-B965-6E8FD2F448F1}" destId="{75823F83-AB03-484A-85B4-29C48C899039}" srcOrd="0" destOrd="0" presId="urn:microsoft.com/office/officeart/2005/8/layout/bProcess3"/>
    <dgm:cxn modelId="{9208F5BF-8760-43F3-8A6A-CD9F805475BF}" srcId="{4181EA38-BCD8-463D-9D9A-679D0F831AB1}" destId="{D3EF471A-FA3B-4696-A26A-53AA2DADDF5D}" srcOrd="1" destOrd="0" parTransId="{78A0F5BB-73A0-4769-A9DB-483598C7B742}" sibTransId="{9FDB277E-2890-4128-9FF9-8E9E6446E434}"/>
    <dgm:cxn modelId="{13DB32C1-D185-4BB7-B969-E81418EAE2E0}" type="presOf" srcId="{B8B65D4C-F2F1-47BC-89FB-9491568E6165}" destId="{83750757-30BC-46F9-BC7E-3D9FAFF1BE0B}" srcOrd="0" destOrd="0" presId="urn:microsoft.com/office/officeart/2005/8/layout/bProcess3"/>
    <dgm:cxn modelId="{C1A124CD-7778-4C1E-A153-87E008E32BF1}" type="presOf" srcId="{4181EA38-BCD8-463D-9D9A-679D0F831AB1}" destId="{CF0FF3CF-29F4-440B-8F01-993A280D34D1}" srcOrd="0" destOrd="0" presId="urn:microsoft.com/office/officeart/2005/8/layout/bProcess3"/>
    <dgm:cxn modelId="{914F12E5-F5F2-4935-9FF5-24CF78F41C8E}" type="presOf" srcId="{D778CA78-12A8-4C90-9D3E-86A515ADED19}" destId="{9BD85AB3-F8D5-4C53-A18B-883EC41CFD84}" srcOrd="1" destOrd="0" presId="urn:microsoft.com/office/officeart/2005/8/layout/bProcess3"/>
    <dgm:cxn modelId="{02D0DFE9-B65F-4BAE-ABA1-AE1F523FF188}" type="presOf" srcId="{F6E68D33-785B-4188-A204-696261B76FC4}" destId="{C5B5BB01-3EDA-4D9C-84C6-E54645E45EC9}" srcOrd="0" destOrd="0" presId="urn:microsoft.com/office/officeart/2005/8/layout/bProcess3"/>
    <dgm:cxn modelId="{8D4EE9ED-EF45-4A27-8AF0-164F958C3621}" type="presOf" srcId="{CEBED487-829D-49AF-949D-2A928F0353D5}" destId="{8279A9E7-6860-4975-B6BD-53679C4311F7}" srcOrd="0" destOrd="0" presId="urn:microsoft.com/office/officeart/2005/8/layout/bProcess3"/>
    <dgm:cxn modelId="{A57D4DF0-5568-4CD9-96CC-53D31FF25CCB}" type="presOf" srcId="{951B9C66-0B64-4837-811D-9401D1CA41EC}" destId="{043A8737-0F81-4DC1-8A49-AFD0FED36991}" srcOrd="1" destOrd="0" presId="urn:microsoft.com/office/officeart/2005/8/layout/bProcess3"/>
    <dgm:cxn modelId="{2EA6EE0D-DB63-4737-B23C-BAD6880185A7}" type="presParOf" srcId="{CF0FF3CF-29F4-440B-8F01-993A280D34D1}" destId="{C5B5BB01-3EDA-4D9C-84C6-E54645E45EC9}" srcOrd="0" destOrd="0" presId="urn:microsoft.com/office/officeart/2005/8/layout/bProcess3"/>
    <dgm:cxn modelId="{D4296462-FB91-4702-919C-0AA6975AEB4A}" type="presParOf" srcId="{CF0FF3CF-29F4-440B-8F01-993A280D34D1}" destId="{8279A9E7-6860-4975-B6BD-53679C4311F7}" srcOrd="1" destOrd="0" presId="urn:microsoft.com/office/officeart/2005/8/layout/bProcess3"/>
    <dgm:cxn modelId="{38DF436E-D97E-4F33-853D-C31EA9C24380}" type="presParOf" srcId="{8279A9E7-6860-4975-B6BD-53679C4311F7}" destId="{7AD51921-D6CE-4F03-976D-83F85B233B2C}" srcOrd="0" destOrd="0" presId="urn:microsoft.com/office/officeart/2005/8/layout/bProcess3"/>
    <dgm:cxn modelId="{0E754E1B-9DB8-4ED7-83DA-B117CCA6A527}" type="presParOf" srcId="{CF0FF3CF-29F4-440B-8F01-993A280D34D1}" destId="{F360DF55-2C6D-47A7-86D0-3AC076433F55}" srcOrd="2" destOrd="0" presId="urn:microsoft.com/office/officeart/2005/8/layout/bProcess3"/>
    <dgm:cxn modelId="{7F494BD3-9C96-4645-834D-2C997E574486}" type="presParOf" srcId="{CF0FF3CF-29F4-440B-8F01-993A280D34D1}" destId="{526C7C4E-2460-4C75-B8C9-028AF5C5D260}" srcOrd="3" destOrd="0" presId="urn:microsoft.com/office/officeart/2005/8/layout/bProcess3"/>
    <dgm:cxn modelId="{DAFF677B-0B4E-462E-94FE-71CFFC1F53D3}" type="presParOf" srcId="{526C7C4E-2460-4C75-B8C9-028AF5C5D260}" destId="{00DED0C9-CD88-4FF7-A718-661EE4F0550C}" srcOrd="0" destOrd="0" presId="urn:microsoft.com/office/officeart/2005/8/layout/bProcess3"/>
    <dgm:cxn modelId="{5E4EABA1-6F6C-4DFF-854F-04FBEFACDDE6}" type="presParOf" srcId="{CF0FF3CF-29F4-440B-8F01-993A280D34D1}" destId="{75823F83-AB03-484A-85B4-29C48C899039}" srcOrd="4" destOrd="0" presId="urn:microsoft.com/office/officeart/2005/8/layout/bProcess3"/>
    <dgm:cxn modelId="{5A7BFF54-575E-42B3-9499-1035F820D89A}" type="presParOf" srcId="{CF0FF3CF-29F4-440B-8F01-993A280D34D1}" destId="{536DC0C5-F8BF-4885-A27E-F0E9E73424E1}" srcOrd="5" destOrd="0" presId="urn:microsoft.com/office/officeart/2005/8/layout/bProcess3"/>
    <dgm:cxn modelId="{C0569A57-7C61-4288-85DA-E79CFF11FCBC}" type="presParOf" srcId="{536DC0C5-F8BF-4885-A27E-F0E9E73424E1}" destId="{043A8737-0F81-4DC1-8A49-AFD0FED36991}" srcOrd="0" destOrd="0" presId="urn:microsoft.com/office/officeart/2005/8/layout/bProcess3"/>
    <dgm:cxn modelId="{33DAF923-F745-4D88-B00F-B3ABDA49CA5E}" type="presParOf" srcId="{CF0FF3CF-29F4-440B-8F01-993A280D34D1}" destId="{3FA70FD2-69FD-4C7D-8CE3-FA966E787121}" srcOrd="6" destOrd="0" presId="urn:microsoft.com/office/officeart/2005/8/layout/bProcess3"/>
    <dgm:cxn modelId="{EA40E433-231A-4D17-B4D9-C8B911AA695A}" type="presParOf" srcId="{CF0FF3CF-29F4-440B-8F01-993A280D34D1}" destId="{703E25A0-ACED-4C11-952E-1861A851C9D2}" srcOrd="7" destOrd="0" presId="urn:microsoft.com/office/officeart/2005/8/layout/bProcess3"/>
    <dgm:cxn modelId="{AE3C7A0D-A855-4DC5-859D-24472CFEE238}" type="presParOf" srcId="{703E25A0-ACED-4C11-952E-1861A851C9D2}" destId="{9BD85AB3-F8D5-4C53-A18B-883EC41CFD84}" srcOrd="0" destOrd="0" presId="urn:microsoft.com/office/officeart/2005/8/layout/bProcess3"/>
    <dgm:cxn modelId="{4B559CF2-CC71-415A-9172-20586448417F}" type="presParOf" srcId="{CF0FF3CF-29F4-440B-8F01-993A280D34D1}" destId="{83750757-30BC-46F9-BC7E-3D9FAFF1BE0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A9E7-6860-4975-B6BD-53679C4311F7}">
      <dsp:nvSpPr>
        <dsp:cNvPr id="0" name=""/>
        <dsp:cNvSpPr/>
      </dsp:nvSpPr>
      <dsp:spPr>
        <a:xfrm>
          <a:off x="810555" y="503119"/>
          <a:ext cx="155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57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3769" y="547908"/>
        <a:ext cx="9317" cy="1863"/>
      </dsp:txXfrm>
    </dsp:sp>
    <dsp:sp modelId="{C5B5BB01-3EDA-4D9C-84C6-E54645E45EC9}">
      <dsp:nvSpPr>
        <dsp:cNvPr id="0" name=""/>
        <dsp:cNvSpPr/>
      </dsp:nvSpPr>
      <dsp:spPr>
        <a:xfrm>
          <a:off x="2152" y="305778"/>
          <a:ext cx="810202" cy="48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Drug company</a:t>
          </a:r>
        </a:p>
      </dsp:txBody>
      <dsp:txXfrm>
        <a:off x="2152" y="305778"/>
        <a:ext cx="810202" cy="486121"/>
      </dsp:txXfrm>
    </dsp:sp>
    <dsp:sp modelId="{526C7C4E-2460-4C75-B8C9-028AF5C5D260}">
      <dsp:nvSpPr>
        <dsp:cNvPr id="0" name=""/>
        <dsp:cNvSpPr/>
      </dsp:nvSpPr>
      <dsp:spPr>
        <a:xfrm>
          <a:off x="1807104" y="503119"/>
          <a:ext cx="155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57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0319" y="547908"/>
        <a:ext cx="9317" cy="1863"/>
      </dsp:txXfrm>
    </dsp:sp>
    <dsp:sp modelId="{F360DF55-2C6D-47A7-86D0-3AC076433F55}">
      <dsp:nvSpPr>
        <dsp:cNvPr id="0" name=""/>
        <dsp:cNvSpPr/>
      </dsp:nvSpPr>
      <dsp:spPr>
        <a:xfrm>
          <a:off x="998702" y="305778"/>
          <a:ext cx="810202" cy="48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Drug </a:t>
          </a:r>
          <a:r>
            <a:rPr lang="en-US" sz="700" kern="1200" dirty="0">
              <a:sym typeface="Wingdings" panose="05000000000000000000" pitchFamily="2" charset="2"/>
            </a:rPr>
            <a:t> 100 physicians</a:t>
          </a:r>
          <a:endParaRPr lang="en-US" sz="700" kern="1200" dirty="0"/>
        </a:p>
      </dsp:txBody>
      <dsp:txXfrm>
        <a:off x="998702" y="305778"/>
        <a:ext cx="810202" cy="486121"/>
      </dsp:txXfrm>
    </dsp:sp>
    <dsp:sp modelId="{536DC0C5-F8BF-4885-A27E-F0E9E73424E1}">
      <dsp:nvSpPr>
        <dsp:cNvPr id="0" name=""/>
        <dsp:cNvSpPr/>
      </dsp:nvSpPr>
      <dsp:spPr>
        <a:xfrm>
          <a:off x="407253" y="790100"/>
          <a:ext cx="1993099" cy="155746"/>
        </a:xfrm>
        <a:custGeom>
          <a:avLst/>
          <a:gdLst/>
          <a:ahLst/>
          <a:cxnLst/>
          <a:rect l="0" t="0" r="0" b="0"/>
          <a:pathLst>
            <a:path>
              <a:moveTo>
                <a:pt x="1993099" y="0"/>
              </a:moveTo>
              <a:lnTo>
                <a:pt x="1993099" y="94973"/>
              </a:lnTo>
              <a:lnTo>
                <a:pt x="0" y="94973"/>
              </a:lnTo>
              <a:lnTo>
                <a:pt x="0" y="15574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3758" y="867042"/>
        <a:ext cx="100089" cy="1863"/>
      </dsp:txXfrm>
    </dsp:sp>
    <dsp:sp modelId="{75823F83-AB03-484A-85B4-29C48C899039}">
      <dsp:nvSpPr>
        <dsp:cNvPr id="0" name=""/>
        <dsp:cNvSpPr/>
      </dsp:nvSpPr>
      <dsp:spPr>
        <a:xfrm>
          <a:off x="1995251" y="305778"/>
          <a:ext cx="810202" cy="48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Physician treat first four untreated hypertensives</a:t>
          </a:r>
        </a:p>
      </dsp:txBody>
      <dsp:txXfrm>
        <a:off x="1995251" y="305778"/>
        <a:ext cx="810202" cy="486121"/>
      </dsp:txXfrm>
    </dsp:sp>
    <dsp:sp modelId="{703E25A0-ACED-4C11-952E-1861A851C9D2}">
      <dsp:nvSpPr>
        <dsp:cNvPr id="0" name=""/>
        <dsp:cNvSpPr/>
      </dsp:nvSpPr>
      <dsp:spPr>
        <a:xfrm>
          <a:off x="810555" y="1175588"/>
          <a:ext cx="155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57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3769" y="1220376"/>
        <a:ext cx="9317" cy="1863"/>
      </dsp:txXfrm>
    </dsp:sp>
    <dsp:sp modelId="{3FA70FD2-69FD-4C7D-8CE3-FA966E787121}">
      <dsp:nvSpPr>
        <dsp:cNvPr id="0" name=""/>
        <dsp:cNvSpPr/>
      </dsp:nvSpPr>
      <dsp:spPr>
        <a:xfrm>
          <a:off x="2152" y="978247"/>
          <a:ext cx="810202" cy="48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Physician reports the results </a:t>
          </a:r>
          <a:r>
            <a:rPr lang="en-US" sz="700" kern="1200" dirty="0">
              <a:sym typeface="Wingdings" panose="05000000000000000000" pitchFamily="2" charset="2"/>
            </a:rPr>
            <a:t> drug company</a:t>
          </a:r>
          <a:endParaRPr lang="en-US" sz="700" kern="1200" dirty="0"/>
        </a:p>
      </dsp:txBody>
      <dsp:txXfrm>
        <a:off x="2152" y="978247"/>
        <a:ext cx="810202" cy="486121"/>
      </dsp:txXfrm>
    </dsp:sp>
    <dsp:sp modelId="{83750757-30BC-46F9-BC7E-3D9FAFF1BE0B}">
      <dsp:nvSpPr>
        <dsp:cNvPr id="0" name=""/>
        <dsp:cNvSpPr/>
      </dsp:nvSpPr>
      <dsp:spPr>
        <a:xfrm>
          <a:off x="998702" y="978247"/>
          <a:ext cx="810202" cy="48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Combine results and compare with expected results (table on P. 5)</a:t>
          </a:r>
        </a:p>
      </dsp:txBody>
      <dsp:txXfrm>
        <a:off x="998702" y="978247"/>
        <a:ext cx="810202" cy="486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06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7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aseline="-250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1" name="Shape 2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1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7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24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marL="0" indent="457200" algn="ctr">
              <a:buSzTx/>
              <a:buFontTx/>
              <a:buNone/>
              <a:defRPr cap="none">
                <a:latin typeface="Arial"/>
                <a:ea typeface="Arial"/>
                <a:cs typeface="Arial"/>
                <a:sym typeface="Arial"/>
              </a:defRPr>
            </a:lvl2pPr>
            <a:lvl3pPr marL="0" indent="914400" algn="ctr">
              <a:buSzTx/>
              <a:buFontTx/>
              <a:buNone/>
              <a:defRPr cap="none"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>
              <a:buSzTx/>
              <a:buFontTx/>
              <a:buNone/>
              <a:defRPr cap="none"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>
              <a:buSzTx/>
              <a:buFontTx/>
              <a:buNone/>
              <a:defRPr cap="none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cap="none">
                <a:latin typeface="Arial"/>
                <a:ea typeface="Arial"/>
                <a:cs typeface="Arial"/>
                <a:sym typeface="Arial"/>
              </a:defRPr>
            </a:lvl1pPr>
            <a:lvl2pPr marL="790575" indent="-333375">
              <a:spcBef>
                <a:spcPts val="600"/>
              </a:spcBef>
              <a:defRPr sz="2800" cap="none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spcBef>
                <a:spcPts val="600"/>
              </a:spcBef>
              <a:defRPr sz="2800" cap="none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defRPr sz="2800" cap="none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defRPr sz="2800" cap="none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 cap="none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Arial"/>
                <a:ea typeface="Arial"/>
                <a:cs typeface="Arial"/>
                <a:sym typeface="Arial"/>
              </a:defRPr>
            </a:lvl1pPr>
            <a:lvl2pPr>
              <a:defRPr cap="none">
                <a:latin typeface="Arial"/>
                <a:ea typeface="Arial"/>
                <a:cs typeface="Arial"/>
                <a:sym typeface="Arial"/>
              </a:defRPr>
            </a:lvl2pPr>
            <a:lvl3pPr>
              <a:defRPr cap="none">
                <a:latin typeface="Arial"/>
                <a:ea typeface="Arial"/>
                <a:cs typeface="Arial"/>
                <a:sym typeface="Arial"/>
              </a:defRPr>
            </a:lvl3pPr>
            <a:lvl4pPr>
              <a:defRPr cap="none">
                <a:latin typeface="Arial"/>
                <a:ea typeface="Arial"/>
                <a:cs typeface="Arial"/>
                <a:sym typeface="Arial"/>
              </a:defRPr>
            </a:lvl4pPr>
            <a:lvl5pPr>
              <a:defRPr cap="none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all" spc="0" baseline="0">
          <a:solidFill>
            <a:srgbClr val="000000"/>
          </a:solidFill>
          <a:uFillTx/>
          <a:latin typeface="+BodyArial"/>
          <a:ea typeface="+BodyArial"/>
          <a:cs typeface="+BodyArial"/>
          <a:sym typeface="+Body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219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50391">
              <a:defRPr sz="3999" b="1"/>
            </a:pPr>
            <a:r>
              <a:t>EE3211 </a:t>
            </a:r>
            <a:br/>
            <a:r>
              <a:t>Modelling Techniques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/>
            </a:pPr>
            <a:r>
              <a:rPr lang="en-US"/>
              <a:t>Lecture 2</a:t>
            </a:r>
            <a:endParaRPr dirty="0"/>
          </a:p>
          <a:p>
            <a:pPr>
              <a:spcBef>
                <a:spcPts val="900"/>
              </a:spcBef>
              <a:defRPr sz="4000"/>
            </a:pPr>
            <a:r>
              <a:rPr dirty="0"/>
              <a:t>Probability Distributions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ubtitle 2"/>
          <p:cNvSpPr txBox="1">
            <a:spLocks noGrp="1"/>
          </p:cNvSpPr>
          <p:nvPr>
            <p:ph type="subTitle" idx="1"/>
          </p:nvPr>
        </p:nvSpPr>
        <p:spPr>
          <a:xfrm>
            <a:off x="337072" y="988019"/>
            <a:ext cx="785495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lang="en-US" sz="2000" dirty="0"/>
              <a:t>P</a:t>
            </a:r>
            <a:r>
              <a:rPr sz="2000" dirty="0"/>
              <a:t>opulation variance</a:t>
            </a:r>
            <a:r>
              <a:rPr lang="en-US" sz="2000" dirty="0"/>
              <a:t> (</a:t>
            </a:r>
            <a:r>
              <a:rPr lang="en-US" sz="2000" b="0" dirty="0"/>
              <a:t>Var(X) / or </a:t>
            </a:r>
            <a:r>
              <a:rPr lang="en-US" sz="2000" b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lang="en-US" sz="2000" b="0" baseline="30000" dirty="0"/>
              <a:t>2 </a:t>
            </a:r>
            <a:r>
              <a:rPr lang="en-US" sz="2000" b="0" dirty="0"/>
              <a:t>)</a:t>
            </a:r>
            <a:r>
              <a:rPr sz="2000" dirty="0"/>
              <a:t>: </a:t>
            </a:r>
            <a:endParaRPr lang="en-US" sz="2000" dirty="0"/>
          </a:p>
          <a:p>
            <a:pPr algn="l">
              <a:spcBef>
                <a:spcPts val="500"/>
              </a:spcBef>
              <a:buSzPct val="100000"/>
              <a:defRPr sz="2200" b="1"/>
            </a:pPr>
            <a:r>
              <a:rPr lang="en-US" sz="2000" b="0" dirty="0"/>
              <a:t>     = </a:t>
            </a:r>
            <a:r>
              <a:rPr sz="2000" b="0" dirty="0"/>
              <a:t>sample variance (s</a:t>
            </a:r>
            <a:r>
              <a:rPr sz="2000" b="0" baseline="30000" dirty="0"/>
              <a:t>2</a:t>
            </a:r>
            <a:r>
              <a:rPr sz="2000" b="0" dirty="0"/>
              <a:t>) for a random variable </a:t>
            </a:r>
            <a:endParaRPr sz="2000" b="0" baseline="30000" dirty="0"/>
          </a:p>
        </p:txBody>
      </p:sp>
      <p:pic>
        <p:nvPicPr>
          <p:cNvPr id="174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68" y="1849791"/>
            <a:ext cx="3287039" cy="67632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Box 5"/>
          <p:cNvSpPr txBox="1"/>
          <p:nvPr/>
        </p:nvSpPr>
        <p:spPr>
          <a:xfrm>
            <a:off x="337072" y="2626212"/>
            <a:ext cx="8214360" cy="31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dirty="0"/>
              <a:t>                                  </a:t>
            </a:r>
            <a:r>
              <a:rPr dirty="0"/>
              <a:t>where x</a:t>
            </a:r>
            <a:r>
              <a:rPr baseline="-25000" dirty="0"/>
              <a:t>i</a:t>
            </a:r>
            <a:r>
              <a:rPr baseline="30000" dirty="0"/>
              <a:t>2 </a:t>
            </a:r>
            <a:r>
              <a:rPr dirty="0"/>
              <a:t>are with positive probability</a:t>
            </a:r>
            <a:endParaRPr lang="en-US" dirty="0"/>
          </a:p>
          <a:p>
            <a:r>
              <a:rPr lang="en-US" sz="20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    - spread (relative to E(X)) about values with +</a:t>
            </a:r>
            <a:r>
              <a:rPr lang="en-US" sz="2000" dirty="0" err="1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ve</a:t>
            </a:r>
            <a:r>
              <a:rPr lang="en-US" sz="20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 probability</a:t>
            </a: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endParaRPr sz="2000" dirty="0">
              <a:latin typeface="Constantia"/>
              <a:ea typeface="Constantia"/>
              <a:cs typeface="Constantia"/>
              <a:sym typeface="Constantia"/>
            </a:endParaRPr>
          </a:p>
          <a:p>
            <a:pPr marL="285750" indent="-285750">
              <a:buSzPct val="100000"/>
              <a:buChar char="●"/>
              <a:defRPr sz="2200" b="1"/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Standard deviation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sz="2000" b="0" dirty="0"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lang="en-US" sz="2000" b="0" dirty="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Symbol"/>
              </a:rPr>
              <a:t>)</a:t>
            </a:r>
            <a:endParaRPr lang="en-US" sz="2000" dirty="0">
              <a:latin typeface="Arial" panose="020B0604020202020204" pitchFamily="34" charset="0"/>
              <a:ea typeface="Symbol"/>
              <a:cs typeface="Arial" panose="020B0604020202020204" pitchFamily="34" charset="0"/>
              <a:sym typeface="Symbol"/>
            </a:endParaRPr>
          </a:p>
          <a:p>
            <a:pPr>
              <a:buSzPct val="100000"/>
              <a:defRPr sz="2200" b="1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 -</a:t>
            </a:r>
            <a:r>
              <a:rPr sz="2000" b="0" dirty="0">
                <a:latin typeface="Arial" panose="020B0604020202020204" pitchFamily="34" charset="0"/>
                <a:cs typeface="Arial" panose="020B0604020202020204" pitchFamily="34" charset="0"/>
              </a:rPr>
              <a:t>square root of its variance</a:t>
            </a: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pPr>
              <a:defRPr sz="2200"/>
            </a:pP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pPr>
              <a:defRPr sz="2200" baseline="30000">
                <a:latin typeface="Constantia"/>
                <a:ea typeface="Constantia"/>
                <a:cs typeface="Constantia"/>
                <a:sym typeface="Constantia"/>
              </a:defRPr>
            </a:pP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pPr>
              <a:defRPr sz="2200">
                <a:latin typeface="Constantia"/>
                <a:ea typeface="Constantia"/>
                <a:cs typeface="Constantia"/>
                <a:sym typeface="Constantia"/>
              </a:defRPr>
            </a:pP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pPr>
              <a:defRPr sz="2200">
                <a:latin typeface="Constantia"/>
                <a:ea typeface="Constantia"/>
                <a:cs typeface="Constantia"/>
                <a:sym typeface="Constantia"/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200" baseline="30000">
                <a:latin typeface="Constantia"/>
                <a:ea typeface="Constantia"/>
                <a:cs typeface="Constantia"/>
                <a:sym typeface="Constantia"/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200" baseline="30000">
                <a:latin typeface="Constantia"/>
                <a:ea typeface="Constantia"/>
                <a:cs typeface="Constantia"/>
                <a:sym typeface="Constantia"/>
              </a:defRPr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1B59C-029A-42FD-861D-BE7640D6623F}"/>
              </a:ext>
            </a:extLst>
          </p:cNvPr>
          <p:cNvSpPr txBox="1"/>
          <p:nvPr/>
        </p:nvSpPr>
        <p:spPr>
          <a:xfrm>
            <a:off x="337072" y="168923"/>
            <a:ext cx="8490220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3200" b="1" dirty="0"/>
              <a:t>Discrete Random Variable: Variance  + SD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5"/>
          <p:cNvSpPr txBox="1"/>
          <p:nvPr/>
        </p:nvSpPr>
        <p:spPr>
          <a:xfrm>
            <a:off x="316708" y="929933"/>
            <a:ext cx="8214360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endParaRPr sz="20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pPr marL="342900" indent="-342900">
              <a:buSzPct val="100000"/>
              <a:buChar char="●"/>
              <a:defRPr sz="2200">
                <a:latin typeface="Constantia"/>
                <a:ea typeface="Constantia"/>
                <a:cs typeface="Constantia"/>
                <a:sym typeface="Constantia"/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Approximately 95% of the probability mass falls within two standard deviations (2</a:t>
            </a:r>
            <a:r>
              <a:rPr lang="en-US" sz="2000" b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 of the mean of a random variable</a:t>
            </a:r>
          </a:p>
          <a:p>
            <a:pPr>
              <a:defRPr sz="2200" baseline="30000">
                <a:latin typeface="Constantia"/>
                <a:ea typeface="Constantia"/>
                <a:cs typeface="Constantia"/>
                <a:sym typeface="Constantia"/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200" baseline="30000">
                <a:latin typeface="Constantia"/>
                <a:ea typeface="Constantia"/>
                <a:cs typeface="Constantia"/>
                <a:sym typeface="Constantia"/>
              </a:defRPr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1B59C-029A-42FD-861D-BE7640D6623F}"/>
              </a:ext>
            </a:extLst>
          </p:cNvPr>
          <p:cNvSpPr txBox="1"/>
          <p:nvPr/>
        </p:nvSpPr>
        <p:spPr>
          <a:xfrm>
            <a:off x="337072" y="168923"/>
            <a:ext cx="8490220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3200" b="1" dirty="0"/>
              <a:t>Discrete Random Variable: Variance  + SD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09AD19B-090B-4720-838E-C3499D9F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69" y="2129082"/>
            <a:ext cx="2781822" cy="20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018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ctrTitle"/>
          </p:nvPr>
        </p:nvSpPr>
        <p:spPr>
          <a:xfrm>
            <a:off x="-457200" y="201037"/>
            <a:ext cx="100584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6072">
              <a:defRPr sz="1701" b="1"/>
            </a:pPr>
            <a:r>
              <a:rPr sz="3200" dirty="0"/>
              <a:t>Cumulative-Distribution Function of a </a:t>
            </a:r>
            <a:br>
              <a:rPr sz="3200" dirty="0"/>
            </a:br>
            <a:r>
              <a:rPr sz="3200" dirty="0"/>
              <a:t>Discrete Random Variable</a:t>
            </a:r>
          </a:p>
        </p:txBody>
      </p:sp>
      <p:sp>
        <p:nvSpPr>
          <p:cNvPr id="181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36207" y="1162050"/>
            <a:ext cx="8305800" cy="16606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 b="1"/>
            </a:pPr>
            <a:r>
              <a:rPr sz="2000" dirty="0"/>
              <a:t>Cumulative-distribution function </a:t>
            </a:r>
            <a:r>
              <a:rPr sz="2000" b="0" dirty="0"/>
              <a:t>(</a:t>
            </a:r>
            <a:r>
              <a:rPr sz="2000" b="0" dirty="0" err="1"/>
              <a:t>cdf</a:t>
            </a:r>
            <a:r>
              <a:rPr sz="2000" b="0" dirty="0"/>
              <a:t>):  </a:t>
            </a: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Courier New"/>
              <a:buChar char="o"/>
              <a:defRPr sz="2200"/>
            </a:pPr>
            <a:r>
              <a:rPr lang="en-US" sz="2000" dirty="0"/>
              <a:t>f</a:t>
            </a:r>
            <a:r>
              <a:rPr sz="2000" dirty="0"/>
              <a:t>or a specific value of </a:t>
            </a:r>
            <a:r>
              <a:rPr sz="2000" i="1" dirty="0"/>
              <a:t>x</a:t>
            </a:r>
            <a:r>
              <a:rPr sz="2000" dirty="0"/>
              <a:t> of </a:t>
            </a:r>
            <a:r>
              <a:rPr sz="2000" i="1" dirty="0"/>
              <a:t>X:</a:t>
            </a:r>
            <a:r>
              <a:rPr sz="2000" dirty="0"/>
              <a:t> </a:t>
            </a:r>
            <a:r>
              <a:rPr sz="2000" i="1" dirty="0" err="1"/>
              <a:t>Pr</a:t>
            </a:r>
            <a:r>
              <a:rPr sz="2000" i="1" dirty="0"/>
              <a:t>(X ≤ x) </a:t>
            </a:r>
            <a:r>
              <a:rPr sz="2000" dirty="0"/>
              <a:t>= </a:t>
            </a:r>
            <a:r>
              <a:rPr sz="2000" i="1" dirty="0"/>
              <a:t>F(x)</a:t>
            </a:r>
            <a:endParaRPr sz="2000" dirty="0">
              <a:solidFill>
                <a:srgbClr val="888888"/>
              </a:solidFill>
            </a:endParaRP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Courier New"/>
              <a:buChar char="o"/>
              <a:defRPr sz="2200"/>
            </a:pPr>
            <a:r>
              <a:rPr lang="en-US" sz="2000" dirty="0"/>
              <a:t>c</a:t>
            </a:r>
            <a:r>
              <a:rPr sz="2000" dirty="0"/>
              <a:t>an be used to distinguish a certain variable is discrete or continuous</a:t>
            </a:r>
          </a:p>
        </p:txBody>
      </p:sp>
      <p:pic>
        <p:nvPicPr>
          <p:cNvPr id="182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91" y="2497206"/>
            <a:ext cx="4248418" cy="237943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Box 4"/>
          <p:cNvSpPr txBox="1"/>
          <p:nvPr/>
        </p:nvSpPr>
        <p:spPr>
          <a:xfrm>
            <a:off x="136207" y="4876641"/>
            <a:ext cx="887158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Clr>
                <a:srgbClr val="000000"/>
              </a:buClr>
              <a:buSzPct val="100000"/>
              <a:buChar char="➢"/>
              <a:defRPr sz="2200" b="1"/>
            </a:pPr>
            <a:r>
              <a:rPr sz="2000" dirty="0"/>
              <a:t>Discrete</a:t>
            </a:r>
            <a:r>
              <a:rPr lang="en-US" sz="2000" dirty="0"/>
              <a:t> </a:t>
            </a:r>
            <a:r>
              <a:rPr lang="en-US" sz="2000" b="0" dirty="0"/>
              <a:t>random variable : series</a:t>
            </a:r>
            <a:r>
              <a:rPr sz="2000" b="0" dirty="0"/>
              <a:t> of steps (step function)</a:t>
            </a:r>
            <a:endParaRPr lang="en-US" sz="2000" b="0" dirty="0"/>
          </a:p>
          <a:p>
            <a:pPr>
              <a:buClr>
                <a:srgbClr val="000000"/>
              </a:buClr>
              <a:buSzPct val="100000"/>
              <a:defRPr sz="2200" b="1"/>
            </a:pPr>
            <a:endParaRPr sz="2000" dirty="0">
              <a:latin typeface="Constantia"/>
              <a:ea typeface="Constantia"/>
              <a:cs typeface="Constantia"/>
              <a:sym typeface="Constantia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000" dirty="0"/>
              <a:t>With the increase in number of values, the </a:t>
            </a:r>
            <a:r>
              <a:rPr sz="2000" dirty="0" err="1"/>
              <a:t>cdf</a:t>
            </a:r>
            <a:r>
              <a:rPr sz="2000" dirty="0"/>
              <a:t> approaches that of a smooth curv</a:t>
            </a:r>
            <a:r>
              <a:rPr lang="en-US" sz="2000" dirty="0"/>
              <a:t>e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endParaRPr sz="2000" dirty="0"/>
          </a:p>
          <a:p>
            <a:pPr>
              <a:buClr>
                <a:srgbClr val="000000"/>
              </a:buClr>
              <a:buSzPct val="100000"/>
              <a:buChar char="➢"/>
              <a:defRPr sz="2200" b="1"/>
            </a:pPr>
            <a:r>
              <a:rPr sz="2000" dirty="0"/>
              <a:t>Continuous</a:t>
            </a:r>
            <a:r>
              <a:rPr lang="en-US" sz="2000" dirty="0"/>
              <a:t> </a:t>
            </a:r>
            <a:r>
              <a:rPr lang="en-US" sz="2000" b="0" dirty="0"/>
              <a:t>random variable: </a:t>
            </a:r>
            <a:r>
              <a:rPr sz="2000" b="0" dirty="0"/>
              <a:t>smooth curve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 b="1"/>
            </a:pPr>
            <a:r>
              <a:t>Continuous Probability Distribution</a:t>
            </a:r>
            <a:br/>
            <a:endParaRPr/>
          </a:p>
        </p:txBody>
      </p:sp>
      <p:sp>
        <p:nvSpPr>
          <p:cNvPr id="188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533400" y="3228975"/>
            <a:ext cx="7854950" cy="17526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219200"/>
            <a:ext cx="7854950" cy="51816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The normal, Gaussian or “bell-shaped” distribution: </a:t>
            </a:r>
            <a:r>
              <a:rPr lang="en-US" dirty="0"/>
              <a:t>foundation</a:t>
            </a:r>
            <a:r>
              <a:rPr dirty="0"/>
              <a:t> of estimation and hypothesis testing</a:t>
            </a:r>
          </a:p>
          <a:p>
            <a:pPr marL="342900" indent="-342900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Many random variables tend to follow a normal distribution</a:t>
            </a:r>
            <a:r>
              <a:rPr lang="en-US" dirty="0"/>
              <a:t> (approximately)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e.g. birthweights, blood pressure</a:t>
            </a:r>
            <a:endParaRPr dirty="0"/>
          </a:p>
          <a:p>
            <a:pPr marL="342900" indent="-342900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Variables are not themselves normal: </a:t>
            </a:r>
            <a:r>
              <a:rPr lang="en-US" dirty="0"/>
              <a:t>can be </a:t>
            </a:r>
            <a:r>
              <a:rPr dirty="0"/>
              <a:t>approximated by a normal distribution by summing</a:t>
            </a:r>
            <a:r>
              <a:rPr lang="en-US" dirty="0"/>
              <a:t> many times</a:t>
            </a:r>
            <a:endParaRPr dirty="0"/>
          </a:p>
          <a:p>
            <a:pPr marL="342900" indent="-342900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Normal distribution is commonly used :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easy to use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normal distribution </a:t>
            </a:r>
            <a:r>
              <a:rPr dirty="0"/>
              <a:t>tables more widely available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457200" y="304800"/>
            <a:ext cx="7854950" cy="21336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Continuous random variable and probability-mass function: which values are more probable than others and to what degree</a:t>
            </a:r>
            <a:endParaRPr sz="2900" dirty="0"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Probability-density function </a:t>
            </a:r>
            <a:r>
              <a:rPr b="0" dirty="0"/>
              <a:t>(pdf): certain ranges of values occur more frequently than others</a:t>
            </a:r>
            <a:endParaRPr sz="2200" dirty="0"/>
          </a:p>
          <a:p>
            <a:pPr marL="8001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large values in regions of high probability</a:t>
            </a:r>
            <a:endParaRPr lang="en-US" dirty="0"/>
          </a:p>
          <a:p>
            <a:pPr marL="800100" lvl="1" indent="-342900" algn="l">
              <a:spcBef>
                <a:spcPts val="400"/>
              </a:spcBef>
              <a:buSzPct val="100000"/>
              <a:buFont typeface="Courier New"/>
              <a:buChar char="o"/>
              <a:defRPr sz="2000"/>
            </a:pPr>
            <a:r>
              <a:rPr dirty="0"/>
              <a:t>small values in regions of low probability</a:t>
            </a:r>
          </a:p>
        </p:txBody>
      </p:sp>
      <p:pic>
        <p:nvPicPr>
          <p:cNvPr id="195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438400"/>
            <a:ext cx="5002213" cy="243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extBox 5"/>
          <p:cNvSpPr txBox="1"/>
          <p:nvPr/>
        </p:nvSpPr>
        <p:spPr>
          <a:xfrm>
            <a:off x="350520" y="5410200"/>
            <a:ext cx="8083301" cy="1415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Char char="●"/>
              <a:defRPr sz="2000"/>
            </a:pPr>
            <a:r>
              <a:rPr lang="en-US" b="1" dirty="0"/>
              <a:t>C</a:t>
            </a:r>
            <a:r>
              <a:rPr b="1" dirty="0"/>
              <a:t>umulative-distribution function </a:t>
            </a:r>
            <a:r>
              <a:rPr dirty="0"/>
              <a:t>(</a:t>
            </a:r>
            <a:r>
              <a:rPr dirty="0" err="1"/>
              <a:t>cdf</a:t>
            </a:r>
            <a:r>
              <a:rPr dirty="0"/>
              <a:t>): probability that X will take </a:t>
            </a:r>
            <a:endParaRPr sz="2600"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2000"/>
            </a:pPr>
            <a:r>
              <a:rPr lang="en-US" dirty="0"/>
              <a:t>     </a:t>
            </a:r>
            <a:r>
              <a:rPr dirty="0"/>
              <a:t>on values ≤ a</a:t>
            </a:r>
            <a:endParaRPr lang="en-US" dirty="0"/>
          </a:p>
          <a:p>
            <a:pPr>
              <a:defRPr sz="2000"/>
            </a:pPr>
            <a:r>
              <a:rPr lang="en-US" dirty="0"/>
              <a:t>     -  </a:t>
            </a:r>
            <a:r>
              <a:rPr dirty="0"/>
              <a:t>area under the pdf to the left of a </a:t>
            </a:r>
            <a:endParaRPr lang="en-US" dirty="0"/>
          </a:p>
          <a:p>
            <a:pPr>
              <a:defRPr sz="2000"/>
            </a:pPr>
            <a:r>
              <a:rPr lang="en-US" dirty="0"/>
              <a:t>     -  </a:t>
            </a:r>
            <a:r>
              <a:rPr dirty="0"/>
              <a:t>similar to that for discrete</a:t>
            </a:r>
            <a:r>
              <a:rPr lang="en-US" sz="2600" dirty="0">
                <a:latin typeface="Constantia"/>
                <a:sym typeface="Constantia"/>
              </a:rPr>
              <a:t> </a:t>
            </a:r>
            <a:r>
              <a:rPr dirty="0"/>
              <a:t>random variable</a:t>
            </a:r>
          </a:p>
        </p:txBody>
      </p:sp>
      <p:sp>
        <p:nvSpPr>
          <p:cNvPr id="197" name="TextBox 1"/>
          <p:cNvSpPr txBox="1"/>
          <p:nvPr/>
        </p:nvSpPr>
        <p:spPr>
          <a:xfrm>
            <a:off x="5752464" y="2583870"/>
            <a:ext cx="3391536" cy="1835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/>
            </a:pPr>
            <a:r>
              <a:rPr dirty="0"/>
              <a:t>Example: </a:t>
            </a:r>
          </a:p>
          <a:p>
            <a:pPr>
              <a:defRPr sz="2000"/>
            </a:pPr>
            <a:r>
              <a:rPr dirty="0"/>
              <a:t>Serum triglyceride level:</a:t>
            </a:r>
          </a:p>
          <a:p>
            <a:pPr>
              <a:defRPr sz="2000"/>
            </a:pPr>
            <a:r>
              <a:rPr dirty="0"/>
              <a:t>asymmetric and positively skewed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Pdf of the continuous random variable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914400"/>
            <a:ext cx="7854950" cy="4067175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Continuous random variable: </a:t>
            </a:r>
            <a:r>
              <a:rPr i="1" dirty="0" err="1"/>
              <a:t>Pr</a:t>
            </a:r>
            <a:r>
              <a:rPr i="1" dirty="0"/>
              <a:t>(X &lt; x) </a:t>
            </a:r>
            <a:r>
              <a:rPr dirty="0"/>
              <a:t>= </a:t>
            </a:r>
            <a:r>
              <a:rPr i="1" dirty="0" err="1"/>
              <a:t>Pr</a:t>
            </a:r>
            <a:r>
              <a:rPr i="1" dirty="0"/>
              <a:t>(X ≤ x)</a:t>
            </a:r>
            <a:r>
              <a:rPr dirty="0"/>
              <a:t> </a:t>
            </a:r>
          </a:p>
          <a:p>
            <a:pPr marL="800100" lvl="1" indent="-342900" algn="just">
              <a:spcBef>
                <a:spcPts val="400"/>
              </a:spcBef>
              <a:buSzPct val="100000"/>
              <a:buFont typeface="Courier New"/>
              <a:buChar char="o"/>
              <a:defRPr sz="2000" i="1"/>
            </a:pPr>
            <a:r>
              <a:rPr dirty="0" err="1"/>
              <a:t>Pr</a:t>
            </a:r>
            <a:r>
              <a:rPr dirty="0"/>
              <a:t>(X = x)</a:t>
            </a:r>
            <a:r>
              <a:rPr i="0" dirty="0"/>
              <a:t> = 0</a:t>
            </a:r>
            <a:endParaRPr sz="2800" dirty="0">
              <a:solidFill>
                <a:srgbClr val="888888"/>
              </a:solidFill>
            </a:endParaRPr>
          </a:p>
          <a:p>
            <a:pPr algn="just">
              <a:defRPr sz="2200"/>
            </a:pPr>
            <a:endParaRPr sz="2800" dirty="0">
              <a:solidFill>
                <a:srgbClr val="888888"/>
              </a:solidFill>
            </a:endParaRP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Expected value and variance for continuous random variables have the same meaning as for discrete random variabl</a:t>
            </a:r>
            <a:r>
              <a:rPr lang="en-US" dirty="0"/>
              <a:t>es</a:t>
            </a:r>
            <a:endParaRPr dirty="0"/>
          </a:p>
          <a:p>
            <a:pPr algn="just">
              <a:defRPr sz="2200"/>
            </a:pPr>
            <a:endParaRPr dirty="0"/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dirty="0"/>
              <a:t>Expected value </a:t>
            </a:r>
            <a:r>
              <a:rPr b="0" dirty="0"/>
              <a:t>of a continuous random variable X: </a:t>
            </a:r>
          </a:p>
          <a:p>
            <a:pPr algn="just">
              <a:spcBef>
                <a:spcPts val="500"/>
              </a:spcBef>
              <a:defRPr sz="2200" i="1"/>
            </a:pPr>
            <a:r>
              <a:rPr dirty="0"/>
              <a:t>    </a:t>
            </a:r>
            <a:r>
              <a:rPr lang="en-US" dirty="0"/>
              <a:t> - </a:t>
            </a:r>
            <a:r>
              <a:rPr dirty="0"/>
              <a:t>E(X)</a:t>
            </a:r>
            <a:r>
              <a:rPr i="0" dirty="0"/>
              <a:t> =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m</a:t>
            </a:r>
            <a:endParaRPr lang="en-US" dirty="0">
              <a:latin typeface="Symbol"/>
              <a:ea typeface="Symbol"/>
              <a:cs typeface="Symbol"/>
              <a:sym typeface="Symbol"/>
            </a:endParaRPr>
          </a:p>
          <a:p>
            <a:pPr algn="just">
              <a:spcBef>
                <a:spcPts val="500"/>
              </a:spcBef>
              <a:defRPr sz="2200" i="1"/>
            </a:pPr>
            <a:r>
              <a:rPr lang="en-US" i="0" dirty="0">
                <a:latin typeface="Symbol"/>
                <a:sym typeface="Symbol"/>
              </a:rPr>
              <a:t>     - </a:t>
            </a:r>
            <a:r>
              <a:rPr i="0" dirty="0"/>
              <a:t>average value </a:t>
            </a:r>
            <a:r>
              <a:rPr lang="en-US" i="0" dirty="0"/>
              <a:t>of the </a:t>
            </a:r>
            <a:r>
              <a:rPr i="0" dirty="0"/>
              <a:t>random variable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301487" y="4853051"/>
            <a:ext cx="8305800" cy="19050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400"/>
              </a:spcBef>
              <a:defRPr sz="2000"/>
            </a:pPr>
            <a:r>
              <a:rPr dirty="0"/>
              <a:t>Continuous random variable X:</a:t>
            </a:r>
            <a:endParaRPr sz="2900" dirty="0"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Variance: </a:t>
            </a:r>
            <a:r>
              <a:rPr dirty="0"/>
              <a:t>Var(X)</a:t>
            </a:r>
            <a:r>
              <a:rPr lang="en-US" dirty="0"/>
              <a:t> </a:t>
            </a:r>
            <a:r>
              <a:rPr dirty="0"/>
              <a:t>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 </a:t>
            </a:r>
            <a:endParaRPr sz="2900" dirty="0"/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     </a:t>
            </a:r>
            <a:r>
              <a:rPr lang="en-US" dirty="0"/>
              <a:t>- </a:t>
            </a:r>
            <a:r>
              <a:rPr dirty="0"/>
              <a:t>average squared distance of each value of the random variable from    </a:t>
            </a:r>
            <a:r>
              <a:rPr lang="en-US" dirty="0"/>
              <a:t>   </a:t>
            </a:r>
          </a:p>
          <a:p>
            <a:pPr algn="l">
              <a:spcBef>
                <a:spcPts val="400"/>
              </a:spcBef>
              <a:defRPr sz="2000"/>
            </a:pPr>
            <a:r>
              <a:rPr lang="en-US" dirty="0"/>
              <a:t>       </a:t>
            </a:r>
            <a:r>
              <a:rPr dirty="0"/>
              <a:t>its expected value = E(X</a:t>
            </a:r>
            <a:r>
              <a:rPr baseline="30000" dirty="0"/>
              <a:t>2</a:t>
            </a:r>
            <a:r>
              <a:rPr dirty="0"/>
              <a:t>) 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baseline="30000" dirty="0"/>
              <a:t>2</a:t>
            </a:r>
            <a:endParaRPr sz="2900" dirty="0"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Standard deviation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dirty="0"/>
              <a:t>= squared root of the variance = √Var(X)</a:t>
            </a:r>
          </a:p>
        </p:txBody>
      </p:sp>
      <p:pic>
        <p:nvPicPr>
          <p:cNvPr id="20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45" y="1593599"/>
            <a:ext cx="5511801" cy="3276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Box 1"/>
          <p:cNvSpPr txBox="1"/>
          <p:nvPr/>
        </p:nvSpPr>
        <p:spPr>
          <a:xfrm>
            <a:off x="381000" y="2530350"/>
            <a:ext cx="2681361" cy="140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b="1"/>
            </a:pPr>
            <a:r>
              <a:rPr dirty="0"/>
              <a:t>Probability density</a:t>
            </a:r>
          </a:p>
          <a:p>
            <a:pPr>
              <a:defRPr sz="2200" b="1"/>
            </a:pPr>
            <a:r>
              <a:rPr dirty="0"/>
              <a:t>function (pdf): </a:t>
            </a:r>
          </a:p>
          <a:p>
            <a:pPr>
              <a:defRPr sz="2200" b="1"/>
            </a:pPr>
            <a:r>
              <a:rPr dirty="0"/>
              <a:t>birthweights in </a:t>
            </a:r>
          </a:p>
          <a:p>
            <a:pPr>
              <a:defRPr sz="2200" b="1"/>
            </a:pPr>
            <a:r>
              <a:rPr dirty="0"/>
              <a:t>general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7D807-6236-4D63-9C04-9A5070F7E712}"/>
              </a:ext>
            </a:extLst>
          </p:cNvPr>
          <p:cNvSpPr txBox="1"/>
          <p:nvPr/>
        </p:nvSpPr>
        <p:spPr>
          <a:xfrm>
            <a:off x="5060436" y="2509524"/>
            <a:ext cx="115672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cdf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Pr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(X&lt;=88)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4F11B68-E2CC-4BA0-8B23-3A37F4488D83}"/>
              </a:ext>
            </a:extLst>
          </p:cNvPr>
          <p:cNvSpPr/>
          <p:nvPr/>
        </p:nvSpPr>
        <p:spPr>
          <a:xfrm>
            <a:off x="5539408" y="3463808"/>
            <a:ext cx="198782" cy="2457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F12FF-D0CA-4516-A6DB-422EDF6D19C1}"/>
              </a:ext>
            </a:extLst>
          </p:cNvPr>
          <p:cNvSpPr txBox="1"/>
          <p:nvPr/>
        </p:nvSpPr>
        <p:spPr>
          <a:xfrm>
            <a:off x="3608164" y="112135"/>
            <a:ext cx="4999123" cy="140038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88oz</a:t>
            </a: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-special meaning in obstetrics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-cutoff for identifying low birthweight infants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-with higher risk for different unfavorable outcomes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e.g. mortality in the first year of life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A000-7556-40A1-AC8D-5D527267C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D048794-08F7-4E59-B9C2-E7D181EC5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" t="12338" r="1528" b="16551"/>
          <a:stretch/>
        </p:blipFill>
        <p:spPr>
          <a:xfrm>
            <a:off x="1143000" y="571500"/>
            <a:ext cx="6858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88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ctrTitle"/>
          </p:nvPr>
        </p:nvSpPr>
        <p:spPr>
          <a:xfrm>
            <a:off x="533400" y="327577"/>
            <a:ext cx="7851648" cy="533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sz="3200" dirty="0"/>
              <a:t>Normal Distribution</a:t>
            </a:r>
          </a:p>
        </p:txBody>
      </p:sp>
      <p:sp>
        <p:nvSpPr>
          <p:cNvPr id="212" name="Subtitle 2"/>
          <p:cNvSpPr txBox="1">
            <a:spLocks noGrp="1"/>
          </p:cNvSpPr>
          <p:nvPr>
            <p:ph type="subTitle" idx="1"/>
          </p:nvPr>
        </p:nvSpPr>
        <p:spPr>
          <a:xfrm>
            <a:off x="136599" y="860976"/>
            <a:ext cx="8645249" cy="599702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defRPr sz="2000"/>
            </a:pPr>
            <a:endParaRPr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most widely used continuous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defRPr sz="2200"/>
            </a:pPr>
            <a:r>
              <a:rPr dirty="0"/>
              <a:t>     distribution </a:t>
            </a:r>
            <a:endParaRPr lang="en-US" dirty="0"/>
          </a:p>
          <a:p>
            <a:pPr algn="just">
              <a:lnSpc>
                <a:spcPct val="90000"/>
              </a:lnSpc>
              <a:spcBef>
                <a:spcPts val="500"/>
              </a:spcBef>
              <a:defRPr sz="2200"/>
            </a:pPr>
            <a:endParaRPr lang="en-US"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Also called Gaussian distribution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defRPr sz="2200"/>
            </a:pPr>
            <a:r>
              <a:rPr lang="en-US" dirty="0"/>
              <a:t>     (Karl Friedrich Gauss)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defRPr sz="2200"/>
            </a:pPr>
            <a:endParaRPr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Important in statistics</a:t>
            </a:r>
            <a:endParaRPr lang="en-US" dirty="0"/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E.g. body weights or blood pressures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follows normal  distribution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endParaRPr lang="en-US"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O</a:t>
            </a:r>
            <a:r>
              <a:rPr dirty="0"/>
              <a:t>ther distributions that are not</a:t>
            </a:r>
            <a:r>
              <a:rPr lang="en-US" dirty="0"/>
              <a:t> </a:t>
            </a:r>
            <a:r>
              <a:rPr dirty="0"/>
              <a:t>themselves normal can be made normal</a:t>
            </a:r>
            <a:r>
              <a:rPr lang="en-US" dirty="0"/>
              <a:t> by transformation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e.g. positively skewed serum triglyceride concentrations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      </a:t>
            </a:r>
            <a:r>
              <a:rPr lang="en-US" dirty="0">
                <a:sym typeface="Wingdings" panose="05000000000000000000" pitchFamily="2" charset="2"/>
              </a:rPr>
              <a:t> log transformation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>
                <a:sym typeface="Wingdings" panose="05000000000000000000" pitchFamily="2" charset="2"/>
              </a:rPr>
              <a:t>            normal distribution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endParaRPr lang="en-US"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An approximating distribution to other distributions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- convenient to work with (hypothesis testing)</a:t>
            </a:r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0BE1398-9A8C-45EB-B053-993160B3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23" y="1630846"/>
            <a:ext cx="3610689" cy="24243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ctrTitle"/>
          </p:nvPr>
        </p:nvSpPr>
        <p:spPr>
          <a:xfrm>
            <a:off x="609600" y="2438400"/>
            <a:ext cx="7851648" cy="1828800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rPr b="1"/>
              <a:t>D</a:t>
            </a:r>
            <a:r>
              <a:rPr sz="3600" b="1"/>
              <a:t>iscrete Probability Distributions</a:t>
            </a:r>
            <a:br>
              <a:rPr sz="3600" b="1"/>
            </a:br>
            <a:endParaRPr sz="3600" b="1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48006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R</a:t>
            </a:r>
            <a:r>
              <a:rPr dirty="0"/>
              <a:t>andom variables can be approximated by a normal distribution by summing </a:t>
            </a:r>
          </a:p>
          <a:p>
            <a:pPr algn="just"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M</a:t>
            </a:r>
            <a:r>
              <a:rPr dirty="0"/>
              <a:t>any physiologic measures </a:t>
            </a:r>
            <a:r>
              <a:rPr lang="en-US" dirty="0"/>
              <a:t>(</a:t>
            </a:r>
            <a:r>
              <a:rPr dirty="0"/>
              <a:t>genetic </a:t>
            </a:r>
            <a:r>
              <a:rPr lang="en-US" dirty="0"/>
              <a:t>+</a:t>
            </a:r>
            <a:r>
              <a:rPr dirty="0"/>
              <a:t> environmental risk factors</a:t>
            </a:r>
            <a:r>
              <a:rPr lang="en-US" dirty="0"/>
              <a:t>)</a:t>
            </a:r>
            <a:r>
              <a:rPr dirty="0"/>
              <a:t> can be approximated </a:t>
            </a:r>
            <a:r>
              <a:rPr lang="en-US" dirty="0"/>
              <a:t>by </a:t>
            </a:r>
            <a:r>
              <a:rPr dirty="0"/>
              <a:t>normal distribution</a:t>
            </a:r>
          </a:p>
          <a:p>
            <a:pPr algn="just"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Most estimation procedures and hypothesis tests assume the random variable being considered has an underlying normal distribution</a:t>
            </a:r>
          </a:p>
          <a:p>
            <a:pPr algn="just"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Probability density function</a:t>
            </a:r>
            <a:r>
              <a:rPr dirty="0"/>
              <a:t> of the normal distribution:</a:t>
            </a:r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788" y="4618590"/>
            <a:ext cx="4572000" cy="70485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extBox 4"/>
          <p:cNvSpPr txBox="1"/>
          <p:nvPr/>
        </p:nvSpPr>
        <p:spPr>
          <a:xfrm>
            <a:off x="902969" y="5865329"/>
            <a:ext cx="8214361" cy="711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lang="en-US" dirty="0"/>
              <a:t>-f</a:t>
            </a:r>
            <a:r>
              <a:rPr dirty="0"/>
              <a:t>or some parameters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,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dirty="0"/>
              <a:t>, where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dirty="0"/>
              <a:t>&gt; 0</a:t>
            </a:r>
          </a:p>
          <a:p>
            <a:pPr>
              <a:defRPr sz="2000"/>
            </a:pPr>
            <a:r>
              <a:rPr lang="en-US" dirty="0"/>
              <a:t>-</a:t>
            </a:r>
            <a:r>
              <a:rPr dirty="0"/>
              <a:t>exp is the power to which “e” 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»</a:t>
            </a:r>
            <a:r>
              <a:rPr dirty="0"/>
              <a:t>2.17828) is raised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7E09E2-9C25-4785-A9E7-1ACAB1481E68}"/>
              </a:ext>
            </a:extLst>
          </p:cNvPr>
          <p:cNvSpPr txBox="1">
            <a:spLocks/>
          </p:cNvSpPr>
          <p:nvPr/>
        </p:nvSpPr>
        <p:spPr>
          <a:xfrm>
            <a:off x="646176" y="102284"/>
            <a:ext cx="785164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Normal Distribution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ubtitle 2"/>
          <p:cNvSpPr txBox="1">
            <a:spLocks noGrp="1"/>
          </p:cNvSpPr>
          <p:nvPr>
            <p:ph type="subTitle" idx="1"/>
          </p:nvPr>
        </p:nvSpPr>
        <p:spPr>
          <a:xfrm>
            <a:off x="4280452" y="1258956"/>
            <a:ext cx="4389782" cy="544664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32613" indent="-332613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34"/>
            </a:pPr>
            <a:r>
              <a:rPr dirty="0"/>
              <a:t>Bell-shaped curve</a:t>
            </a:r>
            <a:r>
              <a:rPr lang="en-US" dirty="0"/>
              <a:t>: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buSzPct val="100000"/>
              <a:defRPr sz="2134"/>
            </a:pPr>
            <a:r>
              <a:rPr lang="en-US" dirty="0"/>
              <a:t>     -</a:t>
            </a:r>
            <a:r>
              <a:rPr dirty="0"/>
              <a:t>mode at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m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buSzPct val="100000"/>
              <a:defRPr sz="2134"/>
            </a:pPr>
            <a:r>
              <a:rPr lang="en-US" dirty="0"/>
              <a:t>     -</a:t>
            </a:r>
            <a:r>
              <a:rPr dirty="0"/>
              <a:t>symmetric around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endParaRPr lang="en-US" dirty="0">
              <a:latin typeface="Symbol"/>
              <a:ea typeface="Symbol"/>
              <a:cs typeface="Symbol"/>
              <a:sym typeface="Symbol"/>
            </a:endParaRPr>
          </a:p>
          <a:p>
            <a:pPr marL="342900" indent="-342900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Symbol" panose="05050102010706020507" pitchFamily="18" charset="2"/>
              <a:buChar char=" "/>
              <a:defRPr sz="2134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-</a:t>
            </a:r>
            <a:r>
              <a:rPr dirty="0"/>
              <a:t>points of inflection on either side </a:t>
            </a:r>
            <a:endParaRPr lang="en-US" dirty="0"/>
          </a:p>
          <a:p>
            <a:pPr marL="342900" indent="-342900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Symbol" panose="05050102010706020507" pitchFamily="18" charset="2"/>
              <a:buChar char=" "/>
              <a:defRPr sz="2134"/>
            </a:pPr>
            <a:r>
              <a:rPr lang="en-US" dirty="0"/>
              <a:t>  </a:t>
            </a:r>
            <a:r>
              <a:rPr dirty="0"/>
              <a:t>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at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dirty="0"/>
              <a:t>and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r>
              <a:rPr sz="2000" dirty="0"/>
              <a:t>     *A </a:t>
            </a:r>
            <a:r>
              <a:rPr sz="2000" b="1" dirty="0"/>
              <a:t>point of inflection: </a:t>
            </a:r>
            <a:r>
              <a:rPr sz="2000" dirty="0"/>
              <a:t>slope of </a:t>
            </a:r>
            <a:endParaRPr lang="en-US" sz="2000" dirty="0"/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r>
              <a:rPr lang="en-US" sz="2000" dirty="0"/>
              <a:t>      </a:t>
            </a:r>
            <a:r>
              <a:rPr sz="2000" dirty="0"/>
              <a:t>the curve changes direction </a:t>
            </a:r>
            <a:endParaRPr lang="en-US" sz="2000" dirty="0"/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endParaRPr lang="en-US" dirty="0"/>
          </a:p>
          <a:p>
            <a:pPr marL="342900" indent="-342900" algn="just" defTabSz="88696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4"/>
            </a:pPr>
            <a:r>
              <a:rPr lang="en-US" dirty="0"/>
              <a:t>Slope: 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r>
              <a:rPr lang="en-US" dirty="0"/>
              <a:t>     - increase to the left of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lang="en-US" dirty="0"/>
              <a:t>–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s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r>
              <a:rPr lang="en-US" dirty="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Symbol"/>
              </a:rPr>
              <a:t>     - decrease to the right of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lang="en-US" dirty="0"/>
              <a:t>–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s </a:t>
            </a:r>
          </a:p>
          <a:p>
            <a:pPr algn="just" defTabSz="886968">
              <a:lnSpc>
                <a:spcPct val="90000"/>
              </a:lnSpc>
              <a:spcBef>
                <a:spcPts val="500"/>
              </a:spcBef>
              <a:defRPr sz="2134"/>
            </a:pPr>
            <a:r>
              <a:rPr lang="en-US" dirty="0">
                <a:latin typeface="Symbol"/>
                <a:sym typeface="Symbol"/>
              </a:rPr>
              <a:t>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- continues to decrease until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m +</a:t>
            </a:r>
            <a:r>
              <a:rPr lang="en-US" dirty="0"/>
              <a:t>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s </a:t>
            </a:r>
            <a:endParaRPr dirty="0"/>
          </a:p>
          <a:p>
            <a:pPr algn="just" defTabSz="886968">
              <a:lnSpc>
                <a:spcPct val="90000"/>
              </a:lnSpc>
              <a:defRPr sz="2134"/>
            </a:pPr>
            <a:endParaRPr dirty="0"/>
          </a:p>
          <a:p>
            <a:pPr marL="332613" indent="-332613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34"/>
            </a:pPr>
            <a:r>
              <a:rPr dirty="0"/>
              <a:t>Magnitude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dirty="0"/>
              <a:t>: distance from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to the points of</a:t>
            </a:r>
            <a:r>
              <a:rPr lang="en-US" dirty="0"/>
              <a:t> inflection (visually)</a:t>
            </a:r>
            <a:endParaRPr dirty="0"/>
          </a:p>
          <a:p>
            <a:pPr algn="just" defTabSz="886968">
              <a:lnSpc>
                <a:spcPct val="90000"/>
              </a:lnSpc>
              <a:defRPr sz="2134"/>
            </a:pPr>
            <a:endParaRPr dirty="0"/>
          </a:p>
          <a:p>
            <a:pPr marL="332613" indent="-332613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34"/>
            </a:pP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: expected value of the distribution</a:t>
            </a:r>
          </a:p>
          <a:p>
            <a:pPr algn="just" defTabSz="886968">
              <a:lnSpc>
                <a:spcPct val="90000"/>
              </a:lnSpc>
              <a:defRPr sz="2134"/>
            </a:pPr>
            <a:endParaRPr dirty="0"/>
          </a:p>
          <a:p>
            <a:pPr marL="332613" indent="-332613" algn="just" defTabSz="886968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34"/>
            </a:pP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938" dirty="0"/>
              <a:t>2</a:t>
            </a:r>
            <a:r>
              <a:rPr dirty="0"/>
              <a:t> : variance of the distribution</a:t>
            </a:r>
          </a:p>
        </p:txBody>
      </p:sp>
      <p:pic>
        <p:nvPicPr>
          <p:cNvPr id="22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9" y="2670312"/>
            <a:ext cx="3989142" cy="20739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96AA75F-F444-4AD0-A56B-AAFF5A518E00}"/>
              </a:ext>
            </a:extLst>
          </p:cNvPr>
          <p:cNvSpPr txBox="1">
            <a:spLocks/>
          </p:cNvSpPr>
          <p:nvPr/>
        </p:nvSpPr>
        <p:spPr>
          <a:xfrm>
            <a:off x="533400" y="327577"/>
            <a:ext cx="785164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Normal Distribution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87626" y="553279"/>
            <a:ext cx="7854950" cy="1905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877823">
              <a:lnSpc>
                <a:spcPct val="90000"/>
              </a:lnSpc>
              <a:spcBef>
                <a:spcPts val="500"/>
              </a:spcBef>
              <a:defRPr sz="2112"/>
            </a:pPr>
            <a:r>
              <a:rPr dirty="0"/>
              <a:t>N(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,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916" dirty="0"/>
              <a:t>2</a:t>
            </a:r>
            <a:r>
              <a:rPr dirty="0"/>
              <a:t>) distribution:</a:t>
            </a:r>
          </a:p>
          <a:p>
            <a:pPr marL="329184" indent="-329184" algn="l" defTabSz="877823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12"/>
            </a:pPr>
            <a:r>
              <a:rPr dirty="0"/>
              <a:t>a normal distribution with mean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and variance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29916" dirty="0"/>
              <a:t>2</a:t>
            </a:r>
            <a:r>
              <a:rPr dirty="0"/>
              <a:t> </a:t>
            </a:r>
          </a:p>
          <a:p>
            <a:pPr marL="329184" indent="-329184" algn="l" defTabSz="877823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12"/>
            </a:pPr>
            <a:r>
              <a:rPr dirty="0"/>
              <a:t>height of the normal distribution = 1/(√2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ps</a:t>
            </a:r>
            <a:r>
              <a:rPr dirty="0"/>
              <a:t>)</a:t>
            </a:r>
            <a:endParaRPr lang="en-US" dirty="0"/>
          </a:p>
          <a:p>
            <a:pPr marL="329184" indent="-329184" algn="l" defTabSz="877823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12"/>
            </a:pPr>
            <a:endParaRPr lang="en-US" dirty="0"/>
          </a:p>
          <a:p>
            <a:pPr marL="329184" indent="-329184" algn="l" defTabSz="877823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112"/>
            </a:pPr>
            <a:r>
              <a:rPr lang="en-US" dirty="0"/>
              <a:t>Shape: mean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lang="en-US" dirty="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Symbol"/>
              </a:rPr>
              <a:t>and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lang="en-US" dirty="0"/>
              <a:t>variance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s</a:t>
            </a:r>
            <a:endParaRPr dirty="0"/>
          </a:p>
        </p:txBody>
      </p:sp>
      <p:pic>
        <p:nvPicPr>
          <p:cNvPr id="22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247900"/>
            <a:ext cx="4297363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47900"/>
            <a:ext cx="4348163" cy="297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extBox 5"/>
          <p:cNvSpPr txBox="1"/>
          <p:nvPr/>
        </p:nvSpPr>
        <p:spPr>
          <a:xfrm>
            <a:off x="502919" y="5410200"/>
            <a:ext cx="836676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dirty="0"/>
              <a:t>Standard </a:t>
            </a:r>
            <a:r>
              <a:rPr lang="en-US" dirty="0"/>
              <a:t>/ unit /</a:t>
            </a:r>
            <a:r>
              <a:rPr dirty="0"/>
              <a:t> normal distribution:</a:t>
            </a:r>
            <a:endParaRPr sz="2600" dirty="0">
              <a:latin typeface="Constantia"/>
              <a:ea typeface="Constantia"/>
              <a:cs typeface="Constantia"/>
              <a:sym typeface="Constantia"/>
            </a:endParaRPr>
          </a:p>
          <a:p>
            <a:pPr marL="342900" indent="-342900">
              <a:buSzPct val="100000"/>
              <a:buChar char="●"/>
              <a:defRPr sz="2200"/>
            </a:pPr>
            <a:r>
              <a:rPr dirty="0"/>
              <a:t> mean 0 and variance 1 </a:t>
            </a:r>
          </a:p>
          <a:p>
            <a:pPr marL="342900" indent="-342900">
              <a:buSzPct val="100000"/>
              <a:buChar char="●"/>
              <a:defRPr sz="2200" i="1"/>
            </a:pPr>
            <a:r>
              <a:rPr dirty="0"/>
              <a:t> N</a:t>
            </a:r>
            <a:r>
              <a:rPr i="0" dirty="0"/>
              <a:t>(0,1) distribution.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1CF4E0-4607-49F1-9460-373BF3C74F4F}"/>
              </a:ext>
            </a:extLst>
          </p:cNvPr>
          <p:cNvSpPr/>
          <p:nvPr/>
        </p:nvSpPr>
        <p:spPr>
          <a:xfrm>
            <a:off x="1192696" y="2478157"/>
            <a:ext cx="1020417" cy="145773"/>
          </a:xfrm>
          <a:prstGeom prst="rect">
            <a:avLst/>
          </a:prstGeom>
          <a:noFill/>
          <a:ln w="3492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27C2E-677D-478D-A065-4E3C122597AD}"/>
              </a:ext>
            </a:extLst>
          </p:cNvPr>
          <p:cNvSpPr/>
          <p:nvPr/>
        </p:nvSpPr>
        <p:spPr>
          <a:xfrm>
            <a:off x="5585792" y="2458279"/>
            <a:ext cx="1080051" cy="165651"/>
          </a:xfrm>
          <a:prstGeom prst="rect">
            <a:avLst/>
          </a:prstGeom>
          <a:noFill/>
          <a:ln w="3492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F6467-383D-4028-BF8C-511E73A32466}"/>
              </a:ext>
            </a:extLst>
          </p:cNvPr>
          <p:cNvSpPr txBox="1"/>
          <p:nvPr/>
        </p:nvSpPr>
        <p:spPr>
          <a:xfrm>
            <a:off x="7200628" y="2478157"/>
            <a:ext cx="176105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Height=1/(√2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ps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4270DA-0607-4868-9360-F716F606669F}"/>
              </a:ext>
            </a:extLst>
          </p:cNvPr>
          <p:cNvSpPr txBox="1">
            <a:spLocks/>
          </p:cNvSpPr>
          <p:nvPr/>
        </p:nvSpPr>
        <p:spPr>
          <a:xfrm>
            <a:off x="390928" y="19879"/>
            <a:ext cx="785164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Normal Distribution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648200" y="1828800"/>
            <a:ext cx="4121150" cy="990600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lvl1pPr>
          </a:lstStyle>
          <a:p>
            <a:r>
              <a:rPr dirty="0"/>
              <a:t>symmetric about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</a:t>
            </a:r>
            <a:r>
              <a:rPr dirty="0"/>
              <a:t> f(x) = f(-x)</a:t>
            </a:r>
          </a:p>
        </p:txBody>
      </p:sp>
      <p:pic>
        <p:nvPicPr>
          <p:cNvPr id="236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050359"/>
            <a:ext cx="2687639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09600"/>
            <a:ext cx="4297363" cy="2533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5" descr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237" y="3322637"/>
            <a:ext cx="4408488" cy="3230563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extBox 5"/>
          <p:cNvSpPr txBox="1"/>
          <p:nvPr/>
        </p:nvSpPr>
        <p:spPr>
          <a:xfrm>
            <a:off x="274320" y="3322637"/>
            <a:ext cx="3718560" cy="353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200"/>
            </a:pPr>
            <a:r>
              <a:t>68% of the area under the standard normal density lies between +1 and -1</a:t>
            </a:r>
          </a:p>
          <a:p>
            <a:pPr marL="342900" indent="-342900">
              <a:buSzPct val="100000"/>
              <a:buFont typeface="Arial"/>
              <a:buChar char="•"/>
              <a:defRPr sz="2200"/>
            </a:pPr>
            <a:r>
              <a:t>95% of the area lies between +2 and -2</a:t>
            </a:r>
          </a:p>
          <a:p>
            <a:pPr marL="342900" indent="-342900">
              <a:buSzPct val="100000"/>
              <a:buFont typeface="Arial"/>
              <a:buChar char="•"/>
              <a:defRPr sz="2200"/>
            </a:pPr>
            <a:r>
              <a:t>99% lies between +2.5 and -2.5</a:t>
            </a:r>
            <a:endParaRPr sz="2000"/>
          </a:p>
          <a:p>
            <a:pPr>
              <a:defRPr sz="2000" b="1"/>
            </a:pPr>
            <a:r>
              <a:t>Pr(-1 &lt; X &lt; 1) = 0.6827</a:t>
            </a:r>
          </a:p>
          <a:p>
            <a:pPr>
              <a:defRPr sz="2000" b="1"/>
            </a:pPr>
            <a:r>
              <a:t>Pr(-1.96 &lt; X &lt; 1.96) = 0.95</a:t>
            </a:r>
          </a:p>
          <a:p>
            <a:pPr>
              <a:defRPr sz="2000" b="1"/>
            </a:pPr>
            <a:r>
              <a:t>Pr(-2.576 &lt; X &lt; 2.576) = 0.99</a:t>
            </a:r>
          </a:p>
        </p:txBody>
      </p:sp>
      <p:sp>
        <p:nvSpPr>
          <p:cNvPr id="240" name="TextBox 1"/>
          <p:cNvSpPr txBox="1"/>
          <p:nvPr/>
        </p:nvSpPr>
        <p:spPr>
          <a:xfrm>
            <a:off x="4693920" y="531296"/>
            <a:ext cx="193633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r>
              <a:t>Pdf for N(0, 1):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FCD19E-0856-4E05-8832-306E4C609B97}"/>
              </a:ext>
            </a:extLst>
          </p:cNvPr>
          <p:cNvSpPr txBox="1">
            <a:spLocks/>
          </p:cNvSpPr>
          <p:nvPr/>
        </p:nvSpPr>
        <p:spPr>
          <a:xfrm>
            <a:off x="600139" y="12978"/>
            <a:ext cx="785164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Standard Normal Distribution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28601" y="962939"/>
            <a:ext cx="8666162" cy="22860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dirty="0"/>
              <a:t>Cumulative-distribution function </a:t>
            </a:r>
            <a:r>
              <a:rPr b="0" dirty="0"/>
              <a:t>(</a:t>
            </a:r>
            <a:r>
              <a:rPr b="0" dirty="0" err="1"/>
              <a:t>cdf</a:t>
            </a:r>
            <a:r>
              <a:rPr b="0" dirty="0"/>
              <a:t>) for X~N(0,1):</a:t>
            </a:r>
          </a:p>
          <a:p>
            <a:pPr algn="l">
              <a:spcBef>
                <a:spcPts val="500"/>
              </a:spcBef>
              <a:defRPr sz="2200"/>
            </a:pPr>
            <a:r>
              <a:rPr dirty="0">
                <a:latin typeface="Symbol"/>
                <a:ea typeface="Symbol"/>
                <a:cs typeface="Symbol"/>
                <a:sym typeface="Symbol"/>
              </a:rPr>
              <a:t>     f</a:t>
            </a:r>
            <a:r>
              <a:rPr dirty="0"/>
              <a:t>(x) = </a:t>
            </a:r>
            <a:r>
              <a:rPr dirty="0" err="1"/>
              <a:t>Pr</a:t>
            </a:r>
            <a:r>
              <a:rPr dirty="0"/>
              <a:t>(X ≤ x)</a:t>
            </a:r>
          </a:p>
          <a:p>
            <a:pPr algn="l">
              <a:spcBef>
                <a:spcPts val="500"/>
              </a:spcBef>
              <a:defRPr sz="2200"/>
            </a:pPr>
            <a:r>
              <a:rPr dirty="0"/>
              <a:t>     ”~”: is distributed </a:t>
            </a:r>
            <a:r>
              <a:rPr lang="en-US" dirty="0"/>
              <a:t>as</a:t>
            </a:r>
          </a:p>
          <a:p>
            <a:pPr algn="l">
              <a:spcBef>
                <a:spcPts val="500"/>
              </a:spcBef>
              <a:defRPr sz="2200"/>
            </a:pPr>
            <a:r>
              <a:rPr lang="en-US" dirty="0"/>
              <a:t>     </a:t>
            </a:r>
            <a:r>
              <a:rPr dirty="0"/>
              <a:t>X ~ N(0,1) </a:t>
            </a:r>
            <a:r>
              <a:rPr lang="en-US" dirty="0"/>
              <a:t>: </a:t>
            </a:r>
            <a:r>
              <a:rPr dirty="0"/>
              <a:t>random variable X is distributed as an N(0,1) </a:t>
            </a:r>
            <a:r>
              <a:rPr lang="en-US" dirty="0"/>
              <a:t>  </a:t>
            </a:r>
          </a:p>
          <a:p>
            <a:pPr algn="l">
              <a:spcBef>
                <a:spcPts val="500"/>
              </a:spcBef>
              <a:defRPr sz="2200"/>
            </a:pPr>
            <a:r>
              <a:rPr lang="en-US" dirty="0"/>
              <a:t>     </a:t>
            </a:r>
            <a:r>
              <a:rPr dirty="0"/>
              <a:t>distribution</a:t>
            </a:r>
          </a:p>
        </p:txBody>
      </p:sp>
      <p:pic>
        <p:nvPicPr>
          <p:cNvPr id="24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4254500" cy="266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971800"/>
            <a:ext cx="4398963" cy="266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TextBox 5"/>
          <p:cNvSpPr txBox="1"/>
          <p:nvPr/>
        </p:nvSpPr>
        <p:spPr>
          <a:xfrm>
            <a:off x="350519" y="5791200"/>
            <a:ext cx="6986847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x becomes small: a</a:t>
            </a:r>
            <a:r>
              <a:rPr dirty="0"/>
              <a:t>rea to the left of x  approaches 0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x becomes large: </a:t>
            </a:r>
            <a:r>
              <a:rPr dirty="0"/>
              <a:t> </a:t>
            </a:r>
            <a:r>
              <a:rPr lang="en-US" dirty="0"/>
              <a:t>area </a:t>
            </a:r>
            <a:r>
              <a:rPr dirty="0"/>
              <a:t>approaches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71A667-DA3F-42B6-BA16-4E05758B42CF}"/>
              </a:ext>
            </a:extLst>
          </p:cNvPr>
          <p:cNvSpPr txBox="1">
            <a:spLocks/>
          </p:cNvSpPr>
          <p:nvPr/>
        </p:nvSpPr>
        <p:spPr>
          <a:xfrm>
            <a:off x="646176" y="132443"/>
            <a:ext cx="785164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Standard Normal Distribution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0" y="228600"/>
            <a:ext cx="9372600" cy="606287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>
              <a:spcBef>
                <a:spcPts val="500"/>
              </a:spcBef>
              <a:defRPr sz="2400" b="1">
                <a:effectLst>
                  <a:outerShdw blurRad="38100" dist="25400" dir="5400000" rotWithShape="0">
                    <a:srgbClr val="000000">
                      <a:alpha val="43000"/>
                    </a:srgbClr>
                  </a:outerShdw>
                </a:effectLst>
              </a:defRPr>
            </a:pPr>
            <a:r>
              <a:rPr sz="8000" dirty="0"/>
              <a:t>Symmetry Properties of the Standard Normal Distribution</a:t>
            </a:r>
          </a:p>
          <a:p>
            <a:pPr algn="l">
              <a:spcBef>
                <a:spcPts val="600"/>
              </a:spcBef>
              <a:defRPr sz="1600"/>
            </a:pPr>
            <a:endParaRPr sz="2900" dirty="0"/>
          </a:p>
          <a:p>
            <a:pPr algn="l">
              <a:spcBef>
                <a:spcPts val="400"/>
              </a:spcBef>
              <a:defRPr sz="2000"/>
            </a:pPr>
            <a:endParaRPr dirty="0"/>
          </a:p>
        </p:txBody>
      </p:sp>
      <p:pic>
        <p:nvPicPr>
          <p:cNvPr id="25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43" y="1441174"/>
            <a:ext cx="5943600" cy="313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extBox 4"/>
          <p:cNvSpPr txBox="1"/>
          <p:nvPr/>
        </p:nvSpPr>
        <p:spPr>
          <a:xfrm>
            <a:off x="0" y="4757926"/>
            <a:ext cx="8900160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buSzPct val="100000"/>
              <a:defRPr sz="2200"/>
            </a:pPr>
            <a:r>
              <a:rPr lang="en-US" dirty="0"/>
              <a:t>*tail*:</a:t>
            </a:r>
          </a:p>
          <a:p>
            <a:pPr marL="342900" indent="-342900" algn="just">
              <a:buSzPct val="100000"/>
              <a:buFont typeface="Arial"/>
              <a:buChar char="•"/>
              <a:defRPr sz="2200"/>
            </a:pPr>
            <a:r>
              <a:rPr dirty="0"/>
              <a:t>normal range for a biological quantity: range within x standard deviations of the mean </a:t>
            </a:r>
          </a:p>
          <a:p>
            <a:pPr marL="342900" indent="-342900" algn="just">
              <a:buSzPct val="100000"/>
              <a:buFont typeface="Arial"/>
              <a:buChar char="•"/>
              <a:defRPr sz="2200"/>
            </a:pPr>
            <a:r>
              <a:rPr dirty="0"/>
              <a:t>Probability of a value in this range = </a:t>
            </a:r>
            <a:r>
              <a:rPr dirty="0" err="1"/>
              <a:t>Pr</a:t>
            </a:r>
            <a:r>
              <a:rPr dirty="0"/>
              <a:t>(-x ≤ X ≤ x) for N(0,1)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B95A8-B293-482F-A7CC-0FD9B8283311}"/>
              </a:ext>
            </a:extLst>
          </p:cNvPr>
          <p:cNvSpPr txBox="1"/>
          <p:nvPr/>
        </p:nvSpPr>
        <p:spPr>
          <a:xfrm>
            <a:off x="285797" y="531743"/>
            <a:ext cx="697883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lang="en-US" sz="2200" dirty="0"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(-x) =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(X ≤ -x) =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20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≥</a:t>
            </a:r>
            <a:r>
              <a:rPr lang="en-US" sz="220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Symbol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x) = 1 – pr(X ≤ x) = 1 - </a:t>
            </a:r>
            <a:r>
              <a:rPr lang="en-US" sz="4000" dirty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lang="en-US" sz="2200" dirty="0">
                <a:latin typeface="Symbol"/>
                <a:ea typeface="Symbol"/>
                <a:cs typeface="Symbol"/>
                <a:sym typeface="Symbol"/>
              </a:rPr>
              <a:t>f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34374-C29A-4289-AC78-B07EC0F4CFEF}"/>
              </a:ext>
            </a:extLst>
          </p:cNvPr>
          <p:cNvSpPr txBox="1"/>
          <p:nvPr/>
        </p:nvSpPr>
        <p:spPr>
          <a:xfrm>
            <a:off x="5727963" y="2276906"/>
            <a:ext cx="5668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*tail*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2F8ED-E52C-4853-89A0-ED018A4A75FE}"/>
              </a:ext>
            </a:extLst>
          </p:cNvPr>
          <p:cNvSpPr txBox="1"/>
          <p:nvPr/>
        </p:nvSpPr>
        <p:spPr>
          <a:xfrm>
            <a:off x="3208393" y="2276906"/>
            <a:ext cx="5668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*tail*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ctrTitle"/>
          </p:nvPr>
        </p:nvSpPr>
        <p:spPr>
          <a:xfrm>
            <a:off x="-649357" y="304799"/>
            <a:ext cx="10243931" cy="556591"/>
          </a:xfrm>
          <a:prstGeom prst="rect">
            <a:avLst/>
          </a:prstGeom>
        </p:spPr>
        <p:txBody>
          <a:bodyPr>
            <a:noAutofit/>
          </a:bodyPr>
          <a:lstStyle>
            <a:lvl1pPr defTabSz="877823">
              <a:defRPr sz="2592" b="1"/>
            </a:lvl1pPr>
          </a:lstStyle>
          <a:p>
            <a:r>
              <a:rPr sz="3200" dirty="0"/>
              <a:t>Using </a:t>
            </a:r>
            <a:r>
              <a:rPr lang="en-US" sz="3200" dirty="0"/>
              <a:t>(</a:t>
            </a:r>
            <a:r>
              <a:rPr sz="3200" dirty="0"/>
              <a:t>Electronic</a:t>
            </a:r>
            <a:r>
              <a:rPr lang="en-US" sz="3200" dirty="0"/>
              <a:t>)</a:t>
            </a:r>
            <a:r>
              <a:rPr sz="3200" dirty="0"/>
              <a:t> Tables for the </a:t>
            </a:r>
            <a:br>
              <a:rPr lang="en-US" sz="3200" dirty="0"/>
            </a:br>
            <a:r>
              <a:rPr sz="3200" dirty="0"/>
              <a:t>Normal Distribution</a:t>
            </a:r>
          </a:p>
        </p:txBody>
      </p:sp>
      <p:sp>
        <p:nvSpPr>
          <p:cNvPr id="258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219200"/>
            <a:ext cx="8610600" cy="51816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Statistical inference: percentiles of a normal distribution </a:t>
            </a:r>
          </a:p>
          <a:p>
            <a:pPr algn="just">
              <a:spcBef>
                <a:spcPts val="500"/>
              </a:spcBef>
              <a:buSzPct val="100000"/>
              <a:defRPr sz="2200"/>
            </a:pPr>
            <a:r>
              <a:rPr lang="en-US" dirty="0"/>
              <a:t>     </a:t>
            </a:r>
            <a:r>
              <a:rPr dirty="0"/>
              <a:t>E.g. Normal range: the upper and lower fifth percentiles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The (100 × </a:t>
            </a:r>
            <a:r>
              <a:rPr i="1" dirty="0"/>
              <a:t>u</a:t>
            </a:r>
            <a:r>
              <a:rPr dirty="0"/>
              <a:t>)</a:t>
            </a:r>
            <a:r>
              <a:rPr dirty="0" err="1"/>
              <a:t>th</a:t>
            </a:r>
            <a:r>
              <a:rPr dirty="0"/>
              <a:t> percentile of a standard normal distribution</a:t>
            </a:r>
            <a:r>
              <a:rPr lang="en-US" dirty="0"/>
              <a:t>:</a:t>
            </a:r>
            <a:r>
              <a:rPr dirty="0"/>
              <a:t> </a:t>
            </a:r>
            <a:endParaRPr lang="en-US" dirty="0"/>
          </a:p>
          <a:p>
            <a:pPr algn="just">
              <a:spcBef>
                <a:spcPts val="500"/>
              </a:spcBef>
              <a:buSzPct val="100000"/>
              <a:defRPr sz="2200"/>
            </a:pPr>
            <a:r>
              <a:rPr lang="en-US" dirty="0"/>
              <a:t>     </a:t>
            </a:r>
            <a:r>
              <a:rPr dirty="0" err="1"/>
              <a:t>z</a:t>
            </a:r>
            <a:r>
              <a:rPr baseline="-25000" dirty="0" err="1"/>
              <a:t>u</a:t>
            </a:r>
            <a:r>
              <a:rPr baseline="-25000" dirty="0"/>
              <a:t> </a:t>
            </a:r>
            <a:r>
              <a:rPr lang="en-US" baseline="-25000" dirty="0"/>
              <a:t>: </a:t>
            </a:r>
            <a:r>
              <a:rPr dirty="0" err="1"/>
              <a:t>Pr</a:t>
            </a:r>
            <a:r>
              <a:rPr dirty="0"/>
              <a:t>(X &lt; </a:t>
            </a:r>
            <a:r>
              <a:rPr dirty="0" err="1"/>
              <a:t>z</a:t>
            </a:r>
            <a:r>
              <a:rPr baseline="-25000" dirty="0" err="1"/>
              <a:t>u</a:t>
            </a:r>
            <a:r>
              <a:rPr dirty="0"/>
              <a:t>) = </a:t>
            </a:r>
            <a:r>
              <a:rPr i="1" dirty="0"/>
              <a:t>u </a:t>
            </a:r>
            <a:r>
              <a:rPr lang="en-US" i="1" dirty="0"/>
              <a:t>,</a:t>
            </a:r>
            <a:r>
              <a:rPr i="1" dirty="0"/>
              <a:t> X ~ N(0,1)</a:t>
            </a:r>
          </a:p>
          <a:p>
            <a:pPr algn="just">
              <a:spcBef>
                <a:spcPts val="500"/>
              </a:spcBef>
              <a:defRPr sz="2200"/>
            </a:pPr>
            <a:r>
              <a:rPr dirty="0"/>
              <a:t> </a:t>
            </a:r>
          </a:p>
        </p:txBody>
      </p:sp>
      <p:pic>
        <p:nvPicPr>
          <p:cNvPr id="25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44" y="2903536"/>
            <a:ext cx="4419600" cy="2735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ubtitle 2"/>
          <p:cNvSpPr txBox="1">
            <a:spLocks noGrp="1"/>
          </p:cNvSpPr>
          <p:nvPr>
            <p:ph type="subTitle" idx="1"/>
          </p:nvPr>
        </p:nvSpPr>
        <p:spPr>
          <a:xfrm>
            <a:off x="457200" y="980661"/>
            <a:ext cx="86868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sz="2000" dirty="0"/>
              <a:t>Z</a:t>
            </a:r>
            <a:r>
              <a:rPr sz="2000" baseline="-25000" dirty="0"/>
              <a:t>u </a:t>
            </a:r>
            <a:r>
              <a:rPr sz="2000" dirty="0"/>
              <a:t>: inverse normal function</a:t>
            </a:r>
          </a:p>
          <a:p>
            <a:pPr lvl="2" indent="0" algn="l">
              <a:spcBef>
                <a:spcPts val="500"/>
              </a:spcBef>
              <a:buSzPct val="100000"/>
              <a:defRPr sz="2400"/>
            </a:pPr>
            <a:r>
              <a:rPr lang="en-US" sz="2000" dirty="0"/>
              <a:t>    - g</a:t>
            </a:r>
            <a:r>
              <a:rPr sz="2000" dirty="0"/>
              <a:t>iven value of x </a:t>
            </a:r>
            <a:r>
              <a:rPr sz="20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000" dirty="0"/>
              <a:t>normal tables </a:t>
            </a:r>
            <a:r>
              <a:rPr sz="20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000" dirty="0"/>
              <a:t>area to the left of x </a:t>
            </a:r>
            <a:endParaRPr lang="en-US" sz="2000" dirty="0"/>
          </a:p>
          <a:p>
            <a:pPr lvl="2" indent="0" algn="l">
              <a:spcBef>
                <a:spcPts val="500"/>
              </a:spcBef>
              <a:buSzPct val="100000"/>
              <a:defRPr sz="2400"/>
            </a:pPr>
            <a:r>
              <a:rPr lang="en-US" sz="2000" dirty="0"/>
              <a:t>      </a:t>
            </a:r>
            <a:r>
              <a:rPr sz="2000" dirty="0"/>
              <a:t>e.g.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sz="2000" dirty="0"/>
              <a:t>(x) for X~N(0,1)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lang="en-US" sz="2000"/>
              <a:t>Z</a:t>
            </a:r>
            <a:r>
              <a:rPr lang="en-US" sz="2000" baseline="-25000"/>
              <a:t>u </a:t>
            </a:r>
            <a:r>
              <a:rPr sz="2000"/>
              <a:t>:</a:t>
            </a:r>
            <a:endParaRPr lang="en-US" sz="2000" dirty="0"/>
          </a:p>
          <a:p>
            <a:pPr algn="l">
              <a:spcBef>
                <a:spcPts val="500"/>
              </a:spcBef>
              <a:buSzPct val="100000"/>
              <a:defRPr sz="2400"/>
            </a:pPr>
            <a:r>
              <a:rPr lang="en-US" sz="2000" dirty="0"/>
              <a:t>    - e</a:t>
            </a:r>
            <a:r>
              <a:rPr sz="2000" dirty="0"/>
              <a:t>valuate Z</a:t>
            </a:r>
            <a:r>
              <a:rPr sz="2000" baseline="-25000" dirty="0"/>
              <a:t>u </a:t>
            </a:r>
            <a:r>
              <a:rPr sz="20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000" dirty="0"/>
              <a:t>area u in normal tables </a:t>
            </a:r>
            <a:r>
              <a:rPr sz="20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000" dirty="0"/>
              <a:t>Z</a:t>
            </a:r>
            <a:r>
              <a:rPr sz="2000" baseline="-25000" dirty="0"/>
              <a:t>u</a:t>
            </a:r>
            <a:endParaRPr lang="en-US" sz="2000" baseline="-25000" dirty="0"/>
          </a:p>
          <a:p>
            <a:pPr algn="l">
              <a:spcBef>
                <a:spcPts val="500"/>
              </a:spcBef>
              <a:buSzPct val="100000"/>
              <a:defRPr sz="2400"/>
            </a:pPr>
            <a:r>
              <a:rPr lang="en-US" sz="2000" baseline="-25000" dirty="0"/>
              <a:t>      </a:t>
            </a:r>
            <a:r>
              <a:rPr lang="en-US" sz="2000" dirty="0"/>
              <a:t>-  </a:t>
            </a:r>
            <a:r>
              <a:rPr sz="2000" dirty="0"/>
              <a:t>If u &lt; 0.5 </a:t>
            </a:r>
            <a:r>
              <a:rPr lang="en-US" sz="2000" dirty="0">
                <a:solidFill>
                  <a:srgbClr val="888888"/>
                </a:solidFill>
              </a:rPr>
              <a:t>: </a:t>
            </a:r>
            <a:r>
              <a:rPr sz="2000" dirty="0" err="1"/>
              <a:t>z</a:t>
            </a:r>
            <a:r>
              <a:rPr sz="2000" baseline="-25000" dirty="0" err="1"/>
              <a:t>u</a:t>
            </a:r>
            <a:r>
              <a:rPr sz="2000" dirty="0"/>
              <a:t> = -z</a:t>
            </a:r>
            <a:r>
              <a:rPr sz="2000" baseline="-25000" dirty="0"/>
              <a:t>1-u</a:t>
            </a:r>
            <a:r>
              <a:rPr sz="2000" dirty="0"/>
              <a:t> </a:t>
            </a:r>
            <a:endParaRPr lang="en-US" sz="2000" dirty="0"/>
          </a:p>
          <a:p>
            <a:pPr algn="l">
              <a:spcBef>
                <a:spcPts val="500"/>
              </a:spcBef>
              <a:buSzPct val="100000"/>
              <a:defRPr sz="2400"/>
            </a:pPr>
            <a:r>
              <a:rPr lang="en-US" sz="2000" dirty="0"/>
              <a:t>     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sz="2000" dirty="0"/>
              <a:t>obtain z</a:t>
            </a:r>
            <a:r>
              <a:rPr sz="2000" baseline="-25000" dirty="0"/>
              <a:t>1-u </a:t>
            </a:r>
            <a:r>
              <a:rPr sz="2000" dirty="0"/>
              <a:t>from normal table </a:t>
            </a:r>
            <a:endParaRPr lang="en-US" sz="2000" dirty="0"/>
          </a:p>
          <a:p>
            <a:pPr algn="l">
              <a:spcBef>
                <a:spcPts val="500"/>
              </a:spcBef>
              <a:buSzPct val="100000"/>
              <a:defRPr sz="2400"/>
            </a:pPr>
            <a:r>
              <a:rPr lang="en-US" sz="2000" dirty="0"/>
              <a:t>        * </a:t>
            </a:r>
            <a:r>
              <a:rPr sz="2000" dirty="0"/>
              <a:t>symmetry properties of the normal distribution</a:t>
            </a:r>
          </a:p>
        </p:txBody>
      </p:sp>
      <p:pic>
        <p:nvPicPr>
          <p:cNvPr id="26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08" y="3950458"/>
            <a:ext cx="4419600" cy="27352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2654D7-07B8-4148-9164-C07B84EAE7CA}"/>
              </a:ext>
            </a:extLst>
          </p:cNvPr>
          <p:cNvSpPr txBox="1">
            <a:spLocks/>
          </p:cNvSpPr>
          <p:nvPr/>
        </p:nvSpPr>
        <p:spPr>
          <a:xfrm>
            <a:off x="-649357" y="304799"/>
            <a:ext cx="10243931" cy="55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87782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92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Using (Electronic) Tables for the </a:t>
            </a:r>
            <a:br>
              <a:rPr lang="en-US" sz="3200" dirty="0"/>
            </a:br>
            <a:r>
              <a:rPr lang="en-US" sz="3200" dirty="0"/>
              <a:t>Normal Distribution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ubtitle 2"/>
          <p:cNvSpPr txBox="1">
            <a:spLocks noGrp="1"/>
          </p:cNvSpPr>
          <p:nvPr>
            <p:ph type="subTitle" idx="1"/>
          </p:nvPr>
        </p:nvSpPr>
        <p:spPr>
          <a:xfrm>
            <a:off x="228599" y="1292087"/>
            <a:ext cx="8686800" cy="57912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/>
            </a:pPr>
            <a:r>
              <a:rPr dirty="0"/>
              <a:t>X ~ N(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,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)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What is </a:t>
            </a:r>
            <a:r>
              <a:rPr dirty="0" err="1"/>
              <a:t>Pr</a:t>
            </a:r>
            <a:r>
              <a:rPr dirty="0"/>
              <a:t>(a &lt; X &lt; b) for any </a:t>
            </a:r>
            <a:r>
              <a:rPr dirty="0" err="1"/>
              <a:t>a,b</a:t>
            </a:r>
            <a:r>
              <a:rPr dirty="0"/>
              <a:t>?</a:t>
            </a:r>
          </a:p>
          <a:p>
            <a:pPr marL="800100" lvl="1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Consider the random variable Z = (X 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)/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endParaRPr sz="2800" dirty="0">
              <a:solidFill>
                <a:srgbClr val="888888"/>
              </a:solidFill>
            </a:endParaRPr>
          </a:p>
          <a:p>
            <a:pPr lvl="1" algn="l">
              <a:spcBef>
                <a:spcPts val="400"/>
              </a:spcBef>
              <a:defRPr sz="2000"/>
            </a:pPr>
            <a:r>
              <a:rPr dirty="0"/>
              <a:t>     If X ~ N(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,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) and Z = (X 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)/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lang="en-US" dirty="0">
                <a:latin typeface="Symbol"/>
                <a:ea typeface="Symbol"/>
                <a:cs typeface="Symbol"/>
                <a:sym typeface="Wingdings" panose="05000000000000000000" pitchFamily="2" charset="2"/>
              </a:rPr>
              <a:t></a:t>
            </a:r>
            <a:r>
              <a:rPr dirty="0"/>
              <a:t> Z ~ n(0,1)</a:t>
            </a:r>
            <a:endParaRPr sz="2800" dirty="0">
              <a:solidFill>
                <a:srgbClr val="888888"/>
              </a:solidFill>
            </a:endParaRPr>
          </a:p>
          <a:p>
            <a:pPr algn="l">
              <a:defRPr sz="2200"/>
            </a:pPr>
            <a:endParaRPr sz="2800" dirty="0">
              <a:solidFill>
                <a:srgbClr val="888888"/>
              </a:solidFill>
            </a:endParaRPr>
          </a:p>
          <a:p>
            <a:pPr algn="l">
              <a:spcBef>
                <a:spcPts val="500"/>
              </a:spcBef>
              <a:defRPr sz="2200" b="1"/>
            </a:pPr>
            <a:r>
              <a:rPr dirty="0"/>
              <a:t>Evaluation of Probabilities for Any Normal Distribution via Standardization</a:t>
            </a:r>
          </a:p>
          <a:p>
            <a:pPr algn="l">
              <a:spcBef>
                <a:spcPts val="500"/>
              </a:spcBef>
              <a:defRPr sz="2200"/>
            </a:pPr>
            <a:r>
              <a:rPr dirty="0"/>
              <a:t>X ~ N(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,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</a:t>
            </a:r>
            <a:r>
              <a:rPr dirty="0"/>
              <a:t>) and Z = (X -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)/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standardization of a normal variable</a:t>
            </a:r>
          </a:p>
        </p:txBody>
      </p:sp>
      <p:pic>
        <p:nvPicPr>
          <p:cNvPr id="26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81600"/>
            <a:ext cx="7859487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55D7E1-6829-4F91-A305-FD5F63F8F32C}"/>
              </a:ext>
            </a:extLst>
          </p:cNvPr>
          <p:cNvSpPr txBox="1">
            <a:spLocks/>
          </p:cNvSpPr>
          <p:nvPr/>
        </p:nvSpPr>
        <p:spPr>
          <a:xfrm>
            <a:off x="-549966" y="483704"/>
            <a:ext cx="10243931" cy="55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87782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92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Conversion:</a:t>
            </a:r>
          </a:p>
          <a:p>
            <a:pPr hangingPunct="1"/>
            <a:r>
              <a:rPr lang="en-US" sz="3200" dirty="0"/>
              <a:t> N(</a:t>
            </a:r>
            <a:r>
              <a:rPr lang="en-US" sz="3200" b="0"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lang="en-US" sz="3200" dirty="0"/>
              <a:t>,</a:t>
            </a:r>
            <a:r>
              <a:rPr lang="en-US" sz="3200" b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lang="en-US" sz="3200" baseline="30000" dirty="0"/>
              <a:t>2</a:t>
            </a:r>
            <a:r>
              <a:rPr lang="en-US" sz="3200" dirty="0"/>
              <a:t>)</a:t>
            </a:r>
            <a:r>
              <a:rPr lang="en-US" sz="3200" baseline="-25000" dirty="0"/>
              <a:t> </a:t>
            </a:r>
            <a:r>
              <a:rPr lang="en-US" sz="3200" dirty="0"/>
              <a:t>Distribution to N(0,1) distribution</a:t>
            </a:r>
          </a:p>
          <a:p>
            <a:pPr hangingPunct="1"/>
            <a:endParaRPr lang="en-US" sz="3200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ubtitle 2"/>
          <p:cNvSpPr txBox="1">
            <a:spLocks noGrp="1"/>
          </p:cNvSpPr>
          <p:nvPr>
            <p:ph type="subTitle" idx="1"/>
          </p:nvPr>
        </p:nvSpPr>
        <p:spPr>
          <a:xfrm>
            <a:off x="768901" y="1470162"/>
            <a:ext cx="7854950" cy="43719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spcBef>
                <a:spcPts val="500"/>
              </a:spcBef>
              <a:defRPr sz="2200"/>
            </a:pPr>
            <a:r>
              <a:rPr sz="2000" dirty="0" err="1"/>
              <a:t>Pr</a:t>
            </a:r>
            <a:r>
              <a:rPr sz="2000" dirty="0"/>
              <a:t>(a &lt; X &lt; b)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sz="2000" dirty="0"/>
              <a:t>population mean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sz="2000" dirty="0"/>
              <a:t>is subtracted from each boundary point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sz="2000" dirty="0"/>
              <a:t>divided by the standard deviation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s </a:t>
            </a:r>
          </a:p>
          <a:p>
            <a:pPr algn="just">
              <a:spcBef>
                <a:spcPts val="500"/>
              </a:spcBef>
              <a:defRPr sz="2200"/>
            </a:pPr>
            <a:r>
              <a:rPr sz="2000" dirty="0"/>
              <a:t>		</a:t>
            </a:r>
            <a:r>
              <a:rPr sz="2000" dirty="0" err="1"/>
              <a:t>Pr</a:t>
            </a:r>
            <a:r>
              <a:rPr sz="2000" dirty="0"/>
              <a:t>[(a -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sz="2000" dirty="0"/>
              <a:t>)/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sz="2000" dirty="0"/>
              <a:t>&lt; Z &lt; (b -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sz="2000" dirty="0"/>
              <a:t>)/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000" dirty="0"/>
              <a:t>]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sz="2000" dirty="0"/>
              <a:t>standard normal tables can then be used to evaluate this probability</a:t>
            </a:r>
          </a:p>
        </p:txBody>
      </p:sp>
      <p:pic>
        <p:nvPicPr>
          <p:cNvPr id="27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8" y="3693834"/>
            <a:ext cx="7854951" cy="267987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B38B33-0A98-4733-AC96-28448EEC3300}"/>
              </a:ext>
            </a:extLst>
          </p:cNvPr>
          <p:cNvSpPr txBox="1">
            <a:spLocks/>
          </p:cNvSpPr>
          <p:nvPr/>
        </p:nvSpPr>
        <p:spPr>
          <a:xfrm>
            <a:off x="-549966" y="483704"/>
            <a:ext cx="10243931" cy="55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87782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92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Conversion:</a:t>
            </a:r>
          </a:p>
          <a:p>
            <a:pPr hangingPunct="1"/>
            <a:r>
              <a:rPr lang="en-US" sz="3200" dirty="0"/>
              <a:t> N(</a:t>
            </a:r>
            <a:r>
              <a:rPr lang="en-US" sz="3200" b="0"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lang="en-US" sz="3200" dirty="0"/>
              <a:t>,</a:t>
            </a:r>
            <a:r>
              <a:rPr lang="en-US" sz="3200" b="0"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lang="en-US" sz="3200" baseline="30000" dirty="0"/>
              <a:t>2</a:t>
            </a:r>
            <a:r>
              <a:rPr lang="en-US" sz="3200" dirty="0"/>
              <a:t>)</a:t>
            </a:r>
            <a:r>
              <a:rPr lang="en-US" sz="3200" baseline="-25000" dirty="0"/>
              <a:t> </a:t>
            </a:r>
            <a:r>
              <a:rPr lang="en-US" sz="3200" dirty="0"/>
              <a:t>Distribution to N(0,1) distribution</a:t>
            </a:r>
          </a:p>
          <a:p>
            <a:pPr hangingPunct="1"/>
            <a:endParaRPr lang="en-US" sz="32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ctrTitle"/>
          </p:nvPr>
        </p:nvSpPr>
        <p:spPr>
          <a:xfrm>
            <a:off x="533400" y="762000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658368">
              <a:defRPr sz="2592" b="1"/>
            </a:lvl1pPr>
          </a:lstStyle>
          <a:p>
            <a:r>
              <a:rPr sz="3200" dirty="0"/>
              <a:t>Random Variables</a:t>
            </a:r>
          </a:p>
        </p:txBody>
      </p:sp>
      <p:sp>
        <p:nvSpPr>
          <p:cNvPr id="136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295400"/>
            <a:ext cx="8153400" cy="36861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886968">
              <a:lnSpc>
                <a:spcPct val="90000"/>
              </a:lnSpc>
              <a:spcBef>
                <a:spcPts val="600"/>
              </a:spcBef>
              <a:defRPr sz="2813"/>
            </a:pPr>
            <a:endParaRPr sz="2200" dirty="0"/>
          </a:p>
          <a:p>
            <a:pPr marL="332613" indent="-332613" algn="l" defTabSz="886968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940" b="1"/>
            </a:pPr>
            <a:r>
              <a:rPr sz="2200" dirty="0"/>
              <a:t>Random variable</a:t>
            </a:r>
            <a:r>
              <a:rPr sz="2200" b="0" dirty="0"/>
              <a:t>: </a:t>
            </a:r>
            <a:r>
              <a:rPr lang="en-US" sz="2200" b="0" dirty="0"/>
              <a:t>assigns </a:t>
            </a:r>
            <a:r>
              <a:rPr sz="2200" b="0" dirty="0"/>
              <a:t>numeric values to different events in a sample space</a:t>
            </a:r>
            <a:endParaRPr sz="2200" dirty="0"/>
          </a:p>
          <a:p>
            <a:pPr algn="l" defTabSz="886968">
              <a:lnSpc>
                <a:spcPct val="90000"/>
              </a:lnSpc>
              <a:spcBef>
                <a:spcPts val="600"/>
              </a:spcBef>
              <a:defRPr sz="2134"/>
            </a:pPr>
            <a:endParaRPr sz="2200" dirty="0"/>
          </a:p>
          <a:p>
            <a:pPr marL="332613" indent="-332613" algn="l" defTabSz="886968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940"/>
            </a:pPr>
            <a:r>
              <a:rPr lang="en-US" sz="2200" b="1" dirty="0"/>
              <a:t>D</a:t>
            </a:r>
            <a:r>
              <a:rPr sz="2200" b="1" dirty="0"/>
              <a:t>iscrete</a:t>
            </a:r>
            <a:r>
              <a:rPr sz="2200" dirty="0"/>
              <a:t> and </a:t>
            </a:r>
            <a:r>
              <a:rPr sz="2200" b="1" dirty="0"/>
              <a:t>continuous</a:t>
            </a:r>
            <a:r>
              <a:rPr lang="en-US" sz="2200" b="1" dirty="0"/>
              <a:t> </a:t>
            </a:r>
            <a:r>
              <a:rPr lang="en-US" sz="2200" dirty="0"/>
              <a:t>random variables</a:t>
            </a:r>
            <a:endParaRPr sz="2200" dirty="0"/>
          </a:p>
          <a:p>
            <a:pPr algn="l" defTabSz="886968">
              <a:lnSpc>
                <a:spcPct val="90000"/>
              </a:lnSpc>
              <a:spcBef>
                <a:spcPts val="600"/>
              </a:spcBef>
              <a:defRPr sz="2134"/>
            </a:pPr>
            <a:endParaRPr sz="2200" dirty="0"/>
          </a:p>
          <a:p>
            <a:pPr marL="332613" indent="-332613" algn="l" defTabSz="886968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40" b="1"/>
            </a:pPr>
            <a:r>
              <a:rPr sz="2200" dirty="0"/>
              <a:t>Discrete random variable</a:t>
            </a:r>
            <a:r>
              <a:rPr sz="2200" b="0" dirty="0"/>
              <a:t>: random with a discrete set of numeric values</a:t>
            </a:r>
            <a:endParaRPr sz="2200" dirty="0"/>
          </a:p>
          <a:p>
            <a:pPr algn="l" defTabSz="886968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Char char="➢"/>
              <a:defRPr sz="2134"/>
            </a:pPr>
            <a:endParaRPr sz="2200" dirty="0"/>
          </a:p>
          <a:p>
            <a:pPr marL="332613" indent="-332613" algn="l" defTabSz="886968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940" b="1"/>
            </a:pPr>
            <a:r>
              <a:rPr sz="2200" dirty="0"/>
              <a:t>Continuous random variable</a:t>
            </a:r>
            <a:r>
              <a:rPr sz="2200" b="0" dirty="0"/>
              <a:t>: random variable without possible values enumeration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>
            <a:spLocks noGrp="1"/>
          </p:cNvSpPr>
          <p:nvPr>
            <p:ph type="title"/>
          </p:nvPr>
        </p:nvSpPr>
        <p:spPr>
          <a:xfrm>
            <a:off x="637794" y="-228600"/>
            <a:ext cx="7886701" cy="1325563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t>Example of Hypertension</a:t>
            </a:r>
          </a:p>
        </p:txBody>
      </p:sp>
      <p:sp>
        <p:nvSpPr>
          <p:cNvPr id="27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37794" y="762000"/>
            <a:ext cx="7886701" cy="5867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cap="none"/>
            </a:pPr>
            <a:r>
              <a:rPr dirty="0"/>
              <a:t>#Suppose the distribution of DBP in 35- to 44-year old men is #normally distributed with mean=80 mm Hg and variance =144 mm #Hg. Find the upper and lower fifth percentiles of this distribution.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cap="none"/>
            </a:pPr>
            <a:r>
              <a:rPr dirty="0"/>
              <a:t>#We could do this using normal table or using a computer program.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cap="none"/>
            </a:pPr>
            <a:r>
              <a:rPr dirty="0"/>
              <a:t>#We can denote the upper and lower 5</a:t>
            </a:r>
            <a:r>
              <a:rPr baseline="30000" dirty="0"/>
              <a:t>th</a:t>
            </a:r>
            <a:r>
              <a:rPr dirty="0"/>
              <a:t> percentiles by X</a:t>
            </a:r>
            <a:r>
              <a:rPr baseline="-25000" dirty="0"/>
              <a:t>.05</a:t>
            </a:r>
            <a:r>
              <a:rPr dirty="0"/>
              <a:t> and X</a:t>
            </a:r>
            <a:r>
              <a:rPr baseline="-25000" dirty="0"/>
              <a:t>.95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cap="none"/>
            </a:pPr>
            <a:r>
              <a:rPr dirty="0"/>
              <a:t>#respectively: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X</a:t>
            </a:r>
            <a:r>
              <a:rPr baseline="-25000" dirty="0"/>
              <a:t>.05 </a:t>
            </a:r>
            <a:r>
              <a:rPr dirty="0"/>
              <a:t>=80+Z</a:t>
            </a:r>
            <a:r>
              <a:rPr baseline="-25000" dirty="0"/>
              <a:t>.05 </a:t>
            </a:r>
            <a:r>
              <a:rPr dirty="0"/>
              <a:t>(12) =80-1.645(12)=60.3 mm Hg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X</a:t>
            </a:r>
            <a:r>
              <a:rPr baseline="-25000" dirty="0"/>
              <a:t>.95 </a:t>
            </a:r>
            <a:r>
              <a:rPr dirty="0"/>
              <a:t>=80+Z</a:t>
            </a:r>
            <a:r>
              <a:rPr baseline="-25000" dirty="0"/>
              <a:t>.95 </a:t>
            </a:r>
            <a:r>
              <a:rPr dirty="0"/>
              <a:t>(12) =80+1.645(12)=99.7 mm Hg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 cap="none"/>
            </a:pPr>
            <a:r>
              <a:rPr dirty="0"/>
              <a:t>#Use the </a:t>
            </a:r>
            <a:r>
              <a:rPr dirty="0" err="1"/>
              <a:t>qnorm</a:t>
            </a:r>
            <a:r>
              <a:rPr dirty="0"/>
              <a:t> function of R, we have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X</a:t>
            </a:r>
            <a:r>
              <a:rPr baseline="-25000" dirty="0"/>
              <a:t>.05 </a:t>
            </a:r>
            <a:r>
              <a:rPr dirty="0"/>
              <a:t>=</a:t>
            </a:r>
            <a:r>
              <a:rPr dirty="0" err="1"/>
              <a:t>qnorm</a:t>
            </a:r>
            <a:r>
              <a:rPr dirty="0"/>
              <a:t>(0.05, mean=80, </a:t>
            </a:r>
            <a:r>
              <a:rPr dirty="0" err="1"/>
              <a:t>sd</a:t>
            </a:r>
            <a:r>
              <a:rPr dirty="0"/>
              <a:t>=12)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X</a:t>
            </a:r>
            <a:r>
              <a:rPr baseline="-25000" dirty="0"/>
              <a:t>.95 </a:t>
            </a:r>
            <a:r>
              <a:rPr dirty="0"/>
              <a:t>=</a:t>
            </a:r>
            <a:r>
              <a:rPr dirty="0" err="1"/>
              <a:t>qnorm</a:t>
            </a:r>
            <a:r>
              <a:rPr dirty="0"/>
              <a:t>(0.95, mean=80, </a:t>
            </a:r>
            <a:r>
              <a:rPr dirty="0" err="1"/>
              <a:t>sd</a:t>
            </a:r>
            <a:r>
              <a:rPr dirty="0"/>
              <a:t>=12)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&gt;x=</a:t>
            </a:r>
            <a:r>
              <a:rPr dirty="0" err="1"/>
              <a:t>qnorm</a:t>
            </a:r>
            <a:r>
              <a:rPr dirty="0"/>
              <a:t>(0.05, mean=80, </a:t>
            </a:r>
            <a:r>
              <a:rPr dirty="0" err="1"/>
              <a:t>sd</a:t>
            </a:r>
            <a:r>
              <a:rPr dirty="0"/>
              <a:t>=12)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&gt;x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[1] 60.26176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&gt;y=</a:t>
            </a:r>
            <a:r>
              <a:rPr dirty="0" err="1"/>
              <a:t>qnorm</a:t>
            </a:r>
            <a:r>
              <a:rPr dirty="0"/>
              <a:t>(0.95, mean=80, </a:t>
            </a:r>
            <a:r>
              <a:rPr dirty="0" err="1"/>
              <a:t>sd</a:t>
            </a:r>
            <a:r>
              <a:rPr dirty="0"/>
              <a:t>=12)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&gt;y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dirty="0"/>
              <a:t>[1] 99.73824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FB667-2BBF-4626-8886-C36B65D66FAD}"/>
              </a:ext>
            </a:extLst>
          </p:cNvPr>
          <p:cNvSpPr txBox="1"/>
          <p:nvPr/>
        </p:nvSpPr>
        <p:spPr>
          <a:xfrm>
            <a:off x="6274502" y="2417438"/>
            <a:ext cx="1345879" cy="64632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 = (X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X=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 m+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Z*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 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96E4-50F7-4048-BE29-25E9CBF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9894B-D01F-4B8A-B18B-778364C5B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, histogram&#10;&#10;Description automatically generated">
            <a:extLst>
              <a:ext uri="{FF2B5EF4-FFF2-40B4-BE49-F238E27FC236}">
                <a16:creationId xmlns:a16="http://schemas.microsoft.com/office/drawing/2014/main" id="{BA0540B4-ED8E-4D4D-93EB-CEF19C9BD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790357"/>
            <a:ext cx="5219422" cy="227655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73D6239-BDC5-4CC6-BD12-ECE71651C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81" y="118786"/>
            <a:ext cx="2613069" cy="6620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BB166-9378-4F7B-B061-19846B06E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737"/>
          <a:stretch/>
        </p:blipFill>
        <p:spPr>
          <a:xfrm>
            <a:off x="1682706" y="3679963"/>
            <a:ext cx="2457450" cy="275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21D151-2C93-411D-B9CF-8F0EE8AFE951}"/>
              </a:ext>
            </a:extLst>
          </p:cNvPr>
          <p:cNvSpPr/>
          <p:nvPr/>
        </p:nvSpPr>
        <p:spPr>
          <a:xfrm>
            <a:off x="1682705" y="4562475"/>
            <a:ext cx="403269" cy="180975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D8381-1892-4408-8B03-F2D8F8203D2D}"/>
              </a:ext>
            </a:extLst>
          </p:cNvPr>
          <p:cNvSpPr/>
          <p:nvPr/>
        </p:nvSpPr>
        <p:spPr>
          <a:xfrm>
            <a:off x="2187809" y="4562475"/>
            <a:ext cx="336594" cy="180975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0C282C-0590-4C7E-AFF8-6A6F50265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431" y="3458806"/>
            <a:ext cx="22860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3678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>
            <a:spLocks noGrp="1"/>
          </p:cNvSpPr>
          <p:nvPr>
            <p:ph type="ctrTitle"/>
          </p:nvPr>
        </p:nvSpPr>
        <p:spPr>
          <a:xfrm>
            <a:off x="454152" y="732183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786384">
              <a:defRPr sz="2580" b="1"/>
            </a:lvl1pPr>
          </a:lstStyle>
          <a:p>
            <a:r>
              <a:rPr sz="3200" dirty="0"/>
              <a:t>Summary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Discrete Probability Distribution </a:t>
            </a:r>
            <a:endParaRPr sz="3200" dirty="0"/>
          </a:p>
        </p:txBody>
      </p:sp>
      <p:sp>
        <p:nvSpPr>
          <p:cNvPr id="284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524000"/>
            <a:ext cx="83058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Random variables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discrete </a:t>
            </a:r>
            <a:r>
              <a:rPr lang="en-US" dirty="0"/>
              <a:t>vs.</a:t>
            </a:r>
            <a:r>
              <a:rPr dirty="0"/>
              <a:t> continuous variables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endParaRPr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Specific attributes of random variables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probability-mass function (probability distribution)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cumulative density function (</a:t>
            </a:r>
            <a:r>
              <a:rPr dirty="0" err="1"/>
              <a:t>cdf</a:t>
            </a:r>
            <a:r>
              <a:rPr lang="en-US" dirty="0"/>
              <a:t>)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</a:t>
            </a:r>
            <a:r>
              <a:rPr dirty="0"/>
              <a:t> expected value</a:t>
            </a:r>
            <a:r>
              <a:rPr lang="en-US" dirty="0"/>
              <a:t> and</a:t>
            </a:r>
            <a:r>
              <a:rPr dirty="0"/>
              <a:t> variance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endParaRPr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Sample frequency distribution </a:t>
            </a:r>
            <a:r>
              <a:rPr lang="en-US" dirty="0"/>
              <a:t>: </a:t>
            </a:r>
            <a:r>
              <a:rPr dirty="0"/>
              <a:t>sample realization of a probability distribution</a:t>
            </a:r>
            <a:r>
              <a:rPr lang="en-US" dirty="0"/>
              <a:t> 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- </a:t>
            </a:r>
            <a:r>
              <a:rPr dirty="0"/>
              <a:t>sample mean (x) and variance (s</a:t>
            </a:r>
            <a:r>
              <a:rPr baseline="30000" dirty="0"/>
              <a:t>2</a:t>
            </a:r>
            <a:r>
              <a:rPr dirty="0"/>
              <a:t>) </a:t>
            </a:r>
            <a:endParaRPr lang="en-US" dirty="0"/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- </a:t>
            </a:r>
            <a:r>
              <a:rPr dirty="0"/>
              <a:t>expected value and variance</a:t>
            </a:r>
            <a:r>
              <a:rPr lang="en-US" dirty="0"/>
              <a:t> (</a:t>
            </a:r>
            <a:r>
              <a:rPr dirty="0"/>
              <a:t>random variable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85" name="Straight Connector 4"/>
          <p:cNvSpPr/>
          <p:nvPr/>
        </p:nvSpPr>
        <p:spPr>
          <a:xfrm>
            <a:off x="8077199" y="41148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ubtitle 2"/>
          <p:cNvSpPr txBox="1">
            <a:spLocks noGrp="1"/>
          </p:cNvSpPr>
          <p:nvPr>
            <p:ph type="subTitle" idx="1"/>
          </p:nvPr>
        </p:nvSpPr>
        <p:spPr>
          <a:xfrm>
            <a:off x="559904" y="1143000"/>
            <a:ext cx="8229600" cy="57150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0"/>
              </a:spcBef>
              <a:defRPr sz="2200" b="1">
                <a:solidFill>
                  <a:srgbClr val="4DE1EA"/>
                </a:solidFill>
                <a:effectLst>
                  <a:outerShdw blurRad="38100" dist="38100" dir="2700000" rotWithShape="0">
                    <a:srgbClr val="FFFFFF"/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endParaRPr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Continuous random variables</a:t>
            </a:r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Probability-density function</a:t>
            </a:r>
            <a:r>
              <a:rPr lang="en-US" dirty="0"/>
              <a:t>: analogs of </a:t>
            </a:r>
            <a:r>
              <a:rPr dirty="0"/>
              <a:t>probability-mass </a:t>
            </a:r>
            <a:endParaRPr lang="en-US"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 </a:t>
            </a:r>
            <a:r>
              <a:rPr dirty="0"/>
              <a:t>function for discrete random variables</a:t>
            </a:r>
            <a:endParaRPr lang="en-US"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defRPr sz="2200"/>
            </a:pPr>
            <a:endParaRPr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lang="en-US" dirty="0"/>
              <a:t>E</a:t>
            </a:r>
            <a:r>
              <a:rPr dirty="0"/>
              <a:t>xpected value, variance, cumulative distribution for continuous random variables</a:t>
            </a:r>
            <a:endParaRPr lang="en-US"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endParaRPr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Normal distribution</a:t>
            </a:r>
            <a:r>
              <a:rPr lang="en-US" dirty="0"/>
              <a:t>: </a:t>
            </a:r>
            <a:r>
              <a:rPr dirty="0"/>
              <a:t>most important continuous distribution</a:t>
            </a:r>
            <a:endParaRPr lang="en-US"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endParaRPr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The two parameters: mean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 </a:t>
            </a:r>
            <a:r>
              <a:rPr dirty="0"/>
              <a:t>and variance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dirty="0"/>
              <a:t>2</a:t>
            </a:r>
            <a:endParaRPr lang="en-US"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endParaRPr dirty="0"/>
          </a:p>
          <a:p>
            <a:pPr algn="just">
              <a:spcBef>
                <a:spcPts val="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Normal tables</a:t>
            </a:r>
            <a:r>
              <a:rPr lang="en-US" dirty="0"/>
              <a:t> (</a:t>
            </a:r>
            <a:r>
              <a:rPr dirty="0"/>
              <a:t>working with standard normal distribution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BCEC51-3534-4474-9739-51FB0F88C7CA}"/>
              </a:ext>
            </a:extLst>
          </p:cNvPr>
          <p:cNvSpPr txBox="1">
            <a:spLocks/>
          </p:cNvSpPr>
          <p:nvPr/>
        </p:nvSpPr>
        <p:spPr>
          <a:xfrm>
            <a:off x="559904" y="573156"/>
            <a:ext cx="7851648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7863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8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Summary:</a:t>
            </a:r>
          </a:p>
          <a:p>
            <a:pPr hangingPunct="1"/>
            <a:r>
              <a:rPr lang="en-US" sz="3200" dirty="0"/>
              <a:t>Continuous Probability Distribution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ABF1-0B51-45C8-BF22-CCB53B96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E8E8-3072-4C07-A82E-3FEF62E65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Q1. </a:t>
            </a:r>
          </a:p>
        </p:txBody>
      </p:sp>
    </p:spTree>
    <p:extLst>
      <p:ext uri="{BB962C8B-B14F-4D97-AF65-F5344CB8AC3E}">
        <p14:creationId xmlns:p14="http://schemas.microsoft.com/office/powerpoint/2010/main" val="30108503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ctrTitle"/>
          </p:nvPr>
        </p:nvSpPr>
        <p:spPr>
          <a:xfrm>
            <a:off x="190500" y="314578"/>
            <a:ext cx="87630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00" b="1"/>
            </a:lvl1pPr>
          </a:lstStyle>
          <a:p>
            <a:r>
              <a:rPr sz="3200" dirty="0"/>
              <a:t>Probability-Mass Function for </a:t>
            </a:r>
            <a:br>
              <a:rPr lang="en-US" sz="3200" dirty="0"/>
            </a:br>
            <a:r>
              <a:rPr sz="3200" dirty="0"/>
              <a:t>Discrete Random Variable</a:t>
            </a:r>
          </a:p>
        </p:txBody>
      </p:sp>
      <p:sp>
        <p:nvSpPr>
          <p:cNvPr id="141" name="Subtitle 2"/>
          <p:cNvSpPr txBox="1">
            <a:spLocks noGrp="1"/>
          </p:cNvSpPr>
          <p:nvPr>
            <p:ph type="subTitle" idx="1"/>
          </p:nvPr>
        </p:nvSpPr>
        <p:spPr>
          <a:xfrm>
            <a:off x="190500" y="1143000"/>
            <a:ext cx="87630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400" b="1"/>
            </a:pPr>
            <a:r>
              <a:rPr sz="2200" dirty="0"/>
              <a:t>Probability-mass function</a:t>
            </a:r>
            <a:r>
              <a:rPr sz="2200" b="0" dirty="0"/>
              <a:t> (</a:t>
            </a:r>
            <a:r>
              <a:rPr sz="2200" b="0" dirty="0" err="1"/>
              <a:t>pmf</a:t>
            </a:r>
            <a:r>
              <a:rPr sz="2200" b="0" dirty="0"/>
              <a:t>): </a:t>
            </a:r>
          </a:p>
          <a:p>
            <a:pPr algn="just">
              <a:defRPr sz="2400"/>
            </a:pPr>
            <a:endParaRPr b="0" dirty="0"/>
          </a:p>
          <a:p>
            <a:pPr marL="800100" lvl="1" indent="-342900" algn="just">
              <a:spcBef>
                <a:spcPts val="500"/>
              </a:spcBef>
              <a:buSzPct val="100000"/>
              <a:buChar char="▪"/>
              <a:defRPr sz="2200"/>
            </a:pPr>
            <a:endParaRPr lang="en-US" dirty="0"/>
          </a:p>
          <a:p>
            <a:pPr marL="800100" lvl="1" indent="-342900" algn="just">
              <a:spcBef>
                <a:spcPts val="500"/>
              </a:spcBef>
              <a:buSzPct val="100000"/>
              <a:buChar char="▪"/>
              <a:defRPr sz="2200"/>
            </a:pPr>
            <a:endParaRPr lang="en-US" dirty="0"/>
          </a:p>
          <a:p>
            <a:pPr marL="800100" lvl="1" indent="-342900" algn="just">
              <a:spcBef>
                <a:spcPts val="500"/>
              </a:spcBef>
              <a:buSzPct val="100000"/>
              <a:buChar char="▪"/>
              <a:defRPr sz="2200"/>
            </a:pPr>
            <a:endParaRPr lang="en-US" dirty="0"/>
          </a:p>
          <a:p>
            <a:pPr marL="800100" lvl="1" indent="-342900" algn="just">
              <a:spcBef>
                <a:spcPts val="500"/>
              </a:spcBef>
              <a:buSzPct val="100000"/>
              <a:buChar char="▪"/>
              <a:defRPr sz="2200"/>
            </a:pPr>
            <a:r>
              <a:rPr sz="2200" dirty="0"/>
              <a:t>express values of a discrete random variable and its associated probabilities</a:t>
            </a:r>
            <a:endParaRPr sz="2200" dirty="0">
              <a:solidFill>
                <a:srgbClr val="888888"/>
              </a:solidFill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Char char="▪"/>
              <a:defRPr sz="1800"/>
            </a:pPr>
            <a:endParaRPr lang="en-US" sz="2200" dirty="0">
              <a:solidFill>
                <a:srgbClr val="888888"/>
              </a:solidFill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Char char="▪"/>
              <a:defRPr sz="1800"/>
            </a:pPr>
            <a:r>
              <a:rPr lang="en-US" sz="2200" dirty="0">
                <a:solidFill>
                  <a:schemeClr val="tx1"/>
                </a:solidFill>
              </a:rPr>
              <a:t>Probability distribution:</a:t>
            </a:r>
          </a:p>
          <a:p>
            <a:pPr marL="457200" lvl="1" indent="0" algn="just">
              <a:spcBef>
                <a:spcPts val="600"/>
              </a:spcBef>
              <a:buSzPct val="100000"/>
              <a:defRPr sz="1800"/>
            </a:pPr>
            <a:r>
              <a:rPr lang="en-US" sz="2200" dirty="0">
                <a:solidFill>
                  <a:schemeClr val="tx1"/>
                </a:solidFill>
              </a:rPr>
              <a:t>     -discrete random variable X</a:t>
            </a:r>
          </a:p>
          <a:p>
            <a:pPr marL="457200" lvl="1" indent="0" algn="just">
              <a:spcBef>
                <a:spcPts val="600"/>
              </a:spcBef>
              <a:buSzPct val="100000"/>
              <a:defRPr sz="1800"/>
            </a:pPr>
            <a:r>
              <a:rPr lang="en-US" sz="2200" dirty="0">
                <a:solidFill>
                  <a:schemeClr val="tx1"/>
                </a:solidFill>
              </a:rPr>
              <a:t>     -</a:t>
            </a:r>
            <a:r>
              <a:rPr lang="en-US" sz="2200" dirty="0" err="1">
                <a:solidFill>
                  <a:schemeClr val="tx1"/>
                </a:solidFill>
              </a:rPr>
              <a:t>Pr</a:t>
            </a:r>
            <a:r>
              <a:rPr lang="en-US" sz="2200" dirty="0">
                <a:solidFill>
                  <a:schemeClr val="tx1"/>
                </a:solidFill>
              </a:rPr>
              <a:t> (X=r), all values of r have +</a:t>
            </a:r>
            <a:r>
              <a:rPr lang="en-US" sz="2200" dirty="0" err="1">
                <a:solidFill>
                  <a:schemeClr val="tx1"/>
                </a:solidFill>
              </a:rPr>
              <a:t>ve</a:t>
            </a:r>
            <a:r>
              <a:rPr lang="en-US" sz="2200" dirty="0">
                <a:solidFill>
                  <a:schemeClr val="tx1"/>
                </a:solidFill>
              </a:rPr>
              <a:t> probability</a:t>
            </a:r>
          </a:p>
          <a:p>
            <a:pPr marL="800100" lvl="1" indent="-34290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800"/>
            </a:pPr>
            <a:endParaRPr lang="en-US" sz="2200" dirty="0">
              <a:solidFill>
                <a:schemeClr val="tx1"/>
              </a:solidFill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200" dirty="0">
                <a:solidFill>
                  <a:schemeClr val="tx1"/>
                </a:solidFill>
              </a:rPr>
              <a:t>Display in a table with the values and their probabilities or mathematical formula with probabilities of all values </a:t>
            </a:r>
          </a:p>
        </p:txBody>
      </p:sp>
      <p:pic>
        <p:nvPicPr>
          <p:cNvPr id="3" name="Picture 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3652186-D69F-487F-B934-C9853ED85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31" y="1645960"/>
            <a:ext cx="2621337" cy="15372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3" y="2502067"/>
            <a:ext cx="7620000" cy="115252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Box 4"/>
          <p:cNvSpPr txBox="1"/>
          <p:nvPr/>
        </p:nvSpPr>
        <p:spPr>
          <a:xfrm>
            <a:off x="198527" y="4142956"/>
            <a:ext cx="8518753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●"/>
              <a:defRPr sz="2200"/>
            </a:pPr>
            <a:r>
              <a:rPr dirty="0"/>
              <a:t>0 &lt; </a:t>
            </a:r>
            <a:r>
              <a:rPr dirty="0" err="1"/>
              <a:t>Pr</a:t>
            </a:r>
            <a:r>
              <a:rPr dirty="0"/>
              <a:t>(X = r) ≤ 1</a:t>
            </a:r>
          </a:p>
          <a:p>
            <a:pPr>
              <a:defRPr sz="2200"/>
            </a:pPr>
            <a:endParaRPr dirty="0"/>
          </a:p>
          <a:p>
            <a:pPr marL="342900" indent="-342900">
              <a:buSzPct val="100000"/>
              <a:buChar char="●"/>
              <a:defRPr sz="2200"/>
            </a:pPr>
            <a:r>
              <a:rPr dirty="0"/>
              <a:t>∑</a:t>
            </a:r>
            <a:r>
              <a:rPr lang="en-US" dirty="0"/>
              <a:t> </a:t>
            </a:r>
            <a:r>
              <a:rPr dirty="0" err="1"/>
              <a:t>Pr</a:t>
            </a:r>
            <a:r>
              <a:rPr dirty="0"/>
              <a:t>(X = r) = 1</a:t>
            </a:r>
            <a:endParaRPr lang="en-US" dirty="0"/>
          </a:p>
          <a:p>
            <a:pPr lvl="1" indent="0">
              <a:buSzPct val="100000"/>
              <a:defRPr sz="2200"/>
            </a:pPr>
            <a:r>
              <a:rPr lang="en-US" dirty="0"/>
              <a:t>   -</a:t>
            </a:r>
            <a:r>
              <a:rPr dirty="0"/>
              <a:t>summation is taken over all possible values that have positive </a:t>
            </a:r>
            <a:endParaRPr lang="en-US" dirty="0"/>
          </a:p>
          <a:p>
            <a:pPr lvl="1" indent="0">
              <a:buSzPct val="100000"/>
              <a:defRPr sz="2200"/>
            </a:pPr>
            <a:r>
              <a:rPr lang="en-US" dirty="0"/>
              <a:t>    </a:t>
            </a:r>
            <a:r>
              <a:rPr dirty="0"/>
              <a:t>probability</a:t>
            </a:r>
          </a:p>
        </p:txBody>
      </p:sp>
      <p:sp>
        <p:nvSpPr>
          <p:cNvPr id="147" name="TextBox 1"/>
          <p:cNvSpPr txBox="1"/>
          <p:nvPr/>
        </p:nvSpPr>
        <p:spPr>
          <a:xfrm>
            <a:off x="256235" y="228600"/>
            <a:ext cx="8743738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b="1"/>
            </a:pPr>
            <a:r>
              <a:rPr dirty="0"/>
              <a:t>Example</a:t>
            </a:r>
            <a:r>
              <a:rPr lang="en-US" dirty="0"/>
              <a:t> (Hypertension)</a:t>
            </a:r>
            <a:r>
              <a:rPr b="0" dirty="0"/>
              <a:t>: Suppose from previous experience with a </a:t>
            </a:r>
            <a:endParaRPr lang="en-US" b="0" dirty="0"/>
          </a:p>
          <a:p>
            <a:pPr>
              <a:defRPr sz="2200" b="1"/>
            </a:pPr>
            <a:r>
              <a:rPr b="0" dirty="0"/>
              <a:t>certain drug,</a:t>
            </a:r>
            <a:r>
              <a:rPr lang="en-US" b="0" dirty="0"/>
              <a:t> the drug company expects that for any clinical </a:t>
            </a:r>
          </a:p>
          <a:p>
            <a:pPr>
              <a:defRPr sz="2200" b="1"/>
            </a:pPr>
            <a:r>
              <a:rPr lang="en-US" b="0" dirty="0"/>
              <a:t>practice the probability that 0 patients of 4 will be brought under</a:t>
            </a:r>
          </a:p>
          <a:p>
            <a:pPr>
              <a:defRPr sz="2200" b="1"/>
            </a:pPr>
            <a:r>
              <a:rPr lang="en-US" b="0" dirty="0"/>
              <a:t> control is 0.008, 1 patient of  4 is 0.076, 2 patients of 4 is 0.265, </a:t>
            </a:r>
          </a:p>
          <a:p>
            <a:pPr>
              <a:defRPr sz="2200" b="1"/>
            </a:pPr>
            <a:r>
              <a:rPr lang="en-US" b="0" dirty="0"/>
              <a:t>3 patients of 4 is 0.411, and all 4 patients is 0.24.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ctrTitle"/>
          </p:nvPr>
        </p:nvSpPr>
        <p:spPr>
          <a:xfrm>
            <a:off x="152400" y="533400"/>
            <a:ext cx="89916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30351">
              <a:defRPr sz="1508" b="1"/>
            </a:pPr>
            <a:r>
              <a:rPr sz="3200" dirty="0"/>
              <a:t>Relationship of Probability Distributions to </a:t>
            </a:r>
            <a:br>
              <a:rPr sz="3200" dirty="0"/>
            </a:br>
            <a:r>
              <a:rPr sz="3200" dirty="0"/>
              <a:t>Frequency Distributions</a:t>
            </a:r>
          </a:p>
        </p:txBody>
      </p:sp>
      <p:sp>
        <p:nvSpPr>
          <p:cNvPr id="152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676400"/>
            <a:ext cx="7854950" cy="5029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 b="1"/>
            </a:pPr>
            <a:r>
              <a:rPr dirty="0"/>
              <a:t>Frequency distribution: </a:t>
            </a:r>
            <a:r>
              <a:rPr b="0" dirty="0"/>
              <a:t>list of each possible value in and a corresponding count (how frequent the value occurs)</a:t>
            </a:r>
          </a:p>
          <a:p>
            <a:pPr algn="l">
              <a:lnSpc>
                <a:spcPct val="90000"/>
              </a:lnSpc>
              <a:defRPr sz="2400"/>
            </a:pPr>
            <a:endParaRPr b="0"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lang="en-US" dirty="0"/>
              <a:t>Divide each count by sample size: 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/>
            </a:pPr>
            <a:r>
              <a:rPr lang="en-US" dirty="0"/>
              <a:t>    </a:t>
            </a:r>
            <a:r>
              <a:rPr dirty="0"/>
              <a:t>frequency distribution </a:t>
            </a:r>
            <a:r>
              <a:rPr lang="en-US" dirty="0"/>
              <a:t>~ </a:t>
            </a:r>
            <a:r>
              <a:rPr dirty="0"/>
              <a:t>probability distribution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/>
            </a:pP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Probability distribution: model based on very large sample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/>
            </a:pPr>
            <a:r>
              <a:rPr lang="en-US" dirty="0"/>
              <a:t>    -each value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fraction of data points in a sample</a:t>
            </a:r>
          </a:p>
          <a:p>
            <a:pPr algn="l">
              <a:lnSpc>
                <a:spcPct val="90000"/>
              </a:lnSpc>
              <a:buSzPct val="100000"/>
              <a:defRPr sz="2400"/>
            </a:pPr>
            <a:endParaRPr lang="en-US" dirty="0"/>
          </a:p>
          <a:p>
            <a:pPr marL="342900" indent="-342900" algn="l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Frequency distribution gives actual proportion of points corresponds to specific values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 b="1"/>
            </a:pPr>
            <a:r>
              <a:rPr lang="en-US" dirty="0"/>
              <a:t>     -</a:t>
            </a:r>
            <a:r>
              <a:rPr dirty="0"/>
              <a:t>Goodness-of-fit test</a:t>
            </a:r>
            <a:r>
              <a:rPr b="0" dirty="0"/>
              <a:t>: check the appropriateness of the </a:t>
            </a:r>
            <a:r>
              <a:rPr lang="en-US" b="0" dirty="0"/>
              <a:t>    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 b="1"/>
            </a:pPr>
            <a:r>
              <a:rPr lang="en-US" dirty="0"/>
              <a:t>      </a:t>
            </a:r>
            <a:r>
              <a:rPr b="0" dirty="0"/>
              <a:t>model </a:t>
            </a:r>
            <a:endParaRPr lang="en-US" b="1" dirty="0"/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 b="1"/>
            </a:pPr>
            <a:r>
              <a:rPr lang="en-US" dirty="0"/>
              <a:t>       </a:t>
            </a:r>
            <a:r>
              <a:rPr lang="en-US" b="0" dirty="0"/>
              <a:t>*</a:t>
            </a:r>
            <a:r>
              <a:rPr b="0" dirty="0"/>
              <a:t>comparing the observed sample frequency distribution </a:t>
            </a:r>
            <a:endParaRPr lang="en-US" b="0" dirty="0"/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400" b="1"/>
            </a:pPr>
            <a:r>
              <a:rPr lang="en-US" dirty="0"/>
              <a:t>        </a:t>
            </a:r>
            <a:r>
              <a:rPr b="0" dirty="0"/>
              <a:t>with</a:t>
            </a:r>
            <a:r>
              <a:rPr lang="en-US" b="0" dirty="0"/>
              <a:t> </a:t>
            </a:r>
            <a:r>
              <a:rPr b="0" dirty="0"/>
              <a:t>the probability distribution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-9580" y="5121916"/>
            <a:ext cx="4576791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500"/>
              </a:spcBef>
              <a:defRPr sz="22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err="1"/>
              <a:t>Pmf</a:t>
            </a:r>
            <a:r>
              <a:rPr sz="2000" dirty="0"/>
              <a:t> derived from the binomial distribution is compared  with the frequency distribution to determine whether the drug behaves with the same efficacy as predicted.</a:t>
            </a:r>
          </a:p>
        </p:txBody>
      </p:sp>
      <p:pic>
        <p:nvPicPr>
          <p:cNvPr id="157" name="Picture 16" descr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69176"/>
            <a:ext cx="5639888" cy="1770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7" descr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790" y="3317124"/>
            <a:ext cx="4452001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1"/>
          <p:cNvSpPr txBox="1"/>
          <p:nvPr/>
        </p:nvSpPr>
        <p:spPr>
          <a:xfrm>
            <a:off x="219660" y="128171"/>
            <a:ext cx="8924340" cy="107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b="1"/>
            </a:pPr>
            <a:r>
              <a:rPr dirty="0"/>
              <a:t>Question:</a:t>
            </a:r>
            <a:r>
              <a:rPr b="0" dirty="0"/>
              <a:t> How can the probability-mass function (</a:t>
            </a:r>
            <a:r>
              <a:rPr b="0" dirty="0" err="1"/>
              <a:t>pmf</a:t>
            </a:r>
            <a:r>
              <a:rPr b="0" dirty="0"/>
              <a:t>) in the table be </a:t>
            </a:r>
          </a:p>
          <a:p>
            <a:pPr>
              <a:defRPr sz="2200"/>
            </a:pPr>
            <a:r>
              <a:rPr dirty="0"/>
              <a:t>used to judge whether the drug behaves with the same efficacy in </a:t>
            </a:r>
          </a:p>
          <a:p>
            <a:pPr>
              <a:defRPr sz="2200"/>
            </a:pPr>
            <a:r>
              <a:rPr dirty="0"/>
              <a:t>actual practice as predicted by the drug company?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C22E2F-5D04-4446-BAB1-0BC3E9B93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796610"/>
              </p:ext>
            </p:extLst>
          </p:nvPr>
        </p:nvGraphicFramePr>
        <p:xfrm>
          <a:off x="6025242" y="1374024"/>
          <a:ext cx="2807607" cy="1770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48CFD0-73C8-43E2-AC9C-7A33781809F5}"/>
              </a:ext>
            </a:extLst>
          </p:cNvPr>
          <p:cNvSpPr txBox="1"/>
          <p:nvPr/>
        </p:nvSpPr>
        <p:spPr>
          <a:xfrm>
            <a:off x="-3" y="3182926"/>
            <a:ext cx="4576792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Statistical inference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compare the </a:t>
            </a:r>
            <a:r>
              <a:rPr lang="en-US" sz="2000" dirty="0"/>
              <a:t>two distributions to judge differences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between the two (</a:t>
            </a:r>
            <a:r>
              <a:rPr lang="en-US" sz="2000" dirty="0"/>
              <a:t>chance or real differences ?)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Pmf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previous data / well-known distribution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7050EF8-D557-41B7-B8B6-BC48F1B111D8}"/>
              </a:ext>
            </a:extLst>
          </p:cNvPr>
          <p:cNvSpPr/>
          <p:nvPr/>
        </p:nvSpPr>
        <p:spPr>
          <a:xfrm>
            <a:off x="4016829" y="5169524"/>
            <a:ext cx="408214" cy="321723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ctrTitle"/>
          </p:nvPr>
        </p:nvSpPr>
        <p:spPr>
          <a:xfrm>
            <a:off x="-84854" y="199516"/>
            <a:ext cx="9290957" cy="5128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3200" dirty="0"/>
              <a:t>Discrete Random Variable: Expected value</a:t>
            </a:r>
            <a:endParaRPr sz="3200" dirty="0"/>
          </a:p>
        </p:txBody>
      </p:sp>
      <p:sp>
        <p:nvSpPr>
          <p:cNvPr id="164" name="Subtitle 2"/>
          <p:cNvSpPr txBox="1">
            <a:spLocks noGrp="1"/>
          </p:cNvSpPr>
          <p:nvPr>
            <p:ph type="subTitle" idx="1"/>
          </p:nvPr>
        </p:nvSpPr>
        <p:spPr>
          <a:xfrm>
            <a:off x="306324" y="724958"/>
            <a:ext cx="8305801" cy="3961342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lang="en-US" dirty="0"/>
              <a:t>X (random variable): many values with +</a:t>
            </a:r>
            <a:r>
              <a:rPr lang="en-US" dirty="0" err="1"/>
              <a:t>ve</a:t>
            </a:r>
            <a:r>
              <a:rPr lang="en-US" dirty="0"/>
              <a:t> probability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pmf</a:t>
            </a:r>
            <a:r>
              <a:rPr lang="en-US" dirty="0">
                <a:sym typeface="Wingdings" panose="05000000000000000000" pitchFamily="2" charset="2"/>
              </a:rPr>
              <a:t> is not useful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>
                <a:sym typeface="Wingdings" panose="05000000000000000000" pitchFamily="2" charset="2"/>
              </a:rPr>
              <a:t>    -summarize sample points by listing each data value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lang="en-US" dirty="0"/>
              <a:t>Develop measure of location and spread for X</a:t>
            </a:r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Arithmetic mean x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</a:t>
            </a:r>
            <a:r>
              <a:rPr dirty="0"/>
              <a:t>= expected value of a random variable (E(X) )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</a:t>
            </a:r>
            <a:r>
              <a:rPr dirty="0"/>
              <a:t>= population mean (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/>
              <a:t>)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</a:t>
            </a:r>
            <a:r>
              <a:rPr dirty="0"/>
              <a:t>= the “average” value of the random variable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AF2BC-E3B8-4403-A56C-333E6B8E26E6}"/>
              </a:ext>
            </a:extLst>
          </p:cNvPr>
          <p:cNvGrpSpPr/>
          <p:nvPr/>
        </p:nvGrpSpPr>
        <p:grpSpPr>
          <a:xfrm>
            <a:off x="3614093" y="4677241"/>
            <a:ext cx="2726896" cy="1776604"/>
            <a:chOff x="6505575" y="2196240"/>
            <a:chExt cx="2726896" cy="17766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421E13-7E72-4FE2-857A-658C4A466B07}"/>
                </a:ext>
              </a:extLst>
            </p:cNvPr>
            <p:cNvSpPr/>
            <p:nvPr/>
          </p:nvSpPr>
          <p:spPr>
            <a:xfrm>
              <a:off x="6505575" y="2196240"/>
              <a:ext cx="2602785" cy="177501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Picture 2" descr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3511" y="2269791"/>
              <a:ext cx="2185990" cy="68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7" name="TextBox 6"/>
            <p:cNvSpPr txBox="1"/>
            <p:nvPr/>
          </p:nvSpPr>
          <p:spPr>
            <a:xfrm>
              <a:off x="6753511" y="2957181"/>
              <a:ext cx="2478960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2000">
                  <a:latin typeface="Arial (Body)"/>
                  <a:ea typeface="Arial (Body)"/>
                  <a:cs typeface="Arial (Body)"/>
                  <a:sym typeface="Arial (Body)"/>
                </a:defRPr>
              </a:pPr>
              <a:r>
                <a:rPr sz="1500" dirty="0"/>
                <a:t>x</a:t>
              </a:r>
              <a:r>
                <a:rPr sz="1500" baseline="-25000" dirty="0"/>
                <a:t>i</a:t>
              </a:r>
              <a:r>
                <a:rPr sz="1500" dirty="0"/>
                <a:t>’s are the values the random variable </a:t>
              </a:r>
            </a:p>
            <a:p>
              <a:pPr>
                <a:defRPr sz="2000">
                  <a:latin typeface="Arial (Body)"/>
                  <a:ea typeface="Arial (Body)"/>
                  <a:cs typeface="Arial (Body)"/>
                  <a:sym typeface="Arial (Body)"/>
                </a:defRPr>
              </a:pPr>
              <a:r>
                <a:rPr sz="1500" dirty="0"/>
                <a:t>assumes with positive probability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EF2E284-D9E0-4ED9-B57D-3EBD5DA25EA3}"/>
              </a:ext>
            </a:extLst>
          </p:cNvPr>
          <p:cNvSpPr txBox="1"/>
          <p:nvPr/>
        </p:nvSpPr>
        <p:spPr>
          <a:xfrm>
            <a:off x="531875" y="5112078"/>
            <a:ext cx="274690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Expected value of 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discrete random variable: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ctrTitle"/>
          </p:nvPr>
        </p:nvSpPr>
        <p:spPr>
          <a:xfrm>
            <a:off x="-84854" y="199516"/>
            <a:ext cx="9290957" cy="5128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3200" dirty="0"/>
              <a:t>Discrete Random Variable: Expected value</a:t>
            </a:r>
            <a:endParaRPr sz="3200" dirty="0"/>
          </a:p>
        </p:txBody>
      </p:sp>
      <p:pic>
        <p:nvPicPr>
          <p:cNvPr id="16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1" y="2504526"/>
            <a:ext cx="7739065" cy="1371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Box 2"/>
          <p:cNvSpPr txBox="1"/>
          <p:nvPr/>
        </p:nvSpPr>
        <p:spPr>
          <a:xfrm>
            <a:off x="0" y="1004661"/>
            <a:ext cx="8893782" cy="140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b="1"/>
            </a:pPr>
            <a:r>
              <a:rPr dirty="0"/>
              <a:t>Example</a:t>
            </a:r>
            <a:r>
              <a:rPr b="0" dirty="0"/>
              <a:t>: Number of episodes of otitis media in the first 2 years of life.</a:t>
            </a:r>
          </a:p>
          <a:p>
            <a:pPr>
              <a:defRPr sz="2200" b="1"/>
            </a:pPr>
            <a:r>
              <a:rPr dirty="0"/>
              <a:t>Question: </a:t>
            </a:r>
            <a:r>
              <a:rPr b="0" dirty="0"/>
              <a:t>What is the expected number of episodes of otitis media in the </a:t>
            </a:r>
          </a:p>
          <a:p>
            <a:pPr>
              <a:defRPr sz="2200"/>
            </a:pPr>
            <a:r>
              <a:rPr dirty="0"/>
              <a:t>first 2 years of life?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4E17D-83A9-4BD5-A18F-6433DA4AB140}"/>
              </a:ext>
            </a:extLst>
          </p:cNvPr>
          <p:cNvSpPr txBox="1"/>
          <p:nvPr/>
        </p:nvSpPr>
        <p:spPr>
          <a:xfrm>
            <a:off x="546887" y="4265574"/>
            <a:ext cx="76302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E(X)=0(0.129)+1(.264)+2(.271)+3(.185)+4(.095)+5(.039)+6(.017)=2.038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91360-D0DF-4708-A1A2-B4A108BF4E31}"/>
              </a:ext>
            </a:extLst>
          </p:cNvPr>
          <p:cNvSpPr txBox="1"/>
          <p:nvPr/>
        </p:nvSpPr>
        <p:spPr>
          <a:xfrm>
            <a:off x="546887" y="5024353"/>
            <a:ext cx="858183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Interpretation: </a:t>
            </a:r>
            <a:r>
              <a:rPr lang="en-US" dirty="0"/>
              <a:t>on average a child would be expected to have about two episodes of</a:t>
            </a:r>
          </a:p>
          <a:p>
            <a:r>
              <a:rPr lang="en-US" dirty="0"/>
              <a:t> otitis media in the first 2 years of life.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663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2435</Words>
  <Application>Microsoft Office PowerPoint</Application>
  <PresentationFormat>On-screen Show (4:3)</PresentationFormat>
  <Paragraphs>315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+BodyArial</vt:lpstr>
      <vt:lpstr>Arial (Body)</vt:lpstr>
      <vt:lpstr>Arial</vt:lpstr>
      <vt:lpstr>Calibri</vt:lpstr>
      <vt:lpstr>Constantia</vt:lpstr>
      <vt:lpstr>Courier New</vt:lpstr>
      <vt:lpstr>Symbol</vt:lpstr>
      <vt:lpstr>Wingdings</vt:lpstr>
      <vt:lpstr>Modeling_Theme</vt:lpstr>
      <vt:lpstr>EE3211  Modelling Techniques</vt:lpstr>
      <vt:lpstr> Discrete Probability Distributions </vt:lpstr>
      <vt:lpstr>Random Variables</vt:lpstr>
      <vt:lpstr>Probability-Mass Function for  Discrete Random Variable</vt:lpstr>
      <vt:lpstr>PowerPoint Presentation</vt:lpstr>
      <vt:lpstr>Relationship of Probability Distributions to  Frequency Distributions</vt:lpstr>
      <vt:lpstr>PowerPoint Presentation</vt:lpstr>
      <vt:lpstr>Discrete Random Variable: Expected value</vt:lpstr>
      <vt:lpstr>Discrete Random Variable: Expected value</vt:lpstr>
      <vt:lpstr>PowerPoint Presentation</vt:lpstr>
      <vt:lpstr>PowerPoint Presentation</vt:lpstr>
      <vt:lpstr>Cumulative-Distribution Function of a  Discrete Random Variable</vt:lpstr>
      <vt:lpstr>Continuous Probability Distribution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(Electronic) Tables for the  Normal Distribution</vt:lpstr>
      <vt:lpstr>PowerPoint Presentation</vt:lpstr>
      <vt:lpstr>PowerPoint Presentation</vt:lpstr>
      <vt:lpstr>PowerPoint Presentation</vt:lpstr>
      <vt:lpstr>Example of Hypertension</vt:lpstr>
      <vt:lpstr>PowerPoint Presentation</vt:lpstr>
      <vt:lpstr>Summary:  Discrete Probability Distribution </vt:lpstr>
      <vt:lpstr>PowerPoint Presentation</vt:lpstr>
      <vt:lpstr>Extra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 Modelling Techniques</dc:title>
  <dc:creator>cityu</dc:creator>
  <cp:lastModifiedBy>cityukatiechan@gmail.com</cp:lastModifiedBy>
  <cp:revision>126</cp:revision>
  <dcterms:modified xsi:type="dcterms:W3CDTF">2021-01-13T11:43:04Z</dcterms:modified>
</cp:coreProperties>
</file>