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56" r:id="rId2"/>
    <p:sldId id="257" r:id="rId3"/>
    <p:sldId id="258" r:id="rId4"/>
    <p:sldId id="259" r:id="rId5"/>
    <p:sldId id="260" r:id="rId6"/>
    <p:sldId id="263" r:id="rId7"/>
    <p:sldId id="265" r:id="rId8"/>
    <p:sldId id="264" r:id="rId9"/>
    <p:sldId id="261" r:id="rId10"/>
    <p:sldId id="262" r:id="rId11"/>
    <p:sldId id="266" r:id="rId12"/>
    <p:sldId id="284" r:id="rId13"/>
    <p:sldId id="286" r:id="rId14"/>
    <p:sldId id="285" r:id="rId15"/>
    <p:sldId id="267" r:id="rId16"/>
    <p:sldId id="268" r:id="rId17"/>
    <p:sldId id="304" r:id="rId18"/>
    <p:sldId id="305" r:id="rId19"/>
    <p:sldId id="313" r:id="rId20"/>
    <p:sldId id="269" r:id="rId21"/>
    <p:sldId id="306" r:id="rId22"/>
    <p:sldId id="270" r:id="rId23"/>
    <p:sldId id="271" r:id="rId24"/>
    <p:sldId id="272" r:id="rId25"/>
    <p:sldId id="307" r:id="rId26"/>
    <p:sldId id="289" r:id="rId27"/>
    <p:sldId id="273" r:id="rId28"/>
    <p:sldId id="308" r:id="rId29"/>
    <p:sldId id="315" r:id="rId30"/>
    <p:sldId id="322" r:id="rId31"/>
    <p:sldId id="309" r:id="rId32"/>
    <p:sldId id="323" r:id="rId33"/>
    <p:sldId id="310" r:id="rId34"/>
    <p:sldId id="324" r:id="rId35"/>
    <p:sldId id="274" r:id="rId36"/>
    <p:sldId id="278" r:id="rId37"/>
    <p:sldId id="279" r:id="rId38"/>
    <p:sldId id="280" r:id="rId39"/>
    <p:sldId id="311" r:id="rId40"/>
    <p:sldId id="326" r:id="rId41"/>
    <p:sldId id="312" r:id="rId42"/>
    <p:sldId id="327" r:id="rId43"/>
    <p:sldId id="281" r:id="rId44"/>
    <p:sldId id="282" r:id="rId45"/>
    <p:sldId id="283" r:id="rId46"/>
    <p:sldId id="314" r:id="rId47"/>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92" autoAdjust="0"/>
  </p:normalViewPr>
  <p:slideViewPr>
    <p:cSldViewPr snapToGrid="0">
      <p:cViewPr varScale="1">
        <p:scale>
          <a:sx n="67" d="100"/>
          <a:sy n="67" d="100"/>
        </p:scale>
        <p:origin x="128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hape 99"/>
          <p:cNvSpPr>
            <a:spLocks noGrp="1" noRot="1" noChangeAspect="1"/>
          </p:cNvSpPr>
          <p:nvPr>
            <p:ph type="sldImg"/>
          </p:nvPr>
        </p:nvSpPr>
        <p:spPr>
          <a:prstGeom prst="rect">
            <a:avLst/>
          </a:prstGeom>
        </p:spPr>
        <p:txBody>
          <a:bodyPr/>
          <a:lstStyle/>
          <a:p>
            <a:endParaRPr/>
          </a:p>
        </p:txBody>
      </p:sp>
      <p:sp>
        <p:nvSpPr>
          <p:cNvPr id="100" name="Shape 100"/>
          <p:cNvSpPr>
            <a:spLocks noGrp="1"/>
          </p:cNvSpPr>
          <p:nvPr>
            <p:ph type="body" sz="quarter" idx="1"/>
          </p:nvPr>
        </p:nvSpPr>
        <p:spPr>
          <a:prstGeom prst="rect">
            <a:avLst/>
          </a:prstGeom>
        </p:spPr>
        <p:txBody>
          <a:bodyPr/>
          <a:lstStyle/>
          <a:p>
            <a:pPr>
              <a:lnSpc>
                <a:spcPct val="80000"/>
              </a:lnSpc>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prstGeom prst="rect">
            <a:avLst/>
          </a:prstGeom>
        </p:spPr>
        <p:txBody>
          <a:bodyPr/>
          <a:lstStyle/>
          <a:p>
            <a:endParaRPr/>
          </a:p>
        </p:txBody>
      </p:sp>
      <p:sp>
        <p:nvSpPr>
          <p:cNvPr id="150" name="Shape 150"/>
          <p:cNvSpPr>
            <a:spLocks noGrp="1"/>
          </p:cNvSpPr>
          <p:nvPr>
            <p:ph type="body" sz="quarter" idx="1"/>
          </p:nvPr>
        </p:nvSpPr>
        <p:spPr>
          <a:prstGeom prst="rect">
            <a:avLst/>
          </a:prstGeom>
        </p:spPr>
        <p:txBody>
          <a:bodyPr/>
          <a:lstStyle/>
          <a:p>
            <a:endParaRPr b="1" dirty="0"/>
          </a:p>
        </p:txBody>
      </p:sp>
    </p:spTree>
    <p:extLst>
      <p:ext uri="{BB962C8B-B14F-4D97-AF65-F5344CB8AC3E}">
        <p14:creationId xmlns:p14="http://schemas.microsoft.com/office/powerpoint/2010/main" val="1326027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5838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6257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noRot="1" noChangeAspect="1"/>
          </p:cNvSpPr>
          <p:nvPr>
            <p:ph type="sldImg"/>
          </p:nvPr>
        </p:nvSpPr>
        <p:spPr>
          <a:prstGeom prst="rect">
            <a:avLst/>
          </a:prstGeom>
        </p:spPr>
        <p:txBody>
          <a:bodyPr/>
          <a:lstStyle/>
          <a:p>
            <a:endParaRPr/>
          </a:p>
        </p:txBody>
      </p:sp>
      <p:sp>
        <p:nvSpPr>
          <p:cNvPr id="155" name="Shape 155"/>
          <p:cNvSpPr>
            <a:spLocks noGrp="1"/>
          </p:cNvSpPr>
          <p:nvPr>
            <p:ph type="body" sz="quarter" idx="1"/>
          </p:nvPr>
        </p:nvSpPr>
        <p:spPr>
          <a:prstGeom prst="rect">
            <a:avLst/>
          </a:prstGeom>
        </p:spPr>
        <p:txBody>
          <a:bodyPr/>
          <a:lstStyle/>
          <a:p>
            <a:pPr algn="just"/>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prstGeom prst="rect">
            <a:avLst/>
          </a:prstGeom>
        </p:spPr>
        <p:txBody>
          <a:bodyPr/>
          <a:lstStyle/>
          <a:p>
            <a:endParaRPr/>
          </a:p>
        </p:txBody>
      </p:sp>
      <p:sp>
        <p:nvSpPr>
          <p:cNvPr id="162" name="Shape 162"/>
          <p:cNvSpPr>
            <a:spLocks noGrp="1"/>
          </p:cNvSpPr>
          <p:nvPr>
            <p:ph type="body" sz="quarter" idx="1"/>
          </p:nvPr>
        </p:nvSpPr>
        <p:spPr>
          <a:prstGeom prst="rect">
            <a:avLst/>
          </a:prstGeom>
        </p:spPr>
        <p:txBody>
          <a:bodyPr/>
          <a:lstStyle/>
          <a:p>
            <a:endParaRPr b="1"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algn="just"/>
                <a:r>
                  <a:rPr lang="en-US" sz="1200" dirty="0">
                    <a:latin typeface="StoneSerif"/>
                  </a:rPr>
                  <a:t>Suppose we want to compare fasting serum-cholesterol levels among recent Asian immigrants to the United States with typical levels found in the general U.S. population. Suppose we assume cholesterol levels in women ages 21−40 in the United States are approximately normally distributed with mean 190 mg/dL. It is unknown whether cholesterol levels among recent Asian immigrants are higher or lower than those in the general U.S. population. Let’s assume that levels among recent female Asian immigrants are normally distributed with unknown mean μ. Hence we wish to test the null hypothesis </a:t>
                </a:r>
                <a:r>
                  <a:rPr lang="en-US" sz="1200" i="1" dirty="0">
                    <a:latin typeface="StoneSerif-Italic"/>
                  </a:rPr>
                  <a:t>H</a:t>
                </a:r>
                <a:r>
                  <a:rPr lang="en-US" sz="1200" dirty="0">
                    <a:latin typeface="StoneSerif"/>
                  </a:rPr>
                  <a:t>0: </a:t>
                </a:r>
                <a:r>
                  <a:rPr lang="en-US" sz="1200" i="0" dirty="0">
                    <a:latin typeface="Cambria Math" panose="02040503050406030204" pitchFamily="18" charset="0"/>
                  </a:rPr>
                  <a:t>𝜇 = 𝜇_0  = 190 </a:t>
                </a:r>
                <a:r>
                  <a:rPr lang="en-US" sz="1200" dirty="0">
                    <a:latin typeface="StoneSerif"/>
                  </a:rPr>
                  <a:t>vs. the alternative hypothesis </a:t>
                </a:r>
                <a:r>
                  <a:rPr lang="en-US" sz="1200" i="1" dirty="0">
                    <a:latin typeface="StoneSerif-Italic"/>
                  </a:rPr>
                  <a:t>H</a:t>
                </a:r>
                <a:r>
                  <a:rPr lang="en-US" sz="1200" dirty="0">
                    <a:latin typeface="StoneSerif"/>
                  </a:rPr>
                  <a:t>1: </a:t>
                </a:r>
                <a:r>
                  <a:rPr lang="en-US" sz="1200" i="0" dirty="0">
                    <a:latin typeface="Cambria Math" panose="02040503050406030204" pitchFamily="18" charset="0"/>
                  </a:rPr>
                  <a:t>𝜇</a:t>
                </a:r>
                <a:r>
                  <a:rPr lang="en-US" sz="1200" i="0" dirty="0">
                    <a:latin typeface="Cambria Math" panose="02040503050406030204" pitchFamily="18" charset="0"/>
                    <a:ea typeface="Cambria Math" panose="02040503050406030204" pitchFamily="18" charset="0"/>
                  </a:rPr>
                  <a:t>≠</a:t>
                </a:r>
                <a:r>
                  <a:rPr lang="en-US" sz="1200" i="0" dirty="0">
                    <a:latin typeface="Cambria Math" panose="02040503050406030204" pitchFamily="18" charset="0"/>
                  </a:rPr>
                  <a:t>𝜇</a:t>
                </a:r>
                <a:r>
                  <a:rPr lang="en-US" sz="1200" i="0" dirty="0">
                    <a:latin typeface="Cambria Math" panose="02040503050406030204" pitchFamily="18" charset="0"/>
                    <a:ea typeface="Cambria Math" panose="02040503050406030204" pitchFamily="18" charset="0"/>
                  </a:rPr>
                  <a:t>_0</a:t>
                </a:r>
                <a:r>
                  <a:rPr lang="en-US" sz="1200" i="0" dirty="0">
                    <a:latin typeface="Cambria Math" panose="02040503050406030204" pitchFamily="18" charset="0"/>
                  </a:rPr>
                  <a:t>. </a:t>
                </a:r>
                <a:r>
                  <a:rPr lang="en-US" sz="1200" dirty="0">
                    <a:latin typeface="StoneSerif"/>
                  </a:rPr>
                  <a:t>Blood tests are performed on 100 female Asian immigrants ages 21−40, and the mean level (</a:t>
                </a:r>
                <a:r>
                  <a:rPr lang="en-US" sz="1200" i="0" dirty="0">
                    <a:latin typeface="Cambria Math" panose="02040503050406030204" pitchFamily="18" charset="0"/>
                  </a:rPr>
                  <a:t>𝑥 ̅</a:t>
                </a:r>
                <a:r>
                  <a:rPr lang="en-US" sz="1200" dirty="0">
                    <a:latin typeface="StoneSerif"/>
                  </a:rPr>
                  <a:t>) is 181.52 mg/dL with standard deviation = 40 mg/dL.</a:t>
                </a:r>
              </a:p>
              <a:p>
                <a:r>
                  <a:rPr lang="en-US" sz="1200" dirty="0">
                    <a:latin typeface="StoneSerif"/>
                  </a:rPr>
                  <a:t>Test the hypothesis that the mean cholesterol level of recent female Asian immigrants is different from the mean in the general U.S. population,</a:t>
                </a:r>
              </a:p>
              <a:p>
                <a:endParaRPr lang="en-US" dirty="0"/>
              </a:p>
            </p:txBody>
          </p:sp>
        </mc:Fallback>
      </mc:AlternateContent>
    </p:spTree>
    <p:extLst>
      <p:ext uri="{BB962C8B-B14F-4D97-AF65-F5344CB8AC3E}">
        <p14:creationId xmlns:p14="http://schemas.microsoft.com/office/powerpoint/2010/main" val="1269762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7912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7822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noRot="1" noChangeAspect="1"/>
          </p:cNvSpPr>
          <p:nvPr>
            <p:ph type="sldImg"/>
          </p:nvPr>
        </p:nvSpPr>
        <p:spPr>
          <a:prstGeom prst="rect">
            <a:avLst/>
          </a:prstGeom>
        </p:spPr>
        <p:txBody>
          <a:bodyPr/>
          <a:lstStyle/>
          <a:p>
            <a:endParaRPr/>
          </a:p>
        </p:txBody>
      </p:sp>
      <p:sp>
        <p:nvSpPr>
          <p:cNvPr id="170" name="Shape 170"/>
          <p:cNvSpPr>
            <a:spLocks noGrp="1"/>
          </p:cNvSpPr>
          <p:nvPr>
            <p:ph type="body" sz="quarter" idx="1"/>
          </p:nvPr>
        </p:nvSpPr>
        <p:spPr>
          <a:prstGeom prst="rect">
            <a:avLst/>
          </a:prstGeom>
        </p:spPr>
        <p:txBody>
          <a:bodyPr/>
          <a:lstStyle/>
          <a:p>
            <a:pPr>
              <a:defRPr sz="1400"/>
            </a:pPr>
            <a:endParaRPr b="1"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18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noRot="1" noChangeAspect="1"/>
          </p:cNvSpPr>
          <p:nvPr>
            <p:ph type="sldImg"/>
          </p:nvPr>
        </p:nvSpPr>
        <p:spPr>
          <a:prstGeom prst="rect">
            <a:avLst/>
          </a:prstGeom>
        </p:spPr>
        <p:txBody>
          <a:bodyPr/>
          <a:lstStyle/>
          <a:p>
            <a:endParaRPr/>
          </a:p>
        </p:txBody>
      </p:sp>
      <p:sp>
        <p:nvSpPr>
          <p:cNvPr id="105" name="Shape 105"/>
          <p:cNvSpPr>
            <a:spLocks noGrp="1"/>
          </p:cNvSpPr>
          <p:nvPr>
            <p:ph type="body" sz="quarter" idx="1"/>
          </p:nvPr>
        </p:nvSpPr>
        <p:spPr>
          <a:prstGeom prst="rect">
            <a:avLst/>
          </a:prstGeom>
        </p:spPr>
        <p:txBody>
          <a:bodyPr/>
          <a:lstStyle/>
          <a:p>
            <a:pPr>
              <a:defRPr sz="1400"/>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noRot="1" noChangeAspect="1"/>
          </p:cNvSpPr>
          <p:nvPr>
            <p:ph type="sldImg"/>
          </p:nvPr>
        </p:nvSpPr>
        <p:spPr>
          <a:prstGeom prst="rect">
            <a:avLst/>
          </a:prstGeom>
        </p:spPr>
        <p:txBody>
          <a:bodyPr/>
          <a:lstStyle/>
          <a:p>
            <a:endParaRPr/>
          </a:p>
        </p:txBody>
      </p:sp>
      <p:sp>
        <p:nvSpPr>
          <p:cNvPr id="175" name="Shape 175"/>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prstGeom prst="rect">
            <a:avLst/>
          </a:prstGeom>
        </p:spPr>
        <p:txBody>
          <a:bodyPr/>
          <a:lstStyle/>
          <a:p>
            <a:endParaRPr/>
          </a:p>
        </p:txBody>
      </p:sp>
      <p:sp>
        <p:nvSpPr>
          <p:cNvPr id="180" name="Shape 180"/>
          <p:cNvSpPr>
            <a:spLocks noGrp="1"/>
          </p:cNvSpPr>
          <p:nvPr>
            <p:ph type="body" sz="quarter" idx="1"/>
          </p:nvPr>
        </p:nvSpPr>
        <p:spPr>
          <a:prstGeom prst="rect">
            <a:avLst/>
          </a:prstGeom>
        </p:spPr>
        <p:txBody>
          <a:bodyPr/>
          <a:lstStyle/>
          <a:p>
            <a:pPr algn="just">
              <a:defRPr sz="1600" b="1">
                <a:solidFill>
                  <a:srgbClr val="B1B1B1"/>
                </a:solidFill>
                <a:effectLst>
                  <a:outerShdw blurRad="38100" dist="25400" dir="5400000" rotWithShape="0">
                    <a:srgbClr val="000000">
                      <a:alpha val="43000"/>
                    </a:srgbClr>
                  </a:outerShdw>
                </a:effectLst>
              </a:defRPr>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pPr algn="just"/>
            <a:endParaRPr b="1"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31420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8686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noRot="1" noChangeAspect="1"/>
          </p:cNvSpPr>
          <p:nvPr>
            <p:ph type="sldImg"/>
          </p:nvPr>
        </p:nvSpPr>
        <p:spPr>
          <a:prstGeom prst="rect">
            <a:avLst/>
          </a:prstGeom>
        </p:spPr>
        <p:txBody>
          <a:bodyPr/>
          <a:lstStyle/>
          <a:p>
            <a:endParaRPr/>
          </a:p>
        </p:txBody>
      </p:sp>
      <p:sp>
        <p:nvSpPr>
          <p:cNvPr id="196" name="Shape 196"/>
          <p:cNvSpPr>
            <a:spLocks noGrp="1"/>
          </p:cNvSpPr>
          <p:nvPr>
            <p:ph type="body" sz="quarter" idx="1"/>
          </p:nvPr>
        </p:nvSpPr>
        <p:spPr>
          <a:prstGeom prst="rect">
            <a:avLst/>
          </a:prstGeom>
        </p:spPr>
        <p:txBody>
          <a:bodyPr/>
          <a:lstStyle/>
          <a:p>
            <a:pPr algn="just"/>
            <a:endParaRPr b="1"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57111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9326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0089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noRot="1" noChangeAspect="1"/>
          </p:cNvSpPr>
          <p:nvPr>
            <p:ph type="sldImg"/>
          </p:nvPr>
        </p:nvSpPr>
        <p:spPr>
          <a:prstGeom prst="rect">
            <a:avLst/>
          </a:prstGeom>
        </p:spPr>
        <p:txBody>
          <a:bodyPr/>
          <a:lstStyle/>
          <a:p>
            <a:endParaRPr/>
          </a:p>
        </p:txBody>
      </p:sp>
      <p:sp>
        <p:nvSpPr>
          <p:cNvPr id="200" name="Shape 200"/>
          <p:cNvSpPr>
            <a:spLocks noGrp="1"/>
          </p:cNvSpPr>
          <p:nvPr>
            <p:ph type="body" sz="quarter" idx="1"/>
          </p:nvPr>
        </p:nvSpPr>
        <p:spPr>
          <a:prstGeom prst="rect">
            <a:avLst/>
          </a:prstGeom>
        </p:spPr>
        <p:txBody>
          <a:bodyPr/>
          <a:lstStyle/>
          <a:p>
            <a:r>
              <a:rPr lang="en-US" dirty="0"/>
              <a:t>There is close relation between </a:t>
            </a:r>
            <a:endParaRPr dirty="0"/>
          </a:p>
          <a:p>
            <a:endParaRPr dirty="0"/>
          </a:p>
          <a:p>
            <a:r>
              <a:rPr dirty="0"/>
              <a:t>Factors affecting the power:</a:t>
            </a:r>
          </a:p>
          <a:p>
            <a:pPr>
              <a:buClr>
                <a:srgbClr val="000000"/>
              </a:buClr>
              <a:buSzPct val="100000"/>
              <a:buChar char="➢"/>
            </a:pPr>
            <a:r>
              <a:rPr dirty="0"/>
              <a:t>If the significance level is made smaller (</a:t>
            </a:r>
            <a:r>
              <a:rPr dirty="0">
                <a:latin typeface="Symbol"/>
                <a:ea typeface="Symbol"/>
                <a:cs typeface="Symbol"/>
                <a:sym typeface="Symbol"/>
              </a:rPr>
              <a:t>a </a:t>
            </a:r>
            <a:r>
              <a:rPr dirty="0"/>
              <a:t>decreases), z</a:t>
            </a:r>
            <a:r>
              <a:rPr baseline="-25000" dirty="0">
                <a:latin typeface="Symbol"/>
                <a:ea typeface="Symbol"/>
                <a:cs typeface="Symbol"/>
                <a:sym typeface="Symbol"/>
              </a:rPr>
              <a:t>a</a:t>
            </a:r>
            <a:r>
              <a:rPr dirty="0"/>
              <a:t> increases and hence the power decreases.</a:t>
            </a:r>
          </a:p>
          <a:p>
            <a:pPr>
              <a:buClr>
                <a:srgbClr val="000000"/>
              </a:buClr>
              <a:buSzPct val="100000"/>
              <a:buChar char="➢"/>
            </a:pPr>
            <a:r>
              <a:rPr dirty="0"/>
              <a:t>If the alternative mean is shifted farther away from the null mean (|</a:t>
            </a:r>
            <a:r>
              <a:rPr dirty="0">
                <a:latin typeface="Symbol"/>
                <a:ea typeface="Symbol"/>
                <a:cs typeface="Symbol"/>
                <a:sym typeface="Symbol"/>
              </a:rPr>
              <a:t>m</a:t>
            </a:r>
            <a:r>
              <a:rPr baseline="-25000" dirty="0"/>
              <a:t>0</a:t>
            </a:r>
            <a:r>
              <a:rPr dirty="0"/>
              <a:t> - </a:t>
            </a:r>
            <a:r>
              <a:rPr dirty="0">
                <a:latin typeface="Symbol"/>
                <a:ea typeface="Symbol"/>
                <a:cs typeface="Symbol"/>
                <a:sym typeface="Symbol"/>
              </a:rPr>
              <a:t>m</a:t>
            </a:r>
            <a:r>
              <a:rPr baseline="-25000" dirty="0"/>
              <a:t>1</a:t>
            </a:r>
            <a:r>
              <a:rPr dirty="0"/>
              <a:t>| increases), then the power increases.</a:t>
            </a:r>
          </a:p>
          <a:p>
            <a:pPr>
              <a:buClr>
                <a:srgbClr val="000000"/>
              </a:buClr>
              <a:buSzPct val="100000"/>
              <a:buChar char="➢"/>
            </a:pPr>
            <a:r>
              <a:rPr dirty="0"/>
              <a:t>If the standard deviation of the distribution of individual observations increases (</a:t>
            </a:r>
            <a:r>
              <a:rPr dirty="0">
                <a:latin typeface="Symbol"/>
                <a:ea typeface="Symbol"/>
                <a:cs typeface="Symbol"/>
                <a:sym typeface="Symbol"/>
              </a:rPr>
              <a:t>s </a:t>
            </a:r>
            <a:r>
              <a:rPr dirty="0"/>
              <a:t>increases), then the power decreases.</a:t>
            </a:r>
          </a:p>
          <a:p>
            <a:pPr>
              <a:buClr>
                <a:srgbClr val="000000"/>
              </a:buClr>
              <a:buSzPct val="100000"/>
              <a:buChar char="➢"/>
            </a:pPr>
            <a:r>
              <a:rPr dirty="0"/>
              <a:t>If the sample size increases (n increases), then the power increases.</a:t>
            </a:r>
          </a:p>
          <a:p>
            <a:pPr>
              <a:defRPr sz="1400" baseline="-25000"/>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prstGeom prst="rect">
            <a:avLst/>
          </a:prstGeom>
        </p:spPr>
        <p:txBody>
          <a:bodyPr/>
          <a:lstStyle/>
          <a:p>
            <a:endParaRPr/>
          </a:p>
        </p:txBody>
      </p:sp>
      <p:sp>
        <p:nvSpPr>
          <p:cNvPr id="110" name="Shape 110"/>
          <p:cNvSpPr>
            <a:spLocks noGrp="1"/>
          </p:cNvSpPr>
          <p:nvPr>
            <p:ph type="body" sz="quarter" idx="1"/>
          </p:nvPr>
        </p:nvSpPr>
        <p:spPr>
          <a:prstGeom prst="rect">
            <a:avLst/>
          </a:prstGeom>
        </p:spPr>
        <p:txBody>
          <a:bodyPr/>
          <a:lstStyle/>
          <a:p>
            <a:pPr algn="just"/>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noRot="1" noChangeAspect="1"/>
          </p:cNvSpPr>
          <p:nvPr>
            <p:ph type="sldImg"/>
          </p:nvPr>
        </p:nvSpPr>
        <p:spPr>
          <a:prstGeom prst="rect">
            <a:avLst/>
          </a:prstGeom>
        </p:spPr>
        <p:txBody>
          <a:bodyPr/>
          <a:lstStyle/>
          <a:p>
            <a:endParaRPr/>
          </a:p>
        </p:txBody>
      </p:sp>
      <p:sp>
        <p:nvSpPr>
          <p:cNvPr id="223" name="Shape 223"/>
          <p:cNvSpPr>
            <a:spLocks noGrp="1"/>
          </p:cNvSpPr>
          <p:nvPr>
            <p:ph type="body" sz="quarter" idx="1"/>
          </p:nvPr>
        </p:nvSpPr>
        <p:spPr>
          <a:prstGeom prst="rect">
            <a:avLst/>
          </a:prstGeom>
        </p:spPr>
        <p:txBody>
          <a:bodyPr/>
          <a:lstStyle/>
          <a:p>
            <a:pPr algn="ctr">
              <a:defRPr sz="1400" b="1">
                <a:solidFill>
                  <a:srgbClr val="4DE1EA"/>
                </a:solidFill>
                <a:effectLst>
                  <a:outerShdw blurRad="38100" dist="38100" dir="2700000" rotWithShape="0">
                    <a:srgbClr val="FFFFFF"/>
                  </a:outerShdw>
                </a:effectLst>
              </a:defRPr>
            </a:pPr>
            <a:endParaRPr dirty="0">
              <a:latin typeface="Symbol"/>
              <a:ea typeface="Symbol"/>
              <a:cs typeface="Symbol"/>
              <a:sym typeface="Symbo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noRot="1" noChangeAspect="1"/>
          </p:cNvSpPr>
          <p:nvPr>
            <p:ph type="sldImg"/>
          </p:nvPr>
        </p:nvSpPr>
        <p:spPr>
          <a:prstGeom prst="rect">
            <a:avLst/>
          </a:prstGeom>
        </p:spPr>
        <p:txBody>
          <a:bodyPr/>
          <a:lstStyle/>
          <a:p>
            <a:endParaRPr/>
          </a:p>
        </p:txBody>
      </p:sp>
      <p:sp>
        <p:nvSpPr>
          <p:cNvPr id="227" name="Shape 227"/>
          <p:cNvSpPr>
            <a:spLocks noGrp="1"/>
          </p:cNvSpPr>
          <p:nvPr>
            <p:ph type="body" sz="quarter" idx="1"/>
          </p:nvPr>
        </p:nvSpPr>
        <p:spPr>
          <a:prstGeom prst="rect">
            <a:avLst/>
          </a:prstGeom>
        </p:spPr>
        <p:txBody>
          <a:bodyPr/>
          <a:lstStyle/>
          <a:p>
            <a:pPr>
              <a:buClr>
                <a:srgbClr val="000000"/>
              </a:buClr>
              <a:buSzPct val="100000"/>
              <a:buChar char="➢"/>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noRot="1" noChangeAspect="1"/>
          </p:cNvSpPr>
          <p:nvPr>
            <p:ph type="sldImg"/>
          </p:nvPr>
        </p:nvSpPr>
        <p:spPr>
          <a:prstGeom prst="rect">
            <a:avLst/>
          </a:prstGeom>
        </p:spPr>
        <p:txBody>
          <a:bodyPr/>
          <a:lstStyle/>
          <a:p>
            <a:endParaRPr/>
          </a:p>
        </p:txBody>
      </p:sp>
      <p:sp>
        <p:nvSpPr>
          <p:cNvPr id="233" name="Shape 233"/>
          <p:cNvSpPr>
            <a:spLocks noGrp="1"/>
          </p:cNvSpPr>
          <p:nvPr>
            <p:ph type="body" sz="quarter" idx="1"/>
          </p:nvPr>
        </p:nvSpPr>
        <p:spPr>
          <a:prstGeom prst="rect">
            <a:avLst/>
          </a:prstGeom>
        </p:spPr>
        <p:txBody>
          <a:bodyPr/>
          <a:lstStyle/>
          <a:p>
            <a:pPr algn="just"/>
            <a:endParaRPr b="1"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53474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831762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a:spLocks noGrp="1" noRot="1" noChangeAspect="1"/>
          </p:cNvSpPr>
          <p:nvPr>
            <p:ph type="sldImg"/>
          </p:nvPr>
        </p:nvSpPr>
        <p:spPr>
          <a:prstGeom prst="rect">
            <a:avLst/>
          </a:prstGeom>
        </p:spPr>
        <p:txBody>
          <a:bodyPr/>
          <a:lstStyle/>
          <a:p>
            <a:endParaRPr/>
          </a:p>
        </p:txBody>
      </p:sp>
      <p:sp>
        <p:nvSpPr>
          <p:cNvPr id="237" name="Shape 237"/>
          <p:cNvSpPr>
            <a:spLocks noGrp="1"/>
          </p:cNvSpPr>
          <p:nvPr>
            <p:ph type="body" sz="quarter" idx="1"/>
          </p:nvPr>
        </p:nvSpPr>
        <p:spPr>
          <a:prstGeom prst="rect">
            <a:avLst/>
          </a:prstGeom>
        </p:spPr>
        <p:txBody>
          <a:bodyPr/>
          <a:lstStyle/>
          <a:p>
            <a:pPr algn="just">
              <a:defRPr b="1">
                <a:solidFill>
                  <a:srgbClr val="4DE1EA"/>
                </a:solidFill>
                <a:effectLst>
                  <a:outerShdw blurRad="38100" dist="38100" dir="2700000" rotWithShape="0">
                    <a:srgbClr val="FFFFFF"/>
                  </a:outerShdw>
                </a:effectLst>
              </a:defRPr>
            </a:pPr>
            <a:endParaRPr b="1" dirty="0">
              <a:solidFill>
                <a:srgbClr val="4DE1EA"/>
              </a:solidFill>
              <a:effectLst>
                <a:outerShdw blurRad="38100" dist="38100" dir="2700000" rotWithShape="0">
                  <a:srgbClr val="FFFFFF"/>
                </a:outerShdw>
              </a:effectLs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7716563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542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prstGeom prst="rect">
            <a:avLst/>
          </a:prstGeom>
        </p:spPr>
        <p:txBody>
          <a:bodyPr/>
          <a:lstStyle/>
          <a:p>
            <a:endParaRPr/>
          </a:p>
        </p:txBody>
      </p:sp>
      <p:sp>
        <p:nvSpPr>
          <p:cNvPr id="114" name="Shape 114"/>
          <p:cNvSpPr>
            <a:spLocks noGrp="1"/>
          </p:cNvSpPr>
          <p:nvPr>
            <p:ph type="body" sz="quarter" idx="1"/>
          </p:nvPr>
        </p:nvSpPr>
        <p:spPr>
          <a:prstGeom prst="rect">
            <a:avLst/>
          </a:prstGeom>
        </p:spPr>
        <p:txBody>
          <a:bodyPr/>
          <a:lstStyle/>
          <a:p>
            <a:pPr>
              <a:buClr>
                <a:srgbClr val="000000"/>
              </a:buClr>
              <a:buSzPct val="100000"/>
              <a:buChar char="➢"/>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a:spLocks noGrp="1" noRot="1" noChangeAspect="1"/>
          </p:cNvSpPr>
          <p:nvPr>
            <p:ph type="sldImg"/>
          </p:nvPr>
        </p:nvSpPr>
        <p:spPr>
          <a:prstGeom prst="rect">
            <a:avLst/>
          </a:prstGeom>
        </p:spPr>
        <p:txBody>
          <a:bodyPr/>
          <a:lstStyle/>
          <a:p>
            <a:endParaRPr/>
          </a:p>
        </p:txBody>
      </p:sp>
      <p:sp>
        <p:nvSpPr>
          <p:cNvPr id="134" name="Shape 134"/>
          <p:cNvSpPr>
            <a:spLocks noGrp="1"/>
          </p:cNvSpPr>
          <p:nvPr>
            <p:ph type="body" sz="quarter" idx="1"/>
          </p:nvPr>
        </p:nvSpPr>
        <p:spPr>
          <a:prstGeom prst="rect">
            <a:avLst/>
          </a:prstGeom>
        </p:spPr>
        <p:txBody>
          <a:bodyPr/>
          <a:lstStyle/>
          <a:p>
            <a:pPr>
              <a:defRPr i="1"/>
            </a:pPr>
            <a:endParaRPr i="1" dirty="0"/>
          </a:p>
        </p:txBody>
      </p:sp>
    </p:spTree>
    <p:extLst>
      <p:ext uri="{BB962C8B-B14F-4D97-AF65-F5344CB8AC3E}">
        <p14:creationId xmlns:p14="http://schemas.microsoft.com/office/powerpoint/2010/main" val="1289097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noRot="1" noChangeAspect="1"/>
          </p:cNvSpPr>
          <p:nvPr>
            <p:ph type="sldImg"/>
          </p:nvPr>
        </p:nvSpPr>
        <p:spPr>
          <a:prstGeom prst="rect">
            <a:avLst/>
          </a:prstGeom>
        </p:spPr>
        <p:txBody>
          <a:bodyPr/>
          <a:lstStyle/>
          <a:p>
            <a:endParaRPr/>
          </a:p>
        </p:txBody>
      </p:sp>
      <p:sp>
        <p:nvSpPr>
          <p:cNvPr id="143" name="Shape 143"/>
          <p:cNvSpPr>
            <a:spLocks noGrp="1"/>
          </p:cNvSpPr>
          <p:nvPr>
            <p:ph type="body" sz="quarter" idx="1"/>
          </p:nvPr>
        </p:nvSpPr>
        <p:spPr>
          <a:prstGeom prst="rect">
            <a:avLst/>
          </a:prstGeom>
        </p:spPr>
        <p:txBody>
          <a:bodyPr/>
          <a:lstStyle/>
          <a:p>
            <a:pPr marL="457200" indent="-457200">
              <a:defRPr sz="1400" baseline="-25000"/>
            </a:pPr>
            <a:endParaRPr dirty="0"/>
          </a:p>
        </p:txBody>
      </p:sp>
    </p:spTree>
    <p:extLst>
      <p:ext uri="{BB962C8B-B14F-4D97-AF65-F5344CB8AC3E}">
        <p14:creationId xmlns:p14="http://schemas.microsoft.com/office/powerpoint/2010/main" val="3842258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913447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prstGeom prst="rect">
            <a:avLst/>
          </a:prstGeom>
        </p:spPr>
        <p:txBody>
          <a:bodyPr/>
          <a:lstStyle/>
          <a:p>
            <a:endParaRPr/>
          </a:p>
        </p:txBody>
      </p:sp>
      <p:sp>
        <p:nvSpPr>
          <p:cNvPr id="122" name="Shape 122"/>
          <p:cNvSpPr>
            <a:spLocks noGrp="1"/>
          </p:cNvSpPr>
          <p:nvPr>
            <p:ph type="body" sz="quarter" idx="1"/>
          </p:nvPr>
        </p:nvSpPr>
        <p:spPr>
          <a:prstGeom prst="rect">
            <a:avLst/>
          </a:prstGeom>
        </p:spPr>
        <p:txBody>
          <a:bodyPr/>
          <a:lstStyle/>
          <a:p>
            <a:pPr marL="342900" indent="-342900" algn="just">
              <a:buClr>
                <a:srgbClr val="000000"/>
              </a:buClr>
              <a:buSzPct val="100000"/>
              <a:buFont typeface="Arial"/>
              <a:buChar char="•"/>
              <a:defRPr b="1"/>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endParaRPr sz="14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2"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lvl1pPr>
            <a:lvl2pPr marL="0" indent="457200" algn="ctr">
              <a:buSzTx/>
              <a:buFontTx/>
              <a:buNone/>
            </a:lvl2pPr>
            <a:lvl3pPr marL="0" indent="914400" algn="ctr">
              <a:buSzTx/>
              <a:buFontTx/>
              <a:buNone/>
            </a:lvl3pPr>
            <a:lvl4pPr marL="0" indent="1371600" algn="ctr">
              <a:buSzTx/>
              <a:buFontTx/>
              <a:buNone/>
            </a:lvl4pPr>
            <a:lvl5pPr marL="0" indent="1828800" algn="ctr">
              <a:buSzTx/>
              <a:buFontTx/>
              <a:buNone/>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2312" y="4406900"/>
            <a:ext cx="7772401" cy="1362075"/>
          </a:xfrm>
          <a:prstGeom prst="rect">
            <a:avLst/>
          </a:prstGeom>
        </p:spPr>
        <p:txBody>
          <a:bodyPr anchor="t"/>
          <a:lstStyle>
            <a:lvl1pPr algn="l">
              <a:defRPr sz="4000" b="1" cap="all"/>
            </a:lvl1pPr>
          </a:lstStyle>
          <a:p>
            <a:r>
              <a:t>Title Text</a:t>
            </a:r>
          </a:p>
        </p:txBody>
      </p:sp>
      <p:sp>
        <p:nvSpPr>
          <p:cNvPr id="30" name="Body Level One…"/>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457200" y="273050"/>
            <a:ext cx="3008314" cy="1162050"/>
          </a:xfrm>
          <a:prstGeom prst="rect">
            <a:avLst/>
          </a:prstGeom>
        </p:spPr>
        <p:txBody>
          <a:bodyPr anchor="b"/>
          <a:lstStyle>
            <a:lvl1pPr algn="l">
              <a:defRPr sz="2000" b="1"/>
            </a:lvl1pPr>
          </a:lstStyle>
          <a:p>
            <a:r>
              <a:t>Title Text</a:t>
            </a:r>
          </a:p>
        </p:txBody>
      </p:sp>
      <p:sp>
        <p:nvSpPr>
          <p:cNvPr id="73"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half" idx="21"/>
          </p:nvPr>
        </p:nvSpPr>
        <p:spPr>
          <a:xfrm>
            <a:off x="457199" y="1435100"/>
            <a:ext cx="3008315" cy="4691063"/>
          </a:xfrm>
          <a:prstGeom prst="rect">
            <a:avLst/>
          </a:prstGeom>
        </p:spPr>
        <p:txBody>
          <a:bodyPr/>
          <a:lstStyle/>
          <a:p>
            <a:pPr marL="0" indent="0">
              <a:spcBef>
                <a:spcPts val="300"/>
              </a:spcBef>
              <a:buSzTx/>
              <a:buFontTx/>
              <a:buNone/>
              <a:defRPr sz="14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792288" y="4800600"/>
            <a:ext cx="5486401" cy="566738"/>
          </a:xfrm>
          <a:prstGeom prst="rect">
            <a:avLst/>
          </a:prstGeom>
        </p:spPr>
        <p:txBody>
          <a:bodyPr anchor="b"/>
          <a:lstStyle>
            <a:lvl1pPr algn="l">
              <a:defRPr sz="2000" b="1"/>
            </a:lvl1pPr>
          </a:lstStyle>
          <a:p>
            <a:r>
              <a:t>Title Text</a:t>
            </a:r>
          </a:p>
        </p:txBody>
      </p:sp>
      <p:sp>
        <p:nvSpPr>
          <p:cNvPr id="83" name="Picture Placeholder 2"/>
          <p:cNvSpPr>
            <a:spLocks noGrp="1"/>
          </p:cNvSpPr>
          <p:nvPr>
            <p:ph type="pic" sz="half" idx="21"/>
          </p:nvPr>
        </p:nvSpPr>
        <p:spPr>
          <a:xfrm>
            <a:off x="1792288" y="612775"/>
            <a:ext cx="5486401" cy="4114800"/>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E5D6CF8-E5CE-4423-8BBC-318671B674F5}"/>
              </a:ext>
            </a:extLst>
          </p:cNvPr>
          <p:cNvSpPr>
            <a:spLocks noGrp="1"/>
          </p:cNvSpPr>
          <p:nvPr>
            <p:ph type="dt" sz="half" idx="10"/>
          </p:nvPr>
        </p:nvSpPr>
        <p:spPr/>
        <p:txBody>
          <a:bodyPr/>
          <a:lstStyle/>
          <a:p>
            <a:fld id="{ABF3FDC4-A31A-46B3-B8D9-767F79A2B667}" type="datetimeFigureOut">
              <a:rPr lang="en-US" smtClean="0"/>
              <a:t>1/24/2021</a:t>
            </a:fld>
            <a:endParaRPr lang="en-US"/>
          </a:p>
        </p:txBody>
      </p:sp>
      <p:sp>
        <p:nvSpPr>
          <p:cNvPr id="3" name="页脚占位符 2">
            <a:extLst>
              <a:ext uri="{FF2B5EF4-FFF2-40B4-BE49-F238E27FC236}">
                <a16:creationId xmlns:a16="http://schemas.microsoft.com/office/drawing/2014/main" id="{AF060EB6-56DE-4887-94C7-B087A37056F3}"/>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B6C0D496-0C3C-44B3-99A4-83CD9A3106C6}"/>
              </a:ext>
            </a:extLst>
          </p:cNvPr>
          <p:cNvSpPr>
            <a:spLocks noGrp="1"/>
          </p:cNvSpPr>
          <p:nvPr>
            <p:ph type="sldNum" sz="quarter" idx="12"/>
          </p:nvPr>
        </p:nvSpPr>
        <p:spPr>
          <a:xfrm>
            <a:off x="8406918" y="6400413"/>
            <a:ext cx="279883" cy="276999"/>
          </a:xfrm>
        </p:spPr>
        <p:txBody>
          <a:bodyPr/>
          <a:lstStyle/>
          <a:p>
            <a:fld id="{7C3DA57D-5AB0-4EBE-A22E-A434CB25838E}" type="slidenum">
              <a:rPr lang="en-US" smtClean="0"/>
              <a:t>‹#›</a:t>
            </a:fld>
            <a:endParaRPr lang="en-US"/>
          </a:p>
        </p:txBody>
      </p:sp>
    </p:spTree>
    <p:extLst>
      <p:ext uri="{BB962C8B-B14F-4D97-AF65-F5344CB8AC3E}">
        <p14:creationId xmlns:p14="http://schemas.microsoft.com/office/powerpoint/2010/main" val="910537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9"/>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13144" y="6406785"/>
            <a:ext cx="273657" cy="26425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3" r:id="rId3"/>
    <p:sldLayoutId id="2147483655" r:id="rId4"/>
    <p:sldLayoutId id="2147483656" r:id="rId5"/>
    <p:sldLayoutId id="2147483657" r:id="rId6"/>
    <p:sldLayoutId id="2147483658" r:id="rId7"/>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70.png"/></Relationships>
</file>

<file path=ppt/slides/_rels/slide3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90.png"/></Relationships>
</file>

<file path=ppt/slides/_rels/slide3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le 1"/>
          <p:cNvSpPr txBox="1">
            <a:spLocks noGrp="1"/>
          </p:cNvSpPr>
          <p:nvPr>
            <p:ph type="ctrTitle"/>
          </p:nvPr>
        </p:nvSpPr>
        <p:spPr>
          <a:prstGeom prst="rect">
            <a:avLst/>
          </a:prstGeom>
        </p:spPr>
        <p:txBody>
          <a:bodyPr/>
          <a:lstStyle/>
          <a:p>
            <a:pPr>
              <a:defRPr sz="3900" b="1"/>
            </a:pPr>
            <a:r>
              <a:t>EE3211 Modelling Techniques</a:t>
            </a:r>
            <a:br/>
            <a:endParaRPr/>
          </a:p>
        </p:txBody>
      </p:sp>
      <p:sp>
        <p:nvSpPr>
          <p:cNvPr id="95" name="Subtitle 2"/>
          <p:cNvSpPr txBox="1">
            <a:spLocks noGrp="1"/>
          </p:cNvSpPr>
          <p:nvPr>
            <p:ph type="subTitle" sz="quarter" idx="1"/>
          </p:nvPr>
        </p:nvSpPr>
        <p:spPr>
          <a:prstGeom prst="rect">
            <a:avLst/>
          </a:prstGeom>
        </p:spPr>
        <p:txBody>
          <a:bodyPr/>
          <a:lstStyle/>
          <a:p>
            <a:pPr>
              <a:spcBef>
                <a:spcPts val="500"/>
              </a:spcBef>
              <a:defRPr sz="2400"/>
            </a:pPr>
            <a:r>
              <a:rPr lang="en-US"/>
              <a:t>Lecture 3</a:t>
            </a:r>
            <a:endParaRPr dirty="0"/>
          </a:p>
          <a:p>
            <a:pPr>
              <a:spcBef>
                <a:spcPts val="500"/>
              </a:spcBef>
              <a:defRPr sz="2400"/>
            </a:pPr>
            <a:r>
              <a:rPr dirty="0"/>
              <a:t>Hypothesis Testing: One-sample Inference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itle 1"/>
          <p:cNvSpPr txBox="1">
            <a:spLocks noGrp="1"/>
          </p:cNvSpPr>
          <p:nvPr>
            <p:ph type="ctrTitle"/>
          </p:nvPr>
        </p:nvSpPr>
        <p:spPr>
          <a:xfrm>
            <a:off x="3175" y="190500"/>
            <a:ext cx="8915400" cy="838200"/>
          </a:xfrm>
          <a:prstGeom prst="rect">
            <a:avLst/>
          </a:prstGeom>
        </p:spPr>
        <p:txBody>
          <a:bodyPr>
            <a:noAutofit/>
          </a:bodyPr>
          <a:lstStyle>
            <a:lvl1pPr>
              <a:defRPr sz="2400" b="1"/>
            </a:lvl1pPr>
          </a:lstStyle>
          <a:p>
            <a:r>
              <a:rPr sz="2600" dirty="0"/>
              <a:t>One-sample t Test for the Mean of a Normal Distribution with Unknown Variance (Alternative Mean &lt;  Null Mean)</a:t>
            </a:r>
          </a:p>
        </p:txBody>
      </p:sp>
      <p:sp>
        <p:nvSpPr>
          <p:cNvPr id="125" name="Subtitle 2"/>
          <p:cNvSpPr txBox="1">
            <a:spLocks noGrp="1"/>
          </p:cNvSpPr>
          <p:nvPr>
            <p:ph type="subTitle" idx="1"/>
          </p:nvPr>
        </p:nvSpPr>
        <p:spPr>
          <a:xfrm>
            <a:off x="533400" y="1295400"/>
            <a:ext cx="7854950" cy="4953000"/>
          </a:xfrm>
          <a:prstGeom prst="rect">
            <a:avLst/>
          </a:prstGeom>
        </p:spPr>
        <p:txBody>
          <a:bodyPr/>
          <a:lstStyle/>
          <a:p>
            <a:pPr marL="322325" indent="-322325" algn="l" defTabSz="859536">
              <a:lnSpc>
                <a:spcPct val="90000"/>
              </a:lnSpc>
              <a:spcBef>
                <a:spcPts val="400"/>
              </a:spcBef>
              <a:buSzPct val="100000"/>
              <a:buFont typeface="Arial"/>
              <a:buChar char="•"/>
              <a:defRPr sz="2068"/>
            </a:pPr>
            <a:r>
              <a:rPr dirty="0"/>
              <a:t>H</a:t>
            </a:r>
            <a:r>
              <a:rPr baseline="-26212" dirty="0"/>
              <a:t>0</a:t>
            </a:r>
            <a:r>
              <a:rPr dirty="0"/>
              <a:t>: </a:t>
            </a:r>
            <a:r>
              <a:rPr dirty="0">
                <a:latin typeface="Symbol"/>
                <a:ea typeface="Symbol"/>
                <a:cs typeface="Symbol"/>
                <a:sym typeface="Symbol"/>
              </a:rPr>
              <a:t>m </a:t>
            </a:r>
            <a:r>
              <a:rPr dirty="0"/>
              <a:t>= </a:t>
            </a:r>
            <a:r>
              <a:rPr dirty="0">
                <a:latin typeface="Symbol"/>
                <a:ea typeface="Symbol"/>
                <a:cs typeface="Symbol"/>
                <a:sym typeface="Symbol"/>
              </a:rPr>
              <a:t>m</a:t>
            </a:r>
            <a:r>
              <a:rPr baseline="-26212" dirty="0"/>
              <a:t>0</a:t>
            </a:r>
            <a:r>
              <a:rPr lang="en-US" baseline="-26212" dirty="0"/>
              <a:t> </a:t>
            </a:r>
            <a:r>
              <a:rPr dirty="0"/>
              <a:t>vs. H</a:t>
            </a:r>
            <a:r>
              <a:rPr baseline="-26212" dirty="0"/>
              <a:t>1</a:t>
            </a:r>
            <a:r>
              <a:rPr dirty="0"/>
              <a:t>: </a:t>
            </a:r>
            <a:r>
              <a:rPr dirty="0">
                <a:latin typeface="Symbol"/>
                <a:ea typeface="Symbol"/>
                <a:cs typeface="Symbol"/>
                <a:sym typeface="Symbol"/>
              </a:rPr>
              <a:t>m </a:t>
            </a:r>
            <a:r>
              <a:rPr b="1" dirty="0"/>
              <a:t>&lt;</a:t>
            </a:r>
            <a:r>
              <a:rPr dirty="0"/>
              <a:t> </a:t>
            </a:r>
            <a:r>
              <a:rPr dirty="0">
                <a:latin typeface="Symbol"/>
                <a:ea typeface="Symbol"/>
                <a:cs typeface="Symbol"/>
                <a:sym typeface="Symbol"/>
              </a:rPr>
              <a:t>m</a:t>
            </a:r>
            <a:r>
              <a:rPr baseline="-26212" dirty="0"/>
              <a:t>0</a:t>
            </a:r>
            <a:r>
              <a:rPr lang="en-US" baseline="-26212" dirty="0"/>
              <a:t> </a:t>
            </a:r>
            <a:r>
              <a:rPr lang="en-US" dirty="0"/>
              <a:t>* </a:t>
            </a:r>
            <a:r>
              <a:rPr dirty="0">
                <a:latin typeface="Symbol"/>
                <a:ea typeface="Symbol"/>
                <a:cs typeface="Symbol"/>
                <a:sym typeface="Symbol"/>
              </a:rPr>
              <a:t>s </a:t>
            </a:r>
            <a:r>
              <a:rPr dirty="0"/>
              <a:t>unknown</a:t>
            </a:r>
            <a:r>
              <a:rPr lang="en-US" dirty="0"/>
              <a:t>*</a:t>
            </a:r>
            <a:endParaRPr dirty="0"/>
          </a:p>
          <a:p>
            <a:pPr algn="l" defTabSz="859536">
              <a:lnSpc>
                <a:spcPct val="90000"/>
              </a:lnSpc>
              <a:spcBef>
                <a:spcPts val="400"/>
              </a:spcBef>
              <a:defRPr sz="2068"/>
            </a:pPr>
            <a:r>
              <a:rPr dirty="0"/>
              <a:t>    </a:t>
            </a:r>
            <a:r>
              <a:rPr lang="en-US" dirty="0"/>
              <a:t>*</a:t>
            </a:r>
            <a:r>
              <a:rPr dirty="0"/>
              <a:t>with a significance level of </a:t>
            </a:r>
            <a:r>
              <a:rPr lang="en-US" dirty="0">
                <a:latin typeface="Symbol"/>
                <a:ea typeface="Symbol"/>
                <a:cs typeface="Symbol"/>
                <a:sym typeface="Symbol"/>
              </a:rPr>
              <a:t>a</a:t>
            </a:r>
          </a:p>
          <a:p>
            <a:pPr algn="l" defTabSz="859536">
              <a:lnSpc>
                <a:spcPct val="90000"/>
              </a:lnSpc>
              <a:spcBef>
                <a:spcPts val="400"/>
              </a:spcBef>
              <a:defRPr sz="2068"/>
            </a:pPr>
            <a:r>
              <a:rPr lang="en-US" dirty="0"/>
              <a:t>    </a:t>
            </a:r>
          </a:p>
          <a:p>
            <a:pPr algn="l" defTabSz="859536">
              <a:lnSpc>
                <a:spcPct val="90000"/>
              </a:lnSpc>
              <a:spcBef>
                <a:spcPts val="400"/>
              </a:spcBef>
              <a:defRPr sz="2068"/>
            </a:pPr>
            <a:r>
              <a:rPr lang="en-US" dirty="0"/>
              <a:t>t</a:t>
            </a:r>
            <a:r>
              <a:rPr lang="en-US" i="0" dirty="0"/>
              <a:t> = (x - </a:t>
            </a:r>
            <a:r>
              <a:rPr lang="en-US" i="0" dirty="0">
                <a:latin typeface="Symbol"/>
                <a:ea typeface="Symbol"/>
                <a:cs typeface="Symbol"/>
                <a:sym typeface="Symbol"/>
              </a:rPr>
              <a:t>m</a:t>
            </a:r>
            <a:r>
              <a:rPr lang="en-US" i="0" baseline="-25000" dirty="0"/>
              <a:t>0</a:t>
            </a:r>
            <a:r>
              <a:rPr lang="en-US" i="0" dirty="0"/>
              <a:t>)/(s/√n)</a:t>
            </a:r>
          </a:p>
          <a:p>
            <a:pPr algn="l" defTabSz="859536">
              <a:lnSpc>
                <a:spcPct val="90000"/>
              </a:lnSpc>
              <a:spcBef>
                <a:spcPts val="400"/>
              </a:spcBef>
              <a:defRPr sz="2068"/>
            </a:pPr>
            <a:endParaRPr lang="en-US" dirty="0">
              <a:latin typeface="Symbol"/>
              <a:ea typeface="Symbol"/>
              <a:cs typeface="Symbol"/>
              <a:sym typeface="Symbol"/>
            </a:endParaRPr>
          </a:p>
          <a:p>
            <a:pPr marL="322325" indent="-322325" algn="l" defTabSz="859536">
              <a:lnSpc>
                <a:spcPct val="90000"/>
              </a:lnSpc>
              <a:spcBef>
                <a:spcPts val="400"/>
              </a:spcBef>
              <a:buSzPct val="100000"/>
              <a:buFont typeface="Arial"/>
              <a:buChar char="•"/>
              <a:defRPr sz="2068" i="1"/>
            </a:pPr>
            <a:r>
              <a:rPr dirty="0"/>
              <a:t>t</a:t>
            </a:r>
            <a:r>
              <a:rPr baseline="-26212" dirty="0"/>
              <a:t>n</a:t>
            </a:r>
            <a:r>
              <a:rPr i="0" baseline="-26212" dirty="0"/>
              <a:t>-1,</a:t>
            </a:r>
            <a:r>
              <a:rPr i="0" baseline="-26212" dirty="0">
                <a:latin typeface="Symbol"/>
                <a:ea typeface="Symbol"/>
                <a:cs typeface="Symbol"/>
                <a:sym typeface="Symbol"/>
              </a:rPr>
              <a:t>a</a:t>
            </a:r>
            <a:r>
              <a:rPr i="0" dirty="0"/>
              <a:t> : </a:t>
            </a:r>
            <a:r>
              <a:rPr b="1" i="0" dirty="0"/>
              <a:t>critical value </a:t>
            </a:r>
            <a:endParaRPr lang="en-US" b="1" i="0" dirty="0"/>
          </a:p>
          <a:p>
            <a:pPr marL="322325" indent="-322325" algn="l" defTabSz="859536">
              <a:lnSpc>
                <a:spcPct val="90000"/>
              </a:lnSpc>
              <a:spcBef>
                <a:spcPts val="400"/>
              </a:spcBef>
              <a:buSzPct val="100000"/>
              <a:buFont typeface="Arial"/>
              <a:buChar char="•"/>
              <a:defRPr sz="2068" i="1"/>
            </a:pPr>
            <a:r>
              <a:rPr b="0" dirty="0"/>
              <a:t>t</a:t>
            </a:r>
            <a:r>
              <a:rPr b="0" i="0" dirty="0"/>
              <a:t> &lt; </a:t>
            </a:r>
            <a:r>
              <a:rPr b="0" dirty="0"/>
              <a:t>t</a:t>
            </a:r>
            <a:r>
              <a:rPr b="0" baseline="-26212" dirty="0"/>
              <a:t>n</a:t>
            </a:r>
            <a:r>
              <a:rPr b="0" i="0" baseline="-26212" dirty="0"/>
              <a:t>-1,</a:t>
            </a:r>
            <a:r>
              <a:rPr b="0" i="0" baseline="-26212" dirty="0">
                <a:latin typeface="Symbol"/>
                <a:ea typeface="Symbol"/>
                <a:cs typeface="Symbol"/>
                <a:sym typeface="Symbol"/>
              </a:rPr>
              <a:t>a </a:t>
            </a:r>
            <a:r>
              <a:rPr lang="en-US" b="0" i="0" dirty="0">
                <a:latin typeface="Wingdings"/>
                <a:ea typeface="Wingdings"/>
                <a:cs typeface="Wingdings"/>
                <a:sym typeface="Wingdings"/>
              </a:rPr>
              <a:t> </a:t>
            </a:r>
            <a:r>
              <a:rPr b="0" i="0" dirty="0"/>
              <a:t>Reject H</a:t>
            </a:r>
            <a:r>
              <a:rPr b="0" i="0" baseline="-26212" dirty="0"/>
              <a:t>0</a:t>
            </a:r>
            <a:r>
              <a:rPr b="0" i="0" dirty="0"/>
              <a:t>   </a:t>
            </a:r>
          </a:p>
          <a:p>
            <a:pPr algn="l" defTabSz="859536">
              <a:lnSpc>
                <a:spcPct val="90000"/>
              </a:lnSpc>
              <a:spcBef>
                <a:spcPts val="400"/>
              </a:spcBef>
              <a:defRPr sz="2068" i="1"/>
            </a:pPr>
            <a:r>
              <a:rPr dirty="0"/>
              <a:t>    t</a:t>
            </a:r>
            <a:r>
              <a:rPr i="0" dirty="0">
                <a:latin typeface="Symbol"/>
                <a:ea typeface="Symbol"/>
                <a:cs typeface="Symbol"/>
                <a:sym typeface="Symbol"/>
              </a:rPr>
              <a:t> ³ </a:t>
            </a:r>
            <a:r>
              <a:rPr dirty="0"/>
              <a:t>t</a:t>
            </a:r>
            <a:r>
              <a:rPr baseline="-26212" dirty="0"/>
              <a:t>n</a:t>
            </a:r>
            <a:r>
              <a:rPr i="0" baseline="-26212" dirty="0"/>
              <a:t>-1,</a:t>
            </a:r>
            <a:r>
              <a:rPr i="0" baseline="-26212" dirty="0">
                <a:latin typeface="Symbol"/>
                <a:ea typeface="Symbol"/>
                <a:cs typeface="Symbol"/>
                <a:sym typeface="Symbol"/>
              </a:rPr>
              <a:t>a</a:t>
            </a:r>
            <a:r>
              <a:rPr i="0" dirty="0"/>
              <a:t> </a:t>
            </a:r>
            <a:r>
              <a:rPr i="0" dirty="0">
                <a:latin typeface="Wingdings"/>
                <a:ea typeface="Wingdings"/>
                <a:cs typeface="Wingdings"/>
                <a:sym typeface="Wingdings"/>
              </a:rPr>
              <a:t> </a:t>
            </a:r>
            <a:r>
              <a:rPr i="0" dirty="0"/>
              <a:t>accept H</a:t>
            </a:r>
            <a:r>
              <a:rPr i="0" baseline="-26212" dirty="0"/>
              <a:t>0</a:t>
            </a:r>
            <a:endParaRPr i="0" dirty="0"/>
          </a:p>
        </p:txBody>
      </p:sp>
      <p:pic>
        <p:nvPicPr>
          <p:cNvPr id="2" name="Picture 1">
            <a:extLst>
              <a:ext uri="{FF2B5EF4-FFF2-40B4-BE49-F238E27FC236}">
                <a16:creationId xmlns:a16="http://schemas.microsoft.com/office/drawing/2014/main" id="{450B03A9-AABD-4632-BF60-392BF8EB9988}"/>
              </a:ext>
            </a:extLst>
          </p:cNvPr>
          <p:cNvPicPr>
            <a:picLocks noChangeAspect="1"/>
          </p:cNvPicPr>
          <p:nvPr/>
        </p:nvPicPr>
        <p:blipFill>
          <a:blip r:embed="rId3"/>
          <a:stretch>
            <a:fillRect/>
          </a:stretch>
        </p:blipFill>
        <p:spPr>
          <a:xfrm>
            <a:off x="2163704" y="4168393"/>
            <a:ext cx="4816592" cy="2689607"/>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itle 1"/>
          <p:cNvSpPr txBox="1">
            <a:spLocks noGrp="1"/>
          </p:cNvSpPr>
          <p:nvPr>
            <p:ph type="ctrTitle"/>
          </p:nvPr>
        </p:nvSpPr>
        <p:spPr>
          <a:xfrm>
            <a:off x="457200" y="228600"/>
            <a:ext cx="8305800" cy="1219200"/>
          </a:xfrm>
          <a:prstGeom prst="rect">
            <a:avLst/>
          </a:prstGeom>
        </p:spPr>
        <p:txBody>
          <a:bodyPr/>
          <a:lstStyle/>
          <a:p>
            <a:pPr>
              <a:defRPr sz="2400" b="1"/>
            </a:pPr>
            <a:r>
              <a:rPr dirty="0"/>
              <a:t>One-Sample </a:t>
            </a:r>
            <a:r>
              <a:rPr i="1" dirty="0"/>
              <a:t>t</a:t>
            </a:r>
            <a:r>
              <a:rPr dirty="0"/>
              <a:t> Test for the Mean of a Normal Distribution with Unknown Variance (Alternative Mean &gt; Null Mean)</a:t>
            </a:r>
          </a:p>
        </p:txBody>
      </p:sp>
      <p:sp>
        <p:nvSpPr>
          <p:cNvPr id="146" name="Subtitle 2"/>
          <p:cNvSpPr txBox="1">
            <a:spLocks noGrp="1"/>
          </p:cNvSpPr>
          <p:nvPr>
            <p:ph type="subTitle" idx="1"/>
          </p:nvPr>
        </p:nvSpPr>
        <p:spPr>
          <a:xfrm>
            <a:off x="533400" y="1600200"/>
            <a:ext cx="7854950" cy="4876800"/>
          </a:xfrm>
          <a:prstGeom prst="rect">
            <a:avLst/>
          </a:prstGeom>
        </p:spPr>
        <p:txBody>
          <a:bodyPr/>
          <a:lstStyle/>
          <a:p>
            <a:pPr algn="l">
              <a:spcBef>
                <a:spcPts val="500"/>
              </a:spcBef>
              <a:defRPr sz="2200"/>
            </a:pPr>
            <a:r>
              <a:rPr dirty="0"/>
              <a:t>H</a:t>
            </a:r>
            <a:r>
              <a:rPr baseline="-25000" dirty="0"/>
              <a:t>0</a:t>
            </a:r>
            <a:r>
              <a:rPr dirty="0"/>
              <a:t>: </a:t>
            </a:r>
            <a:r>
              <a:rPr dirty="0">
                <a:latin typeface="Symbol"/>
                <a:ea typeface="Symbol"/>
                <a:cs typeface="Symbol"/>
                <a:sym typeface="Symbol"/>
              </a:rPr>
              <a:t>m </a:t>
            </a:r>
            <a:r>
              <a:rPr dirty="0"/>
              <a:t>= </a:t>
            </a:r>
            <a:r>
              <a:rPr dirty="0">
                <a:latin typeface="Symbol"/>
                <a:ea typeface="Symbol"/>
                <a:cs typeface="Symbol"/>
                <a:sym typeface="Symbol"/>
              </a:rPr>
              <a:t>m</a:t>
            </a:r>
            <a:r>
              <a:rPr baseline="-25000" dirty="0"/>
              <a:t>0     </a:t>
            </a:r>
            <a:r>
              <a:rPr dirty="0"/>
              <a:t>vs.   H</a:t>
            </a:r>
            <a:r>
              <a:rPr baseline="-25000" dirty="0"/>
              <a:t>1</a:t>
            </a:r>
            <a:r>
              <a:rPr dirty="0"/>
              <a:t>: </a:t>
            </a:r>
            <a:r>
              <a:rPr dirty="0">
                <a:latin typeface="Symbol"/>
                <a:ea typeface="Symbol"/>
                <a:cs typeface="Symbol"/>
                <a:sym typeface="Symbol"/>
              </a:rPr>
              <a:t>m </a:t>
            </a:r>
            <a:r>
              <a:rPr b="1" dirty="0"/>
              <a:t>&gt;</a:t>
            </a:r>
            <a:r>
              <a:rPr dirty="0"/>
              <a:t> </a:t>
            </a:r>
            <a:r>
              <a:rPr dirty="0">
                <a:latin typeface="Symbol"/>
                <a:ea typeface="Symbol"/>
                <a:cs typeface="Symbol"/>
                <a:sym typeface="Symbol"/>
              </a:rPr>
              <a:t>m</a:t>
            </a:r>
            <a:r>
              <a:rPr baseline="-25000" dirty="0"/>
              <a:t>0</a:t>
            </a:r>
            <a:r>
              <a:rPr dirty="0"/>
              <a:t> with a significance level of </a:t>
            </a:r>
            <a:r>
              <a:rPr dirty="0">
                <a:latin typeface="Symbol"/>
                <a:ea typeface="Symbol"/>
                <a:cs typeface="Symbol"/>
                <a:sym typeface="Symbol"/>
              </a:rPr>
              <a:t>a</a:t>
            </a:r>
          </a:p>
          <a:p>
            <a:pPr algn="l">
              <a:spcBef>
                <a:spcPts val="500"/>
              </a:spcBef>
              <a:defRPr sz="2200" i="1"/>
            </a:pPr>
            <a:r>
              <a:rPr dirty="0"/>
              <a:t>t</a:t>
            </a:r>
            <a:r>
              <a:rPr i="0" dirty="0"/>
              <a:t> = (x - </a:t>
            </a:r>
            <a:r>
              <a:rPr i="0" dirty="0">
                <a:latin typeface="Symbol"/>
                <a:ea typeface="Symbol"/>
                <a:cs typeface="Symbol"/>
                <a:sym typeface="Symbol"/>
              </a:rPr>
              <a:t>m</a:t>
            </a:r>
            <a:r>
              <a:rPr i="0" baseline="-25000" dirty="0"/>
              <a:t>0</a:t>
            </a:r>
            <a:r>
              <a:rPr i="0" dirty="0"/>
              <a:t>)/(s/√n)</a:t>
            </a:r>
          </a:p>
          <a:p>
            <a:pPr marL="342900" indent="-342900" algn="l">
              <a:spcBef>
                <a:spcPts val="500"/>
              </a:spcBef>
              <a:buClr>
                <a:srgbClr val="000000"/>
              </a:buClr>
              <a:buSzPct val="100000"/>
              <a:buFont typeface="Arial"/>
              <a:buChar char="•"/>
              <a:defRPr sz="2200"/>
            </a:pPr>
            <a:r>
              <a:rPr dirty="0"/>
              <a:t> </a:t>
            </a:r>
            <a:r>
              <a:rPr i="1" dirty="0"/>
              <a:t>t &gt; t</a:t>
            </a:r>
            <a:r>
              <a:rPr i="1" baseline="-25000" dirty="0"/>
              <a:t>n-1,1- </a:t>
            </a:r>
            <a:r>
              <a:rPr baseline="-25000" dirty="0">
                <a:latin typeface="Symbol"/>
                <a:ea typeface="Symbol"/>
                <a:cs typeface="Symbol"/>
                <a:sym typeface="Symbol"/>
              </a:rPr>
              <a:t>a</a:t>
            </a:r>
            <a:r>
              <a:rPr dirty="0"/>
              <a:t> </a:t>
            </a:r>
            <a:r>
              <a:rPr dirty="0">
                <a:latin typeface="Wingdings"/>
                <a:ea typeface="Wingdings"/>
                <a:cs typeface="Wingdings"/>
                <a:sym typeface="Wingdings"/>
              </a:rPr>
              <a:t> </a:t>
            </a:r>
            <a:r>
              <a:rPr dirty="0"/>
              <a:t>reject </a:t>
            </a:r>
            <a:r>
              <a:rPr i="1" dirty="0"/>
              <a:t>H</a:t>
            </a:r>
            <a:r>
              <a:rPr i="1" baseline="-25000" dirty="0"/>
              <a:t>0</a:t>
            </a:r>
          </a:p>
          <a:p>
            <a:pPr marL="342900" indent="-342900" algn="l">
              <a:spcBef>
                <a:spcPts val="500"/>
              </a:spcBef>
              <a:buClr>
                <a:srgbClr val="000000"/>
              </a:buClr>
              <a:buSzPct val="100000"/>
              <a:buFont typeface="Arial"/>
              <a:buChar char="•"/>
              <a:defRPr sz="2200"/>
            </a:pPr>
            <a:r>
              <a:rPr dirty="0"/>
              <a:t> </a:t>
            </a:r>
            <a:r>
              <a:rPr i="1" dirty="0"/>
              <a:t>t ≤ t</a:t>
            </a:r>
            <a:r>
              <a:rPr i="1" baseline="-25000" dirty="0"/>
              <a:t>n-1,1- </a:t>
            </a:r>
            <a:r>
              <a:rPr baseline="-25000" dirty="0">
                <a:latin typeface="Symbol"/>
                <a:ea typeface="Symbol"/>
                <a:cs typeface="Symbol"/>
                <a:sym typeface="Symbol"/>
              </a:rPr>
              <a:t>a</a:t>
            </a:r>
            <a:r>
              <a:rPr dirty="0"/>
              <a:t> </a:t>
            </a:r>
            <a:r>
              <a:rPr dirty="0">
                <a:latin typeface="Wingdings"/>
                <a:ea typeface="Wingdings"/>
                <a:cs typeface="Wingdings"/>
                <a:sym typeface="Wingdings"/>
              </a:rPr>
              <a:t> </a:t>
            </a:r>
            <a:r>
              <a:rPr dirty="0"/>
              <a:t>accept </a:t>
            </a:r>
            <a:r>
              <a:rPr i="1" dirty="0"/>
              <a:t>H</a:t>
            </a:r>
            <a:r>
              <a:rPr i="1" baseline="-25000" dirty="0"/>
              <a:t>0</a:t>
            </a:r>
            <a:r>
              <a:rPr dirty="0"/>
              <a:t> </a:t>
            </a:r>
          </a:p>
          <a:p>
            <a:pPr marL="342900" indent="-342900" algn="l">
              <a:spcBef>
                <a:spcPts val="500"/>
              </a:spcBef>
              <a:buClr>
                <a:srgbClr val="000000"/>
              </a:buClr>
              <a:buSzPct val="100000"/>
              <a:buFont typeface="Arial"/>
              <a:buChar char="•"/>
              <a:defRPr sz="2200"/>
            </a:pPr>
            <a:r>
              <a:rPr dirty="0"/>
              <a:t>P-value </a:t>
            </a:r>
            <a:r>
              <a:rPr i="1" dirty="0"/>
              <a:t>= </a:t>
            </a:r>
            <a:r>
              <a:rPr i="1" dirty="0" err="1"/>
              <a:t>Pr</a:t>
            </a:r>
            <a:r>
              <a:rPr i="1" dirty="0"/>
              <a:t>(t</a:t>
            </a:r>
            <a:r>
              <a:rPr i="1" baseline="-25000" dirty="0"/>
              <a:t>n-1</a:t>
            </a:r>
            <a:r>
              <a:rPr i="1" dirty="0"/>
              <a:t> &gt; t)</a:t>
            </a:r>
          </a:p>
        </p:txBody>
      </p:sp>
      <p:pic>
        <p:nvPicPr>
          <p:cNvPr id="147" name="Picture 4" descr="Picture 4"/>
          <p:cNvPicPr>
            <a:picLocks noChangeAspect="1"/>
          </p:cNvPicPr>
          <p:nvPr/>
        </p:nvPicPr>
        <p:blipFill>
          <a:blip r:embed="rId3"/>
          <a:stretch>
            <a:fillRect/>
          </a:stretch>
        </p:blipFill>
        <p:spPr>
          <a:xfrm>
            <a:off x="1524000" y="3962400"/>
            <a:ext cx="5851525" cy="2590800"/>
          </a:xfrm>
          <a:prstGeom prst="rect">
            <a:avLst/>
          </a:prstGeom>
          <a:ln w="12700">
            <a:miter lim="400000"/>
          </a:ln>
        </p:spPr>
      </p:pic>
      <p:sp>
        <p:nvSpPr>
          <p:cNvPr id="148" name="Straight Connector 5"/>
          <p:cNvSpPr/>
          <p:nvPr/>
        </p:nvSpPr>
        <p:spPr>
          <a:xfrm flipH="1" flipV="1">
            <a:off x="2362200" y="2057399"/>
            <a:ext cx="152401" cy="1589"/>
          </a:xfrm>
          <a:prstGeom prst="line">
            <a:avLst/>
          </a:prstGeom>
          <a:ln>
            <a:solidFill>
              <a:srgbClr val="000000"/>
            </a:solidFill>
          </a:ln>
        </p:spPr>
        <p:txBody>
          <a:bodyPr lIns="45719" rIns="45719"/>
          <a:lstStyle/>
          <a:p>
            <a:endParaRPr/>
          </a:p>
        </p:txBody>
      </p:sp>
    </p:spTree>
    <p:extLst>
      <p:ext uri="{BB962C8B-B14F-4D97-AF65-F5344CB8AC3E}">
        <p14:creationId xmlns:p14="http://schemas.microsoft.com/office/powerpoint/2010/main" val="188805951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9787762-B15D-4DE6-89FF-FA9BB5B8E66E}"/>
              </a:ext>
            </a:extLst>
          </p:cNvPr>
          <p:cNvSpPr txBox="1"/>
          <p:nvPr/>
        </p:nvSpPr>
        <p:spPr>
          <a:xfrm>
            <a:off x="466130" y="59522"/>
            <a:ext cx="8503698" cy="1615827"/>
          </a:xfrm>
          <a:prstGeom prst="rect">
            <a:avLst/>
          </a:prstGeom>
          <a:noFill/>
        </p:spPr>
        <p:txBody>
          <a:bodyPr wrap="square" rtlCol="0">
            <a:spAutoFit/>
          </a:bodyPr>
          <a:lstStyle/>
          <a:p>
            <a:pPr algn="ctr"/>
            <a:r>
              <a:rPr lang="en-US" sz="2700" b="1" dirty="0"/>
              <a:t>Example on One-Sample </a:t>
            </a:r>
            <a:r>
              <a:rPr lang="en-US" sz="2700" b="1" i="1" dirty="0"/>
              <a:t>t</a:t>
            </a:r>
            <a:r>
              <a:rPr lang="en-US" sz="2700" b="1" dirty="0"/>
              <a:t> Test for the Mean of a Normal Distribution with Unknown Variance:</a:t>
            </a:r>
          </a:p>
          <a:p>
            <a:pPr algn="ctr"/>
            <a:r>
              <a:rPr lang="en-US" sz="2700" b="1" dirty="0"/>
              <a:t>Cardiovascular Disease: Pediatrics</a:t>
            </a:r>
          </a:p>
          <a:p>
            <a:endParaRPr lang="en-US" dirty="0"/>
          </a:p>
        </p:txBody>
      </p:sp>
      <p:sp>
        <p:nvSpPr>
          <p:cNvPr id="3" name="矩形 2">
            <a:extLst>
              <a:ext uri="{FF2B5EF4-FFF2-40B4-BE49-F238E27FC236}">
                <a16:creationId xmlns:a16="http://schemas.microsoft.com/office/drawing/2014/main" id="{F931FB10-7875-4363-9557-359F6A96B57B}"/>
              </a:ext>
            </a:extLst>
          </p:cNvPr>
          <p:cNvSpPr/>
          <p:nvPr/>
        </p:nvSpPr>
        <p:spPr>
          <a:xfrm>
            <a:off x="174172" y="4789538"/>
            <a:ext cx="8795656" cy="1477328"/>
          </a:xfrm>
          <a:prstGeom prst="rect">
            <a:avLst/>
          </a:prstGeom>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Suppose the mean cholesterol level of 10 children whose fathers died from heart disease is 200 mg/dL and the sample standard deviation is 50 mg/dL.</a:t>
            </a:r>
          </a:p>
          <a:p>
            <a:pPr algn="just"/>
            <a:endParaRPr lang="en-US"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Q:  Test the hypothesis that the mean cholesterol level is higher in this group than in the general population.</a:t>
            </a:r>
          </a:p>
        </p:txBody>
      </p:sp>
      <p:sp>
        <p:nvSpPr>
          <p:cNvPr id="4" name="矩形 3">
            <a:extLst>
              <a:ext uri="{FF2B5EF4-FFF2-40B4-BE49-F238E27FC236}">
                <a16:creationId xmlns:a16="http://schemas.microsoft.com/office/drawing/2014/main" id="{215D7E58-EDA1-404F-AFA4-88FF1BBD5F93}"/>
              </a:ext>
            </a:extLst>
          </p:cNvPr>
          <p:cNvSpPr/>
          <p:nvPr/>
        </p:nvSpPr>
        <p:spPr>
          <a:xfrm>
            <a:off x="174172" y="1658111"/>
            <a:ext cx="8795656" cy="2862322"/>
          </a:xfrm>
          <a:prstGeom prst="rect">
            <a:avLst/>
          </a:prstGeom>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 current area of research interest is the familial aggregation of cardiovascular risk factors in general and lipid levels in particular. </a:t>
            </a:r>
          </a:p>
          <a:p>
            <a:pPr algn="just"/>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Suppose the “average” cholesterol level in children is 175 mg/dL. A group of men who have died from heart disease within the past year are identified, and the cholesterol levels of their offspring are measured. </a:t>
            </a:r>
          </a:p>
          <a:p>
            <a:pPr algn="just"/>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Two hypotheses are considered:</a:t>
            </a:r>
          </a:p>
          <a:p>
            <a:pPr algn="just"/>
            <a:r>
              <a:rPr lang="en-US" dirty="0">
                <a:latin typeface="Arial" panose="020B0604020202020204" pitchFamily="34" charset="0"/>
                <a:cs typeface="Arial" panose="020B0604020202020204" pitchFamily="34" charset="0"/>
              </a:rPr>
              <a:t>(1) The average cholesterol level of these children is 175 mg/dL.</a:t>
            </a:r>
          </a:p>
          <a:p>
            <a:pPr algn="just"/>
            <a:r>
              <a:rPr lang="en-US" dirty="0">
                <a:latin typeface="Arial" panose="020B0604020202020204" pitchFamily="34" charset="0"/>
                <a:cs typeface="Arial" panose="020B0604020202020204" pitchFamily="34" charset="0"/>
              </a:rPr>
              <a:t>(2) The average cholesterol level of these children is &gt;175 mg/dL.</a:t>
            </a:r>
          </a:p>
        </p:txBody>
      </p:sp>
    </p:spTree>
    <p:extLst>
      <p:ext uri="{BB962C8B-B14F-4D97-AF65-F5344CB8AC3E}">
        <p14:creationId xmlns:p14="http://schemas.microsoft.com/office/powerpoint/2010/main" val="1343771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7B0F137-8ED3-427E-A7DF-82AEC8E68A9D}"/>
              </a:ext>
            </a:extLst>
          </p:cNvPr>
          <p:cNvSpPr txBox="1"/>
          <p:nvPr/>
        </p:nvSpPr>
        <p:spPr>
          <a:xfrm>
            <a:off x="221768" y="1266533"/>
            <a:ext cx="3450435" cy="369332"/>
          </a:xfrm>
          <a:prstGeom prst="rect">
            <a:avLst/>
          </a:prstGeom>
          <a:noFill/>
        </p:spPr>
        <p:txBody>
          <a:bodyPr wrap="square" rtlCol="0">
            <a:spAutoFit/>
          </a:bodyPr>
          <a:lstStyle/>
          <a:p>
            <a:r>
              <a:rPr lang="en-US" b="1" dirty="0"/>
              <a:t>Solution:</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C1BE316-62A0-420F-85D8-4BE3D54AE77D}"/>
                  </a:ext>
                </a:extLst>
              </p:cNvPr>
              <p:cNvSpPr txBox="1"/>
              <p:nvPr/>
            </p:nvSpPr>
            <p:spPr>
              <a:xfrm>
                <a:off x="1946985" y="1813398"/>
                <a:ext cx="32642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tLang="zh-CN" i="1">
                              <a:latin typeface="Cambria Math" panose="02040503050406030204" pitchFamily="18" charset="0"/>
                            </a:rPr>
                            <m:t>H</m:t>
                          </m:r>
                        </m:e>
                        <m:sub>
                          <m:r>
                            <a:rPr lang="en-US" i="1">
                              <a:latin typeface="Cambria Math" panose="02040503050406030204" pitchFamily="18" charset="0"/>
                            </a:rPr>
                            <m:t>0</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=175    </m:t>
                      </m:r>
                      <m:r>
                        <a:rPr lang="en-US" i="1">
                          <a:latin typeface="Cambria Math" panose="02040503050406030204" pitchFamily="18" charset="0"/>
                          <a:ea typeface="Cambria Math" panose="02040503050406030204" pitchFamily="18" charset="0"/>
                        </a:rPr>
                        <m:t>𝑣𝑠</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m:rPr>
                              <m:sty m:val="p"/>
                            </m:rP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&gt;175</m:t>
                      </m:r>
                    </m:oMath>
                  </m:oMathPara>
                </a14:m>
                <a:endParaRPr lang="en-US" dirty="0"/>
              </a:p>
            </p:txBody>
          </p:sp>
        </mc:Choice>
        <mc:Fallback xmlns="">
          <p:sp>
            <p:nvSpPr>
              <p:cNvPr id="4" name="文本框 3">
                <a:extLst>
                  <a:ext uri="{FF2B5EF4-FFF2-40B4-BE49-F238E27FC236}">
                    <a16:creationId xmlns:a16="http://schemas.microsoft.com/office/drawing/2014/main" id="{4C1BE316-62A0-420F-85D8-4BE3D54AE77D}"/>
                  </a:ext>
                </a:extLst>
              </p:cNvPr>
              <p:cNvSpPr txBox="1">
                <a:spLocks noRot="1" noChangeAspect="1" noMove="1" noResize="1" noEditPoints="1" noAdjustHandles="1" noChangeArrowheads="1" noChangeShapeType="1" noTextEdit="1"/>
              </p:cNvSpPr>
              <p:nvPr/>
            </p:nvSpPr>
            <p:spPr>
              <a:xfrm>
                <a:off x="1946985" y="1813398"/>
                <a:ext cx="3264227" cy="276999"/>
              </a:xfrm>
              <a:prstGeom prst="rect">
                <a:avLst/>
              </a:prstGeom>
              <a:blipFill>
                <a:blip r:embed="rId2"/>
                <a:stretch>
                  <a:fillRect l="-933" r="-1119" b="-23913"/>
                </a:stretch>
              </a:blipFill>
            </p:spPr>
            <p:txBody>
              <a:bodyPr/>
              <a:lstStyle/>
              <a:p>
                <a:r>
                  <a:rPr lang="en-US">
                    <a:noFill/>
                  </a:rPr>
                  <a:t> </a:t>
                </a:r>
              </a:p>
            </p:txBody>
          </p:sp>
        </mc:Fallback>
      </mc:AlternateContent>
      <p:sp>
        <p:nvSpPr>
          <p:cNvPr id="5" name="矩形 4">
            <a:extLst>
              <a:ext uri="{FF2B5EF4-FFF2-40B4-BE49-F238E27FC236}">
                <a16:creationId xmlns:a16="http://schemas.microsoft.com/office/drawing/2014/main" id="{7BDC45E7-E606-4987-98C1-D7F4EEBC8C17}"/>
              </a:ext>
            </a:extLst>
          </p:cNvPr>
          <p:cNvSpPr/>
          <p:nvPr/>
        </p:nvSpPr>
        <p:spPr>
          <a:xfrm>
            <a:off x="5257764" y="1810590"/>
            <a:ext cx="1754006"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at α level of .05</a:t>
            </a:r>
            <a:endParaRPr lang="en-US" dirty="0">
              <a:latin typeface="StoneSerif"/>
            </a:endParaRPr>
          </a:p>
        </p:txBody>
      </p:sp>
      <p:sp>
        <p:nvSpPr>
          <p:cNvPr id="6" name="矩形 5">
            <a:extLst>
              <a:ext uri="{FF2B5EF4-FFF2-40B4-BE49-F238E27FC236}">
                <a16:creationId xmlns:a16="http://schemas.microsoft.com/office/drawing/2014/main" id="{E9134112-CF8F-4B1E-B351-9F59880023FA}"/>
              </a:ext>
            </a:extLst>
          </p:cNvPr>
          <p:cNvSpPr/>
          <p:nvPr/>
        </p:nvSpPr>
        <p:spPr>
          <a:xfrm>
            <a:off x="221768" y="1767232"/>
            <a:ext cx="1678665" cy="369332"/>
          </a:xfrm>
          <a:prstGeom prst="rect">
            <a:avLst/>
          </a:prstGeom>
        </p:spPr>
        <p:txBody>
          <a:bodyPr wrap="non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Hypothesis:</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0C6FAC54-CAF8-4AF4-8340-21B4C3ACFA2A}"/>
                  </a:ext>
                </a:extLst>
              </p:cNvPr>
              <p:cNvSpPr txBox="1"/>
              <p:nvPr/>
            </p:nvSpPr>
            <p:spPr>
              <a:xfrm>
                <a:off x="2308820" y="2389336"/>
                <a:ext cx="2068130"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𝑡</m:t>
                      </m:r>
                      <m:r>
                        <a:rPr lang="en-US" i="1">
                          <a:latin typeface="Cambria Math" panose="02040503050406030204" pitchFamily="18" charset="0"/>
                          <a:ea typeface="Cambria Math" panose="02040503050406030204" pitchFamily="18" charset="0"/>
                        </a:rPr>
                        <m:t>&gt;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−1,1−</m:t>
                          </m:r>
                          <m:r>
                            <a:rPr lang="en-US" i="1">
                              <a:latin typeface="Cambria Math" panose="02040503050406030204" pitchFamily="18" charset="0"/>
                              <a:ea typeface="Cambria Math" panose="02040503050406030204" pitchFamily="18" charset="0"/>
                            </a:rPr>
                            <m:t>𝛼</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9, .95</m:t>
                          </m:r>
                        </m:sub>
                      </m:sSub>
                    </m:oMath>
                  </m:oMathPara>
                </a14:m>
                <a:endParaRPr lang="en-US" dirty="0"/>
              </a:p>
            </p:txBody>
          </p:sp>
        </mc:Choice>
        <mc:Fallback xmlns="">
          <p:sp>
            <p:nvSpPr>
              <p:cNvPr id="7" name="文本框 6">
                <a:extLst>
                  <a:ext uri="{FF2B5EF4-FFF2-40B4-BE49-F238E27FC236}">
                    <a16:creationId xmlns:a16="http://schemas.microsoft.com/office/drawing/2014/main" id="{0C6FAC54-CAF8-4AF4-8340-21B4C3ACFA2A}"/>
                  </a:ext>
                </a:extLst>
              </p:cNvPr>
              <p:cNvSpPr txBox="1">
                <a:spLocks noRot="1" noChangeAspect="1" noMove="1" noResize="1" noEditPoints="1" noAdjustHandles="1" noChangeArrowheads="1" noChangeShapeType="1" noTextEdit="1"/>
              </p:cNvSpPr>
              <p:nvPr/>
            </p:nvSpPr>
            <p:spPr>
              <a:xfrm>
                <a:off x="2308820" y="2389336"/>
                <a:ext cx="2068130" cy="289182"/>
              </a:xfrm>
              <a:prstGeom prst="rect">
                <a:avLst/>
              </a:prstGeom>
              <a:blipFill>
                <a:blip r:embed="rId3"/>
                <a:stretch>
                  <a:fillRect l="-1770" r="-590" b="-14894"/>
                </a:stretch>
              </a:blipFill>
            </p:spPr>
            <p:txBody>
              <a:bodyPr/>
              <a:lstStyle/>
              <a:p>
                <a:r>
                  <a:rPr lang="en-US">
                    <a:noFill/>
                  </a:rPr>
                  <a:t> </a:t>
                </a:r>
              </a:p>
            </p:txBody>
          </p:sp>
        </mc:Fallback>
      </mc:AlternateContent>
      <p:sp>
        <p:nvSpPr>
          <p:cNvPr id="8" name="矩形 7">
            <a:extLst>
              <a:ext uri="{FF2B5EF4-FFF2-40B4-BE49-F238E27FC236}">
                <a16:creationId xmlns:a16="http://schemas.microsoft.com/office/drawing/2014/main" id="{7FA8AFF3-F054-40C3-A29E-6AC6EF0EE77D}"/>
              </a:ext>
            </a:extLst>
          </p:cNvPr>
          <p:cNvSpPr/>
          <p:nvPr/>
        </p:nvSpPr>
        <p:spPr>
          <a:xfrm>
            <a:off x="195057" y="3551269"/>
            <a:ext cx="8753886" cy="3416320"/>
          </a:xfrm>
          <a:prstGeom prst="rect">
            <a:avLst/>
          </a:prstGeom>
        </p:spPr>
        <p:txBody>
          <a:bodyPr wrap="square">
            <a:spAutoFit/>
          </a:bodyPr>
          <a:lstStyle/>
          <a:p>
            <a:pPr marL="285750" indent="-285750" algn="just">
              <a:buFont typeface="Arial" panose="020B0604020202020204" pitchFamily="34" charset="0"/>
              <a:buChar char="•"/>
            </a:pPr>
            <a:r>
              <a:rPr lang="en-US" i="1" dirty="0">
                <a:latin typeface="Arial" panose="020B0604020202020204" pitchFamily="34" charset="0"/>
                <a:cs typeface="Arial" panose="020B0604020202020204" pitchFamily="34" charset="0"/>
              </a:rPr>
              <a:t>Table: t</a:t>
            </a:r>
            <a:r>
              <a:rPr lang="en-US" baseline="-25000" dirty="0">
                <a:latin typeface="Arial" panose="020B0604020202020204" pitchFamily="34" charset="0"/>
                <a:cs typeface="Arial" panose="020B0604020202020204" pitchFamily="34" charset="0"/>
              </a:rPr>
              <a:t>9,.95 </a:t>
            </a:r>
            <a:r>
              <a:rPr lang="en-US" dirty="0">
                <a:latin typeface="Arial" panose="020B0604020202020204" pitchFamily="34" charset="0"/>
                <a:cs typeface="Arial" panose="020B0604020202020204" pitchFamily="34" charset="0"/>
              </a:rPr>
              <a:t>= 1.833</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1.833 &gt; 1.58 </a:t>
            </a:r>
            <a:r>
              <a:rPr lang="en-US" dirty="0">
                <a:latin typeface="Arial" panose="020B0604020202020204" pitchFamily="34" charset="0"/>
                <a:cs typeface="Arial" panose="020B0604020202020204" pitchFamily="34" charset="0"/>
                <a:sym typeface="Wingdings" panose="05000000000000000000" pitchFamily="2" charset="2"/>
              </a:rPr>
              <a:t> </a:t>
            </a:r>
            <a:r>
              <a:rPr lang="en-US" dirty="0">
                <a:latin typeface="Arial" panose="020B0604020202020204" pitchFamily="34" charset="0"/>
                <a:cs typeface="Arial" panose="020B0604020202020204" pitchFamily="34" charset="0"/>
              </a:rPr>
              <a:t>accept </a:t>
            </a:r>
            <a:r>
              <a:rPr lang="en-US" i="1" dirty="0">
                <a:latin typeface="Arial" panose="020B0604020202020204" pitchFamily="34" charset="0"/>
                <a:cs typeface="Arial" panose="020B0604020202020204" pitchFamily="34" charset="0"/>
              </a:rPr>
              <a:t>H</a:t>
            </a:r>
            <a:r>
              <a:rPr lang="en-US" dirty="0">
                <a:latin typeface="Arial" panose="020B0604020202020204" pitchFamily="34" charset="0"/>
                <a:cs typeface="Arial" panose="020B0604020202020204" pitchFamily="34" charset="0"/>
              </a:rPr>
              <a:t>0 at the 5% level of significance</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use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-value method:</a:t>
            </a:r>
          </a:p>
          <a:p>
            <a:pPr algn="just"/>
            <a:r>
              <a:rPr lang="en-US" dirty="0">
                <a:latin typeface="Arial" panose="020B0604020202020204" pitchFamily="34" charset="0"/>
                <a:cs typeface="Arial" panose="020B0604020202020204" pitchFamily="34" charset="0"/>
              </a:rPr>
              <a:t>       - exact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-value : </a:t>
            </a:r>
            <a:r>
              <a:rPr lang="en-US" i="1" dirty="0">
                <a:latin typeface="Arial" panose="020B0604020202020204" pitchFamily="34" charset="0"/>
                <a:cs typeface="Arial" panose="020B0604020202020204" pitchFamily="34" charset="0"/>
              </a:rPr>
              <a:t>p </a:t>
            </a:r>
            <a:r>
              <a:rPr lang="en-US"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Pr</a:t>
            </a:r>
            <a:r>
              <a:rPr lang="en-US" dirty="0">
                <a:latin typeface="Arial" panose="020B0604020202020204" pitchFamily="34" charset="0"/>
                <a:cs typeface="Arial" panose="020B0604020202020204" pitchFamily="34" charset="0"/>
              </a:rPr>
              <a:t>(</a:t>
            </a:r>
            <a:r>
              <a:rPr lang="en-US" i="1"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9 </a:t>
            </a:r>
            <a:r>
              <a:rPr lang="en-US" i="1" dirty="0">
                <a:latin typeface="Arial" panose="020B0604020202020204" pitchFamily="34" charset="0"/>
                <a:cs typeface="Arial" panose="020B0604020202020204" pitchFamily="34" charset="0"/>
              </a:rPr>
              <a:t>&gt; </a:t>
            </a:r>
            <a:r>
              <a:rPr lang="en-US" dirty="0">
                <a:latin typeface="Arial" panose="020B0604020202020204" pitchFamily="34" charset="0"/>
                <a:cs typeface="Arial" panose="020B0604020202020204" pitchFamily="34" charset="0"/>
              </a:rPr>
              <a:t>1.58)</a:t>
            </a:r>
          </a:p>
          <a:p>
            <a:pPr algn="just"/>
            <a:r>
              <a:rPr lang="en-US" i="1" dirty="0">
                <a:latin typeface="Arial" panose="020B0604020202020204" pitchFamily="34" charset="0"/>
                <a:cs typeface="Arial" panose="020B0604020202020204" pitchFamily="34" charset="0"/>
              </a:rPr>
              <a:t>       - t</a:t>
            </a:r>
            <a:r>
              <a:rPr lang="en-US" dirty="0">
                <a:latin typeface="Arial" panose="020B0604020202020204" pitchFamily="34" charset="0"/>
                <a:cs typeface="Arial" panose="020B0604020202020204" pitchFamily="34" charset="0"/>
              </a:rPr>
              <a:t>9,.90 = 1.383 and </a:t>
            </a:r>
            <a:r>
              <a:rPr lang="en-US" i="1"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9,.95 = 1.833</a:t>
            </a:r>
          </a:p>
          <a:p>
            <a:pPr algn="just"/>
            <a:r>
              <a:rPr lang="en-US" dirty="0">
                <a:latin typeface="Arial" panose="020B0604020202020204" pitchFamily="34" charset="0"/>
                <a:cs typeface="Arial" panose="020B0604020202020204" pitchFamily="34" charset="0"/>
              </a:rPr>
              <a:t>       - because 1.383 &lt; 1.58 &lt; 1.833</a:t>
            </a:r>
            <a:r>
              <a:rPr lang="en-US" dirty="0">
                <a:latin typeface="Arial" panose="020B0604020202020204" pitchFamily="34" charset="0"/>
                <a:cs typeface="Arial" panose="020B0604020202020204" pitchFamily="34" charset="0"/>
                <a:sym typeface="Wingdings" panose="05000000000000000000" pitchFamily="2" charset="2"/>
              </a:rPr>
              <a:t> </a:t>
            </a:r>
            <a:r>
              <a:rPr lang="en-US" dirty="0">
                <a:latin typeface="Arial" panose="020B0604020202020204" pitchFamily="34" charset="0"/>
                <a:cs typeface="Arial" panose="020B0604020202020204" pitchFamily="34" charset="0"/>
              </a:rPr>
              <a:t>.05 </a:t>
            </a:r>
            <a:r>
              <a:rPr lang="en-US" i="1" dirty="0">
                <a:latin typeface="Arial" panose="020B0604020202020204" pitchFamily="34" charset="0"/>
                <a:cs typeface="Arial" panose="020B0604020202020204" pitchFamily="34" charset="0"/>
              </a:rPr>
              <a:t>&lt; p &lt; </a:t>
            </a:r>
            <a:r>
              <a:rPr lang="en-US" dirty="0">
                <a:latin typeface="Arial" panose="020B0604020202020204" pitchFamily="34" charset="0"/>
                <a:cs typeface="Arial" panose="020B0604020202020204" pitchFamily="34" charset="0"/>
              </a:rPr>
              <a:t>.10</a:t>
            </a:r>
          </a:p>
          <a:p>
            <a:pPr algn="just"/>
            <a:r>
              <a:rPr lang="en-US" dirty="0">
                <a:latin typeface="Arial" panose="020B0604020202020204" pitchFamily="34" charset="0"/>
                <a:cs typeface="Arial" panose="020B0604020202020204" pitchFamily="34" charset="0"/>
              </a:rPr>
              <a:t>       - using the </a:t>
            </a:r>
            <a:r>
              <a:rPr lang="en-US" dirty="0" err="1">
                <a:latin typeface="Arial" panose="020B0604020202020204" pitchFamily="34" charset="0"/>
                <a:cs typeface="Arial" panose="020B0604020202020204" pitchFamily="34" charset="0"/>
              </a:rPr>
              <a:t>pt</a:t>
            </a:r>
            <a:r>
              <a:rPr lang="en-US" dirty="0">
                <a:latin typeface="Arial" panose="020B0604020202020204" pitchFamily="34" charset="0"/>
                <a:cs typeface="Arial" panose="020B0604020202020204" pitchFamily="34" charset="0"/>
              </a:rPr>
              <a:t> function of R: </a:t>
            </a:r>
          </a:p>
          <a:p>
            <a:pPr algn="just"/>
            <a:r>
              <a:rPr lang="en-US" dirty="0">
                <a:latin typeface="Arial" panose="020B0604020202020204" pitchFamily="34" charset="0"/>
                <a:cs typeface="Arial" panose="020B0604020202020204" pitchFamily="34" charset="0"/>
              </a:rPr>
              <a:t>         exact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-value = </a:t>
            </a:r>
            <a:r>
              <a:rPr lang="en-US" i="1" dirty="0" err="1">
                <a:latin typeface="Arial" panose="020B0604020202020204" pitchFamily="34" charset="0"/>
                <a:cs typeface="Arial" panose="020B0604020202020204" pitchFamily="34" charset="0"/>
              </a:rPr>
              <a:t>Pr</a:t>
            </a:r>
            <a:r>
              <a:rPr lang="en-US" dirty="0">
                <a:latin typeface="Arial" panose="020B0604020202020204" pitchFamily="34" charset="0"/>
                <a:cs typeface="Arial" panose="020B0604020202020204" pitchFamily="34" charset="0"/>
              </a:rPr>
              <a:t>(</a:t>
            </a:r>
            <a:r>
              <a:rPr lang="en-US" i="1"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9 </a:t>
            </a:r>
            <a:r>
              <a:rPr lang="en-US" i="1" dirty="0">
                <a:latin typeface="Arial" panose="020B0604020202020204" pitchFamily="34" charset="0"/>
                <a:cs typeface="Arial" panose="020B0604020202020204" pitchFamily="34" charset="0"/>
              </a:rPr>
              <a:t>&gt; </a:t>
            </a:r>
            <a:r>
              <a:rPr lang="en-US" dirty="0">
                <a:latin typeface="Arial" panose="020B0604020202020204" pitchFamily="34" charset="0"/>
                <a:cs typeface="Arial" panose="020B0604020202020204" pitchFamily="34" charset="0"/>
              </a:rPr>
              <a:t>1.58) = 1 − </a:t>
            </a:r>
            <a:r>
              <a:rPr lang="en-US" dirty="0" err="1">
                <a:latin typeface="Arial" panose="020B0604020202020204" pitchFamily="34" charset="0"/>
                <a:cs typeface="Arial" panose="020B0604020202020204" pitchFamily="34" charset="0"/>
              </a:rPr>
              <a:t>pt</a:t>
            </a:r>
            <a:r>
              <a:rPr lang="en-US" dirty="0">
                <a:latin typeface="Arial" panose="020B0604020202020204" pitchFamily="34" charset="0"/>
                <a:cs typeface="Arial" panose="020B0604020202020204" pitchFamily="34" charset="0"/>
              </a:rPr>
              <a:t> (1.58,9) = .074 (</a:t>
            </a:r>
            <a:r>
              <a:rPr lang="en-US" i="1" dirty="0">
                <a:latin typeface="Arial" panose="020B0604020202020204" pitchFamily="34" charset="0"/>
                <a:cs typeface="Arial" panose="020B0604020202020204" pitchFamily="34" charset="0"/>
              </a:rPr>
              <a:t>p </a:t>
            </a:r>
            <a:r>
              <a:rPr lang="en-US" dirty="0">
                <a:latin typeface="Arial" panose="020B0604020202020204" pitchFamily="34" charset="0"/>
                <a:cs typeface="Arial" panose="020B0604020202020204" pitchFamily="34" charset="0"/>
              </a:rPr>
              <a:t>&gt; .05)</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Conclusion: results are not statistically significant, and the null hypothesis is accepted</a:t>
            </a:r>
          </a:p>
          <a:p>
            <a:pPr algn="just"/>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sym typeface="Wingdings" panose="05000000000000000000" pitchFamily="2" charset="2"/>
              </a:rPr>
              <a:t> </a:t>
            </a:r>
            <a:r>
              <a:rPr lang="en-US" dirty="0">
                <a:latin typeface="Arial" panose="020B0604020202020204" pitchFamily="34" charset="0"/>
                <a:cs typeface="Arial" panose="020B0604020202020204" pitchFamily="34" charset="0"/>
              </a:rPr>
              <a:t>mean cholesterol level of these children does not differ significantly from that </a:t>
            </a:r>
          </a:p>
          <a:p>
            <a:pPr algn="just"/>
            <a:r>
              <a:rPr lang="en-US" dirty="0">
                <a:latin typeface="Arial" panose="020B0604020202020204" pitchFamily="34" charset="0"/>
                <a:cs typeface="Arial" panose="020B0604020202020204" pitchFamily="34" charset="0"/>
              </a:rPr>
              <a:t>          of an average child </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52FBEBA-9D2A-44BE-B633-23C5CFF39310}"/>
                  </a:ext>
                </a:extLst>
              </p:cNvPr>
              <p:cNvSpPr txBox="1"/>
              <p:nvPr/>
            </p:nvSpPr>
            <p:spPr>
              <a:xfrm>
                <a:off x="1002212" y="2881945"/>
                <a:ext cx="2613216" cy="5059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500" i="1">
                          <a:latin typeface="Cambria Math" panose="02040503050406030204" pitchFamily="18" charset="0"/>
                        </a:rPr>
                        <m:t>𝑡</m:t>
                      </m:r>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200−175</m:t>
                          </m:r>
                        </m:num>
                        <m:den>
                          <m:r>
                            <a:rPr lang="en-US" sz="1500" i="1">
                              <a:latin typeface="Cambria Math" panose="02040503050406030204" pitchFamily="18" charset="0"/>
                            </a:rPr>
                            <m:t>50/</m:t>
                          </m:r>
                          <m:rad>
                            <m:radPr>
                              <m:degHide m:val="on"/>
                              <m:ctrlPr>
                                <a:rPr lang="en-US" sz="1500" i="1">
                                  <a:latin typeface="Cambria Math" panose="02040503050406030204" pitchFamily="18" charset="0"/>
                                </a:rPr>
                              </m:ctrlPr>
                            </m:radPr>
                            <m:deg/>
                            <m:e>
                              <m:r>
                                <a:rPr lang="en-US" sz="1500" i="1">
                                  <a:latin typeface="Cambria Math" panose="02040503050406030204" pitchFamily="18" charset="0"/>
                                </a:rPr>
                                <m:t>10</m:t>
                              </m:r>
                            </m:e>
                          </m:rad>
                        </m:den>
                      </m:f>
                      <m:r>
                        <a:rPr lang="en-US" sz="1500" i="1">
                          <a:latin typeface="Cambria Math" panose="02040503050406030204" pitchFamily="18" charset="0"/>
                        </a:rPr>
                        <m:t>= </m:t>
                      </m:r>
                      <m:f>
                        <m:fPr>
                          <m:ctrlPr>
                            <a:rPr lang="en-US" sz="1500" i="1">
                              <a:latin typeface="Cambria Math" panose="02040503050406030204" pitchFamily="18" charset="0"/>
                            </a:rPr>
                          </m:ctrlPr>
                        </m:fPr>
                        <m:num>
                          <m:r>
                            <a:rPr lang="en-US" sz="1500" i="1">
                              <a:latin typeface="Cambria Math" panose="02040503050406030204" pitchFamily="18" charset="0"/>
                            </a:rPr>
                            <m:t>25</m:t>
                          </m:r>
                        </m:num>
                        <m:den>
                          <m:r>
                            <a:rPr lang="en-US" sz="1500" i="1">
                              <a:latin typeface="Cambria Math" panose="02040503050406030204" pitchFamily="18" charset="0"/>
                            </a:rPr>
                            <m:t>15.81</m:t>
                          </m:r>
                        </m:den>
                      </m:f>
                      <m:r>
                        <a:rPr lang="en-US" sz="1500" i="1">
                          <a:latin typeface="Cambria Math" panose="02040503050406030204" pitchFamily="18" charset="0"/>
                        </a:rPr>
                        <m:t>=1.58</m:t>
                      </m:r>
                    </m:oMath>
                  </m:oMathPara>
                </a14:m>
                <a:endParaRPr lang="en-US" sz="1500" dirty="0"/>
              </a:p>
            </p:txBody>
          </p:sp>
        </mc:Choice>
        <mc:Fallback xmlns="">
          <p:sp>
            <p:nvSpPr>
              <p:cNvPr id="10" name="文本框 9">
                <a:extLst>
                  <a:ext uri="{FF2B5EF4-FFF2-40B4-BE49-F238E27FC236}">
                    <a16:creationId xmlns:a16="http://schemas.microsoft.com/office/drawing/2014/main" id="{452FBEBA-9D2A-44BE-B633-23C5CFF39310}"/>
                  </a:ext>
                </a:extLst>
              </p:cNvPr>
              <p:cNvSpPr txBox="1">
                <a:spLocks noRot="1" noChangeAspect="1" noMove="1" noResize="1" noEditPoints="1" noAdjustHandles="1" noChangeArrowheads="1" noChangeShapeType="1" noTextEdit="1"/>
              </p:cNvSpPr>
              <p:nvPr/>
            </p:nvSpPr>
            <p:spPr>
              <a:xfrm>
                <a:off x="1002212" y="2881945"/>
                <a:ext cx="2613216" cy="505972"/>
              </a:xfrm>
              <a:prstGeom prst="rect">
                <a:avLst/>
              </a:prstGeom>
              <a:blipFill>
                <a:blip r:embed="rId4"/>
                <a:stretch>
                  <a:fillRect/>
                </a:stretch>
              </a:blipFill>
            </p:spPr>
            <p:txBody>
              <a:bodyPr/>
              <a:lstStyle/>
              <a:p>
                <a:r>
                  <a:rPr lang="en-US">
                    <a:noFill/>
                  </a:rPr>
                  <a:t> </a:t>
                </a:r>
              </a:p>
            </p:txBody>
          </p:sp>
        </mc:Fallback>
      </mc:AlternateContent>
      <p:sp>
        <p:nvSpPr>
          <p:cNvPr id="11" name="文本框 1">
            <a:extLst>
              <a:ext uri="{FF2B5EF4-FFF2-40B4-BE49-F238E27FC236}">
                <a16:creationId xmlns:a16="http://schemas.microsoft.com/office/drawing/2014/main" id="{7A394A5F-F9A9-42C1-B1D0-CD7C608953ED}"/>
              </a:ext>
            </a:extLst>
          </p:cNvPr>
          <p:cNvSpPr txBox="1"/>
          <p:nvPr/>
        </p:nvSpPr>
        <p:spPr>
          <a:xfrm>
            <a:off x="268321" y="0"/>
            <a:ext cx="8503698" cy="1615827"/>
          </a:xfrm>
          <a:prstGeom prst="rect">
            <a:avLst/>
          </a:prstGeom>
          <a:noFill/>
        </p:spPr>
        <p:txBody>
          <a:bodyPr wrap="square" rtlCol="0">
            <a:spAutoFit/>
          </a:bodyPr>
          <a:lstStyle/>
          <a:p>
            <a:pPr algn="ctr"/>
            <a:r>
              <a:rPr lang="en-US" sz="2700" b="1" dirty="0"/>
              <a:t>Example on One-Sample </a:t>
            </a:r>
            <a:r>
              <a:rPr lang="en-US" sz="2700" b="1" i="1" dirty="0"/>
              <a:t>t</a:t>
            </a:r>
            <a:r>
              <a:rPr lang="en-US" sz="2700" b="1" dirty="0"/>
              <a:t> Test for the Mean of a Normal Distribution with Unknown Variance:</a:t>
            </a:r>
          </a:p>
          <a:p>
            <a:pPr algn="ctr"/>
            <a:r>
              <a:rPr lang="en-US" sz="2700" b="1" dirty="0"/>
              <a:t>Cardiovascular Disease: Pediatrics</a:t>
            </a:r>
          </a:p>
          <a:p>
            <a:endParaRPr lang="en-US" dirty="0"/>
          </a:p>
        </p:txBody>
      </p:sp>
      <p:sp>
        <p:nvSpPr>
          <p:cNvPr id="12" name="TextBox 11">
            <a:extLst>
              <a:ext uri="{FF2B5EF4-FFF2-40B4-BE49-F238E27FC236}">
                <a16:creationId xmlns:a16="http://schemas.microsoft.com/office/drawing/2014/main" id="{78215B72-60B7-48ED-8253-3F83378509DB}"/>
              </a:ext>
            </a:extLst>
          </p:cNvPr>
          <p:cNvSpPr txBox="1"/>
          <p:nvPr/>
        </p:nvSpPr>
        <p:spPr>
          <a:xfrm>
            <a:off x="221768" y="2349261"/>
            <a:ext cx="4572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H</a:t>
            </a:r>
            <a:r>
              <a:rPr lang="en-US" sz="1800" baseline="-25000" dirty="0">
                <a:latin typeface="Arial" panose="020B0604020202020204" pitchFamily="34" charset="0"/>
                <a:cs typeface="Arial" panose="020B0604020202020204" pitchFamily="34" charset="0"/>
              </a:rPr>
              <a:t>0</a:t>
            </a:r>
            <a:r>
              <a:rPr lang="en-US" sz="1800" dirty="0">
                <a:latin typeface="Arial" panose="020B0604020202020204" pitchFamily="34" charset="0"/>
                <a:cs typeface="Arial" panose="020B0604020202020204" pitchFamily="34" charset="0"/>
              </a:rPr>
              <a:t> is rejected if:</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8678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7EAEAB2-3EA0-4024-A311-5D4F64F9763A}"/>
              </a:ext>
            </a:extLst>
          </p:cNvPr>
          <p:cNvPicPr>
            <a:picLocks noChangeAspect="1"/>
          </p:cNvPicPr>
          <p:nvPr/>
        </p:nvPicPr>
        <p:blipFill>
          <a:blip r:embed="rId3"/>
          <a:stretch>
            <a:fillRect/>
          </a:stretch>
        </p:blipFill>
        <p:spPr>
          <a:xfrm>
            <a:off x="1683658" y="141304"/>
            <a:ext cx="5900826" cy="6716695"/>
          </a:xfrm>
          <a:prstGeom prst="rect">
            <a:avLst/>
          </a:prstGeom>
        </p:spPr>
      </p:pic>
      <p:sp>
        <p:nvSpPr>
          <p:cNvPr id="5" name="Rectangle 4">
            <a:extLst>
              <a:ext uri="{FF2B5EF4-FFF2-40B4-BE49-F238E27FC236}">
                <a16:creationId xmlns:a16="http://schemas.microsoft.com/office/drawing/2014/main" id="{BA1CBB5F-557A-425C-827C-0B39A59F7F65}"/>
              </a:ext>
            </a:extLst>
          </p:cNvPr>
          <p:cNvSpPr/>
          <p:nvPr/>
        </p:nvSpPr>
        <p:spPr>
          <a:xfrm>
            <a:off x="4726236" y="2203373"/>
            <a:ext cx="352540" cy="165254"/>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6" name="Rectangle 5">
            <a:extLst>
              <a:ext uri="{FF2B5EF4-FFF2-40B4-BE49-F238E27FC236}">
                <a16:creationId xmlns:a16="http://schemas.microsoft.com/office/drawing/2014/main" id="{AE00A6E0-7C31-424E-BB94-07467B5B6A12}"/>
              </a:ext>
            </a:extLst>
          </p:cNvPr>
          <p:cNvSpPr/>
          <p:nvPr/>
        </p:nvSpPr>
        <p:spPr>
          <a:xfrm>
            <a:off x="4189522" y="2210001"/>
            <a:ext cx="352540" cy="165254"/>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1369263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itle 1"/>
          <p:cNvSpPr txBox="1">
            <a:spLocks noGrp="1"/>
          </p:cNvSpPr>
          <p:nvPr>
            <p:ph type="ctrTitle"/>
          </p:nvPr>
        </p:nvSpPr>
        <p:spPr>
          <a:xfrm>
            <a:off x="533400" y="228600"/>
            <a:ext cx="8153400" cy="1066800"/>
          </a:xfrm>
          <a:prstGeom prst="rect">
            <a:avLst/>
          </a:prstGeom>
        </p:spPr>
        <p:txBody>
          <a:bodyPr/>
          <a:lstStyle>
            <a:lvl1pPr>
              <a:defRPr sz="3000" b="1"/>
            </a:lvl1pPr>
          </a:lstStyle>
          <a:p>
            <a:r>
              <a:rPr dirty="0"/>
              <a:t>One-Sample Test for the Mean of a Normal Distribution: Two-Sided Alternatives</a:t>
            </a:r>
          </a:p>
        </p:txBody>
      </p:sp>
      <p:sp>
        <p:nvSpPr>
          <p:cNvPr id="153" name="Subtitle 2"/>
          <p:cNvSpPr txBox="1">
            <a:spLocks noGrp="1"/>
          </p:cNvSpPr>
          <p:nvPr>
            <p:ph type="subTitle" idx="1"/>
          </p:nvPr>
        </p:nvSpPr>
        <p:spPr>
          <a:xfrm>
            <a:off x="533400" y="1371600"/>
            <a:ext cx="8458200" cy="5029200"/>
          </a:xfrm>
          <a:prstGeom prst="rect">
            <a:avLst/>
          </a:prstGeom>
        </p:spPr>
        <p:txBody>
          <a:bodyPr/>
          <a:lstStyle/>
          <a:p>
            <a:pPr marL="342900" indent="-342900" algn="just">
              <a:spcBef>
                <a:spcPts val="500"/>
              </a:spcBef>
              <a:buSzPct val="100000"/>
              <a:buFont typeface="Arial"/>
              <a:buChar char="•"/>
              <a:defRPr sz="2200" b="1"/>
            </a:pPr>
            <a:r>
              <a:rPr dirty="0"/>
              <a:t>Two-tailed test: </a:t>
            </a:r>
            <a:r>
              <a:rPr b="0" dirty="0"/>
              <a:t>values of the parameter being studied (</a:t>
            </a:r>
            <a:r>
              <a:rPr b="0" dirty="0">
                <a:latin typeface="Symbol"/>
                <a:ea typeface="Symbol"/>
                <a:cs typeface="Symbol"/>
                <a:sym typeface="Symbol"/>
              </a:rPr>
              <a:t>m</a:t>
            </a:r>
            <a:r>
              <a:rPr b="0" dirty="0"/>
              <a:t>) under H</a:t>
            </a:r>
            <a:r>
              <a:rPr b="0" baseline="-25000" dirty="0"/>
              <a:t>1 </a:t>
            </a:r>
            <a:r>
              <a:rPr b="0" dirty="0"/>
              <a:t>are allowed to be either &gt; or &lt; the values of the parameter under H</a:t>
            </a:r>
            <a:r>
              <a:rPr b="0" baseline="-25000" dirty="0"/>
              <a:t>0 </a:t>
            </a:r>
            <a:r>
              <a:rPr b="0" dirty="0"/>
              <a:t>(</a:t>
            </a:r>
            <a:r>
              <a:rPr b="0" dirty="0">
                <a:latin typeface="Symbol"/>
                <a:ea typeface="Symbol"/>
                <a:cs typeface="Symbol"/>
                <a:sym typeface="Symbol"/>
              </a:rPr>
              <a:t>m </a:t>
            </a:r>
            <a:r>
              <a:rPr b="0" dirty="0"/>
              <a:t>= </a:t>
            </a:r>
            <a:r>
              <a:rPr b="0" dirty="0">
                <a:latin typeface="Symbol"/>
                <a:ea typeface="Symbol"/>
                <a:cs typeface="Symbol"/>
                <a:sym typeface="Symbol"/>
              </a:rPr>
              <a:t>m</a:t>
            </a:r>
            <a:r>
              <a:rPr b="0" baseline="-25000" dirty="0"/>
              <a:t>0</a:t>
            </a:r>
            <a:r>
              <a:rPr b="0" dirty="0"/>
              <a:t>)</a:t>
            </a:r>
          </a:p>
          <a:p>
            <a:pPr algn="just">
              <a:defRPr sz="2000"/>
            </a:pPr>
            <a:endParaRPr b="0" dirty="0"/>
          </a:p>
          <a:p>
            <a:pPr marL="342900" indent="-342900" algn="just">
              <a:spcBef>
                <a:spcPts val="500"/>
              </a:spcBef>
              <a:buSzPct val="100000"/>
              <a:buFont typeface="Arial"/>
              <a:buChar char="•"/>
              <a:defRPr sz="2200"/>
            </a:pPr>
            <a:r>
              <a:rPr dirty="0"/>
              <a:t>Decision rule: reject H</a:t>
            </a:r>
            <a:r>
              <a:rPr baseline="-25000" dirty="0"/>
              <a:t>0</a:t>
            </a:r>
            <a:r>
              <a:rPr dirty="0"/>
              <a:t> if t is either too small or too large</a:t>
            </a:r>
          </a:p>
          <a:p>
            <a:pPr marL="800100" lvl="1" indent="-342900" algn="just">
              <a:spcBef>
                <a:spcPts val="400"/>
              </a:spcBef>
              <a:buSzPct val="100000"/>
              <a:buFont typeface="Courier New"/>
              <a:buChar char="o"/>
              <a:defRPr sz="1800"/>
            </a:pPr>
            <a:r>
              <a:rPr dirty="0"/>
              <a:t>if t is either &lt; c</a:t>
            </a:r>
            <a:r>
              <a:rPr baseline="-25000" dirty="0"/>
              <a:t>1</a:t>
            </a:r>
            <a:r>
              <a:rPr dirty="0"/>
              <a:t> or &gt; c</a:t>
            </a:r>
            <a:r>
              <a:rPr baseline="-25000" dirty="0"/>
              <a:t>2</a:t>
            </a:r>
            <a:r>
              <a:rPr dirty="0"/>
              <a:t> for some constants c</a:t>
            </a:r>
            <a:r>
              <a:rPr baseline="-25000" dirty="0"/>
              <a:t>1</a:t>
            </a:r>
            <a:r>
              <a:rPr dirty="0"/>
              <a:t>, c</a:t>
            </a:r>
            <a:r>
              <a:rPr baseline="-25000" dirty="0"/>
              <a:t>2</a:t>
            </a:r>
            <a:r>
              <a:rPr dirty="0"/>
              <a:t> </a:t>
            </a:r>
            <a:r>
              <a:rPr dirty="0">
                <a:latin typeface="Wingdings"/>
                <a:ea typeface="Wingdings"/>
                <a:cs typeface="Wingdings"/>
                <a:sym typeface="Wingdings"/>
              </a:rPr>
              <a:t> </a:t>
            </a:r>
            <a:r>
              <a:rPr dirty="0"/>
              <a:t>reject H</a:t>
            </a:r>
            <a:r>
              <a:rPr baseline="-25000" dirty="0"/>
              <a:t>0</a:t>
            </a:r>
          </a:p>
          <a:p>
            <a:pPr marL="800100" lvl="1" indent="-342900" algn="just">
              <a:spcBef>
                <a:spcPts val="400"/>
              </a:spcBef>
              <a:buSzPct val="100000"/>
              <a:buFont typeface="Courier New"/>
              <a:buChar char="o"/>
              <a:defRPr sz="1800"/>
            </a:pPr>
            <a:r>
              <a:rPr dirty="0"/>
              <a:t>if c</a:t>
            </a:r>
            <a:r>
              <a:rPr baseline="-25000" dirty="0"/>
              <a:t>1</a:t>
            </a:r>
            <a:r>
              <a:rPr dirty="0"/>
              <a:t> ≤ t ≤ c</a:t>
            </a:r>
            <a:r>
              <a:rPr baseline="-25000" dirty="0"/>
              <a:t>2</a:t>
            </a:r>
            <a:r>
              <a:rPr dirty="0"/>
              <a:t> </a:t>
            </a:r>
            <a:r>
              <a:rPr dirty="0">
                <a:latin typeface="Wingdings"/>
                <a:ea typeface="Wingdings"/>
                <a:cs typeface="Wingdings"/>
                <a:sym typeface="Wingdings"/>
              </a:rPr>
              <a:t> </a:t>
            </a:r>
            <a:r>
              <a:rPr dirty="0"/>
              <a:t>accept H</a:t>
            </a:r>
            <a:r>
              <a:rPr baseline="-25000" dirty="0"/>
              <a:t>0</a:t>
            </a:r>
            <a:endParaRPr sz="2800" dirty="0">
              <a:solidFill>
                <a:srgbClr val="888888"/>
              </a:solidFill>
            </a:endParaRPr>
          </a:p>
          <a:p>
            <a:pPr marL="800100" lvl="1" indent="-342900" algn="just">
              <a:spcBef>
                <a:spcPts val="600"/>
              </a:spcBef>
              <a:buSzPct val="100000"/>
              <a:buFont typeface="Courier New"/>
              <a:buChar char="o"/>
              <a:defRPr sz="2000">
                <a:solidFill>
                  <a:srgbClr val="888888"/>
                </a:solidFill>
              </a:defRPr>
            </a:pPr>
            <a:endParaRPr sz="2800" dirty="0">
              <a:solidFill>
                <a:srgbClr val="888888"/>
              </a:solidFill>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itle 1"/>
          <p:cNvSpPr txBox="1">
            <a:spLocks noGrp="1"/>
          </p:cNvSpPr>
          <p:nvPr>
            <p:ph type="ctrTitle"/>
          </p:nvPr>
        </p:nvSpPr>
        <p:spPr>
          <a:xfrm>
            <a:off x="228600" y="304800"/>
            <a:ext cx="8305800" cy="1066800"/>
          </a:xfrm>
          <a:prstGeom prst="rect">
            <a:avLst/>
          </a:prstGeom>
        </p:spPr>
        <p:txBody>
          <a:bodyPr>
            <a:noAutofit/>
          </a:bodyPr>
          <a:lstStyle/>
          <a:p>
            <a:pPr defTabSz="758951">
              <a:defRPr sz="2241" b="1"/>
            </a:pPr>
            <a:r>
              <a:rPr sz="3000" dirty="0"/>
              <a:t>One-sample </a:t>
            </a:r>
            <a:r>
              <a:rPr sz="3000" i="1" dirty="0"/>
              <a:t>t</a:t>
            </a:r>
            <a:r>
              <a:rPr sz="3000" dirty="0"/>
              <a:t> Test for the Mean of a Normal Distribution with Unknown Variance </a:t>
            </a:r>
            <a:br>
              <a:rPr sz="3000" dirty="0"/>
            </a:br>
            <a:r>
              <a:rPr sz="3000" dirty="0"/>
              <a:t>(Two-Sided Alternative)</a:t>
            </a:r>
          </a:p>
        </p:txBody>
      </p:sp>
      <p:sp>
        <p:nvSpPr>
          <p:cNvPr id="158" name="Subtitle 2"/>
          <p:cNvSpPr txBox="1">
            <a:spLocks noGrp="1"/>
          </p:cNvSpPr>
          <p:nvPr>
            <p:ph type="subTitle" idx="1"/>
          </p:nvPr>
        </p:nvSpPr>
        <p:spPr>
          <a:xfrm>
            <a:off x="644525" y="1676400"/>
            <a:ext cx="7854950" cy="4876800"/>
          </a:xfrm>
          <a:prstGeom prst="rect">
            <a:avLst/>
          </a:prstGeom>
        </p:spPr>
        <p:txBody>
          <a:bodyPr/>
          <a:lstStyle/>
          <a:p>
            <a:pPr algn="l">
              <a:spcBef>
                <a:spcPts val="500"/>
              </a:spcBef>
              <a:defRPr sz="2200"/>
            </a:pPr>
            <a:r>
              <a:rPr dirty="0"/>
              <a:t>H</a:t>
            </a:r>
            <a:r>
              <a:rPr baseline="-25000" dirty="0"/>
              <a:t>0</a:t>
            </a:r>
            <a:r>
              <a:rPr dirty="0"/>
              <a:t>: </a:t>
            </a:r>
            <a:r>
              <a:rPr dirty="0">
                <a:latin typeface="Symbol"/>
                <a:ea typeface="Symbol"/>
                <a:cs typeface="Symbol"/>
                <a:sym typeface="Symbol"/>
              </a:rPr>
              <a:t>m </a:t>
            </a:r>
            <a:r>
              <a:rPr dirty="0"/>
              <a:t>= </a:t>
            </a:r>
            <a:r>
              <a:rPr dirty="0">
                <a:latin typeface="Symbol"/>
                <a:ea typeface="Symbol"/>
                <a:cs typeface="Symbol"/>
                <a:sym typeface="Symbol"/>
              </a:rPr>
              <a:t>m</a:t>
            </a:r>
            <a:r>
              <a:rPr baseline="-25000" dirty="0"/>
              <a:t>0  </a:t>
            </a:r>
            <a:r>
              <a:rPr dirty="0"/>
              <a:t>vs. H</a:t>
            </a:r>
            <a:r>
              <a:rPr baseline="-25000" dirty="0"/>
              <a:t>1</a:t>
            </a:r>
            <a:r>
              <a:rPr dirty="0"/>
              <a:t>: </a:t>
            </a:r>
            <a:r>
              <a:rPr dirty="0">
                <a:latin typeface="Symbol"/>
                <a:ea typeface="Symbol"/>
                <a:cs typeface="Symbol"/>
                <a:sym typeface="Symbol"/>
              </a:rPr>
              <a:t>m ¹ m</a:t>
            </a:r>
            <a:r>
              <a:rPr baseline="-25000" dirty="0"/>
              <a:t>0 </a:t>
            </a:r>
            <a:r>
              <a:rPr dirty="0"/>
              <a:t>with a significance level of </a:t>
            </a:r>
            <a:r>
              <a:rPr dirty="0">
                <a:latin typeface="Symbol"/>
                <a:ea typeface="Symbol"/>
                <a:cs typeface="Symbol"/>
                <a:sym typeface="Symbol"/>
              </a:rPr>
              <a:t>a</a:t>
            </a:r>
          </a:p>
          <a:p>
            <a:pPr algn="l">
              <a:spcBef>
                <a:spcPts val="500"/>
              </a:spcBef>
              <a:defRPr sz="2200"/>
            </a:pPr>
            <a:r>
              <a:rPr dirty="0"/>
              <a:t> </a:t>
            </a:r>
            <a:r>
              <a:rPr i="1" dirty="0"/>
              <a:t>t</a:t>
            </a:r>
            <a:r>
              <a:rPr dirty="0"/>
              <a:t> = (x - </a:t>
            </a:r>
            <a:r>
              <a:rPr dirty="0">
                <a:latin typeface="Symbol"/>
                <a:ea typeface="Symbol"/>
                <a:cs typeface="Symbol"/>
                <a:sym typeface="Symbol"/>
              </a:rPr>
              <a:t>m</a:t>
            </a:r>
            <a:r>
              <a:rPr baseline="-25000" dirty="0"/>
              <a:t>0</a:t>
            </a:r>
            <a:r>
              <a:rPr dirty="0"/>
              <a:t>)/ (s/√n)</a:t>
            </a:r>
          </a:p>
          <a:p>
            <a:pPr marL="342900" indent="-342900" algn="l">
              <a:spcBef>
                <a:spcPts val="500"/>
              </a:spcBef>
              <a:buSzPct val="100000"/>
              <a:buFont typeface="Arial"/>
              <a:buChar char="•"/>
              <a:defRPr sz="2200"/>
            </a:pPr>
            <a:r>
              <a:rPr dirty="0"/>
              <a:t>If |t| &gt; t</a:t>
            </a:r>
            <a:r>
              <a:rPr baseline="-25000" dirty="0"/>
              <a:t>n-1,1- </a:t>
            </a:r>
            <a:r>
              <a:rPr baseline="-25000" dirty="0">
                <a:latin typeface="Symbol"/>
                <a:ea typeface="Symbol"/>
                <a:cs typeface="Symbol"/>
                <a:sym typeface="Symbol"/>
              </a:rPr>
              <a:t>a</a:t>
            </a:r>
            <a:r>
              <a:rPr baseline="-25000" dirty="0"/>
              <a:t>/2</a:t>
            </a:r>
            <a:r>
              <a:rPr dirty="0"/>
              <a:t> </a:t>
            </a:r>
            <a:r>
              <a:rPr dirty="0">
                <a:latin typeface="Wingdings"/>
                <a:ea typeface="Wingdings"/>
                <a:cs typeface="Wingdings"/>
                <a:sym typeface="Wingdings"/>
              </a:rPr>
              <a:t> </a:t>
            </a:r>
            <a:r>
              <a:rPr dirty="0"/>
              <a:t>reject H</a:t>
            </a:r>
            <a:r>
              <a:rPr baseline="-25000" dirty="0"/>
              <a:t>0</a:t>
            </a:r>
            <a:r>
              <a:rPr dirty="0"/>
              <a:t> </a:t>
            </a:r>
          </a:p>
          <a:p>
            <a:pPr marL="342900" indent="-342900" algn="l">
              <a:spcBef>
                <a:spcPts val="500"/>
              </a:spcBef>
              <a:buSzPct val="100000"/>
              <a:buFont typeface="Arial"/>
              <a:buChar char="•"/>
              <a:defRPr sz="2200"/>
            </a:pPr>
            <a:r>
              <a:rPr dirty="0"/>
              <a:t>If |t| &gt; t</a:t>
            </a:r>
            <a:r>
              <a:rPr baseline="-25000" dirty="0"/>
              <a:t>n-1,1- </a:t>
            </a:r>
            <a:r>
              <a:rPr baseline="-25000" dirty="0">
                <a:latin typeface="Symbol"/>
                <a:ea typeface="Symbol"/>
                <a:cs typeface="Symbol"/>
                <a:sym typeface="Symbol"/>
              </a:rPr>
              <a:t>a</a:t>
            </a:r>
            <a:r>
              <a:rPr baseline="-25000" dirty="0"/>
              <a:t>/2 </a:t>
            </a:r>
            <a:r>
              <a:rPr dirty="0">
                <a:latin typeface="Wingdings"/>
                <a:ea typeface="Wingdings"/>
                <a:cs typeface="Wingdings"/>
                <a:sym typeface="Wingdings"/>
              </a:rPr>
              <a:t> </a:t>
            </a:r>
            <a:r>
              <a:rPr dirty="0"/>
              <a:t>accept H</a:t>
            </a:r>
            <a:r>
              <a:rPr baseline="-25000" dirty="0"/>
              <a:t>0</a:t>
            </a:r>
          </a:p>
        </p:txBody>
      </p:sp>
      <p:pic>
        <p:nvPicPr>
          <p:cNvPr id="159" name="Picture 4" descr="Picture 4"/>
          <p:cNvPicPr>
            <a:picLocks noChangeAspect="1"/>
          </p:cNvPicPr>
          <p:nvPr/>
        </p:nvPicPr>
        <p:blipFill>
          <a:blip r:embed="rId3"/>
          <a:stretch>
            <a:fillRect/>
          </a:stretch>
        </p:blipFill>
        <p:spPr>
          <a:xfrm>
            <a:off x="284449" y="3744685"/>
            <a:ext cx="4287551" cy="1951484"/>
          </a:xfrm>
          <a:prstGeom prst="rect">
            <a:avLst/>
          </a:prstGeom>
          <a:ln w="12700">
            <a:miter lim="400000"/>
          </a:ln>
        </p:spPr>
      </p:pic>
      <p:sp>
        <p:nvSpPr>
          <p:cNvPr id="160" name="Straight Connector 5"/>
          <p:cNvSpPr/>
          <p:nvPr/>
        </p:nvSpPr>
        <p:spPr>
          <a:xfrm flipH="1" flipV="1">
            <a:off x="1219199" y="1981199"/>
            <a:ext cx="152401" cy="1589"/>
          </a:xfrm>
          <a:prstGeom prst="line">
            <a:avLst/>
          </a:prstGeom>
          <a:ln>
            <a:solidFill>
              <a:srgbClr val="000000"/>
            </a:solidFill>
          </a:ln>
        </p:spPr>
        <p:txBody>
          <a:bodyPr lIns="45719" rIns="45719"/>
          <a:lstStyle/>
          <a:p>
            <a:endParaRPr/>
          </a:p>
        </p:txBody>
      </p:sp>
      <p:pic>
        <p:nvPicPr>
          <p:cNvPr id="6" name="Picture 5" descr="Chart, histogram&#10;&#10;Description automatically generated">
            <a:extLst>
              <a:ext uri="{FF2B5EF4-FFF2-40B4-BE49-F238E27FC236}">
                <a16:creationId xmlns:a16="http://schemas.microsoft.com/office/drawing/2014/main" id="{31D9483C-5000-4AB8-A7B8-BFFB1FC3D2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9558" y="3744685"/>
            <a:ext cx="4306722" cy="1951484"/>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FD8525-B4D8-4E76-9914-EF365B85DA8E}"/>
              </a:ext>
            </a:extLst>
          </p:cNvPr>
          <p:cNvSpPr txBox="1"/>
          <p:nvPr/>
        </p:nvSpPr>
        <p:spPr>
          <a:xfrm>
            <a:off x="0" y="0"/>
            <a:ext cx="8895811" cy="1338828"/>
          </a:xfrm>
          <a:prstGeom prst="rect">
            <a:avLst/>
          </a:prstGeom>
          <a:noFill/>
        </p:spPr>
        <p:txBody>
          <a:bodyPr wrap="square" rtlCol="0">
            <a:spAutoFit/>
          </a:bodyPr>
          <a:lstStyle/>
          <a:p>
            <a:pPr algn="ctr"/>
            <a:r>
              <a:rPr lang="en-US" sz="2700" b="1" dirty="0"/>
              <a:t>Example on One-sample </a:t>
            </a:r>
            <a:r>
              <a:rPr lang="en-US" sz="2700" b="1" i="1" dirty="0"/>
              <a:t>t</a:t>
            </a:r>
            <a:r>
              <a:rPr lang="en-US" sz="2700" b="1" dirty="0"/>
              <a:t> Test for the Mean of a Normal Distribution with Unknown Variance:</a:t>
            </a:r>
          </a:p>
          <a:p>
            <a:pPr algn="ctr"/>
            <a:r>
              <a:rPr lang="en-US" sz="2700" b="1" dirty="0"/>
              <a:t>Cardiovascular Disease</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812099FD-557A-464D-8951-A87A7EF2D6CD}"/>
                  </a:ext>
                </a:extLst>
              </p:cNvPr>
              <p:cNvSpPr/>
              <p:nvPr/>
            </p:nvSpPr>
            <p:spPr>
              <a:xfrm>
                <a:off x="673768" y="1389530"/>
                <a:ext cx="7916780" cy="4247317"/>
              </a:xfrm>
              <a:prstGeom prst="rect">
                <a:avLst/>
              </a:prstGeom>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Suppose we want to compare fasting serum-cholesterol levels among recent Asian immigrants to the United States with typical levels found in the general U.S. population. </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Assumption: cholesterol levels in women ages 21−40 in the United States are approximately normally distributed with mean 190 mg/dL. It is unknown whether cholesterol levels among recent Asian immigrants are higher or lower than those in the general U.S. population. </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Let’s assume that levels among recent female Asian immigrants are normally distributed with unknown mean μ. </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we wish to test </a:t>
                </a:r>
                <a:r>
                  <a:rPr lang="en-US" i="1" dirty="0">
                    <a:latin typeface="Arial" panose="020B0604020202020204" pitchFamily="34" charset="0"/>
                    <a:cs typeface="Arial" panose="020B0604020202020204" pitchFamily="34" charset="0"/>
                  </a:rPr>
                  <a:t>H</a:t>
                </a:r>
                <a:r>
                  <a:rPr lang="en-US" dirty="0">
                    <a:latin typeface="Arial" panose="020B0604020202020204" pitchFamily="34" charset="0"/>
                    <a:cs typeface="Arial" panose="020B0604020202020204" pitchFamily="34" charset="0"/>
                  </a:rPr>
                  <a:t>0: </a:t>
                </a:r>
                <a14:m>
                  <m:oMath xmlns:m="http://schemas.openxmlformats.org/officeDocument/2006/math">
                    <m:r>
                      <a:rPr lang="en-US" i="1" dirty="0">
                        <a:latin typeface="Cambria Math" panose="02040503050406030204" pitchFamily="18" charset="0"/>
                      </a:rPr>
                      <m:t>𝜇</m:t>
                    </m:r>
                    <m:r>
                      <a:rPr lang="en-US" i="1" dirty="0">
                        <a:latin typeface="Cambria Math" panose="02040503050406030204" pitchFamily="18" charset="0"/>
                      </a:rPr>
                      <m:t> = </m:t>
                    </m:r>
                    <m:sSub>
                      <m:sSubPr>
                        <m:ctrlPr>
                          <a:rPr lang="en-US" i="1" dirty="0">
                            <a:latin typeface="Cambria Math" panose="02040503050406030204" pitchFamily="18" charset="0"/>
                          </a:rPr>
                        </m:ctrlPr>
                      </m:sSubPr>
                      <m:e>
                        <m:r>
                          <a:rPr lang="en-US" i="1" dirty="0">
                            <a:latin typeface="Cambria Math" panose="02040503050406030204" pitchFamily="18" charset="0"/>
                          </a:rPr>
                          <m:t>𝜇</m:t>
                        </m:r>
                      </m:e>
                      <m:sub>
                        <m:r>
                          <a:rPr lang="en-US" i="1" dirty="0">
                            <a:latin typeface="Cambria Math" panose="02040503050406030204" pitchFamily="18" charset="0"/>
                          </a:rPr>
                          <m:t>0</m:t>
                        </m:r>
                      </m:sub>
                    </m:sSub>
                    <m:r>
                      <a:rPr lang="en-US" i="1" dirty="0">
                        <a:latin typeface="Cambria Math" panose="02040503050406030204" pitchFamily="18" charset="0"/>
                      </a:rPr>
                      <m:t> = 190 </m:t>
                    </m:r>
                  </m:oMath>
                </a14:m>
                <a:r>
                  <a:rPr lang="en-US" dirty="0">
                    <a:latin typeface="Arial" panose="020B0604020202020204" pitchFamily="34" charset="0"/>
                    <a:cs typeface="Arial" panose="020B0604020202020204" pitchFamily="34" charset="0"/>
                  </a:rPr>
                  <a:t>vs. </a:t>
                </a:r>
                <a:r>
                  <a:rPr lang="en-US" i="1" dirty="0">
                    <a:latin typeface="Arial" panose="020B0604020202020204" pitchFamily="34" charset="0"/>
                    <a:cs typeface="Arial" panose="020B0604020202020204" pitchFamily="34" charset="0"/>
                  </a:rPr>
                  <a:t>H</a:t>
                </a:r>
                <a:r>
                  <a:rPr lang="en-US" dirty="0">
                    <a:latin typeface="Arial" panose="020B0604020202020204" pitchFamily="34" charset="0"/>
                    <a:cs typeface="Arial" panose="020B0604020202020204" pitchFamily="34" charset="0"/>
                  </a:rPr>
                  <a:t>1: </a:t>
                </a:r>
                <a14:m>
                  <m:oMath xmlns:m="http://schemas.openxmlformats.org/officeDocument/2006/math">
                    <m:r>
                      <a:rPr lang="en-US" i="1" dirty="0">
                        <a:latin typeface="Cambria Math" panose="02040503050406030204" pitchFamily="18" charset="0"/>
                      </a:rPr>
                      <m:t>𝜇</m:t>
                    </m:r>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𝜇</m:t>
                        </m:r>
                      </m:e>
                      <m:sub>
                        <m:r>
                          <a:rPr lang="en-US" i="1" dirty="0">
                            <a:latin typeface="Cambria Math" panose="02040503050406030204" pitchFamily="18" charset="0"/>
                            <a:ea typeface="Cambria Math" panose="02040503050406030204" pitchFamily="18" charset="0"/>
                          </a:rPr>
                          <m:t>0</m:t>
                        </m:r>
                      </m:sub>
                    </m:sSub>
                    <m:r>
                      <a:rPr lang="en-US" i="1" dirty="0">
                        <a:latin typeface="Cambria Math" panose="02040503050406030204" pitchFamily="18" charset="0"/>
                      </a:rPr>
                      <m:t>. </m:t>
                    </m:r>
                  </m:oMath>
                </a14:m>
                <a:r>
                  <a:rPr lang="en-US" dirty="0">
                    <a:latin typeface="Arial" panose="020B0604020202020204" pitchFamily="34" charset="0"/>
                    <a:cs typeface="Arial" panose="020B0604020202020204" pitchFamily="34" charset="0"/>
                  </a:rPr>
                  <a:t>Blood tests are performed on 100 female Asian immigrants ages 21−40, and the mean level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oMath>
                </a14:m>
                <a:r>
                  <a:rPr lang="en-US" dirty="0">
                    <a:latin typeface="Arial" panose="020B0604020202020204" pitchFamily="34" charset="0"/>
                    <a:cs typeface="Arial" panose="020B0604020202020204" pitchFamily="34" charset="0"/>
                  </a:rPr>
                  <a:t>) is 181.52 mg/dL with standard deviation = 40 mg/dL.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Q: Test the hypothesis that the mean cholesterol level of recent female Asian immigrants is different from the mean in the general U.S. population.</a:t>
                </a:r>
              </a:p>
            </p:txBody>
          </p:sp>
        </mc:Choice>
        <mc:Fallback xmlns="">
          <p:sp>
            <p:nvSpPr>
              <p:cNvPr id="3" name="矩形 2">
                <a:extLst>
                  <a:ext uri="{FF2B5EF4-FFF2-40B4-BE49-F238E27FC236}">
                    <a16:creationId xmlns:a16="http://schemas.microsoft.com/office/drawing/2014/main" id="{812099FD-557A-464D-8951-A87A7EF2D6CD}"/>
                  </a:ext>
                </a:extLst>
              </p:cNvPr>
              <p:cNvSpPr>
                <a:spLocks noRot="1" noChangeAspect="1" noMove="1" noResize="1" noEditPoints="1" noAdjustHandles="1" noChangeArrowheads="1" noChangeShapeType="1" noTextEdit="1"/>
              </p:cNvSpPr>
              <p:nvPr/>
            </p:nvSpPr>
            <p:spPr>
              <a:xfrm>
                <a:off x="673768" y="1389530"/>
                <a:ext cx="7916780" cy="4247317"/>
              </a:xfrm>
              <a:prstGeom prst="rect">
                <a:avLst/>
              </a:prstGeom>
              <a:blipFill>
                <a:blip r:embed="rId3"/>
                <a:stretch>
                  <a:fillRect l="-693" t="-861" r="-616" b="-1291"/>
                </a:stretch>
              </a:blipFill>
            </p:spPr>
            <p:txBody>
              <a:bodyPr/>
              <a:lstStyle/>
              <a:p>
                <a:r>
                  <a:rPr lang="en-US">
                    <a:noFill/>
                  </a:rPr>
                  <a:t> </a:t>
                </a:r>
              </a:p>
            </p:txBody>
          </p:sp>
        </mc:Fallback>
      </mc:AlternateContent>
    </p:spTree>
    <p:extLst>
      <p:ext uri="{BB962C8B-B14F-4D97-AF65-F5344CB8AC3E}">
        <p14:creationId xmlns:p14="http://schemas.microsoft.com/office/powerpoint/2010/main" val="2038148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524096-DD05-4D58-941D-3B8A14E81A28}"/>
              </a:ext>
            </a:extLst>
          </p:cNvPr>
          <p:cNvSpPr txBox="1"/>
          <p:nvPr/>
        </p:nvSpPr>
        <p:spPr>
          <a:xfrm>
            <a:off x="356658" y="1370518"/>
            <a:ext cx="3197771" cy="369332"/>
          </a:xfrm>
          <a:prstGeom prst="rect">
            <a:avLst/>
          </a:prstGeom>
          <a:noFill/>
        </p:spPr>
        <p:txBody>
          <a:bodyPr wrap="square" rtlCol="0">
            <a:spAutoFit/>
          </a:bodyPr>
          <a:lstStyle/>
          <a:p>
            <a:r>
              <a:rPr lang="en-US" b="1" dirty="0"/>
              <a:t>Solution:</a:t>
            </a:r>
          </a:p>
        </p:txBody>
      </p:sp>
      <p:sp>
        <p:nvSpPr>
          <p:cNvPr id="4" name="文本框 3">
            <a:extLst>
              <a:ext uri="{FF2B5EF4-FFF2-40B4-BE49-F238E27FC236}">
                <a16:creationId xmlns:a16="http://schemas.microsoft.com/office/drawing/2014/main" id="{384288B7-9123-4D4F-B528-DA53249A9CE6}"/>
              </a:ext>
            </a:extLst>
          </p:cNvPr>
          <p:cNvSpPr txBox="1"/>
          <p:nvPr/>
        </p:nvSpPr>
        <p:spPr>
          <a:xfrm>
            <a:off x="356658" y="2471491"/>
            <a:ext cx="3198311" cy="369332"/>
          </a:xfrm>
          <a:prstGeom prst="rect">
            <a:avLst/>
          </a:prstGeom>
          <a:noFill/>
        </p:spPr>
        <p:txBody>
          <a:bodyPr wrap="none" rtlCol="0">
            <a:spAutoFit/>
          </a:bodyPr>
          <a:lstStyle/>
          <a:p>
            <a:r>
              <a:rPr lang="en-US" dirty="0"/>
              <a:t>We compute the test statistic:</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77DDB76-EBDC-49D0-8157-1663C908368D}"/>
                  </a:ext>
                </a:extLst>
              </p:cNvPr>
              <p:cNvSpPr txBox="1"/>
              <p:nvPr/>
            </p:nvSpPr>
            <p:spPr>
              <a:xfrm>
                <a:off x="3554429" y="2428888"/>
                <a:ext cx="4144661" cy="5397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𝑡</m:t>
                      </m:r>
                      <m:r>
                        <a:rPr lang="en-US" sz="1600" i="1">
                          <a:latin typeface="Cambria Math" panose="02040503050406030204" pitchFamily="18" charset="0"/>
                        </a:rPr>
                        <m:t>=</m:t>
                      </m:r>
                      <m:f>
                        <m:fPr>
                          <m:ctrlPr>
                            <a:rPr lang="en-US" sz="1600" i="1">
                              <a:latin typeface="Cambria Math" panose="02040503050406030204" pitchFamily="18" charset="0"/>
                            </a:rPr>
                          </m:ctrlPr>
                        </m:fPr>
                        <m:num>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𝜇</m:t>
                              </m:r>
                            </m:e>
                            <m:sub>
                              <m:r>
                                <a:rPr lang="en-US" sz="1600" i="1">
                                  <a:latin typeface="Cambria Math" panose="02040503050406030204" pitchFamily="18" charset="0"/>
                                </a:rPr>
                                <m:t>0</m:t>
                              </m:r>
                            </m:sub>
                          </m:sSub>
                        </m:num>
                        <m:den>
                          <m:r>
                            <a:rPr lang="en-US" sz="1600" i="1">
                              <a:latin typeface="Cambria Math" panose="02040503050406030204" pitchFamily="18" charset="0"/>
                            </a:rPr>
                            <m:t>𝑠</m:t>
                          </m:r>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𝑛</m:t>
                              </m:r>
                            </m:e>
                          </m:rad>
                        </m:den>
                      </m:f>
                      <m:r>
                        <a:rPr lang="en-US" sz="1600" i="1">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181.52−190</m:t>
                          </m:r>
                        </m:num>
                        <m:den>
                          <m:r>
                            <a:rPr lang="en-US" sz="1600" i="1">
                              <a:latin typeface="Cambria Math" panose="02040503050406030204" pitchFamily="18" charset="0"/>
                            </a:rPr>
                            <m:t>40/</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100</m:t>
                              </m:r>
                            </m:e>
                          </m:rad>
                        </m:den>
                      </m:f>
                      <m:r>
                        <a:rPr lang="en-US" sz="1600" i="1">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−8.48</m:t>
                          </m:r>
                        </m:num>
                        <m:den>
                          <m:r>
                            <a:rPr lang="en-US" sz="1600" i="1">
                              <a:latin typeface="Cambria Math" panose="02040503050406030204" pitchFamily="18" charset="0"/>
                            </a:rPr>
                            <m:t>4</m:t>
                          </m:r>
                        </m:den>
                      </m:f>
                      <m:r>
                        <a:rPr lang="en-US" sz="1600" i="1">
                          <a:latin typeface="Cambria Math" panose="02040503050406030204" pitchFamily="18" charset="0"/>
                        </a:rPr>
                        <m:t>=−2.12</m:t>
                      </m:r>
                    </m:oMath>
                  </m:oMathPara>
                </a14:m>
                <a:endParaRPr lang="en-US" sz="1600" dirty="0"/>
              </a:p>
            </p:txBody>
          </p:sp>
        </mc:Choice>
        <mc:Fallback xmlns="">
          <p:sp>
            <p:nvSpPr>
              <p:cNvPr id="5" name="文本框 4">
                <a:extLst>
                  <a:ext uri="{FF2B5EF4-FFF2-40B4-BE49-F238E27FC236}">
                    <a16:creationId xmlns:a16="http://schemas.microsoft.com/office/drawing/2014/main" id="{977DDB76-EBDC-49D0-8157-1663C908368D}"/>
                  </a:ext>
                </a:extLst>
              </p:cNvPr>
              <p:cNvSpPr txBox="1">
                <a:spLocks noRot="1" noChangeAspect="1" noMove="1" noResize="1" noEditPoints="1" noAdjustHandles="1" noChangeArrowheads="1" noChangeShapeType="1" noTextEdit="1"/>
              </p:cNvSpPr>
              <p:nvPr/>
            </p:nvSpPr>
            <p:spPr>
              <a:xfrm>
                <a:off x="3554429" y="2428888"/>
                <a:ext cx="4144661" cy="539700"/>
              </a:xfrm>
              <a:prstGeom prst="rect">
                <a:avLst/>
              </a:prstGeom>
              <a:blipFill>
                <a:blip r:embed="rId3"/>
                <a:stretch>
                  <a:fillRect/>
                </a:stretch>
              </a:blipFill>
            </p:spPr>
            <p:txBody>
              <a:bodyPr/>
              <a:lstStyle/>
              <a:p>
                <a:r>
                  <a:rPr lang="en-US">
                    <a:noFill/>
                  </a:rPr>
                  <a:t> </a:t>
                </a:r>
              </a:p>
            </p:txBody>
          </p:sp>
        </mc:Fallback>
      </mc:AlternateContent>
      <p:sp>
        <p:nvSpPr>
          <p:cNvPr id="6" name="矩形 5">
            <a:extLst>
              <a:ext uri="{FF2B5EF4-FFF2-40B4-BE49-F238E27FC236}">
                <a16:creationId xmlns:a16="http://schemas.microsoft.com/office/drawing/2014/main" id="{76CC2680-620B-4387-9687-C4ECDF6B763E}"/>
              </a:ext>
            </a:extLst>
          </p:cNvPr>
          <p:cNvSpPr/>
          <p:nvPr/>
        </p:nvSpPr>
        <p:spPr>
          <a:xfrm>
            <a:off x="356658" y="3575664"/>
            <a:ext cx="8147420" cy="1754326"/>
          </a:xfrm>
          <a:prstGeom prst="rect">
            <a:avLst/>
          </a:prstGeom>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 two-sided test with α = .05: critical values are </a:t>
            </a:r>
            <a:r>
              <a:rPr lang="en-US" i="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1 = </a:t>
            </a:r>
            <a:r>
              <a:rPr lang="en-US" i="1"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99,.025, </a:t>
            </a:r>
            <a:r>
              <a:rPr lang="en-US" i="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2 = </a:t>
            </a:r>
            <a:r>
              <a:rPr lang="en-US" i="1"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99,.975.</a:t>
            </a:r>
          </a:p>
          <a:p>
            <a:pPr marL="285750" indent="-285750" algn="just">
              <a:buFont typeface="Arial" panose="020B0604020202020204" pitchFamily="34" charset="0"/>
              <a:buChar char="•"/>
            </a:pPr>
            <a:r>
              <a:rPr lang="en-US" i="1"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99,.975 &lt; </a:t>
            </a:r>
            <a:r>
              <a:rPr lang="en-US" i="1"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60,.975 = 2.000 </a:t>
            </a:r>
            <a:r>
              <a:rPr lang="en-US" dirty="0">
                <a:latin typeface="Arial" panose="020B0604020202020204" pitchFamily="34" charset="0"/>
                <a:cs typeface="Arial" panose="020B0604020202020204" pitchFamily="34" charset="0"/>
                <a:sym typeface="Wingdings" panose="05000000000000000000" pitchFamily="2" charset="2"/>
              </a:rPr>
              <a:t> </a:t>
            </a:r>
            <a:r>
              <a:rPr lang="en-US" i="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2 &lt; 2.000</a:t>
            </a:r>
          </a:p>
          <a:p>
            <a:pPr marL="285750" indent="-285750" algn="just">
              <a:buFont typeface="Arial" panose="020B0604020202020204" pitchFamily="34" charset="0"/>
              <a:buChar char="•"/>
            </a:pPr>
            <a:r>
              <a:rPr lang="en-US" i="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1 = −</a:t>
            </a:r>
            <a:r>
              <a:rPr lang="en-US" i="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2  </a:t>
            </a:r>
            <a:r>
              <a:rPr lang="en-US" dirty="0">
                <a:latin typeface="Arial" panose="020B0604020202020204" pitchFamily="34" charset="0"/>
                <a:cs typeface="Arial" panose="020B0604020202020204" pitchFamily="34" charset="0"/>
                <a:sym typeface="Wingdings" panose="05000000000000000000" pitchFamily="2" charset="2"/>
              </a:rPr>
              <a:t> </a:t>
            </a:r>
            <a:r>
              <a:rPr lang="en-US" i="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1 </a:t>
            </a:r>
            <a:r>
              <a:rPr lang="en-US" i="1" dirty="0">
                <a:latin typeface="Arial" panose="020B0604020202020204" pitchFamily="34" charset="0"/>
                <a:cs typeface="Arial" panose="020B0604020202020204" pitchFamily="34" charset="0"/>
              </a:rPr>
              <a:t>&gt; </a:t>
            </a:r>
            <a:r>
              <a:rPr lang="en-US" dirty="0">
                <a:latin typeface="Arial" panose="020B0604020202020204" pitchFamily="34" charset="0"/>
                <a:cs typeface="Arial" panose="020B0604020202020204" pitchFamily="34" charset="0"/>
              </a:rPr>
              <a:t>−2.000</a:t>
            </a:r>
          </a:p>
          <a:p>
            <a:pPr marL="285750" indent="-285750" algn="just">
              <a:buFont typeface="Arial" panose="020B0604020202020204" pitchFamily="34" charset="0"/>
              <a:buChar char="•"/>
            </a:pPr>
            <a:r>
              <a:rPr lang="en-US" i="1"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−2.12 &lt; −2.000 &lt; </a:t>
            </a:r>
            <a:r>
              <a:rPr lang="en-US" i="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sym typeface="Wingdings" panose="05000000000000000000" pitchFamily="2" charset="2"/>
              </a:rPr>
              <a:t> </a:t>
            </a:r>
            <a:r>
              <a:rPr lang="en-US" dirty="0">
                <a:latin typeface="Arial" panose="020B0604020202020204" pitchFamily="34" charset="0"/>
                <a:cs typeface="Arial" panose="020B0604020202020204" pitchFamily="34" charset="0"/>
              </a:rPr>
              <a:t>reject </a:t>
            </a:r>
            <a:r>
              <a:rPr lang="en-US" i="1" dirty="0">
                <a:latin typeface="Arial" panose="020B0604020202020204" pitchFamily="34" charset="0"/>
                <a:cs typeface="Arial" panose="020B0604020202020204" pitchFamily="34" charset="0"/>
              </a:rPr>
              <a:t>H</a:t>
            </a:r>
            <a:r>
              <a:rPr lang="en-US" dirty="0">
                <a:latin typeface="Arial" panose="020B0604020202020204" pitchFamily="34" charset="0"/>
                <a:cs typeface="Arial" panose="020B0604020202020204" pitchFamily="34" charset="0"/>
              </a:rPr>
              <a:t>0 at the 5% level of significance</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Conclusion: the mean cholesterol level of recent Asian immigrants is significantly different from that of the general U.S. population</a:t>
            </a:r>
          </a:p>
        </p:txBody>
      </p:sp>
      <mc:AlternateContent xmlns:mc="http://schemas.openxmlformats.org/markup-compatibility/2006" xmlns:a14="http://schemas.microsoft.com/office/drawing/2010/main">
        <mc:Choice Requires="a14">
          <p:sp>
            <p:nvSpPr>
              <p:cNvPr id="7" name="文本框 3">
                <a:extLst>
                  <a:ext uri="{FF2B5EF4-FFF2-40B4-BE49-F238E27FC236}">
                    <a16:creationId xmlns:a16="http://schemas.microsoft.com/office/drawing/2014/main" id="{BEA07A3A-9D19-460A-8EFE-ED0AB0C9331F}"/>
                  </a:ext>
                </a:extLst>
              </p:cNvPr>
              <p:cNvSpPr txBox="1"/>
              <p:nvPr/>
            </p:nvSpPr>
            <p:spPr>
              <a:xfrm>
                <a:off x="356658" y="1869985"/>
                <a:ext cx="6773779" cy="38151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Given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40, .975</m:t>
                        </m:r>
                      </m:sub>
                    </m:sSub>
                    <m:r>
                      <a:rPr lang="en-US" i="1">
                        <a:latin typeface="Cambria Math" panose="02040503050406030204" pitchFamily="18" charset="0"/>
                      </a:rPr>
                      <m:t>=2.021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60, .975</m:t>
                        </m:r>
                      </m:sub>
                    </m:sSub>
                    <m:r>
                      <a:rPr lang="en-US" i="1">
                        <a:latin typeface="Cambria Math" panose="02040503050406030204" pitchFamily="18" charset="0"/>
                      </a:rPr>
                      <m:t>=2.000,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120, .975</m:t>
                        </m:r>
                      </m:sub>
                    </m:sSub>
                    <m:r>
                      <a:rPr lang="en-US" i="1">
                        <a:latin typeface="Cambria Math" panose="02040503050406030204" pitchFamily="18" charset="0"/>
                      </a:rPr>
                      <m:t>=1.980</m:t>
                    </m:r>
                  </m:oMath>
                </a14:m>
                <a:endParaRPr lang="en-US" dirty="0">
                  <a:latin typeface="Arial" panose="020B0604020202020204" pitchFamily="34" charset="0"/>
                  <a:cs typeface="Arial" panose="020B0604020202020204" pitchFamily="34" charset="0"/>
                </a:endParaRPr>
              </a:p>
            </p:txBody>
          </p:sp>
        </mc:Choice>
        <mc:Fallback xmlns="">
          <p:sp>
            <p:nvSpPr>
              <p:cNvPr id="7" name="文本框 3">
                <a:extLst>
                  <a:ext uri="{FF2B5EF4-FFF2-40B4-BE49-F238E27FC236}">
                    <a16:creationId xmlns:a16="http://schemas.microsoft.com/office/drawing/2014/main" id="{BEA07A3A-9D19-460A-8EFE-ED0AB0C9331F}"/>
                  </a:ext>
                </a:extLst>
              </p:cNvPr>
              <p:cNvSpPr txBox="1">
                <a:spLocks noRot="1" noChangeAspect="1" noMove="1" noResize="1" noEditPoints="1" noAdjustHandles="1" noChangeArrowheads="1" noChangeShapeType="1" noTextEdit="1"/>
              </p:cNvSpPr>
              <p:nvPr/>
            </p:nvSpPr>
            <p:spPr>
              <a:xfrm>
                <a:off x="356658" y="1869985"/>
                <a:ext cx="6773779" cy="381515"/>
              </a:xfrm>
              <a:prstGeom prst="rect">
                <a:avLst/>
              </a:prstGeom>
              <a:blipFill>
                <a:blip r:embed="rId4"/>
                <a:stretch>
                  <a:fillRect l="-810" t="-9677" b="-22581"/>
                </a:stretch>
              </a:blipFill>
            </p:spPr>
            <p:txBody>
              <a:bodyPr/>
              <a:lstStyle/>
              <a:p>
                <a:r>
                  <a:rPr lang="en-US">
                    <a:noFill/>
                  </a:rPr>
                  <a:t> </a:t>
                </a:r>
              </a:p>
            </p:txBody>
          </p:sp>
        </mc:Fallback>
      </mc:AlternateContent>
      <p:sp>
        <p:nvSpPr>
          <p:cNvPr id="8" name="文本框 1">
            <a:extLst>
              <a:ext uri="{FF2B5EF4-FFF2-40B4-BE49-F238E27FC236}">
                <a16:creationId xmlns:a16="http://schemas.microsoft.com/office/drawing/2014/main" id="{19AFD62B-5FB3-4EC6-978A-6643849BD052}"/>
              </a:ext>
            </a:extLst>
          </p:cNvPr>
          <p:cNvSpPr txBox="1"/>
          <p:nvPr/>
        </p:nvSpPr>
        <p:spPr>
          <a:xfrm>
            <a:off x="0" y="0"/>
            <a:ext cx="8895811" cy="1338828"/>
          </a:xfrm>
          <a:prstGeom prst="rect">
            <a:avLst/>
          </a:prstGeom>
          <a:noFill/>
        </p:spPr>
        <p:txBody>
          <a:bodyPr wrap="square" rtlCol="0">
            <a:spAutoFit/>
          </a:bodyPr>
          <a:lstStyle/>
          <a:p>
            <a:pPr algn="ctr"/>
            <a:r>
              <a:rPr lang="en-US" sz="2700" b="1" dirty="0"/>
              <a:t>Example on One-sample </a:t>
            </a:r>
            <a:r>
              <a:rPr lang="en-US" sz="2700" b="1" i="1" dirty="0"/>
              <a:t>t</a:t>
            </a:r>
            <a:r>
              <a:rPr lang="en-US" sz="2700" b="1" dirty="0"/>
              <a:t> Test for the Mean of a Normal Distribution with Unknown Variance:</a:t>
            </a:r>
          </a:p>
          <a:p>
            <a:pPr algn="ctr"/>
            <a:r>
              <a:rPr lang="en-US" sz="2700" b="1" dirty="0"/>
              <a:t>Cardiovascular Disease</a:t>
            </a:r>
          </a:p>
        </p:txBody>
      </p:sp>
    </p:spTree>
    <p:extLst>
      <p:ext uri="{BB962C8B-B14F-4D97-AF65-F5344CB8AC3E}">
        <p14:creationId xmlns:p14="http://schemas.microsoft.com/office/powerpoint/2010/main" val="3484397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7EAEAB2-3EA0-4024-A311-5D4F64F9763A}"/>
              </a:ext>
            </a:extLst>
          </p:cNvPr>
          <p:cNvPicPr>
            <a:picLocks noChangeAspect="1"/>
          </p:cNvPicPr>
          <p:nvPr/>
        </p:nvPicPr>
        <p:blipFill>
          <a:blip r:embed="rId3"/>
          <a:stretch>
            <a:fillRect/>
          </a:stretch>
        </p:blipFill>
        <p:spPr>
          <a:xfrm>
            <a:off x="1683658" y="141304"/>
            <a:ext cx="5900826" cy="6716695"/>
          </a:xfrm>
          <a:prstGeom prst="rect">
            <a:avLst/>
          </a:prstGeom>
        </p:spPr>
      </p:pic>
      <p:sp>
        <p:nvSpPr>
          <p:cNvPr id="5" name="Rectangle 4">
            <a:extLst>
              <a:ext uri="{FF2B5EF4-FFF2-40B4-BE49-F238E27FC236}">
                <a16:creationId xmlns:a16="http://schemas.microsoft.com/office/drawing/2014/main" id="{BA1CBB5F-557A-425C-827C-0B39A59F7F65}"/>
              </a:ext>
            </a:extLst>
          </p:cNvPr>
          <p:cNvSpPr/>
          <p:nvPr/>
        </p:nvSpPr>
        <p:spPr>
          <a:xfrm>
            <a:off x="5243599" y="5764733"/>
            <a:ext cx="435305" cy="431530"/>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005045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le 1"/>
          <p:cNvSpPr txBox="1">
            <a:spLocks noGrp="1"/>
          </p:cNvSpPr>
          <p:nvPr>
            <p:ph type="ctrTitle"/>
          </p:nvPr>
        </p:nvSpPr>
        <p:spPr>
          <a:xfrm>
            <a:off x="685800" y="457200"/>
            <a:ext cx="7851648" cy="533400"/>
          </a:xfrm>
          <a:prstGeom prst="rect">
            <a:avLst/>
          </a:prstGeom>
        </p:spPr>
        <p:txBody>
          <a:bodyPr>
            <a:noAutofit/>
          </a:bodyPr>
          <a:lstStyle>
            <a:lvl1pPr>
              <a:defRPr sz="2700"/>
            </a:lvl1pPr>
          </a:lstStyle>
          <a:p>
            <a:r>
              <a:rPr lang="en-US" sz="3200" b="1" dirty="0"/>
              <a:t>Overview</a:t>
            </a:r>
            <a:endParaRPr sz="3200" b="1" dirty="0"/>
          </a:p>
        </p:txBody>
      </p:sp>
      <p:sp>
        <p:nvSpPr>
          <p:cNvPr id="98" name="Subtitle 2"/>
          <p:cNvSpPr txBox="1">
            <a:spLocks noGrp="1"/>
          </p:cNvSpPr>
          <p:nvPr>
            <p:ph type="subTitle" idx="1"/>
          </p:nvPr>
        </p:nvSpPr>
        <p:spPr>
          <a:xfrm>
            <a:off x="533400" y="1219200"/>
            <a:ext cx="7854950" cy="5334000"/>
          </a:xfrm>
          <a:prstGeom prst="rect">
            <a:avLst/>
          </a:prstGeom>
        </p:spPr>
        <p:txBody>
          <a:bodyPr/>
          <a:lstStyle/>
          <a:p>
            <a:pPr algn="l">
              <a:lnSpc>
                <a:spcPct val="80000"/>
              </a:lnSpc>
              <a:defRPr sz="2200"/>
            </a:pPr>
            <a:endParaRPr dirty="0"/>
          </a:p>
          <a:p>
            <a:pPr marL="342900" indent="-342900" algn="l">
              <a:lnSpc>
                <a:spcPct val="80000"/>
              </a:lnSpc>
              <a:spcBef>
                <a:spcPts val="500"/>
              </a:spcBef>
              <a:buClr>
                <a:srgbClr val="000000"/>
              </a:buClr>
              <a:buSzPct val="100000"/>
              <a:buFont typeface="Arial"/>
              <a:buChar char="•"/>
              <a:defRPr sz="2200"/>
            </a:pPr>
            <a:r>
              <a:rPr dirty="0"/>
              <a:t>Null hypothesis and alternative hypothesis</a:t>
            </a:r>
          </a:p>
          <a:p>
            <a:pPr algn="l">
              <a:lnSpc>
                <a:spcPct val="80000"/>
              </a:lnSpc>
              <a:defRPr sz="2200"/>
            </a:pPr>
            <a:endParaRPr dirty="0"/>
          </a:p>
          <a:p>
            <a:pPr marL="342900" indent="-342900" algn="l">
              <a:lnSpc>
                <a:spcPct val="80000"/>
              </a:lnSpc>
              <a:spcBef>
                <a:spcPts val="500"/>
              </a:spcBef>
              <a:buClr>
                <a:srgbClr val="000000"/>
              </a:buClr>
              <a:buSzPct val="100000"/>
              <a:buFont typeface="Arial"/>
              <a:buChar char="•"/>
              <a:defRPr sz="2200"/>
            </a:pPr>
            <a:r>
              <a:rPr dirty="0"/>
              <a:t>Type I error and type II error</a:t>
            </a:r>
          </a:p>
          <a:p>
            <a:pPr algn="l">
              <a:lnSpc>
                <a:spcPct val="80000"/>
              </a:lnSpc>
              <a:defRPr sz="2200"/>
            </a:pPr>
            <a:endParaRPr dirty="0"/>
          </a:p>
          <a:p>
            <a:pPr marL="342900" indent="-342900" algn="l">
              <a:lnSpc>
                <a:spcPct val="80000"/>
              </a:lnSpc>
              <a:spcBef>
                <a:spcPts val="500"/>
              </a:spcBef>
              <a:buClr>
                <a:srgbClr val="000000"/>
              </a:buClr>
              <a:buSzPct val="100000"/>
              <a:buFont typeface="Arial"/>
              <a:buChar char="•"/>
              <a:defRPr sz="2200"/>
            </a:pPr>
            <a:r>
              <a:rPr dirty="0"/>
              <a:t>Hypothesis testing using one-sample inference, including:</a:t>
            </a:r>
          </a:p>
          <a:p>
            <a:pPr marL="800100" lvl="1" indent="-342900" algn="l">
              <a:lnSpc>
                <a:spcPct val="80000"/>
              </a:lnSpc>
              <a:spcBef>
                <a:spcPts val="400"/>
              </a:spcBef>
              <a:buClr>
                <a:srgbClr val="000000"/>
              </a:buClr>
              <a:buSzPct val="100000"/>
              <a:buFont typeface="Arial"/>
              <a:buChar char="•"/>
              <a:defRPr sz="1900"/>
            </a:pPr>
            <a:r>
              <a:rPr dirty="0"/>
              <a:t>calculation of t statistics,  critical value and p-value  for one-sided alternative</a:t>
            </a:r>
            <a:endParaRPr sz="2800" dirty="0">
              <a:solidFill>
                <a:srgbClr val="888888"/>
              </a:solidFill>
            </a:endParaRPr>
          </a:p>
          <a:p>
            <a:pPr marL="800100" lvl="1" indent="-342900" algn="l">
              <a:lnSpc>
                <a:spcPct val="80000"/>
              </a:lnSpc>
              <a:spcBef>
                <a:spcPts val="400"/>
              </a:spcBef>
              <a:buClr>
                <a:srgbClr val="000000"/>
              </a:buClr>
              <a:buSzPct val="100000"/>
              <a:buFont typeface="Arial"/>
              <a:buChar char="•"/>
              <a:defRPr sz="1900"/>
            </a:pPr>
            <a:r>
              <a:rPr lang="en-US" dirty="0"/>
              <a:t>computation</a:t>
            </a:r>
            <a:r>
              <a:rPr dirty="0"/>
              <a:t> of t statistics, critical value and p-value for two-sided alternative</a:t>
            </a:r>
            <a:endParaRPr dirty="0">
              <a:solidFill>
                <a:srgbClr val="888888"/>
              </a:solidFill>
            </a:endParaRPr>
          </a:p>
          <a:p>
            <a:pPr marL="800100" lvl="1" indent="-342900" algn="l">
              <a:lnSpc>
                <a:spcPct val="80000"/>
              </a:lnSpc>
              <a:spcBef>
                <a:spcPts val="600"/>
              </a:spcBef>
              <a:buClr>
                <a:srgbClr val="000000"/>
              </a:buClr>
              <a:buSzPct val="100000"/>
              <a:buFont typeface="Arial"/>
              <a:buChar char="•"/>
              <a:defRPr sz="1900">
                <a:solidFill>
                  <a:srgbClr val="888888"/>
                </a:solidFill>
              </a:defRPr>
            </a:pPr>
            <a:endParaRPr dirty="0">
              <a:solidFill>
                <a:srgbClr val="888888"/>
              </a:solidFill>
            </a:endParaRPr>
          </a:p>
          <a:p>
            <a:pPr marL="342900" indent="-342900" algn="l">
              <a:lnSpc>
                <a:spcPct val="80000"/>
              </a:lnSpc>
              <a:spcBef>
                <a:spcPts val="500"/>
              </a:spcBef>
              <a:buClr>
                <a:srgbClr val="000000"/>
              </a:buClr>
              <a:buSzPct val="100000"/>
              <a:buFont typeface="Arial"/>
              <a:buChar char="•"/>
              <a:defRPr sz="2200"/>
            </a:pPr>
            <a:r>
              <a:rPr dirty="0"/>
              <a:t> Calculate the power of a test and determine the appropriate sample size</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ubtitle 2"/>
          <p:cNvSpPr txBox="1">
            <a:spLocks noGrp="1"/>
          </p:cNvSpPr>
          <p:nvPr>
            <p:ph type="subTitle" idx="1"/>
          </p:nvPr>
        </p:nvSpPr>
        <p:spPr>
          <a:xfrm>
            <a:off x="533400" y="1600200"/>
            <a:ext cx="8229600" cy="5029200"/>
          </a:xfrm>
          <a:prstGeom prst="rect">
            <a:avLst/>
          </a:prstGeom>
        </p:spPr>
        <p:txBody>
          <a:bodyPr/>
          <a:lstStyle/>
          <a:p>
            <a:pPr algn="l">
              <a:spcBef>
                <a:spcPts val="500"/>
              </a:spcBef>
              <a:defRPr sz="2200"/>
            </a:pPr>
            <a:r>
              <a:t>Let t = (x - </a:t>
            </a:r>
            <a:r>
              <a:rPr>
                <a:latin typeface="Symbol"/>
                <a:ea typeface="Symbol"/>
                <a:cs typeface="Symbol"/>
                <a:sym typeface="Symbol"/>
              </a:rPr>
              <a:t>m</a:t>
            </a:r>
            <a:r>
              <a:rPr baseline="-25000"/>
              <a:t>0</a:t>
            </a:r>
            <a:r>
              <a:t>)/(s/√n)</a:t>
            </a:r>
          </a:p>
          <a:p>
            <a:pPr algn="l">
              <a:defRPr sz="2200"/>
            </a:pPr>
            <a:endParaRPr/>
          </a:p>
          <a:p>
            <a:pPr marL="342900" indent="-342900" algn="just">
              <a:spcBef>
                <a:spcPts val="400"/>
              </a:spcBef>
              <a:buSzPct val="100000"/>
              <a:buFont typeface="Arial"/>
              <a:buChar char="•"/>
              <a:defRPr sz="2000" b="1" i="1"/>
            </a:pPr>
            <a:r>
              <a:t>P</a:t>
            </a:r>
            <a:r>
              <a:rPr i="0"/>
              <a:t>-value: </a:t>
            </a:r>
            <a:r>
              <a:rPr b="0" i="0"/>
              <a:t> probability under H</a:t>
            </a:r>
            <a:r>
              <a:rPr b="0" i="0" baseline="-25000"/>
              <a:t>0</a:t>
            </a:r>
            <a:r>
              <a:rPr b="0" i="0"/>
              <a:t> of obtaining a test statistic as extreme as or more extreme than the observed test statistic</a:t>
            </a:r>
          </a:p>
          <a:p>
            <a:pPr marL="800100" lvl="1" indent="-342900" algn="just">
              <a:spcBef>
                <a:spcPts val="300"/>
              </a:spcBef>
              <a:buSzPct val="100000"/>
              <a:buFont typeface="Courier New"/>
              <a:buChar char="o"/>
              <a:defRPr sz="1600"/>
            </a:pPr>
            <a:r>
              <a:t>a two-sided H</a:t>
            </a:r>
            <a:r>
              <a:rPr baseline="-25000"/>
              <a:t>1</a:t>
            </a:r>
            <a:r>
              <a:rPr baseline="-25000">
                <a:solidFill>
                  <a:srgbClr val="888888"/>
                </a:solidFill>
              </a:rPr>
              <a:t> </a:t>
            </a:r>
            <a:r>
              <a:t>is used</a:t>
            </a:r>
            <a:endParaRPr sz="2800">
              <a:solidFill>
                <a:srgbClr val="888888"/>
              </a:solidFill>
            </a:endParaRPr>
          </a:p>
          <a:p>
            <a:pPr marL="800100" lvl="1" indent="-342900" algn="just">
              <a:spcBef>
                <a:spcPts val="300"/>
              </a:spcBef>
              <a:buSzPct val="100000"/>
              <a:buFont typeface="Courier New"/>
              <a:buChar char="o"/>
              <a:defRPr sz="1600" b="1"/>
            </a:pPr>
            <a:r>
              <a:t>absolute value </a:t>
            </a:r>
            <a:r>
              <a:rPr b="0"/>
              <a:t>of t: measures extremeness</a:t>
            </a:r>
          </a:p>
        </p:txBody>
      </p:sp>
      <p:pic>
        <p:nvPicPr>
          <p:cNvPr id="165" name="Picture 4" descr="Picture 4"/>
          <p:cNvPicPr>
            <a:picLocks noChangeAspect="1"/>
          </p:cNvPicPr>
          <p:nvPr/>
        </p:nvPicPr>
        <p:blipFill>
          <a:blip r:embed="rId3"/>
          <a:stretch>
            <a:fillRect/>
          </a:stretch>
        </p:blipFill>
        <p:spPr>
          <a:xfrm>
            <a:off x="3581400" y="1600200"/>
            <a:ext cx="3338513" cy="838200"/>
          </a:xfrm>
          <a:prstGeom prst="rect">
            <a:avLst/>
          </a:prstGeom>
          <a:ln w="12700">
            <a:miter lim="400000"/>
          </a:ln>
        </p:spPr>
      </p:pic>
      <p:pic>
        <p:nvPicPr>
          <p:cNvPr id="166" name="Picture 5" descr="Picture 5"/>
          <p:cNvPicPr>
            <a:picLocks noChangeAspect="1"/>
          </p:cNvPicPr>
          <p:nvPr/>
        </p:nvPicPr>
        <p:blipFill>
          <a:blip r:embed="rId4"/>
          <a:stretch>
            <a:fillRect/>
          </a:stretch>
        </p:blipFill>
        <p:spPr>
          <a:xfrm>
            <a:off x="1295400" y="4013536"/>
            <a:ext cx="6762750" cy="2819401"/>
          </a:xfrm>
          <a:prstGeom prst="rect">
            <a:avLst/>
          </a:prstGeom>
          <a:ln w="12700">
            <a:miter lim="400000"/>
          </a:ln>
        </p:spPr>
      </p:pic>
      <p:sp>
        <p:nvSpPr>
          <p:cNvPr id="167" name="Straight Connector 5"/>
          <p:cNvSpPr/>
          <p:nvPr/>
        </p:nvSpPr>
        <p:spPr>
          <a:xfrm flipH="1" flipV="1">
            <a:off x="1585912" y="1654628"/>
            <a:ext cx="152401" cy="1589"/>
          </a:xfrm>
          <a:prstGeom prst="line">
            <a:avLst/>
          </a:prstGeom>
          <a:ln>
            <a:solidFill>
              <a:srgbClr val="000000"/>
            </a:solidFill>
          </a:ln>
        </p:spPr>
        <p:txBody>
          <a:bodyPr lIns="45719" rIns="45719"/>
          <a:lstStyle/>
          <a:p>
            <a:endParaRPr/>
          </a:p>
        </p:txBody>
      </p:sp>
      <p:sp>
        <p:nvSpPr>
          <p:cNvPr id="168" name="Rectangle 2"/>
          <p:cNvSpPr txBox="1"/>
          <p:nvPr/>
        </p:nvSpPr>
        <p:spPr>
          <a:xfrm>
            <a:off x="655319" y="152400"/>
            <a:ext cx="7757161" cy="1184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defTabSz="685800">
              <a:lnSpc>
                <a:spcPct val="90000"/>
              </a:lnSpc>
              <a:defRPr sz="2700" b="1"/>
            </a:pPr>
            <a:r>
              <a:rPr dirty="0"/>
              <a:t>P-Value for the One-Sample t Test for the Mean of a Normal Distribution </a:t>
            </a:r>
          </a:p>
          <a:p>
            <a:pPr algn="ctr" defTabSz="685800">
              <a:lnSpc>
                <a:spcPct val="90000"/>
              </a:lnSpc>
              <a:defRPr sz="2700" b="1"/>
            </a:pPr>
            <a:r>
              <a:rPr dirty="0"/>
              <a:t>(Two-Sided Alternative)</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1EE081-33B3-4C84-A4CA-8EF8328F9E05}"/>
              </a:ext>
            </a:extLst>
          </p:cNvPr>
          <p:cNvSpPr txBox="1"/>
          <p:nvPr/>
        </p:nvSpPr>
        <p:spPr>
          <a:xfrm>
            <a:off x="217882" y="189839"/>
            <a:ext cx="8708235" cy="923330"/>
          </a:xfrm>
          <a:prstGeom prst="rect">
            <a:avLst/>
          </a:prstGeom>
          <a:noFill/>
        </p:spPr>
        <p:txBody>
          <a:bodyPr wrap="square" rtlCol="0">
            <a:spAutoFit/>
          </a:bodyPr>
          <a:lstStyle/>
          <a:p>
            <a:pPr algn="ctr"/>
            <a:r>
              <a:rPr lang="en-US" sz="2700" b="1" dirty="0"/>
              <a:t>Example on P-Value calculation  for the One-Sample t Test </a:t>
            </a:r>
          </a:p>
        </p:txBody>
      </p:sp>
      <p:sp>
        <p:nvSpPr>
          <p:cNvPr id="3" name="矩形 2">
            <a:extLst>
              <a:ext uri="{FF2B5EF4-FFF2-40B4-BE49-F238E27FC236}">
                <a16:creationId xmlns:a16="http://schemas.microsoft.com/office/drawing/2014/main" id="{1EF4BDE5-3167-49E8-B3F6-2C5A24F2809B}"/>
              </a:ext>
            </a:extLst>
          </p:cNvPr>
          <p:cNvSpPr/>
          <p:nvPr/>
        </p:nvSpPr>
        <p:spPr>
          <a:xfrm>
            <a:off x="217882" y="1257164"/>
            <a:ext cx="8708235" cy="646331"/>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Q: Compute the </a:t>
            </a:r>
            <a:r>
              <a:rPr lang="en-US" b="1" i="1" dirty="0">
                <a:latin typeface="Arial" panose="020B0604020202020204" pitchFamily="34" charset="0"/>
                <a:cs typeface="Arial" panose="020B0604020202020204" pitchFamily="34" charset="0"/>
              </a:rPr>
              <a:t>p</a:t>
            </a:r>
            <a:r>
              <a:rPr lang="en-US" b="1" dirty="0">
                <a:latin typeface="Arial" panose="020B0604020202020204" pitchFamily="34" charset="0"/>
                <a:cs typeface="Arial" panose="020B0604020202020204" pitchFamily="34" charset="0"/>
              </a:rPr>
              <a:t>-value for the hypothesis test in the previous  example (cholesterol levels).</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6B448038-03A5-4D82-9FF8-2294A877B735}"/>
                  </a:ext>
                </a:extLst>
              </p:cNvPr>
              <p:cNvSpPr/>
              <p:nvPr/>
            </p:nvSpPr>
            <p:spPr>
              <a:xfrm>
                <a:off x="217882" y="2047490"/>
                <a:ext cx="8456886" cy="2308324"/>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Solution: </a:t>
                </a:r>
              </a:p>
              <a:p>
                <a:pPr algn="just"/>
                <a:endParaRPr lang="en-US" b="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Because </a:t>
                </a:r>
                <a:r>
                  <a:rPr lang="en-US" i="1"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−2.12: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-value for the test is twice the left-hand tail area, or</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just"/>
                <a14:m>
                  <m:oMathPara xmlns:m="http://schemas.openxmlformats.org/officeDocument/2006/math">
                    <m:oMathParaPr>
                      <m:jc m:val="centerGroup"/>
                    </m:oMathParaPr>
                    <m:oMath xmlns:m="http://schemas.openxmlformats.org/officeDocument/2006/math">
                      <m:r>
                        <a:rPr lang="fr-FR" i="1" dirty="0">
                          <a:latin typeface="Cambria Math" panose="02040503050406030204" pitchFamily="18" charset="0"/>
                        </a:rPr>
                        <m:t>𝑝</m:t>
                      </m:r>
                      <m:r>
                        <a:rPr lang="fr-FR" i="1" dirty="0">
                          <a:latin typeface="Cambria Math" panose="02040503050406030204" pitchFamily="18" charset="0"/>
                        </a:rPr>
                        <m:t> = 2 × </m:t>
                      </m:r>
                      <m:r>
                        <m:rPr>
                          <m:sty m:val="p"/>
                        </m:rPr>
                        <a:rPr lang="fr-FR" i="1" dirty="0">
                          <a:latin typeface="Cambria Math" panose="02040503050406030204" pitchFamily="18" charset="0"/>
                        </a:rPr>
                        <m:t>Pr</m:t>
                      </m:r>
                      <m:r>
                        <a:rPr lang="fr-FR" i="1" dirty="0">
                          <a:latin typeface="Cambria Math" panose="02040503050406030204" pitchFamily="18" charset="0"/>
                        </a:rPr>
                        <m:t>⁡(</m:t>
                      </m:r>
                      <m:sSub>
                        <m:sSubPr>
                          <m:ctrlPr>
                            <a:rPr lang="fr-FR" i="1" dirty="0">
                              <a:latin typeface="Cambria Math" panose="02040503050406030204" pitchFamily="18" charset="0"/>
                            </a:rPr>
                          </m:ctrlPr>
                        </m:sSubPr>
                        <m:e>
                          <m:r>
                            <a:rPr lang="en-US" i="1" dirty="0">
                              <a:latin typeface="Cambria Math" panose="02040503050406030204" pitchFamily="18" charset="0"/>
                            </a:rPr>
                            <m:t>𝑡</m:t>
                          </m:r>
                        </m:e>
                        <m:sub>
                          <m:r>
                            <a:rPr lang="en-US" i="1" dirty="0">
                              <a:latin typeface="Cambria Math" panose="02040503050406030204" pitchFamily="18" charset="0"/>
                            </a:rPr>
                            <m:t>99</m:t>
                          </m:r>
                        </m:sub>
                      </m:sSub>
                      <m:r>
                        <a:rPr lang="fr-FR" i="1" dirty="0">
                          <a:latin typeface="Cambria Math" panose="02040503050406030204" pitchFamily="18" charset="0"/>
                        </a:rPr>
                        <m:t> &lt; −2.12) = 2× </m:t>
                      </m:r>
                      <m:r>
                        <a:rPr lang="fr-FR" i="1" dirty="0">
                          <a:latin typeface="Cambria Math" panose="02040503050406030204" pitchFamily="18" charset="0"/>
                        </a:rPr>
                        <m:t>𝑝𝑡</m:t>
                      </m:r>
                      <m:r>
                        <a:rPr lang="fr-FR" i="1" dirty="0">
                          <a:latin typeface="Cambria Math" panose="02040503050406030204" pitchFamily="18" charset="0"/>
                        </a:rPr>
                        <m:t> (−2.12,99) = .037</m:t>
                      </m:r>
                    </m:oMath>
                  </m:oMathPara>
                </a14:m>
                <a:endParaRPr lang="fr-FR"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                           (using </a:t>
                </a:r>
                <a:r>
                  <a:rPr lang="en-US" dirty="0" err="1">
                    <a:latin typeface="Arial" panose="020B0604020202020204" pitchFamily="34" charset="0"/>
                    <a:cs typeface="Arial" panose="020B0604020202020204" pitchFamily="34" charset="0"/>
                  </a:rPr>
                  <a:t>pt</a:t>
                </a:r>
                <a:r>
                  <a:rPr lang="en-US" dirty="0">
                    <a:latin typeface="Arial" panose="020B0604020202020204" pitchFamily="34" charset="0"/>
                    <a:cs typeface="Arial" panose="020B0604020202020204" pitchFamily="34" charset="0"/>
                  </a:rPr>
                  <a:t> function of R)</a:t>
                </a:r>
              </a:p>
              <a:p>
                <a:pPr algn="just"/>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Conclusion: results are statistically significant with a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-value of .037</a:t>
                </a:r>
              </a:p>
            </p:txBody>
          </p:sp>
        </mc:Choice>
        <mc:Fallback xmlns="">
          <p:sp>
            <p:nvSpPr>
              <p:cNvPr id="4" name="矩形 3">
                <a:extLst>
                  <a:ext uri="{FF2B5EF4-FFF2-40B4-BE49-F238E27FC236}">
                    <a16:creationId xmlns:a16="http://schemas.microsoft.com/office/drawing/2014/main" id="{6B448038-03A5-4D82-9FF8-2294A877B735}"/>
                  </a:ext>
                </a:extLst>
              </p:cNvPr>
              <p:cNvSpPr>
                <a:spLocks noRot="1" noChangeAspect="1" noMove="1" noResize="1" noEditPoints="1" noAdjustHandles="1" noChangeArrowheads="1" noChangeShapeType="1" noTextEdit="1"/>
              </p:cNvSpPr>
              <p:nvPr/>
            </p:nvSpPr>
            <p:spPr>
              <a:xfrm>
                <a:off x="217882" y="2047490"/>
                <a:ext cx="8456886" cy="2308324"/>
              </a:xfrm>
              <a:prstGeom prst="rect">
                <a:avLst/>
              </a:prstGeom>
              <a:blipFill>
                <a:blip r:embed="rId3"/>
                <a:stretch>
                  <a:fillRect l="-649" t="-1583" b="-3166"/>
                </a:stretch>
              </a:blipFill>
            </p:spPr>
            <p:txBody>
              <a:bodyPr/>
              <a:lstStyle/>
              <a:p>
                <a:r>
                  <a:rPr lang="en-US">
                    <a:noFill/>
                  </a:rPr>
                  <a:t> </a:t>
                </a:r>
              </a:p>
            </p:txBody>
          </p:sp>
        </mc:Fallback>
      </mc:AlternateContent>
    </p:spTree>
    <p:extLst>
      <p:ext uri="{BB962C8B-B14F-4D97-AF65-F5344CB8AC3E}">
        <p14:creationId xmlns:p14="http://schemas.microsoft.com/office/powerpoint/2010/main" val="845807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ubtitle 2"/>
          <p:cNvSpPr txBox="1">
            <a:spLocks noGrp="1"/>
          </p:cNvSpPr>
          <p:nvPr>
            <p:ph type="subTitle" idx="1"/>
          </p:nvPr>
        </p:nvSpPr>
        <p:spPr>
          <a:xfrm>
            <a:off x="342900" y="1371600"/>
            <a:ext cx="8458200" cy="5257800"/>
          </a:xfrm>
          <a:prstGeom prst="rect">
            <a:avLst/>
          </a:prstGeom>
        </p:spPr>
        <p:txBody>
          <a:bodyPr/>
          <a:lstStyle/>
          <a:p>
            <a:pPr marL="342900" indent="-342900" algn="l">
              <a:spcBef>
                <a:spcPts val="400"/>
              </a:spcBef>
              <a:buSzPct val="100000"/>
              <a:buFont typeface="Arial"/>
              <a:buChar char="•"/>
              <a:defRPr sz="2000"/>
            </a:pPr>
            <a:r>
              <a:rPr dirty="0"/>
              <a:t>One-sided test is easier to reject H</a:t>
            </a:r>
            <a:r>
              <a:rPr baseline="-25000" dirty="0"/>
              <a:t>0</a:t>
            </a:r>
            <a:r>
              <a:rPr dirty="0"/>
              <a:t>:</a:t>
            </a:r>
            <a:r>
              <a:rPr baseline="-25000" dirty="0"/>
              <a:t> </a:t>
            </a:r>
            <a:r>
              <a:rPr dirty="0"/>
              <a:t>sample mean falls in the expected direction from </a:t>
            </a:r>
            <a:r>
              <a:rPr dirty="0">
                <a:latin typeface="Symbol"/>
                <a:ea typeface="Symbol"/>
                <a:cs typeface="Symbol"/>
                <a:sym typeface="Symbol"/>
              </a:rPr>
              <a:t>m</a:t>
            </a:r>
            <a:r>
              <a:rPr baseline="-25000" dirty="0"/>
              <a:t>0</a:t>
            </a:r>
          </a:p>
          <a:p>
            <a:pPr algn="l">
              <a:defRPr sz="2000"/>
            </a:pPr>
            <a:endParaRPr baseline="-25000" dirty="0"/>
          </a:p>
          <a:p>
            <a:pPr marL="342900" indent="-342900" algn="l">
              <a:spcBef>
                <a:spcPts val="400"/>
              </a:spcBef>
              <a:buSzPct val="100000"/>
              <a:buFont typeface="Arial"/>
              <a:buChar char="•"/>
              <a:defRPr sz="2000"/>
            </a:pPr>
            <a:r>
              <a:rPr dirty="0"/>
              <a:t>One-sided test is better: only alternatives on one side of the null mean are of interest or possible</a:t>
            </a:r>
          </a:p>
          <a:p>
            <a:pPr marL="800100" lvl="1" indent="-342900" algn="l">
              <a:spcBef>
                <a:spcPts val="300"/>
              </a:spcBef>
              <a:buSzPct val="100000"/>
              <a:buFont typeface="Courier New"/>
              <a:buChar char="o"/>
              <a:defRPr sz="1600"/>
            </a:pPr>
            <a:r>
              <a:rPr dirty="0"/>
              <a:t>more power (easier to reject H</a:t>
            </a:r>
            <a:r>
              <a:rPr baseline="-25000" dirty="0"/>
              <a:t>0</a:t>
            </a:r>
            <a:r>
              <a:rPr dirty="0"/>
              <a:t> based on a finite sample if H</a:t>
            </a:r>
            <a:r>
              <a:rPr baseline="-25000" dirty="0"/>
              <a:t>1</a:t>
            </a:r>
            <a:r>
              <a:rPr dirty="0"/>
              <a:t> is true)</a:t>
            </a:r>
            <a:endParaRPr lang="en-US" sz="2800" dirty="0">
              <a:solidFill>
                <a:srgbClr val="888888"/>
              </a:solidFill>
            </a:endParaRPr>
          </a:p>
          <a:p>
            <a:pPr marL="800100" lvl="1" indent="-342900" algn="l">
              <a:spcBef>
                <a:spcPts val="300"/>
              </a:spcBef>
              <a:buSzPct val="100000"/>
              <a:buFont typeface="Courier New"/>
              <a:buChar char="o"/>
              <a:defRPr sz="1600"/>
            </a:pPr>
            <a:endParaRPr sz="2800" dirty="0">
              <a:solidFill>
                <a:srgbClr val="888888"/>
              </a:solidFill>
            </a:endParaRPr>
          </a:p>
          <a:p>
            <a:pPr marL="342900" indent="-342900" algn="l">
              <a:spcBef>
                <a:spcPts val="400"/>
              </a:spcBef>
              <a:buSzPct val="100000"/>
              <a:buFont typeface="Arial"/>
              <a:buChar char="•"/>
              <a:defRPr sz="2000"/>
            </a:pPr>
            <a:r>
              <a:rPr dirty="0"/>
              <a:t>Decision about using one-side or two-sided test should be made </a:t>
            </a:r>
            <a:r>
              <a:rPr u="sng" dirty="0"/>
              <a:t>before the data analysis </a:t>
            </a:r>
            <a:r>
              <a:rPr dirty="0"/>
              <a:t>(or </a:t>
            </a:r>
            <a:r>
              <a:rPr u="sng" dirty="0"/>
              <a:t>before data collection</a:t>
            </a:r>
            <a:r>
              <a:rPr dirty="0"/>
              <a:t>) </a:t>
            </a:r>
          </a:p>
          <a:p>
            <a:pPr marL="800100" lvl="1" indent="-342900" algn="l">
              <a:spcBef>
                <a:spcPts val="300"/>
              </a:spcBef>
              <a:buSzPct val="100000"/>
              <a:buFont typeface="Courier New"/>
              <a:buChar char="o"/>
              <a:defRPr sz="1600"/>
            </a:pPr>
            <a:r>
              <a:rPr dirty="0"/>
              <a:t>not to bias conclusions based on results of hypothesis testing</a:t>
            </a:r>
            <a:endParaRPr sz="2800" dirty="0">
              <a:solidFill>
                <a:srgbClr val="888888"/>
              </a:solidFill>
            </a:endParaRPr>
          </a:p>
          <a:p>
            <a:pPr marL="800100" lvl="1" indent="-342900" algn="l">
              <a:spcBef>
                <a:spcPts val="300"/>
              </a:spcBef>
              <a:buSzPct val="100000"/>
              <a:buFont typeface="Courier New"/>
              <a:buChar char="o"/>
              <a:defRPr sz="1600"/>
            </a:pPr>
            <a:r>
              <a:rPr dirty="0"/>
              <a:t>Do not change from a two-sided to a one-sided test after looking at the data</a:t>
            </a:r>
          </a:p>
        </p:txBody>
      </p:sp>
      <p:sp>
        <p:nvSpPr>
          <p:cNvPr id="173" name="Rectangle 1"/>
          <p:cNvSpPr txBox="1"/>
          <p:nvPr/>
        </p:nvSpPr>
        <p:spPr>
          <a:xfrm>
            <a:off x="502919" y="228600"/>
            <a:ext cx="8061961"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defTabSz="685800">
              <a:lnSpc>
                <a:spcPct val="90000"/>
              </a:lnSpc>
              <a:defRPr sz="2700" b="1"/>
            </a:lvl1pPr>
          </a:lstStyle>
          <a:p>
            <a:r>
              <a:rPr sz="3000" dirty="0"/>
              <a:t>When is a one-sided test more appropriate than a two-sided test?</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ubtitle 2"/>
          <p:cNvSpPr txBox="1">
            <a:spLocks noGrp="1"/>
          </p:cNvSpPr>
          <p:nvPr>
            <p:ph type="subTitle" idx="1"/>
          </p:nvPr>
        </p:nvSpPr>
        <p:spPr>
          <a:xfrm>
            <a:off x="533400" y="304800"/>
            <a:ext cx="7854950" cy="6172200"/>
          </a:xfrm>
          <a:prstGeom prst="rect">
            <a:avLst/>
          </a:prstGeom>
        </p:spPr>
        <p:txBody>
          <a:bodyPr/>
          <a:lstStyle/>
          <a:p>
            <a:pPr>
              <a:spcBef>
                <a:spcPts val="600"/>
              </a:spcBef>
              <a:defRPr sz="2700" b="1">
                <a:effectLst>
                  <a:outerShdw blurRad="38100" dist="25400" dir="5400000" rotWithShape="0">
                    <a:srgbClr val="000000">
                      <a:alpha val="43000"/>
                    </a:srgbClr>
                  </a:outerShdw>
                </a:effectLst>
              </a:defRPr>
            </a:pPr>
            <a:r>
              <a:rPr dirty="0"/>
              <a:t>One-Sample z Test for the Mean of a Normal Distribution with Known Variance </a:t>
            </a:r>
          </a:p>
          <a:p>
            <a:pPr>
              <a:spcBef>
                <a:spcPts val="600"/>
              </a:spcBef>
              <a:defRPr sz="2700" b="1">
                <a:effectLst>
                  <a:outerShdw blurRad="38100" dist="25400" dir="5400000" rotWithShape="0">
                    <a:srgbClr val="000000">
                      <a:alpha val="43000"/>
                    </a:srgbClr>
                  </a:outerShdw>
                </a:effectLst>
              </a:defRPr>
            </a:pPr>
            <a:r>
              <a:rPr dirty="0"/>
              <a:t>(Two-Sided Alternative)</a:t>
            </a:r>
          </a:p>
          <a:p>
            <a:pPr algn="just">
              <a:defRPr sz="2700" b="1">
                <a:solidFill>
                  <a:srgbClr val="ABCB70"/>
                </a:solidFill>
                <a:effectLst>
                  <a:outerShdw blurRad="38100" dist="25400" dir="5400000" rotWithShape="0">
                    <a:srgbClr val="000000">
                      <a:alpha val="43000"/>
                    </a:srgbClr>
                  </a:outerShdw>
                </a:effectLst>
              </a:defRPr>
            </a:pPr>
            <a:endParaRPr dirty="0"/>
          </a:p>
          <a:p>
            <a:pPr algn="just">
              <a:spcBef>
                <a:spcPts val="400"/>
              </a:spcBef>
              <a:defRPr sz="2000" i="1"/>
            </a:pPr>
            <a:r>
              <a:rPr dirty="0"/>
              <a:t>H</a:t>
            </a:r>
            <a:r>
              <a:rPr baseline="-25000" dirty="0"/>
              <a:t>0</a:t>
            </a:r>
            <a:r>
              <a:rPr i="0" dirty="0"/>
              <a:t>: </a:t>
            </a:r>
            <a:r>
              <a:rPr i="0" dirty="0">
                <a:latin typeface="Symbol"/>
                <a:ea typeface="Symbol"/>
                <a:cs typeface="Symbol"/>
                <a:sym typeface="Symbol"/>
              </a:rPr>
              <a:t>m </a:t>
            </a:r>
            <a:r>
              <a:rPr i="0" dirty="0"/>
              <a:t>= </a:t>
            </a:r>
            <a:r>
              <a:rPr i="0" dirty="0">
                <a:latin typeface="Symbol"/>
                <a:ea typeface="Symbol"/>
                <a:cs typeface="Symbol"/>
                <a:sym typeface="Symbol"/>
              </a:rPr>
              <a:t>m</a:t>
            </a:r>
            <a:r>
              <a:rPr i="0" baseline="-25000" dirty="0"/>
              <a:t>0</a:t>
            </a:r>
            <a:r>
              <a:rPr i="0" dirty="0"/>
              <a:t>  vs. </a:t>
            </a:r>
            <a:r>
              <a:rPr dirty="0"/>
              <a:t>H</a:t>
            </a:r>
            <a:r>
              <a:rPr baseline="-25000" dirty="0"/>
              <a:t>1</a:t>
            </a:r>
            <a:r>
              <a:rPr i="0" dirty="0"/>
              <a:t>: </a:t>
            </a:r>
            <a:r>
              <a:rPr i="0" dirty="0">
                <a:latin typeface="Symbol"/>
                <a:ea typeface="Symbol"/>
                <a:cs typeface="Symbol"/>
                <a:sym typeface="Symbol"/>
              </a:rPr>
              <a:t>m ¹ m</a:t>
            </a:r>
            <a:r>
              <a:rPr i="0" baseline="-25000" dirty="0"/>
              <a:t>0</a:t>
            </a:r>
            <a:r>
              <a:rPr i="0" dirty="0"/>
              <a:t> with a significance level of </a:t>
            </a:r>
            <a:r>
              <a:rPr i="0" dirty="0">
                <a:latin typeface="Symbol"/>
                <a:ea typeface="Symbol"/>
                <a:cs typeface="Symbol"/>
                <a:sym typeface="Symbol"/>
              </a:rPr>
              <a:t>a</a:t>
            </a:r>
          </a:p>
          <a:p>
            <a:pPr marL="342900" indent="-342900" algn="just">
              <a:spcBef>
                <a:spcPts val="400"/>
              </a:spcBef>
              <a:buSzPct val="100000"/>
              <a:buFont typeface="Arial"/>
              <a:buChar char="•"/>
              <a:defRPr sz="2000"/>
            </a:pPr>
            <a:r>
              <a:rPr dirty="0"/>
              <a:t>standard deviation </a:t>
            </a:r>
            <a:r>
              <a:rPr dirty="0">
                <a:latin typeface="Symbol"/>
                <a:ea typeface="Symbol"/>
                <a:cs typeface="Symbol"/>
                <a:sym typeface="Symbol"/>
              </a:rPr>
              <a:t>s </a:t>
            </a:r>
            <a:r>
              <a:rPr dirty="0"/>
              <a:t>is known</a:t>
            </a:r>
          </a:p>
          <a:p>
            <a:pPr algn="just">
              <a:spcBef>
                <a:spcPts val="400"/>
              </a:spcBef>
              <a:defRPr sz="2000"/>
            </a:pPr>
            <a:r>
              <a:rPr dirty="0"/>
              <a:t>     z = (x - </a:t>
            </a:r>
            <a:r>
              <a:rPr dirty="0">
                <a:latin typeface="Symbol"/>
                <a:ea typeface="Symbol"/>
                <a:cs typeface="Symbol"/>
                <a:sym typeface="Symbol"/>
              </a:rPr>
              <a:t>m</a:t>
            </a:r>
            <a:r>
              <a:rPr baseline="-25000" dirty="0"/>
              <a:t>0</a:t>
            </a:r>
            <a:r>
              <a:rPr dirty="0"/>
              <a:t>)/(</a:t>
            </a:r>
            <a:r>
              <a:rPr dirty="0">
                <a:latin typeface="Symbol"/>
                <a:ea typeface="Symbol"/>
                <a:cs typeface="Symbol"/>
                <a:sym typeface="Symbol"/>
              </a:rPr>
              <a:t>s</a:t>
            </a:r>
            <a:r>
              <a:rPr dirty="0"/>
              <a:t>/√n)</a:t>
            </a:r>
          </a:p>
          <a:p>
            <a:pPr algn="just">
              <a:defRPr sz="2000"/>
            </a:pPr>
            <a:endParaRPr dirty="0"/>
          </a:p>
          <a:p>
            <a:pPr marL="342900" indent="-342900" algn="just">
              <a:spcBef>
                <a:spcPts val="400"/>
              </a:spcBef>
              <a:buSzPct val="100000"/>
              <a:buFont typeface="Arial"/>
              <a:buChar char="•"/>
              <a:defRPr sz="2000"/>
            </a:pPr>
            <a:r>
              <a:rPr dirty="0"/>
              <a:t>If z &lt; z</a:t>
            </a:r>
            <a:r>
              <a:rPr baseline="-25000" dirty="0">
                <a:latin typeface="Symbol"/>
                <a:ea typeface="Symbol"/>
                <a:cs typeface="Symbol"/>
                <a:sym typeface="Symbol"/>
              </a:rPr>
              <a:t>a</a:t>
            </a:r>
            <a:r>
              <a:rPr baseline="-25000" dirty="0"/>
              <a:t>/2</a:t>
            </a:r>
            <a:r>
              <a:rPr dirty="0"/>
              <a:t> or z &gt; z</a:t>
            </a:r>
            <a:r>
              <a:rPr baseline="-25000" dirty="0"/>
              <a:t>1- </a:t>
            </a:r>
            <a:r>
              <a:rPr baseline="-25000" dirty="0">
                <a:latin typeface="Symbol"/>
                <a:ea typeface="Symbol"/>
                <a:cs typeface="Symbol"/>
                <a:sym typeface="Symbol"/>
              </a:rPr>
              <a:t>a</a:t>
            </a:r>
            <a:r>
              <a:rPr baseline="-25000" dirty="0"/>
              <a:t>/2</a:t>
            </a:r>
            <a:r>
              <a:rPr dirty="0"/>
              <a:t> </a:t>
            </a:r>
            <a:r>
              <a:rPr dirty="0">
                <a:latin typeface="Wingdings"/>
                <a:ea typeface="Wingdings"/>
                <a:cs typeface="Wingdings"/>
                <a:sym typeface="Wingdings"/>
              </a:rPr>
              <a:t></a:t>
            </a:r>
            <a:r>
              <a:rPr dirty="0"/>
              <a:t> reject H</a:t>
            </a:r>
            <a:r>
              <a:rPr baseline="-25000" dirty="0"/>
              <a:t>0</a:t>
            </a:r>
          </a:p>
          <a:p>
            <a:pPr marL="342900" indent="-342900" algn="just">
              <a:spcBef>
                <a:spcPts val="400"/>
              </a:spcBef>
              <a:buSzPct val="100000"/>
              <a:buFont typeface="Arial"/>
              <a:buChar char="•"/>
              <a:defRPr sz="2000"/>
            </a:pPr>
            <a:r>
              <a:rPr dirty="0"/>
              <a:t>If z</a:t>
            </a:r>
            <a:r>
              <a:rPr baseline="-25000" dirty="0">
                <a:latin typeface="Symbol"/>
                <a:ea typeface="Symbol"/>
                <a:cs typeface="Symbol"/>
                <a:sym typeface="Symbol"/>
              </a:rPr>
              <a:t>a</a:t>
            </a:r>
            <a:r>
              <a:rPr baseline="-25000" dirty="0"/>
              <a:t>/2</a:t>
            </a:r>
            <a:r>
              <a:rPr dirty="0"/>
              <a:t> ≤ z ≤ z</a:t>
            </a:r>
            <a:r>
              <a:rPr baseline="-25000" dirty="0"/>
              <a:t>1- </a:t>
            </a:r>
            <a:r>
              <a:rPr baseline="-25000" dirty="0">
                <a:latin typeface="Symbol"/>
                <a:ea typeface="Symbol"/>
                <a:cs typeface="Symbol"/>
                <a:sym typeface="Symbol"/>
              </a:rPr>
              <a:t>a</a:t>
            </a:r>
            <a:r>
              <a:rPr baseline="-25000" dirty="0"/>
              <a:t>/2</a:t>
            </a:r>
            <a:r>
              <a:rPr dirty="0"/>
              <a:t> </a:t>
            </a:r>
            <a:r>
              <a:rPr dirty="0">
                <a:latin typeface="Wingdings"/>
                <a:ea typeface="Wingdings"/>
                <a:cs typeface="Wingdings"/>
                <a:sym typeface="Wingdings"/>
              </a:rPr>
              <a:t> </a:t>
            </a:r>
            <a:r>
              <a:rPr dirty="0"/>
              <a:t>accept H</a:t>
            </a:r>
            <a:r>
              <a:rPr baseline="-25000" dirty="0"/>
              <a:t>0</a:t>
            </a:r>
          </a:p>
          <a:p>
            <a:pPr marL="342900" indent="-342900" algn="just">
              <a:buSzPct val="100000"/>
              <a:buFont typeface="Arial"/>
              <a:buChar char="•"/>
              <a:defRPr sz="2000"/>
            </a:pPr>
            <a:endParaRPr baseline="-25000" dirty="0"/>
          </a:p>
          <a:p>
            <a:pPr marL="342900" indent="-342900" algn="just">
              <a:spcBef>
                <a:spcPts val="400"/>
              </a:spcBef>
              <a:buSzPct val="100000"/>
              <a:buFont typeface="Arial"/>
              <a:buChar char="•"/>
              <a:defRPr sz="2000"/>
            </a:pPr>
            <a:r>
              <a:rPr dirty="0"/>
              <a:t>Two-sided p-value calculation:</a:t>
            </a:r>
          </a:p>
          <a:p>
            <a:pPr algn="just">
              <a:spcBef>
                <a:spcPts val="400"/>
              </a:spcBef>
              <a:defRPr sz="2000"/>
            </a:pPr>
            <a:r>
              <a:rPr dirty="0"/>
              <a:t>     p = 2</a:t>
            </a:r>
            <a:r>
              <a:rPr dirty="0">
                <a:latin typeface="Symbol"/>
                <a:ea typeface="Symbol"/>
                <a:cs typeface="Symbol"/>
                <a:sym typeface="Symbol"/>
              </a:rPr>
              <a:t>F</a:t>
            </a:r>
            <a:r>
              <a:rPr dirty="0"/>
              <a:t>(z) if z ≤ 0		</a:t>
            </a:r>
          </a:p>
          <a:p>
            <a:pPr algn="just">
              <a:spcBef>
                <a:spcPts val="400"/>
              </a:spcBef>
              <a:defRPr sz="2000"/>
            </a:pPr>
            <a:r>
              <a:rPr dirty="0"/>
              <a:t>     p = 2[1 - </a:t>
            </a:r>
            <a:r>
              <a:rPr dirty="0">
                <a:latin typeface="Symbol"/>
                <a:ea typeface="Symbol"/>
                <a:cs typeface="Symbol"/>
                <a:sym typeface="Symbol"/>
              </a:rPr>
              <a:t>F</a:t>
            </a:r>
            <a:r>
              <a:rPr dirty="0"/>
              <a:t>(z)] if z &gt; 0</a:t>
            </a:r>
          </a:p>
        </p:txBody>
      </p:sp>
      <p:sp>
        <p:nvSpPr>
          <p:cNvPr id="178" name="Straight Connector 3"/>
          <p:cNvSpPr/>
          <p:nvPr/>
        </p:nvSpPr>
        <p:spPr>
          <a:xfrm flipH="1" flipV="1">
            <a:off x="1447799" y="2971799"/>
            <a:ext cx="152401" cy="1589"/>
          </a:xfrm>
          <a:prstGeom prst="line">
            <a:avLst/>
          </a:prstGeom>
          <a:ln>
            <a:solidFill>
              <a:srgbClr val="000000"/>
            </a:solidFill>
          </a:ln>
        </p:spPr>
        <p:txBody>
          <a:bodyPr lIns="45719" rIns="45719"/>
          <a:lstStyle/>
          <a:p>
            <a:endParaRPr/>
          </a:p>
        </p:txBody>
      </p:sp>
      <p:pic>
        <p:nvPicPr>
          <p:cNvPr id="3" name="Picture 2" descr="Diagram&#10;&#10;Description automatically generated">
            <a:extLst>
              <a:ext uri="{FF2B5EF4-FFF2-40B4-BE49-F238E27FC236}">
                <a16:creationId xmlns:a16="http://schemas.microsoft.com/office/drawing/2014/main" id="{0D0AFF10-386E-4E6B-B887-EB19D59533E9}"/>
              </a:ext>
            </a:extLst>
          </p:cNvPr>
          <p:cNvPicPr>
            <a:picLocks noChangeAspect="1"/>
          </p:cNvPicPr>
          <p:nvPr/>
        </p:nvPicPr>
        <p:blipFill rotWithShape="1">
          <a:blip r:embed="rId3">
            <a:extLst>
              <a:ext uri="{28A0092B-C50C-407E-A947-70E740481C1C}">
                <a14:useLocalDpi xmlns:a14="http://schemas.microsoft.com/office/drawing/2010/main" val="0"/>
              </a:ext>
            </a:extLst>
          </a:blip>
          <a:srcRect l="32163" t="59993" r="32823" b="1861"/>
          <a:stretch/>
        </p:blipFill>
        <p:spPr>
          <a:xfrm>
            <a:off x="4958086" y="3222171"/>
            <a:ext cx="3997229" cy="1948864"/>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ubtitle 2"/>
          <p:cNvSpPr txBox="1">
            <a:spLocks noGrp="1"/>
          </p:cNvSpPr>
          <p:nvPr>
            <p:ph type="subTitle" idx="1"/>
          </p:nvPr>
        </p:nvSpPr>
        <p:spPr>
          <a:xfrm>
            <a:off x="533400" y="533400"/>
            <a:ext cx="8229600" cy="5943600"/>
          </a:xfrm>
          <a:prstGeom prst="rect">
            <a:avLst/>
          </a:prstGeom>
        </p:spPr>
        <p:txBody>
          <a:bodyPr/>
          <a:lstStyle/>
          <a:p>
            <a:pPr>
              <a:lnSpc>
                <a:spcPct val="90000"/>
              </a:lnSpc>
              <a:spcBef>
                <a:spcPts val="500"/>
              </a:spcBef>
              <a:defRPr sz="2400" b="1">
                <a:effectLst>
                  <a:outerShdw blurRad="38100" dist="25400" dir="5400000" rotWithShape="0">
                    <a:srgbClr val="000000">
                      <a:alpha val="43000"/>
                    </a:srgbClr>
                  </a:outerShdw>
                </a:effectLst>
              </a:defRPr>
            </a:pPr>
            <a:r>
              <a:rPr sz="2700" dirty="0"/>
              <a:t>One-Sample z Test for the Mean of a Normal Distribution with Known Variance </a:t>
            </a:r>
          </a:p>
          <a:p>
            <a:pPr>
              <a:lnSpc>
                <a:spcPct val="90000"/>
              </a:lnSpc>
              <a:spcBef>
                <a:spcPts val="500"/>
              </a:spcBef>
              <a:defRPr sz="2400" b="1">
                <a:effectLst>
                  <a:outerShdw blurRad="38100" dist="25400" dir="5400000" rotWithShape="0">
                    <a:srgbClr val="000000">
                      <a:alpha val="43000"/>
                    </a:srgbClr>
                  </a:outerShdw>
                </a:effectLst>
              </a:defRPr>
            </a:pPr>
            <a:r>
              <a:rPr sz="2700" dirty="0"/>
              <a:t>(One-Sided Alternative)</a:t>
            </a:r>
          </a:p>
          <a:p>
            <a:pPr>
              <a:lnSpc>
                <a:spcPct val="90000"/>
              </a:lnSpc>
              <a:spcBef>
                <a:spcPts val="600"/>
              </a:spcBef>
              <a:defRPr sz="2700" b="1">
                <a:solidFill>
                  <a:srgbClr val="ABCB70"/>
                </a:solidFill>
                <a:effectLst>
                  <a:outerShdw blurRad="38100" dist="25400" dir="5400000" rotWithShape="0">
                    <a:srgbClr val="000000">
                      <a:alpha val="43000"/>
                    </a:srgbClr>
                  </a:outerShdw>
                </a:effectLst>
              </a:defRPr>
            </a:pPr>
            <a:endParaRPr sz="2900" dirty="0"/>
          </a:p>
          <a:p>
            <a:pPr algn="just">
              <a:lnSpc>
                <a:spcPct val="90000"/>
              </a:lnSpc>
              <a:spcBef>
                <a:spcPts val="400"/>
              </a:spcBef>
              <a:defRPr sz="1800" i="1"/>
            </a:pPr>
            <a:r>
              <a:rPr dirty="0"/>
              <a:t>   H</a:t>
            </a:r>
            <a:r>
              <a:rPr baseline="-25000" dirty="0"/>
              <a:t>0</a:t>
            </a:r>
            <a:r>
              <a:rPr i="0" dirty="0"/>
              <a:t>: </a:t>
            </a:r>
            <a:r>
              <a:rPr i="0" dirty="0">
                <a:latin typeface="Symbol"/>
                <a:ea typeface="Symbol"/>
                <a:cs typeface="Symbol"/>
                <a:sym typeface="Symbol"/>
              </a:rPr>
              <a:t>m </a:t>
            </a:r>
            <a:r>
              <a:rPr i="0" dirty="0"/>
              <a:t>= </a:t>
            </a:r>
            <a:r>
              <a:rPr i="0" dirty="0">
                <a:latin typeface="Symbol"/>
                <a:ea typeface="Symbol"/>
                <a:cs typeface="Symbol"/>
                <a:sym typeface="Symbol"/>
              </a:rPr>
              <a:t>m</a:t>
            </a:r>
            <a:r>
              <a:rPr i="0" baseline="-25000" dirty="0"/>
              <a:t>0</a:t>
            </a:r>
            <a:r>
              <a:rPr i="0" dirty="0"/>
              <a:t> vs. </a:t>
            </a:r>
            <a:r>
              <a:rPr dirty="0"/>
              <a:t>H</a:t>
            </a:r>
            <a:r>
              <a:rPr baseline="-25000" dirty="0"/>
              <a:t>1</a:t>
            </a:r>
            <a:r>
              <a:rPr i="0" dirty="0"/>
              <a:t>: </a:t>
            </a:r>
            <a:r>
              <a:rPr i="0" dirty="0">
                <a:latin typeface="Symbol"/>
                <a:ea typeface="Symbol"/>
                <a:cs typeface="Symbol"/>
                <a:sym typeface="Symbol"/>
              </a:rPr>
              <a:t>m </a:t>
            </a:r>
            <a:r>
              <a:rPr i="0" dirty="0"/>
              <a:t>&lt; </a:t>
            </a:r>
            <a:r>
              <a:rPr i="0" dirty="0">
                <a:latin typeface="Symbol"/>
                <a:ea typeface="Symbol"/>
                <a:cs typeface="Symbol"/>
                <a:sym typeface="Symbol"/>
              </a:rPr>
              <a:t>m</a:t>
            </a:r>
            <a:r>
              <a:rPr i="0" baseline="-25000" dirty="0"/>
              <a:t>0</a:t>
            </a:r>
            <a:r>
              <a:rPr i="0" dirty="0"/>
              <a:t> with a significance level of </a:t>
            </a:r>
            <a:r>
              <a:rPr i="0" dirty="0">
                <a:latin typeface="Symbol"/>
                <a:ea typeface="Symbol"/>
                <a:cs typeface="Symbol"/>
                <a:sym typeface="Symbol"/>
              </a:rPr>
              <a:t>a</a:t>
            </a:r>
            <a:endParaRPr sz="2900" dirty="0"/>
          </a:p>
          <a:p>
            <a:pPr marL="285750" indent="-285750" algn="just">
              <a:lnSpc>
                <a:spcPct val="90000"/>
              </a:lnSpc>
              <a:spcBef>
                <a:spcPts val="400"/>
              </a:spcBef>
              <a:buFont typeface="Arial" panose="020B0604020202020204" pitchFamily="34" charset="0"/>
              <a:buChar char="•"/>
              <a:defRPr sz="1800"/>
            </a:pPr>
            <a:r>
              <a:rPr dirty="0"/>
              <a:t>standard deviation </a:t>
            </a:r>
            <a:r>
              <a:rPr dirty="0">
                <a:latin typeface="Symbol"/>
                <a:ea typeface="Symbol"/>
                <a:cs typeface="Symbol"/>
                <a:sym typeface="Symbol"/>
              </a:rPr>
              <a:t>s </a:t>
            </a:r>
            <a:r>
              <a:rPr dirty="0"/>
              <a:t>is known</a:t>
            </a:r>
            <a:endParaRPr sz="2900" dirty="0"/>
          </a:p>
          <a:p>
            <a:pPr algn="just">
              <a:lnSpc>
                <a:spcPct val="90000"/>
              </a:lnSpc>
              <a:spcBef>
                <a:spcPts val="400"/>
              </a:spcBef>
              <a:defRPr sz="1800"/>
            </a:pPr>
            <a:r>
              <a:rPr dirty="0"/>
              <a:t>    z = (x - </a:t>
            </a:r>
            <a:r>
              <a:rPr dirty="0">
                <a:latin typeface="Symbol"/>
                <a:ea typeface="Symbol"/>
                <a:cs typeface="Symbol"/>
                <a:sym typeface="Symbol"/>
              </a:rPr>
              <a:t>m</a:t>
            </a:r>
            <a:r>
              <a:rPr baseline="-25000" dirty="0"/>
              <a:t>0</a:t>
            </a:r>
            <a:r>
              <a:rPr dirty="0"/>
              <a:t>)/(</a:t>
            </a:r>
            <a:r>
              <a:rPr dirty="0">
                <a:latin typeface="Symbol"/>
                <a:ea typeface="Symbol"/>
                <a:cs typeface="Symbol"/>
                <a:sym typeface="Symbol"/>
              </a:rPr>
              <a:t>s</a:t>
            </a:r>
            <a:r>
              <a:rPr dirty="0"/>
              <a:t>/√n)</a:t>
            </a:r>
            <a:endParaRPr sz="2900" dirty="0"/>
          </a:p>
          <a:p>
            <a:pPr marL="342900" indent="-342900" algn="just">
              <a:lnSpc>
                <a:spcPct val="90000"/>
              </a:lnSpc>
              <a:spcBef>
                <a:spcPts val="400"/>
              </a:spcBef>
              <a:buSzPct val="100000"/>
              <a:buFont typeface="Arial"/>
              <a:buChar char="•"/>
              <a:defRPr sz="1800"/>
            </a:pPr>
            <a:r>
              <a:rPr dirty="0"/>
              <a:t>If z &lt; z</a:t>
            </a:r>
            <a:r>
              <a:rPr baseline="-25000" dirty="0">
                <a:latin typeface="Symbol"/>
                <a:ea typeface="Symbol"/>
                <a:cs typeface="Symbol"/>
                <a:sym typeface="Symbol"/>
              </a:rPr>
              <a:t>a</a:t>
            </a:r>
            <a:r>
              <a:rPr dirty="0"/>
              <a:t> </a:t>
            </a:r>
            <a:r>
              <a:rPr dirty="0">
                <a:latin typeface="Wingdings"/>
                <a:ea typeface="Wingdings"/>
                <a:cs typeface="Wingdings"/>
                <a:sym typeface="Wingdings"/>
              </a:rPr>
              <a:t> </a:t>
            </a:r>
            <a:r>
              <a:rPr dirty="0"/>
              <a:t>reject </a:t>
            </a:r>
            <a:r>
              <a:rPr i="1" dirty="0"/>
              <a:t>H</a:t>
            </a:r>
            <a:r>
              <a:rPr i="1" baseline="-25000" dirty="0"/>
              <a:t>0</a:t>
            </a:r>
            <a:endParaRPr sz="2900" dirty="0"/>
          </a:p>
          <a:p>
            <a:pPr marL="342900" indent="-342900" algn="just">
              <a:lnSpc>
                <a:spcPct val="90000"/>
              </a:lnSpc>
              <a:spcBef>
                <a:spcPts val="400"/>
              </a:spcBef>
              <a:buSzPct val="100000"/>
              <a:buFont typeface="Arial"/>
              <a:buChar char="•"/>
              <a:defRPr sz="1800"/>
            </a:pPr>
            <a:r>
              <a:rPr dirty="0"/>
              <a:t>if z </a:t>
            </a:r>
            <a:r>
              <a:rPr dirty="0">
                <a:latin typeface="Symbol"/>
                <a:ea typeface="Symbol"/>
                <a:cs typeface="Symbol"/>
                <a:sym typeface="Symbol"/>
              </a:rPr>
              <a:t>³ </a:t>
            </a:r>
            <a:r>
              <a:rPr dirty="0"/>
              <a:t>z</a:t>
            </a:r>
            <a:r>
              <a:rPr baseline="-25000" dirty="0">
                <a:latin typeface="Symbol"/>
                <a:ea typeface="Symbol"/>
                <a:cs typeface="Symbol"/>
                <a:sym typeface="Symbol"/>
              </a:rPr>
              <a:t>a</a:t>
            </a:r>
            <a:r>
              <a:rPr dirty="0"/>
              <a:t>, </a:t>
            </a:r>
            <a:r>
              <a:rPr dirty="0">
                <a:latin typeface="Wingdings"/>
                <a:ea typeface="Wingdings"/>
                <a:cs typeface="Wingdings"/>
                <a:sym typeface="Wingdings"/>
              </a:rPr>
              <a:t> </a:t>
            </a:r>
            <a:r>
              <a:rPr dirty="0"/>
              <a:t>accept </a:t>
            </a:r>
            <a:r>
              <a:rPr i="1" dirty="0"/>
              <a:t>H</a:t>
            </a:r>
            <a:r>
              <a:rPr i="1" baseline="-25000" dirty="0"/>
              <a:t>0</a:t>
            </a:r>
            <a:r>
              <a:rPr dirty="0"/>
              <a:t> is accepted</a:t>
            </a:r>
            <a:endParaRPr sz="2900" dirty="0"/>
          </a:p>
          <a:p>
            <a:pPr marL="342900" indent="-342900" algn="just">
              <a:lnSpc>
                <a:spcPct val="90000"/>
              </a:lnSpc>
              <a:spcBef>
                <a:spcPts val="400"/>
              </a:spcBef>
              <a:buSzPct val="100000"/>
              <a:buFont typeface="Arial"/>
              <a:buChar char="•"/>
              <a:defRPr sz="1800" i="1"/>
            </a:pPr>
            <a:r>
              <a:rPr dirty="0"/>
              <a:t>p</a:t>
            </a:r>
            <a:r>
              <a:rPr i="0" dirty="0"/>
              <a:t>-value: p = </a:t>
            </a:r>
            <a:r>
              <a:rPr i="0" dirty="0">
                <a:latin typeface="Symbol"/>
                <a:ea typeface="Symbol"/>
                <a:cs typeface="Symbol"/>
                <a:sym typeface="Symbol"/>
              </a:rPr>
              <a:t>F</a:t>
            </a:r>
            <a:r>
              <a:rPr i="0" dirty="0"/>
              <a:t>(z)</a:t>
            </a:r>
            <a:endParaRPr sz="2900" dirty="0"/>
          </a:p>
          <a:p>
            <a:pPr algn="just">
              <a:lnSpc>
                <a:spcPct val="90000"/>
              </a:lnSpc>
              <a:spcBef>
                <a:spcPts val="600"/>
              </a:spcBef>
              <a:defRPr sz="2000"/>
            </a:pPr>
            <a:endParaRPr sz="2900" dirty="0"/>
          </a:p>
          <a:p>
            <a:pPr algn="just">
              <a:lnSpc>
                <a:spcPct val="90000"/>
              </a:lnSpc>
              <a:spcBef>
                <a:spcPts val="400"/>
              </a:spcBef>
              <a:defRPr sz="1800" i="1"/>
            </a:pPr>
            <a:r>
              <a:rPr dirty="0"/>
              <a:t>  H</a:t>
            </a:r>
            <a:r>
              <a:rPr baseline="-25000" dirty="0"/>
              <a:t>0</a:t>
            </a:r>
            <a:r>
              <a:rPr i="0" dirty="0"/>
              <a:t>: </a:t>
            </a:r>
            <a:r>
              <a:rPr i="0" dirty="0">
                <a:latin typeface="Symbol"/>
                <a:ea typeface="Symbol"/>
                <a:cs typeface="Symbol"/>
                <a:sym typeface="Symbol"/>
              </a:rPr>
              <a:t>m </a:t>
            </a:r>
            <a:r>
              <a:rPr i="0" dirty="0"/>
              <a:t>= </a:t>
            </a:r>
            <a:r>
              <a:rPr i="0" dirty="0">
                <a:latin typeface="Symbol"/>
                <a:ea typeface="Symbol"/>
                <a:cs typeface="Symbol"/>
                <a:sym typeface="Symbol"/>
              </a:rPr>
              <a:t>m</a:t>
            </a:r>
            <a:r>
              <a:rPr i="0" baseline="-25000" dirty="0"/>
              <a:t>0</a:t>
            </a:r>
            <a:r>
              <a:rPr i="0" dirty="0"/>
              <a:t> vs. </a:t>
            </a:r>
            <a:r>
              <a:rPr dirty="0"/>
              <a:t>H</a:t>
            </a:r>
            <a:r>
              <a:rPr baseline="-25000" dirty="0"/>
              <a:t>1</a:t>
            </a:r>
            <a:r>
              <a:rPr i="0" dirty="0"/>
              <a:t>: </a:t>
            </a:r>
            <a:r>
              <a:rPr i="0" dirty="0">
                <a:latin typeface="Symbol"/>
                <a:ea typeface="Symbol"/>
                <a:cs typeface="Symbol"/>
                <a:sym typeface="Symbol"/>
              </a:rPr>
              <a:t>m </a:t>
            </a:r>
            <a:r>
              <a:rPr i="0" dirty="0"/>
              <a:t>&gt; </a:t>
            </a:r>
            <a:r>
              <a:rPr i="0" dirty="0">
                <a:latin typeface="Symbol"/>
                <a:ea typeface="Symbol"/>
                <a:cs typeface="Symbol"/>
                <a:sym typeface="Symbol"/>
              </a:rPr>
              <a:t>m</a:t>
            </a:r>
            <a:r>
              <a:rPr i="0" baseline="-25000" dirty="0"/>
              <a:t>0</a:t>
            </a:r>
            <a:r>
              <a:rPr i="0" dirty="0"/>
              <a:t> with a significance level of </a:t>
            </a:r>
            <a:r>
              <a:rPr i="0" dirty="0">
                <a:latin typeface="Symbol"/>
                <a:ea typeface="Symbol"/>
                <a:cs typeface="Symbol"/>
                <a:sym typeface="Symbol"/>
              </a:rPr>
              <a:t>a</a:t>
            </a:r>
            <a:endParaRPr sz="2900" dirty="0"/>
          </a:p>
          <a:p>
            <a:pPr marL="285750" indent="-285750" algn="just">
              <a:lnSpc>
                <a:spcPct val="90000"/>
              </a:lnSpc>
              <a:spcBef>
                <a:spcPts val="400"/>
              </a:spcBef>
              <a:buFont typeface="Arial" panose="020B0604020202020204" pitchFamily="34" charset="0"/>
              <a:buChar char="•"/>
              <a:defRPr sz="1800"/>
            </a:pPr>
            <a:r>
              <a:rPr dirty="0"/>
              <a:t>standard deviation </a:t>
            </a:r>
            <a:r>
              <a:rPr dirty="0">
                <a:latin typeface="Symbol"/>
                <a:ea typeface="Symbol"/>
                <a:cs typeface="Symbol"/>
                <a:sym typeface="Symbol"/>
              </a:rPr>
              <a:t>s </a:t>
            </a:r>
            <a:r>
              <a:rPr dirty="0"/>
              <a:t>is known</a:t>
            </a:r>
            <a:endParaRPr sz="2900" dirty="0"/>
          </a:p>
          <a:p>
            <a:pPr algn="just">
              <a:lnSpc>
                <a:spcPct val="90000"/>
              </a:lnSpc>
              <a:spcBef>
                <a:spcPts val="400"/>
              </a:spcBef>
              <a:defRPr sz="1800"/>
            </a:pPr>
            <a:r>
              <a:rPr dirty="0"/>
              <a:t>    z = (x - </a:t>
            </a:r>
            <a:r>
              <a:rPr dirty="0">
                <a:latin typeface="Symbol"/>
                <a:ea typeface="Symbol"/>
                <a:cs typeface="Symbol"/>
                <a:sym typeface="Symbol"/>
              </a:rPr>
              <a:t>m</a:t>
            </a:r>
            <a:r>
              <a:rPr baseline="-25000" dirty="0"/>
              <a:t>0</a:t>
            </a:r>
            <a:r>
              <a:rPr dirty="0"/>
              <a:t>)/(</a:t>
            </a:r>
            <a:r>
              <a:rPr dirty="0">
                <a:latin typeface="Symbol"/>
                <a:ea typeface="Symbol"/>
                <a:cs typeface="Symbol"/>
                <a:sym typeface="Symbol"/>
              </a:rPr>
              <a:t>s</a:t>
            </a:r>
            <a:r>
              <a:rPr dirty="0"/>
              <a:t>/√n)</a:t>
            </a:r>
            <a:endParaRPr sz="2900" dirty="0"/>
          </a:p>
          <a:p>
            <a:pPr marL="342900" indent="-342900" algn="just">
              <a:lnSpc>
                <a:spcPct val="90000"/>
              </a:lnSpc>
              <a:spcBef>
                <a:spcPts val="400"/>
              </a:spcBef>
              <a:buSzPct val="100000"/>
              <a:buFont typeface="Arial"/>
              <a:buChar char="•"/>
              <a:defRPr sz="1800"/>
            </a:pPr>
            <a:r>
              <a:rPr dirty="0"/>
              <a:t>If z &gt; z</a:t>
            </a:r>
            <a:r>
              <a:rPr baseline="-25000" dirty="0"/>
              <a:t>1-</a:t>
            </a:r>
            <a:r>
              <a:rPr baseline="-25000" dirty="0">
                <a:latin typeface="Symbol"/>
                <a:ea typeface="Symbol"/>
                <a:cs typeface="Symbol"/>
                <a:sym typeface="Symbol"/>
              </a:rPr>
              <a:t>a</a:t>
            </a:r>
            <a:r>
              <a:rPr dirty="0"/>
              <a:t> </a:t>
            </a:r>
            <a:r>
              <a:rPr dirty="0">
                <a:latin typeface="Wingdings"/>
                <a:ea typeface="Wingdings"/>
                <a:cs typeface="Wingdings"/>
                <a:sym typeface="Wingdings"/>
              </a:rPr>
              <a:t> </a:t>
            </a:r>
            <a:r>
              <a:rPr dirty="0"/>
              <a:t>reject </a:t>
            </a:r>
            <a:r>
              <a:rPr i="1" dirty="0"/>
              <a:t>H</a:t>
            </a:r>
            <a:r>
              <a:rPr i="1" baseline="-25000" dirty="0"/>
              <a:t>0</a:t>
            </a:r>
            <a:r>
              <a:rPr dirty="0"/>
              <a:t> </a:t>
            </a:r>
            <a:endParaRPr sz="2900" dirty="0"/>
          </a:p>
          <a:p>
            <a:pPr marL="342900" indent="-342900" algn="just">
              <a:lnSpc>
                <a:spcPct val="90000"/>
              </a:lnSpc>
              <a:spcBef>
                <a:spcPts val="400"/>
              </a:spcBef>
              <a:buSzPct val="100000"/>
              <a:buFont typeface="Arial"/>
              <a:buChar char="•"/>
              <a:defRPr sz="1800"/>
            </a:pPr>
            <a:r>
              <a:rPr dirty="0"/>
              <a:t>if z ≤ z</a:t>
            </a:r>
            <a:r>
              <a:rPr baseline="-25000" dirty="0"/>
              <a:t>1-</a:t>
            </a:r>
            <a:r>
              <a:rPr baseline="-25000" dirty="0">
                <a:latin typeface="Symbol"/>
                <a:ea typeface="Symbol"/>
                <a:cs typeface="Symbol"/>
                <a:sym typeface="Symbol"/>
              </a:rPr>
              <a:t>a</a:t>
            </a:r>
            <a:r>
              <a:rPr dirty="0"/>
              <a:t> </a:t>
            </a:r>
            <a:r>
              <a:rPr dirty="0">
                <a:latin typeface="Wingdings"/>
                <a:ea typeface="Wingdings"/>
                <a:cs typeface="Wingdings"/>
                <a:sym typeface="Wingdings"/>
              </a:rPr>
              <a:t> </a:t>
            </a:r>
            <a:r>
              <a:rPr dirty="0"/>
              <a:t>accept </a:t>
            </a:r>
            <a:r>
              <a:rPr i="1" dirty="0"/>
              <a:t>H</a:t>
            </a:r>
            <a:r>
              <a:rPr i="1" baseline="-25000" dirty="0"/>
              <a:t>0</a:t>
            </a:r>
            <a:r>
              <a:rPr dirty="0"/>
              <a:t> </a:t>
            </a:r>
            <a:endParaRPr sz="2900" dirty="0"/>
          </a:p>
          <a:p>
            <a:pPr marL="342900" indent="-342900" algn="just">
              <a:lnSpc>
                <a:spcPct val="90000"/>
              </a:lnSpc>
              <a:spcBef>
                <a:spcPts val="400"/>
              </a:spcBef>
              <a:buSzPct val="100000"/>
              <a:buFont typeface="Arial"/>
              <a:buChar char="•"/>
              <a:defRPr sz="1800"/>
            </a:pPr>
            <a:r>
              <a:rPr dirty="0"/>
              <a:t> </a:t>
            </a:r>
            <a:r>
              <a:rPr i="1" dirty="0"/>
              <a:t>p</a:t>
            </a:r>
            <a:r>
              <a:rPr dirty="0"/>
              <a:t>-value: p = 1 - </a:t>
            </a:r>
            <a:r>
              <a:rPr dirty="0">
                <a:latin typeface="Symbol"/>
                <a:ea typeface="Symbol"/>
                <a:cs typeface="Symbol"/>
                <a:sym typeface="Symbol"/>
              </a:rPr>
              <a:t>F</a:t>
            </a:r>
            <a:r>
              <a:rPr dirty="0"/>
              <a:t>(z).</a:t>
            </a:r>
          </a:p>
        </p:txBody>
      </p:sp>
      <p:sp>
        <p:nvSpPr>
          <p:cNvPr id="183" name="Straight Connector 3"/>
          <p:cNvSpPr/>
          <p:nvPr/>
        </p:nvSpPr>
        <p:spPr>
          <a:xfrm flipH="1" flipV="1">
            <a:off x="1270001" y="2761343"/>
            <a:ext cx="152401" cy="1589"/>
          </a:xfrm>
          <a:prstGeom prst="line">
            <a:avLst/>
          </a:prstGeom>
          <a:ln>
            <a:solidFill>
              <a:srgbClr val="000000"/>
            </a:solidFill>
          </a:ln>
        </p:spPr>
        <p:txBody>
          <a:bodyPr lIns="45719" rIns="45719"/>
          <a:lstStyle/>
          <a:p>
            <a:endParaRPr/>
          </a:p>
        </p:txBody>
      </p:sp>
      <p:sp>
        <p:nvSpPr>
          <p:cNvPr id="184" name="Straight Connector 5"/>
          <p:cNvSpPr/>
          <p:nvPr/>
        </p:nvSpPr>
        <p:spPr>
          <a:xfrm flipH="1" flipV="1">
            <a:off x="1270001" y="5029200"/>
            <a:ext cx="152401" cy="1589"/>
          </a:xfrm>
          <a:prstGeom prst="line">
            <a:avLst/>
          </a:prstGeom>
          <a:ln>
            <a:solidFill>
              <a:srgbClr val="000000"/>
            </a:solidFill>
          </a:ln>
        </p:spPr>
        <p:txBody>
          <a:bodyPr lIns="45719" rIns="45719"/>
          <a:lstStyle/>
          <a:p>
            <a:endParaRPr/>
          </a:p>
        </p:txBody>
      </p:sp>
      <p:pic>
        <p:nvPicPr>
          <p:cNvPr id="3" name="Picture 2" descr="Diagram&#10;&#10;Description automatically generated">
            <a:extLst>
              <a:ext uri="{FF2B5EF4-FFF2-40B4-BE49-F238E27FC236}">
                <a16:creationId xmlns:a16="http://schemas.microsoft.com/office/drawing/2014/main" id="{44C1857B-8CF4-4552-9C7B-DCD9D9EA4CB0}"/>
              </a:ext>
            </a:extLst>
          </p:cNvPr>
          <p:cNvPicPr>
            <a:picLocks noChangeAspect="1"/>
          </p:cNvPicPr>
          <p:nvPr/>
        </p:nvPicPr>
        <p:blipFill rotWithShape="1">
          <a:blip r:embed="rId3">
            <a:extLst>
              <a:ext uri="{28A0092B-C50C-407E-A947-70E740481C1C}">
                <a14:useLocalDpi xmlns:a14="http://schemas.microsoft.com/office/drawing/2010/main" val="0"/>
              </a:ext>
            </a:extLst>
          </a:blip>
          <a:srcRect t="61377" r="66580" b="-7389"/>
          <a:stretch/>
        </p:blipFill>
        <p:spPr>
          <a:xfrm>
            <a:off x="5266846" y="2567234"/>
            <a:ext cx="3180468" cy="1959634"/>
          </a:xfrm>
          <a:prstGeom prst="rect">
            <a:avLst/>
          </a:prstGeom>
        </p:spPr>
      </p:pic>
      <p:pic>
        <p:nvPicPr>
          <p:cNvPr id="5" name="Picture 4" descr="Diagram&#10;&#10;Description automatically generated">
            <a:extLst>
              <a:ext uri="{FF2B5EF4-FFF2-40B4-BE49-F238E27FC236}">
                <a16:creationId xmlns:a16="http://schemas.microsoft.com/office/drawing/2014/main" id="{B13D1CD1-C86D-4F72-B938-C63C06140D36}"/>
              </a:ext>
            </a:extLst>
          </p:cNvPr>
          <p:cNvPicPr>
            <a:picLocks noChangeAspect="1"/>
          </p:cNvPicPr>
          <p:nvPr/>
        </p:nvPicPr>
        <p:blipFill rotWithShape="1">
          <a:blip r:embed="rId3">
            <a:extLst>
              <a:ext uri="{28A0092B-C50C-407E-A947-70E740481C1C}">
                <a14:useLocalDpi xmlns:a14="http://schemas.microsoft.com/office/drawing/2010/main" val="0"/>
              </a:ext>
            </a:extLst>
          </a:blip>
          <a:srcRect l="65814" t="62363" b="908"/>
          <a:stretch/>
        </p:blipFill>
        <p:spPr>
          <a:xfrm>
            <a:off x="5266846" y="4952795"/>
            <a:ext cx="3170176" cy="1524205"/>
          </a:xfrm>
          <a:prstGeom prst="rect">
            <a:avLst/>
          </a:prstGeom>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3E13344-E7EC-470B-8010-EFB68E27B96E}"/>
              </a:ext>
            </a:extLst>
          </p:cNvPr>
          <p:cNvSpPr txBox="1"/>
          <p:nvPr/>
        </p:nvSpPr>
        <p:spPr>
          <a:xfrm>
            <a:off x="155692" y="2417"/>
            <a:ext cx="8801858" cy="1200329"/>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Example on One-Sample z Test for the Mean of a Normal Distribution with Known Variance </a:t>
            </a:r>
          </a:p>
          <a:p>
            <a:endParaRPr lang="en-US" b="1" dirty="0">
              <a:latin typeface="Arial" panose="020B0604020202020204" pitchFamily="34" charset="0"/>
              <a:cs typeface="Arial" panose="020B0604020202020204" pitchFamily="34" charset="0"/>
            </a:endParaRPr>
          </a:p>
        </p:txBody>
      </p:sp>
      <p:sp>
        <p:nvSpPr>
          <p:cNvPr id="3" name="矩形 2">
            <a:extLst>
              <a:ext uri="{FF2B5EF4-FFF2-40B4-BE49-F238E27FC236}">
                <a16:creationId xmlns:a16="http://schemas.microsoft.com/office/drawing/2014/main" id="{DE40B12D-DC41-48C5-BEED-1F89E40A519F}"/>
              </a:ext>
            </a:extLst>
          </p:cNvPr>
          <p:cNvSpPr/>
          <p:nvPr/>
        </p:nvSpPr>
        <p:spPr>
          <a:xfrm>
            <a:off x="155691" y="1137066"/>
            <a:ext cx="8801857" cy="923330"/>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Q: Consider the cholesterol data in the cholesterol example. Assume that the standard deviation is known to be 40 and the sample size is 200 instead of 100. Assess the significance of the results.</a:t>
            </a:r>
          </a:p>
        </p:txBody>
      </p:sp>
      <p:sp>
        <p:nvSpPr>
          <p:cNvPr id="4" name="矩形 3">
            <a:extLst>
              <a:ext uri="{FF2B5EF4-FFF2-40B4-BE49-F238E27FC236}">
                <a16:creationId xmlns:a16="http://schemas.microsoft.com/office/drawing/2014/main" id="{2CAD6916-B7B3-46DC-BC35-22A48BD71003}"/>
              </a:ext>
            </a:extLst>
          </p:cNvPr>
          <p:cNvSpPr/>
          <p:nvPr/>
        </p:nvSpPr>
        <p:spPr>
          <a:xfrm>
            <a:off x="171071" y="2135470"/>
            <a:ext cx="2890535" cy="646331"/>
          </a:xfrm>
          <a:prstGeom prst="rect">
            <a:avLst/>
          </a:prstGeom>
        </p:spPr>
        <p:txBody>
          <a:bodyPr wrap="none">
            <a:spAutoFit/>
          </a:bodyPr>
          <a:lstStyle/>
          <a:p>
            <a:r>
              <a:rPr lang="en-US" b="1" dirty="0">
                <a:latin typeface="Arial" panose="020B0604020202020204" pitchFamily="34" charset="0"/>
                <a:cs typeface="Arial" panose="020B0604020202020204" pitchFamily="34" charset="0"/>
              </a:rPr>
              <a:t>Solution: </a:t>
            </a:r>
          </a:p>
          <a:p>
            <a:r>
              <a:rPr lang="en-US" dirty="0">
                <a:latin typeface="Arial" panose="020B0604020202020204" pitchFamily="34" charset="0"/>
                <a:cs typeface="Arial" panose="020B0604020202020204" pitchFamily="34" charset="0"/>
              </a:rPr>
              <a:t>	The test statistic :</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54F46026-4989-449E-8B15-CE7927D30A62}"/>
                  </a:ext>
                </a:extLst>
              </p:cNvPr>
              <p:cNvSpPr/>
              <p:nvPr/>
            </p:nvSpPr>
            <p:spPr>
              <a:xfrm>
                <a:off x="3213117" y="2337395"/>
                <a:ext cx="3933256" cy="6994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181.52−190</m:t>
                          </m:r>
                        </m:num>
                        <m:den>
                          <m:r>
                            <a:rPr lang="en-US" i="1">
                              <a:latin typeface="Cambria Math" panose="02040503050406030204" pitchFamily="18" charset="0"/>
                            </a:rPr>
                            <m:t>40/</m:t>
                          </m:r>
                          <m:rad>
                            <m:radPr>
                              <m:degHide m:val="on"/>
                              <m:ctrlPr>
                                <a:rPr lang="en-US" i="1">
                                  <a:latin typeface="Cambria Math" panose="02040503050406030204" pitchFamily="18" charset="0"/>
                                </a:rPr>
                              </m:ctrlPr>
                            </m:radPr>
                            <m:deg/>
                            <m:e>
                              <m:r>
                                <a:rPr lang="en-US" i="1">
                                  <a:latin typeface="Cambria Math" panose="02040503050406030204" pitchFamily="18" charset="0"/>
                                </a:rPr>
                                <m:t>200</m:t>
                              </m:r>
                            </m:e>
                          </m:rad>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−8.48</m:t>
                          </m:r>
                        </m:num>
                        <m:den>
                          <m:r>
                            <a:rPr lang="en-US" i="1">
                              <a:latin typeface="Cambria Math" panose="02040503050406030204" pitchFamily="18" charset="0"/>
                            </a:rPr>
                            <m:t>2.828</m:t>
                          </m:r>
                        </m:den>
                      </m:f>
                      <m:r>
                        <a:rPr lang="en-US" i="1">
                          <a:latin typeface="Cambria Math" panose="02040503050406030204" pitchFamily="18" charset="0"/>
                        </a:rPr>
                        <m:t>=−3.00</m:t>
                      </m:r>
                    </m:oMath>
                  </m:oMathPara>
                </a14:m>
                <a:endParaRPr lang="en-US" dirty="0">
                  <a:latin typeface="Arial" panose="020B0604020202020204" pitchFamily="34" charset="0"/>
                  <a:cs typeface="Arial" panose="020B0604020202020204" pitchFamily="34" charset="0"/>
                </a:endParaRPr>
              </a:p>
            </p:txBody>
          </p:sp>
        </mc:Choice>
        <mc:Fallback xmlns="">
          <p:sp>
            <p:nvSpPr>
              <p:cNvPr id="5" name="矩形 4">
                <a:extLst>
                  <a:ext uri="{FF2B5EF4-FFF2-40B4-BE49-F238E27FC236}">
                    <a16:creationId xmlns:a16="http://schemas.microsoft.com/office/drawing/2014/main" id="{54F46026-4989-449E-8B15-CE7927D30A62}"/>
                  </a:ext>
                </a:extLst>
              </p:cNvPr>
              <p:cNvSpPr>
                <a:spLocks noRot="1" noChangeAspect="1" noMove="1" noResize="1" noEditPoints="1" noAdjustHandles="1" noChangeArrowheads="1" noChangeShapeType="1" noTextEdit="1"/>
              </p:cNvSpPr>
              <p:nvPr/>
            </p:nvSpPr>
            <p:spPr>
              <a:xfrm>
                <a:off x="3213117" y="2337395"/>
                <a:ext cx="3933256" cy="6994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6823BE98-30BC-44B4-8DAA-57D878936D06}"/>
                  </a:ext>
                </a:extLst>
              </p:cNvPr>
              <p:cNvSpPr/>
              <p:nvPr/>
            </p:nvSpPr>
            <p:spPr>
              <a:xfrm>
                <a:off x="199241" y="3360619"/>
                <a:ext cx="7423484" cy="1200329"/>
              </a:xfrm>
              <a:prstGeom prst="rect">
                <a:avLst/>
              </a:prstGeom>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Critical-value method with α = 0.05</a:t>
                </a:r>
              </a:p>
              <a:p>
                <a:pPr algn="just"/>
                <a:r>
                  <a:rPr lang="en-US" dirty="0">
                    <a:latin typeface="Arial" panose="020B0604020202020204" pitchFamily="34" charset="0"/>
                    <a:cs typeface="Arial" panose="020B0604020202020204" pitchFamily="34" charset="0"/>
                  </a:rPr>
                  <a:t>       - critical values are −1.96 and 1.96</a:t>
                </a:r>
              </a:p>
              <a:p>
                <a:pPr marL="285750" indent="-285750" algn="just">
                  <a:buFont typeface="Arial" panose="020B0604020202020204" pitchFamily="34" charset="0"/>
                  <a:buChar char="•"/>
                </a:pPr>
                <a:r>
                  <a:rPr lang="en-US" i="1" dirty="0">
                    <a:latin typeface="Arial" panose="020B0604020202020204" pitchFamily="34" charset="0"/>
                    <a:cs typeface="Arial" panose="020B0604020202020204" pitchFamily="34" charset="0"/>
                  </a:rPr>
                  <a:t>z </a:t>
                </a:r>
                <a:r>
                  <a:rPr lang="en-US" dirty="0">
                    <a:latin typeface="Arial" panose="020B0604020202020204" pitchFamily="34" charset="0"/>
                    <a:cs typeface="Arial" panose="020B0604020202020204" pitchFamily="34" charset="0"/>
                  </a:rPr>
                  <a:t>= −3.00 &lt; −1.96 -&gt; reject </a:t>
                </a:r>
                <a:r>
                  <a:rPr lang="en-US" i="1" dirty="0">
                    <a:latin typeface="Arial" panose="020B0604020202020204" pitchFamily="34" charset="0"/>
                    <a:cs typeface="Arial" panose="020B0604020202020204" pitchFamily="34" charset="0"/>
                  </a:rPr>
                  <a:t>H</a:t>
                </a:r>
                <a:r>
                  <a:rPr lang="en-US" dirty="0">
                    <a:latin typeface="Arial" panose="020B0604020202020204" pitchFamily="34" charset="0"/>
                    <a:cs typeface="Arial" panose="020B0604020202020204" pitchFamily="34" charset="0"/>
                  </a:rPr>
                  <a:t>0 at a 5% level of significance</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two-sided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-value :</a:t>
                </a:r>
                <a14:m>
                  <m:oMath xmlns:m="http://schemas.openxmlformats.org/officeDocument/2006/math">
                    <m:r>
                      <a:rPr lang="en-US" b="0" i="0" dirty="0" smtClean="0">
                        <a:latin typeface="Cambria Math" panose="02040503050406030204" pitchFamily="18" charset="0"/>
                      </a:rPr>
                      <m:t> </m:t>
                    </m:r>
                    <m:r>
                      <a:rPr lang="en-US" i="1" dirty="0">
                        <a:latin typeface="Cambria Math" panose="02040503050406030204" pitchFamily="18" charset="0"/>
                      </a:rPr>
                      <m:t>2 × </m:t>
                    </m:r>
                    <m:r>
                      <m:rPr>
                        <m:sty m:val="p"/>
                      </m:rPr>
                      <a:rPr lang="en-US" dirty="0">
                        <a:latin typeface="Cambria Math" panose="02040503050406030204" pitchFamily="18" charset="0"/>
                      </a:rPr>
                      <m:t>Φ</m:t>
                    </m:r>
                    <m:r>
                      <a:rPr lang="en-US" i="1" dirty="0">
                        <a:latin typeface="Cambria Math" panose="02040503050406030204" pitchFamily="18" charset="0"/>
                      </a:rPr>
                      <m:t>(−3.00) = .003</m:t>
                    </m:r>
                  </m:oMath>
                </a14:m>
                <a:endParaRPr lang="en-US" dirty="0">
                  <a:latin typeface="Arial" panose="020B0604020202020204" pitchFamily="34" charset="0"/>
                  <a:cs typeface="Arial" panose="020B0604020202020204" pitchFamily="34" charset="0"/>
                </a:endParaRPr>
              </a:p>
            </p:txBody>
          </p:sp>
        </mc:Choice>
        <mc:Fallback xmlns="">
          <p:sp>
            <p:nvSpPr>
              <p:cNvPr id="6" name="矩形 5">
                <a:extLst>
                  <a:ext uri="{FF2B5EF4-FFF2-40B4-BE49-F238E27FC236}">
                    <a16:creationId xmlns:a16="http://schemas.microsoft.com/office/drawing/2014/main" id="{6823BE98-30BC-44B4-8DAA-57D878936D06}"/>
                  </a:ext>
                </a:extLst>
              </p:cNvPr>
              <p:cNvSpPr>
                <a:spLocks noRot="1" noChangeAspect="1" noMove="1" noResize="1" noEditPoints="1" noAdjustHandles="1" noChangeArrowheads="1" noChangeShapeType="1" noTextEdit="1"/>
              </p:cNvSpPr>
              <p:nvPr/>
            </p:nvSpPr>
            <p:spPr>
              <a:xfrm>
                <a:off x="199241" y="3360619"/>
                <a:ext cx="7423484" cy="1200329"/>
              </a:xfrm>
              <a:prstGeom prst="rect">
                <a:avLst/>
              </a:prstGeom>
              <a:blipFill>
                <a:blip r:embed="rId4"/>
                <a:stretch>
                  <a:fillRect l="-575" t="-2538" b="-7107"/>
                </a:stretch>
              </a:blipFill>
            </p:spPr>
            <p:txBody>
              <a:bodyPr/>
              <a:lstStyle/>
              <a:p>
                <a:r>
                  <a:rPr lang="en-US">
                    <a:noFill/>
                  </a:rPr>
                  <a:t> </a:t>
                </a:r>
              </a:p>
            </p:txBody>
          </p:sp>
        </mc:Fallback>
      </mc:AlternateContent>
    </p:spTree>
    <p:extLst>
      <p:ext uri="{BB962C8B-B14F-4D97-AF65-F5344CB8AC3E}">
        <p14:creationId xmlns:p14="http://schemas.microsoft.com/office/powerpoint/2010/main" val="355839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96E4-50F7-4048-BE29-25E9CBF3086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E29894B-D01F-4B8A-B18B-778364C5BE33}"/>
              </a:ext>
            </a:extLst>
          </p:cNvPr>
          <p:cNvSpPr>
            <a:spLocks noGrp="1"/>
          </p:cNvSpPr>
          <p:nvPr>
            <p:ph type="body" idx="1"/>
          </p:nvPr>
        </p:nvSpPr>
        <p:spPr>
          <a:xfrm>
            <a:off x="722312" y="2906713"/>
            <a:ext cx="7772401" cy="1500188"/>
          </a:xfrm>
        </p:spPr>
        <p:txBody>
          <a:bodyPr/>
          <a:lstStyle/>
          <a:p>
            <a:endParaRPr lang="en-US" dirty="0"/>
          </a:p>
        </p:txBody>
      </p:sp>
      <p:pic>
        <p:nvPicPr>
          <p:cNvPr id="5" name="Picture 4" descr="Diagram, histogram&#10;&#10;Description automatically generated">
            <a:extLst>
              <a:ext uri="{FF2B5EF4-FFF2-40B4-BE49-F238E27FC236}">
                <a16:creationId xmlns:a16="http://schemas.microsoft.com/office/drawing/2014/main" id="{BA0540B4-ED8E-4D4D-93EB-CEF19C9BD9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47" y="1862096"/>
            <a:ext cx="5219422" cy="2276556"/>
          </a:xfrm>
          <a:prstGeom prst="rect">
            <a:avLst/>
          </a:prstGeom>
        </p:spPr>
      </p:pic>
      <p:pic>
        <p:nvPicPr>
          <p:cNvPr id="6" name="Picture 5">
            <a:extLst>
              <a:ext uri="{FF2B5EF4-FFF2-40B4-BE49-F238E27FC236}">
                <a16:creationId xmlns:a16="http://schemas.microsoft.com/office/drawing/2014/main" id="{F2D3AFC6-4DA5-40B9-82DA-02E154B59394}"/>
              </a:ext>
            </a:extLst>
          </p:cNvPr>
          <p:cNvPicPr>
            <a:picLocks noChangeAspect="1"/>
          </p:cNvPicPr>
          <p:nvPr/>
        </p:nvPicPr>
        <p:blipFill>
          <a:blip r:embed="rId4"/>
          <a:stretch>
            <a:fillRect/>
          </a:stretch>
        </p:blipFill>
        <p:spPr>
          <a:xfrm>
            <a:off x="5961922" y="-158396"/>
            <a:ext cx="2830791" cy="7016396"/>
          </a:xfrm>
          <a:prstGeom prst="rect">
            <a:avLst/>
          </a:prstGeom>
        </p:spPr>
      </p:pic>
      <p:sp>
        <p:nvSpPr>
          <p:cNvPr id="8" name="Rectangle 7">
            <a:extLst>
              <a:ext uri="{FF2B5EF4-FFF2-40B4-BE49-F238E27FC236}">
                <a16:creationId xmlns:a16="http://schemas.microsoft.com/office/drawing/2014/main" id="{8114488B-4C05-4B9D-B064-30CE855BFA75}"/>
              </a:ext>
            </a:extLst>
          </p:cNvPr>
          <p:cNvSpPr/>
          <p:nvPr/>
        </p:nvSpPr>
        <p:spPr>
          <a:xfrm>
            <a:off x="7144163" y="790023"/>
            <a:ext cx="332961" cy="152952"/>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26043678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ubtitle 2"/>
          <p:cNvSpPr txBox="1">
            <a:spLocks noGrp="1"/>
          </p:cNvSpPr>
          <p:nvPr>
            <p:ph type="subTitle" sz="half" idx="1"/>
          </p:nvPr>
        </p:nvSpPr>
        <p:spPr>
          <a:xfrm>
            <a:off x="686707" y="956716"/>
            <a:ext cx="7854950" cy="2590798"/>
          </a:xfrm>
          <a:prstGeom prst="rect">
            <a:avLst/>
          </a:prstGeom>
        </p:spPr>
        <p:txBody>
          <a:bodyPr>
            <a:normAutofit lnSpcReduction="10000"/>
          </a:bodyPr>
          <a:lstStyle/>
          <a:p>
            <a:pPr marL="315468" indent="-315468" algn="just" defTabSz="841247">
              <a:lnSpc>
                <a:spcPct val="90000"/>
              </a:lnSpc>
              <a:spcBef>
                <a:spcPts val="400"/>
              </a:spcBef>
              <a:buSzPct val="100000"/>
              <a:buFont typeface="Arial"/>
              <a:buChar char="•"/>
              <a:defRPr sz="2024"/>
            </a:pPr>
            <a:r>
              <a:rPr dirty="0"/>
              <a:t>how likely a statistically significant difference will be </a:t>
            </a:r>
            <a:r>
              <a:rPr lang="en-US" dirty="0"/>
              <a:t>distinguished </a:t>
            </a:r>
            <a:r>
              <a:rPr dirty="0"/>
              <a:t>based on a finite sample size n</a:t>
            </a:r>
            <a:endParaRPr lang="en-US" dirty="0"/>
          </a:p>
          <a:p>
            <a:pPr marL="315468" indent="-315468" algn="just" defTabSz="841247">
              <a:lnSpc>
                <a:spcPct val="90000"/>
              </a:lnSpc>
              <a:spcBef>
                <a:spcPts val="400"/>
              </a:spcBef>
              <a:buSzPct val="100000"/>
              <a:buFont typeface="Arial"/>
              <a:buChar char="•"/>
              <a:defRPr sz="2024"/>
            </a:pPr>
            <a:endParaRPr lang="en-US" dirty="0"/>
          </a:p>
          <a:p>
            <a:pPr marL="315468" indent="-315468" algn="just" defTabSz="841247">
              <a:lnSpc>
                <a:spcPct val="90000"/>
              </a:lnSpc>
              <a:spcBef>
                <a:spcPts val="400"/>
              </a:spcBef>
              <a:buSzPct val="100000"/>
              <a:buFont typeface="Arial"/>
              <a:buChar char="•"/>
              <a:defRPr sz="2024"/>
            </a:pPr>
            <a:r>
              <a:rPr lang="en-US" dirty="0"/>
              <a:t>probability that statistical test correctly rejects the null hypothesis</a:t>
            </a:r>
          </a:p>
          <a:p>
            <a:pPr marL="315468" indent="-315468" algn="just" defTabSz="841247">
              <a:lnSpc>
                <a:spcPct val="90000"/>
              </a:lnSpc>
              <a:spcBef>
                <a:spcPts val="400"/>
              </a:spcBef>
              <a:buSzPct val="100000"/>
              <a:buFont typeface="Arial"/>
              <a:buChar char="•"/>
              <a:defRPr sz="2024"/>
            </a:pPr>
            <a:endParaRPr lang="en-US" dirty="0"/>
          </a:p>
          <a:p>
            <a:pPr marL="315468" indent="-315468" algn="just" defTabSz="841247">
              <a:lnSpc>
                <a:spcPct val="90000"/>
              </a:lnSpc>
              <a:spcBef>
                <a:spcPts val="400"/>
              </a:spcBef>
              <a:buSzPct val="100000"/>
              <a:buFont typeface="Arial"/>
              <a:buChar char="•"/>
              <a:defRPr sz="2024"/>
            </a:pPr>
            <a:r>
              <a:rPr lang="en-US" dirty="0"/>
              <a:t>Likelihood of a true positive result</a:t>
            </a:r>
          </a:p>
          <a:p>
            <a:pPr marL="315468" indent="-315468" algn="just" defTabSz="841247">
              <a:lnSpc>
                <a:spcPct val="90000"/>
              </a:lnSpc>
              <a:spcBef>
                <a:spcPts val="400"/>
              </a:spcBef>
              <a:buSzPct val="100000"/>
              <a:buFont typeface="Arial"/>
              <a:buChar char="•"/>
              <a:defRPr sz="2024"/>
            </a:pPr>
            <a:endParaRPr lang="en-US" dirty="0"/>
          </a:p>
          <a:p>
            <a:pPr marL="315468" indent="-315468" algn="just" defTabSz="841247">
              <a:lnSpc>
                <a:spcPct val="90000"/>
              </a:lnSpc>
              <a:spcBef>
                <a:spcPts val="400"/>
              </a:spcBef>
              <a:buSzPct val="100000"/>
              <a:buFont typeface="Arial"/>
              <a:buChar char="•"/>
              <a:defRPr sz="2024"/>
            </a:pPr>
            <a:r>
              <a:rPr lang="en-US" dirty="0"/>
              <a:t>Probability of avoiding a Type II error</a:t>
            </a:r>
            <a:endParaRPr dirty="0"/>
          </a:p>
        </p:txBody>
      </p:sp>
      <p:sp>
        <p:nvSpPr>
          <p:cNvPr id="2" name="TextBox 1">
            <a:extLst>
              <a:ext uri="{FF2B5EF4-FFF2-40B4-BE49-F238E27FC236}">
                <a16:creationId xmlns:a16="http://schemas.microsoft.com/office/drawing/2014/main" id="{0EC610E2-2383-4D79-8B17-ADDC26481466}"/>
              </a:ext>
            </a:extLst>
          </p:cNvPr>
          <p:cNvSpPr txBox="1"/>
          <p:nvPr/>
        </p:nvSpPr>
        <p:spPr>
          <a:xfrm>
            <a:off x="2591010" y="287444"/>
            <a:ext cx="3961980" cy="8617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sz="3200" b="1" dirty="0"/>
              <a:t>The Power of a Test</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pic>
        <p:nvPicPr>
          <p:cNvPr id="4" name="Picture 3" descr="Diagram&#10;&#10;Description automatically generated">
            <a:extLst>
              <a:ext uri="{FF2B5EF4-FFF2-40B4-BE49-F238E27FC236}">
                <a16:creationId xmlns:a16="http://schemas.microsoft.com/office/drawing/2014/main" id="{35F57BCD-7C88-4ECE-ACBE-2E69044C7A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2619" y="2717013"/>
            <a:ext cx="3801381" cy="1703913"/>
          </a:xfrm>
          <a:prstGeom prst="rect">
            <a:avLst/>
          </a:prstGeom>
        </p:spPr>
      </p:pic>
      <p:sp>
        <p:nvSpPr>
          <p:cNvPr id="14" name="TextBox 13">
            <a:extLst>
              <a:ext uri="{FF2B5EF4-FFF2-40B4-BE49-F238E27FC236}">
                <a16:creationId xmlns:a16="http://schemas.microsoft.com/office/drawing/2014/main" id="{2B4E87E9-6FCE-44C8-8EFE-8D6E2EAA5634}"/>
              </a:ext>
            </a:extLst>
          </p:cNvPr>
          <p:cNvSpPr txBox="1"/>
          <p:nvPr/>
        </p:nvSpPr>
        <p:spPr>
          <a:xfrm>
            <a:off x="-211614" y="5615203"/>
            <a:ext cx="4572000" cy="1162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lnSpc>
                <a:spcPct val="90000"/>
              </a:lnSpc>
              <a:spcBef>
                <a:spcPts val="400"/>
              </a:spcBef>
              <a:defRPr sz="2000"/>
            </a:pPr>
            <a:r>
              <a:rPr lang="en-US" u="sng" dirty="0"/>
              <a:t>The power of the two-sided test</a:t>
            </a:r>
          </a:p>
          <a:p>
            <a:pPr algn="ctr">
              <a:lnSpc>
                <a:spcPct val="90000"/>
              </a:lnSpc>
              <a:spcBef>
                <a:spcPts val="400"/>
              </a:spcBef>
              <a:defRPr sz="2000"/>
            </a:pPr>
            <a:r>
              <a:rPr lang="en-US" u="sng" dirty="0"/>
              <a:t>(one-sample z test):</a:t>
            </a:r>
            <a:endParaRPr lang="en-US" sz="2800" dirty="0"/>
          </a:p>
          <a:p>
            <a:pPr algn="l">
              <a:lnSpc>
                <a:spcPct val="90000"/>
              </a:lnSpc>
              <a:spcBef>
                <a:spcPts val="600"/>
              </a:spcBef>
              <a:defRPr sz="2200"/>
            </a:pPr>
            <a:endParaRPr lang="en-US" sz="2800" dirty="0"/>
          </a:p>
        </p:txBody>
      </p:sp>
      <p:pic>
        <p:nvPicPr>
          <p:cNvPr id="15" name="Picture 5" descr="Picture 5">
            <a:extLst>
              <a:ext uri="{FF2B5EF4-FFF2-40B4-BE49-F238E27FC236}">
                <a16:creationId xmlns:a16="http://schemas.microsoft.com/office/drawing/2014/main" id="{79E91A53-3958-43DF-A305-62EA8E2C0B80}"/>
              </a:ext>
            </a:extLst>
          </p:cNvPr>
          <p:cNvPicPr>
            <a:picLocks noChangeAspect="1"/>
          </p:cNvPicPr>
          <p:nvPr/>
        </p:nvPicPr>
        <p:blipFill>
          <a:blip r:embed="rId4"/>
          <a:stretch>
            <a:fillRect/>
          </a:stretch>
        </p:blipFill>
        <p:spPr>
          <a:xfrm>
            <a:off x="4274456" y="5600459"/>
            <a:ext cx="4267201" cy="533401"/>
          </a:xfrm>
          <a:prstGeom prst="rect">
            <a:avLst/>
          </a:prstGeom>
          <a:ln w="12700">
            <a:miter lim="400000"/>
          </a:ln>
        </p:spPr>
      </p:pic>
      <p:sp>
        <p:nvSpPr>
          <p:cNvPr id="7" name="TextBox 6">
            <a:extLst>
              <a:ext uri="{FF2B5EF4-FFF2-40B4-BE49-F238E27FC236}">
                <a16:creationId xmlns:a16="http://schemas.microsoft.com/office/drawing/2014/main" id="{6F69B832-4C66-4B89-9736-B3AFEBFF8AE8}"/>
              </a:ext>
            </a:extLst>
          </p:cNvPr>
          <p:cNvSpPr txBox="1"/>
          <p:nvPr/>
        </p:nvSpPr>
        <p:spPr>
          <a:xfrm>
            <a:off x="-211614" y="4540643"/>
            <a:ext cx="4572000" cy="1162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lnSpc>
                <a:spcPct val="90000"/>
              </a:lnSpc>
              <a:spcBef>
                <a:spcPts val="400"/>
              </a:spcBef>
              <a:defRPr sz="2000"/>
            </a:pPr>
            <a:r>
              <a:rPr lang="en-US" dirty="0"/>
              <a:t> </a:t>
            </a:r>
            <a:r>
              <a:rPr lang="en-US" u="sng" dirty="0"/>
              <a:t>The power of the one-sided test</a:t>
            </a:r>
          </a:p>
          <a:p>
            <a:pPr algn="ctr">
              <a:lnSpc>
                <a:spcPct val="90000"/>
              </a:lnSpc>
              <a:spcBef>
                <a:spcPts val="400"/>
              </a:spcBef>
              <a:defRPr sz="2000"/>
            </a:pPr>
            <a:r>
              <a:rPr lang="en-US" u="sng" dirty="0"/>
              <a:t>(one-sample z test):</a:t>
            </a:r>
            <a:endParaRPr lang="en-US" sz="2800" dirty="0"/>
          </a:p>
          <a:p>
            <a:pPr algn="l">
              <a:lnSpc>
                <a:spcPct val="90000"/>
              </a:lnSpc>
              <a:spcBef>
                <a:spcPts val="600"/>
              </a:spcBef>
              <a:defRPr sz="2200"/>
            </a:pPr>
            <a:endParaRPr lang="en-US" sz="2800" dirty="0"/>
          </a:p>
        </p:txBody>
      </p:sp>
      <p:sp>
        <p:nvSpPr>
          <p:cNvPr id="3" name="TextBox 2">
            <a:extLst>
              <a:ext uri="{FF2B5EF4-FFF2-40B4-BE49-F238E27FC236}">
                <a16:creationId xmlns:a16="http://schemas.microsoft.com/office/drawing/2014/main" id="{48911012-6ED3-4F1C-B8E7-C7345573A0F2}"/>
              </a:ext>
            </a:extLst>
          </p:cNvPr>
          <p:cNvSpPr txBox="1"/>
          <p:nvPr/>
        </p:nvSpPr>
        <p:spPr>
          <a:xfrm>
            <a:off x="4254605" y="4727325"/>
            <a:ext cx="4596769" cy="6699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pl-PL" dirty="0">
                <a:latin typeface="Symbol"/>
                <a:ea typeface="Symbol"/>
                <a:cs typeface="Symbol"/>
                <a:sym typeface="Symbol"/>
              </a:rPr>
              <a:t>F</a:t>
            </a:r>
            <a:r>
              <a:rPr lang="pl-PL" dirty="0"/>
              <a:t>(z</a:t>
            </a:r>
            <a:r>
              <a:rPr lang="pl-PL" baseline="-25000" dirty="0">
                <a:latin typeface="Symbol"/>
                <a:ea typeface="Symbol"/>
                <a:cs typeface="Symbol"/>
                <a:sym typeface="Symbol"/>
              </a:rPr>
              <a:t>a</a:t>
            </a:r>
            <a:r>
              <a:rPr lang="pl-PL" dirty="0"/>
              <a:t> +|</a:t>
            </a:r>
            <a:r>
              <a:rPr lang="pl-PL" dirty="0">
                <a:latin typeface="Symbol"/>
                <a:ea typeface="Symbol"/>
                <a:cs typeface="Symbol"/>
                <a:sym typeface="Symbol"/>
              </a:rPr>
              <a:t>m</a:t>
            </a:r>
            <a:r>
              <a:rPr lang="pl-PL" baseline="-25000" dirty="0"/>
              <a:t>0</a:t>
            </a:r>
            <a:r>
              <a:rPr lang="pl-PL" dirty="0"/>
              <a:t> - </a:t>
            </a:r>
            <a:r>
              <a:rPr lang="pl-PL" dirty="0">
                <a:latin typeface="Symbol"/>
                <a:ea typeface="Symbol"/>
                <a:cs typeface="Symbol"/>
                <a:sym typeface="Symbol"/>
              </a:rPr>
              <a:t>m</a:t>
            </a:r>
            <a:r>
              <a:rPr lang="pl-PL" baseline="-25000" dirty="0"/>
              <a:t>1</a:t>
            </a:r>
            <a:r>
              <a:rPr lang="pl-PL" dirty="0"/>
              <a:t>|√n/</a:t>
            </a:r>
            <a:r>
              <a:rPr lang="pl-PL" dirty="0">
                <a:latin typeface="Symbol"/>
                <a:ea typeface="Symbol"/>
                <a:cs typeface="Symbol"/>
                <a:sym typeface="Symbol"/>
              </a:rPr>
              <a:t>s</a:t>
            </a:r>
            <a:r>
              <a:rPr lang="pl-PL" dirty="0"/>
              <a:t>) = </a:t>
            </a:r>
            <a:r>
              <a:rPr lang="pl-PL" dirty="0">
                <a:latin typeface="Symbol"/>
                <a:ea typeface="Symbol"/>
                <a:cs typeface="Symbol"/>
                <a:sym typeface="Symbol"/>
              </a:rPr>
              <a:t>F</a:t>
            </a:r>
            <a:r>
              <a:rPr lang="pl-PL" dirty="0"/>
              <a:t>(-z</a:t>
            </a:r>
            <a:r>
              <a:rPr lang="pl-PL" baseline="-25000" dirty="0"/>
              <a:t>1- </a:t>
            </a:r>
            <a:r>
              <a:rPr lang="pl-PL" baseline="-25000" dirty="0">
                <a:latin typeface="Symbol"/>
                <a:ea typeface="Symbol"/>
                <a:cs typeface="Symbol"/>
                <a:sym typeface="Symbol"/>
              </a:rPr>
              <a:t>a</a:t>
            </a:r>
            <a:r>
              <a:rPr lang="pl-PL" dirty="0"/>
              <a:t> + |</a:t>
            </a:r>
            <a:r>
              <a:rPr lang="pl-PL" dirty="0">
                <a:latin typeface="Symbol"/>
                <a:ea typeface="Symbol"/>
                <a:cs typeface="Symbol"/>
                <a:sym typeface="Symbol"/>
              </a:rPr>
              <a:t>m</a:t>
            </a:r>
            <a:r>
              <a:rPr lang="pl-PL" baseline="-25000" dirty="0"/>
              <a:t>0</a:t>
            </a:r>
            <a:r>
              <a:rPr lang="pl-PL" dirty="0"/>
              <a:t> - </a:t>
            </a:r>
            <a:r>
              <a:rPr lang="pl-PL" dirty="0">
                <a:latin typeface="Symbol"/>
                <a:ea typeface="Symbol"/>
                <a:cs typeface="Symbol"/>
                <a:sym typeface="Symbol"/>
              </a:rPr>
              <a:t>m</a:t>
            </a:r>
            <a:r>
              <a:rPr lang="pl-PL" baseline="-25000" dirty="0"/>
              <a:t>1</a:t>
            </a:r>
            <a:r>
              <a:rPr lang="pl-PL" dirty="0"/>
              <a:t>|√n/</a:t>
            </a:r>
            <a:r>
              <a:rPr lang="pl-PL" dirty="0">
                <a:latin typeface="Symbol"/>
                <a:ea typeface="Symbol"/>
                <a:cs typeface="Symbol"/>
                <a:sym typeface="Symbol"/>
              </a:rPr>
              <a:t>s</a:t>
            </a:r>
            <a:r>
              <a:rPr lang="pl-PL" dirty="0"/>
              <a:t>)</a:t>
            </a:r>
            <a:endParaRPr lang="pl-PL" sz="2900" dirty="0"/>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
        <p:nvSpPr>
          <p:cNvPr id="9" name="TextBox 8">
            <a:extLst>
              <a:ext uri="{FF2B5EF4-FFF2-40B4-BE49-F238E27FC236}">
                <a16:creationId xmlns:a16="http://schemas.microsoft.com/office/drawing/2014/main" id="{35F77942-2B54-4A0C-AB86-11022225DA74}"/>
              </a:ext>
            </a:extLst>
          </p:cNvPr>
          <p:cNvSpPr txBox="1"/>
          <p:nvPr/>
        </p:nvSpPr>
        <p:spPr>
          <a:xfrm>
            <a:off x="4360386" y="6349196"/>
            <a:ext cx="398890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latin typeface="Arial" panose="020B0604020202020204" pitchFamily="34" charset="0"/>
                <a:ea typeface="Symbol"/>
                <a:cs typeface="Arial" panose="020B0604020202020204" pitchFamily="34" charset="0"/>
                <a:sym typeface="Symbol"/>
              </a:rPr>
              <a:t>Approx. by: </a:t>
            </a:r>
            <a:r>
              <a:rPr lang="pl-PL" dirty="0">
                <a:latin typeface="Symbol"/>
                <a:ea typeface="Symbol"/>
                <a:cs typeface="Symbol"/>
                <a:sym typeface="Symbol"/>
              </a:rPr>
              <a:t>F</a:t>
            </a:r>
            <a:r>
              <a:rPr lang="pl-PL" dirty="0"/>
              <a:t>(-z</a:t>
            </a:r>
            <a:r>
              <a:rPr lang="pl-PL" baseline="-25000" dirty="0"/>
              <a:t>1- </a:t>
            </a:r>
            <a:r>
              <a:rPr lang="pl-PL" baseline="-25000" dirty="0">
                <a:latin typeface="Symbol"/>
                <a:ea typeface="Symbol"/>
                <a:cs typeface="Symbol"/>
                <a:sym typeface="Symbol"/>
              </a:rPr>
              <a:t>a</a:t>
            </a:r>
            <a:r>
              <a:rPr lang="en-US" baseline="-25000" dirty="0">
                <a:latin typeface="Symbol"/>
                <a:ea typeface="Symbol"/>
                <a:cs typeface="Symbol"/>
                <a:sym typeface="Symbol"/>
              </a:rPr>
              <a:t>/2</a:t>
            </a:r>
            <a:r>
              <a:rPr lang="pl-PL" dirty="0"/>
              <a:t> + |</a:t>
            </a:r>
            <a:r>
              <a:rPr lang="pl-PL" dirty="0">
                <a:latin typeface="Symbol"/>
                <a:ea typeface="Symbol"/>
                <a:cs typeface="Symbol"/>
                <a:sym typeface="Symbol"/>
              </a:rPr>
              <a:t>m</a:t>
            </a:r>
            <a:r>
              <a:rPr lang="pl-PL" baseline="-25000" dirty="0"/>
              <a:t>0</a:t>
            </a:r>
            <a:r>
              <a:rPr lang="pl-PL" dirty="0"/>
              <a:t> - </a:t>
            </a:r>
            <a:r>
              <a:rPr lang="pl-PL" dirty="0">
                <a:latin typeface="Symbol"/>
                <a:ea typeface="Symbol"/>
                <a:cs typeface="Symbol"/>
                <a:sym typeface="Symbol"/>
              </a:rPr>
              <a:t>m</a:t>
            </a:r>
            <a:r>
              <a:rPr lang="pl-PL" baseline="-25000" dirty="0"/>
              <a:t>1</a:t>
            </a:r>
            <a:r>
              <a:rPr lang="pl-PL" dirty="0"/>
              <a:t>|√n/</a:t>
            </a:r>
            <a:r>
              <a:rPr lang="pl-PL" dirty="0">
                <a:latin typeface="Symbol"/>
                <a:ea typeface="Symbol"/>
                <a:cs typeface="Symbol"/>
                <a:sym typeface="Symbol"/>
              </a:rPr>
              <a:t>s</a:t>
            </a:r>
            <a:r>
              <a:rPr lang="pl-PL" dirty="0"/>
              <a:t>)</a:t>
            </a:r>
            <a:endParaRPr lang="pl-PL" sz="2900" dirty="0"/>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DE1A440-2F27-47CB-B44D-DE02AE624751}"/>
              </a:ext>
            </a:extLst>
          </p:cNvPr>
          <p:cNvSpPr txBox="1"/>
          <p:nvPr/>
        </p:nvSpPr>
        <p:spPr>
          <a:xfrm>
            <a:off x="171070" y="2805"/>
            <a:ext cx="8787727" cy="923330"/>
          </a:xfrm>
          <a:prstGeom prst="rect">
            <a:avLst/>
          </a:prstGeom>
          <a:noFill/>
        </p:spPr>
        <p:txBody>
          <a:bodyPr wrap="square" rtlCol="0">
            <a:spAutoFit/>
          </a:bodyPr>
          <a:lstStyle/>
          <a:p>
            <a:pPr algn="ctr"/>
            <a:r>
              <a:rPr lang="en-US" sz="2700" b="1" dirty="0"/>
              <a:t>Example on Power Calculation:</a:t>
            </a:r>
          </a:p>
          <a:p>
            <a:pPr algn="ctr"/>
            <a:r>
              <a:rPr lang="en-US" sz="2700" b="1" dirty="0"/>
              <a:t>Cardiovascular Disease, Pediatrics</a:t>
            </a:r>
          </a:p>
        </p:txBody>
      </p:sp>
      <p:sp>
        <p:nvSpPr>
          <p:cNvPr id="3" name="矩形 2">
            <a:extLst>
              <a:ext uri="{FF2B5EF4-FFF2-40B4-BE49-F238E27FC236}">
                <a16:creationId xmlns:a16="http://schemas.microsoft.com/office/drawing/2014/main" id="{A6D5F649-D70E-4C6C-92C3-8C42CA944A7F}"/>
              </a:ext>
            </a:extLst>
          </p:cNvPr>
          <p:cNvSpPr/>
          <p:nvPr/>
        </p:nvSpPr>
        <p:spPr>
          <a:xfrm>
            <a:off x="171070" y="1103104"/>
            <a:ext cx="8787726" cy="923330"/>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Q: Using a 5% level of significance and a sample of size 10, compute the power of the test for the cholesterol data example, with an alternative mean of 190 mg/dL, a null mean of 175 mg/dL, and a standard deviation (σ) of 50 mg/dL.</a:t>
            </a:r>
          </a:p>
        </p:txBody>
      </p:sp>
      <p:sp>
        <p:nvSpPr>
          <p:cNvPr id="4" name="矩形 3">
            <a:extLst>
              <a:ext uri="{FF2B5EF4-FFF2-40B4-BE49-F238E27FC236}">
                <a16:creationId xmlns:a16="http://schemas.microsoft.com/office/drawing/2014/main" id="{EB223B4F-0B07-403C-8D56-11F5A5CAC427}"/>
              </a:ext>
            </a:extLst>
          </p:cNvPr>
          <p:cNvSpPr/>
          <p:nvPr/>
        </p:nvSpPr>
        <p:spPr>
          <a:xfrm>
            <a:off x="171070" y="2203403"/>
            <a:ext cx="6903498" cy="923330"/>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Solution: </a:t>
            </a:r>
          </a:p>
          <a:p>
            <a:r>
              <a:rPr lang="en-US" dirty="0">
                <a:latin typeface="Arial" panose="020B0604020202020204" pitchFamily="34" charset="0"/>
                <a:cs typeface="Arial" panose="020B0604020202020204" pitchFamily="34" charset="0"/>
              </a:rPr>
              <a:t>We have μ0 = 175, μ1 = 190, α = .05, σ = 50, </a:t>
            </a:r>
            <a:r>
              <a:rPr lang="en-US" i="1" dirty="0">
                <a:latin typeface="Arial" panose="020B0604020202020204" pitchFamily="34" charset="0"/>
                <a:cs typeface="Arial" panose="020B0604020202020204" pitchFamily="34" charset="0"/>
              </a:rPr>
              <a:t>n </a:t>
            </a:r>
            <a:r>
              <a:rPr lang="en-US" dirty="0">
                <a:latin typeface="Arial" panose="020B0604020202020204" pitchFamily="34" charset="0"/>
                <a:cs typeface="Arial" panose="020B0604020202020204" pitchFamily="34" charset="0"/>
              </a:rPr>
              <a:t>= 10</a:t>
            </a:r>
          </a:p>
          <a:p>
            <a:endParaRPr 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910BF5C-5F54-43E9-B72A-5B7BA9BF59B3}"/>
                  </a:ext>
                </a:extLst>
              </p:cNvPr>
              <p:cNvSpPr txBox="1"/>
              <p:nvPr/>
            </p:nvSpPr>
            <p:spPr>
              <a:xfrm>
                <a:off x="339513" y="2954577"/>
                <a:ext cx="5801012" cy="7994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𝑃𝑜𝑤𝑒𝑟</m:t>
                      </m:r>
                      <m:r>
                        <a:rPr lang="en-US" sz="1600" i="1" smtClean="0">
                          <a:latin typeface="Cambria Math" panose="02040503050406030204" pitchFamily="18" charset="0"/>
                        </a:rPr>
                        <m:t>=</m:t>
                      </m:r>
                      <m:r>
                        <m:rPr>
                          <m:sty m:val="p"/>
                        </m:rPr>
                        <a:rPr lang="en-US" sz="1600" dirty="0">
                          <a:latin typeface="Cambria Math" panose="02040503050406030204" pitchFamily="18" charset="0"/>
                        </a:rPr>
                        <m:t>Φ</m:t>
                      </m:r>
                      <m:d>
                        <m:dPr>
                          <m:begChr m:val="["/>
                          <m:endChr m:val="]"/>
                          <m:ctrlPr>
                            <a:rPr lang="en-US" sz="1600" i="1" dirty="0">
                              <a:latin typeface="Cambria Math" panose="02040503050406030204" pitchFamily="18" charset="0"/>
                            </a:rPr>
                          </m:ctrlPr>
                        </m:dPr>
                        <m:e>
                          <m:r>
                            <a:rPr lang="en-US" sz="1600" dirty="0">
                              <a:latin typeface="Cambria Math" panose="02040503050406030204" pitchFamily="18" charset="0"/>
                            </a:rPr>
                            <m:t>−1.645</m:t>
                          </m:r>
                          <m:r>
                            <a:rPr lang="en-US" sz="1600" i="1" dirty="0">
                              <a:latin typeface="Cambria Math" panose="02040503050406030204" pitchFamily="18" charset="0"/>
                            </a:rPr>
                            <m:t>+</m:t>
                          </m:r>
                          <m:f>
                            <m:fPr>
                              <m:ctrlPr>
                                <a:rPr lang="en-US" sz="1600" i="1" dirty="0">
                                  <a:latin typeface="Cambria Math" panose="02040503050406030204" pitchFamily="18" charset="0"/>
                                </a:rPr>
                              </m:ctrlPr>
                            </m:fPr>
                            <m:num>
                              <m:d>
                                <m:dPr>
                                  <m:ctrlPr>
                                    <a:rPr lang="en-US" sz="1600" i="1" dirty="0">
                                      <a:latin typeface="Cambria Math" panose="02040503050406030204" pitchFamily="18" charset="0"/>
                                    </a:rPr>
                                  </m:ctrlPr>
                                </m:dPr>
                                <m:e>
                                  <m:r>
                                    <a:rPr lang="en-US" sz="1600" dirty="0">
                                      <a:latin typeface="Cambria Math" panose="02040503050406030204" pitchFamily="18" charset="0"/>
                                    </a:rPr>
                                    <m:t>190−175</m:t>
                                  </m:r>
                                </m:e>
                              </m:d>
                              <m:rad>
                                <m:radPr>
                                  <m:degHide m:val="on"/>
                                  <m:ctrlPr>
                                    <a:rPr lang="en-US" sz="1600" i="1" dirty="0">
                                      <a:latin typeface="Cambria Math" panose="02040503050406030204" pitchFamily="18" charset="0"/>
                                    </a:rPr>
                                  </m:ctrlPr>
                                </m:radPr>
                                <m:deg/>
                                <m:e>
                                  <m:r>
                                    <a:rPr lang="en-US" sz="1600" i="1" dirty="0">
                                      <a:latin typeface="Cambria Math" panose="02040503050406030204" pitchFamily="18" charset="0"/>
                                    </a:rPr>
                                    <m:t>10</m:t>
                                  </m:r>
                                </m:e>
                              </m:rad>
                            </m:num>
                            <m:den>
                              <m:r>
                                <a:rPr lang="en-US" sz="1600" i="1" dirty="0">
                                  <a:latin typeface="Cambria Math" panose="02040503050406030204" pitchFamily="18" charset="0"/>
                                </a:rPr>
                                <m:t>50</m:t>
                              </m:r>
                            </m:den>
                          </m:f>
                        </m:e>
                      </m:d>
                      <m:r>
                        <a:rPr lang="en-US" sz="1600" i="1">
                          <a:latin typeface="Cambria Math" panose="02040503050406030204" pitchFamily="18" charset="0"/>
                        </a:rPr>
                        <m:t>=</m:t>
                      </m:r>
                      <m:r>
                        <m:rPr>
                          <m:sty m:val="p"/>
                        </m:rPr>
                        <a:rPr lang="en-US" sz="1600" dirty="0">
                          <a:latin typeface="Cambria Math" panose="02040503050406030204" pitchFamily="18" charset="0"/>
                        </a:rPr>
                        <m:t>Φ</m:t>
                      </m:r>
                      <m:d>
                        <m:dPr>
                          <m:ctrlPr>
                            <a:rPr lang="en-US" sz="1600" i="1" dirty="0">
                              <a:latin typeface="Cambria Math" panose="02040503050406030204" pitchFamily="18" charset="0"/>
                            </a:rPr>
                          </m:ctrlPr>
                        </m:dPr>
                        <m:e>
                          <m:r>
                            <a:rPr lang="en-US" sz="1600" dirty="0">
                              <a:latin typeface="Cambria Math" panose="02040503050406030204" pitchFamily="18" charset="0"/>
                            </a:rPr>
                            <m:t>−1.645+</m:t>
                          </m:r>
                          <m:f>
                            <m:fPr>
                              <m:ctrlPr>
                                <a:rPr lang="en-US" sz="1600" i="1" dirty="0">
                                  <a:latin typeface="Cambria Math" panose="02040503050406030204" pitchFamily="18" charset="0"/>
                                </a:rPr>
                              </m:ctrlPr>
                            </m:fPr>
                            <m:num>
                              <m:r>
                                <a:rPr lang="en-US" sz="1600" dirty="0">
                                  <a:latin typeface="Cambria Math" panose="02040503050406030204" pitchFamily="18" charset="0"/>
                                </a:rPr>
                                <m:t>15</m:t>
                              </m:r>
                              <m:rad>
                                <m:radPr>
                                  <m:degHide m:val="on"/>
                                  <m:ctrlPr>
                                    <a:rPr lang="en-US" sz="1600" i="1" dirty="0">
                                      <a:latin typeface="Cambria Math" panose="02040503050406030204" pitchFamily="18" charset="0"/>
                                    </a:rPr>
                                  </m:ctrlPr>
                                </m:radPr>
                                <m:deg/>
                                <m:e>
                                  <m:r>
                                    <a:rPr lang="en-US" sz="1600" i="1" dirty="0">
                                      <a:latin typeface="Cambria Math" panose="02040503050406030204" pitchFamily="18" charset="0"/>
                                    </a:rPr>
                                    <m:t>10</m:t>
                                  </m:r>
                                </m:e>
                              </m:rad>
                            </m:num>
                            <m:den>
                              <m:r>
                                <a:rPr lang="en-US" sz="1600" i="1" dirty="0">
                                  <a:latin typeface="Cambria Math" panose="02040503050406030204" pitchFamily="18" charset="0"/>
                                </a:rPr>
                                <m:t>50</m:t>
                              </m:r>
                            </m:den>
                          </m:f>
                        </m:e>
                      </m:d>
                    </m:oMath>
                  </m:oMathPara>
                </a14:m>
                <a:endParaRPr lang="en-US" sz="16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  </m:t>
                      </m:r>
                      <m:r>
                        <a:rPr lang="en-US" sz="1600" i="1" dirty="0">
                          <a:latin typeface="Cambria Math" panose="02040503050406030204" pitchFamily="18" charset="0"/>
                        </a:rPr>
                        <m:t>=</m:t>
                      </m:r>
                      <m:r>
                        <m:rPr>
                          <m:sty m:val="p"/>
                        </m:rPr>
                        <a:rPr lang="en-US" sz="1600" dirty="0">
                          <a:latin typeface="Cambria Math" panose="02040503050406030204" pitchFamily="18" charset="0"/>
                        </a:rPr>
                        <m:t>Φ</m:t>
                      </m:r>
                      <m:d>
                        <m:dPr>
                          <m:ctrlPr>
                            <a:rPr lang="en-US" sz="1600" i="1" dirty="0">
                              <a:latin typeface="Cambria Math" panose="02040503050406030204" pitchFamily="18" charset="0"/>
                            </a:rPr>
                          </m:ctrlPr>
                        </m:dPr>
                        <m:e>
                          <m:r>
                            <a:rPr lang="en-US" sz="1600" dirty="0">
                              <a:latin typeface="Cambria Math" panose="02040503050406030204" pitchFamily="18" charset="0"/>
                            </a:rPr>
                            <m:t>−0.696</m:t>
                          </m:r>
                        </m:e>
                      </m:d>
                      <m:r>
                        <a:rPr lang="en-US" sz="1600" dirty="0">
                          <a:latin typeface="Cambria Math" panose="02040503050406030204" pitchFamily="18" charset="0"/>
                        </a:rPr>
                        <m:t>=1−</m:t>
                      </m:r>
                      <m:r>
                        <m:rPr>
                          <m:sty m:val="p"/>
                        </m:rPr>
                        <a:rPr lang="en-US" sz="1600" dirty="0">
                          <a:latin typeface="Cambria Math" panose="02040503050406030204" pitchFamily="18" charset="0"/>
                        </a:rPr>
                        <m:t>Φ</m:t>
                      </m:r>
                      <m:d>
                        <m:dPr>
                          <m:ctrlPr>
                            <a:rPr lang="en-US" sz="1600" i="1" dirty="0">
                              <a:latin typeface="Cambria Math" panose="02040503050406030204" pitchFamily="18" charset="0"/>
                            </a:rPr>
                          </m:ctrlPr>
                        </m:dPr>
                        <m:e>
                          <m:r>
                            <a:rPr lang="en-US" sz="1600" dirty="0">
                              <a:latin typeface="Cambria Math" panose="02040503050406030204" pitchFamily="18" charset="0"/>
                            </a:rPr>
                            <m:t>0.696</m:t>
                          </m:r>
                        </m:e>
                      </m:d>
                      <m:r>
                        <a:rPr lang="en-US" sz="1600" dirty="0">
                          <a:latin typeface="Cambria Math" panose="02040503050406030204" pitchFamily="18" charset="0"/>
                        </a:rPr>
                        <m:t>=1−0.757=0.243</m:t>
                      </m:r>
                    </m:oMath>
                  </m:oMathPara>
                </a14:m>
                <a:endParaRPr lang="en-US" sz="1600" dirty="0"/>
              </a:p>
            </p:txBody>
          </p:sp>
        </mc:Choice>
        <mc:Fallback xmlns="">
          <p:sp>
            <p:nvSpPr>
              <p:cNvPr id="5" name="文本框 4">
                <a:extLst>
                  <a:ext uri="{FF2B5EF4-FFF2-40B4-BE49-F238E27FC236}">
                    <a16:creationId xmlns:a16="http://schemas.microsoft.com/office/drawing/2014/main" id="{3910BF5C-5F54-43E9-B72A-5B7BA9BF59B3}"/>
                  </a:ext>
                </a:extLst>
              </p:cNvPr>
              <p:cNvSpPr txBox="1">
                <a:spLocks noRot="1" noChangeAspect="1" noMove="1" noResize="1" noEditPoints="1" noAdjustHandles="1" noChangeArrowheads="1" noChangeShapeType="1" noTextEdit="1"/>
              </p:cNvSpPr>
              <p:nvPr/>
            </p:nvSpPr>
            <p:spPr>
              <a:xfrm>
                <a:off x="339513" y="2954577"/>
                <a:ext cx="5801012" cy="799450"/>
              </a:xfrm>
              <a:prstGeom prst="rect">
                <a:avLst/>
              </a:prstGeom>
              <a:blipFill>
                <a:blip r:embed="rId3"/>
                <a:stretch>
                  <a:fillRect b="-2290"/>
                </a:stretch>
              </a:blipFill>
            </p:spPr>
            <p:txBody>
              <a:bodyPr/>
              <a:lstStyle/>
              <a:p>
                <a:r>
                  <a:rPr lang="en-US">
                    <a:noFill/>
                  </a:rPr>
                  <a:t> </a:t>
                </a:r>
              </a:p>
            </p:txBody>
          </p:sp>
        </mc:Fallback>
      </mc:AlternateContent>
      <p:sp>
        <p:nvSpPr>
          <p:cNvPr id="7" name="矩形 6">
            <a:extLst>
              <a:ext uri="{FF2B5EF4-FFF2-40B4-BE49-F238E27FC236}">
                <a16:creationId xmlns:a16="http://schemas.microsoft.com/office/drawing/2014/main" id="{5AE02E29-0570-4ABC-B77B-24BE14E80B4B}"/>
              </a:ext>
            </a:extLst>
          </p:cNvPr>
          <p:cNvSpPr/>
          <p:nvPr/>
        </p:nvSpPr>
        <p:spPr>
          <a:xfrm>
            <a:off x="171070" y="4369902"/>
            <a:ext cx="8787726" cy="923330"/>
          </a:xfrm>
          <a:prstGeom prst="rect">
            <a:avLst/>
          </a:prstGeom>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Chance of finding a significant difference in this case is only 24%</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it is not surprising that a significant difference was not found the previous example because the sample size was too small</a:t>
            </a:r>
          </a:p>
        </p:txBody>
      </p:sp>
    </p:spTree>
    <p:extLst>
      <p:ext uri="{BB962C8B-B14F-4D97-AF65-F5344CB8AC3E}">
        <p14:creationId xmlns:p14="http://schemas.microsoft.com/office/powerpoint/2010/main" val="4183738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96E4-50F7-4048-BE29-25E9CBF3086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E29894B-D01F-4B8A-B18B-778364C5BE33}"/>
              </a:ext>
            </a:extLst>
          </p:cNvPr>
          <p:cNvSpPr>
            <a:spLocks noGrp="1"/>
          </p:cNvSpPr>
          <p:nvPr>
            <p:ph type="body" idx="1"/>
          </p:nvPr>
        </p:nvSpPr>
        <p:spPr/>
        <p:txBody>
          <a:bodyPr/>
          <a:lstStyle/>
          <a:p>
            <a:endParaRPr lang="en-US" dirty="0"/>
          </a:p>
        </p:txBody>
      </p:sp>
      <p:pic>
        <p:nvPicPr>
          <p:cNvPr id="5" name="Picture 4" descr="Diagram, histogram&#10;&#10;Description automatically generated">
            <a:extLst>
              <a:ext uri="{FF2B5EF4-FFF2-40B4-BE49-F238E27FC236}">
                <a16:creationId xmlns:a16="http://schemas.microsoft.com/office/drawing/2014/main" id="{BA0540B4-ED8E-4D4D-93EB-CEF19C9BD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 y="790357"/>
            <a:ext cx="5219422" cy="2276556"/>
          </a:xfrm>
          <a:prstGeom prst="rect">
            <a:avLst/>
          </a:prstGeom>
        </p:spPr>
      </p:pic>
      <p:pic>
        <p:nvPicPr>
          <p:cNvPr id="7" name="Picture 6" descr="Table&#10;&#10;Description automatically generated">
            <a:extLst>
              <a:ext uri="{FF2B5EF4-FFF2-40B4-BE49-F238E27FC236}">
                <a16:creationId xmlns:a16="http://schemas.microsoft.com/office/drawing/2014/main" id="{473D6239-BDC5-4CC6-BD12-ECE71651C0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7481" y="118786"/>
            <a:ext cx="2613069" cy="6620427"/>
          </a:xfrm>
          <a:prstGeom prst="rect">
            <a:avLst/>
          </a:prstGeom>
        </p:spPr>
      </p:pic>
      <p:pic>
        <p:nvPicPr>
          <p:cNvPr id="6" name="Picture 5">
            <a:extLst>
              <a:ext uri="{FF2B5EF4-FFF2-40B4-BE49-F238E27FC236}">
                <a16:creationId xmlns:a16="http://schemas.microsoft.com/office/drawing/2014/main" id="{229BB166-9378-4F7B-B061-19846B06E2F5}"/>
              </a:ext>
            </a:extLst>
          </p:cNvPr>
          <p:cNvPicPr>
            <a:picLocks noChangeAspect="1"/>
          </p:cNvPicPr>
          <p:nvPr/>
        </p:nvPicPr>
        <p:blipFill rotWithShape="1">
          <a:blip r:embed="rId4"/>
          <a:srcRect t="56737"/>
          <a:stretch/>
        </p:blipFill>
        <p:spPr>
          <a:xfrm>
            <a:off x="1682706" y="3679963"/>
            <a:ext cx="2457450" cy="2752725"/>
          </a:xfrm>
          <a:prstGeom prst="rect">
            <a:avLst/>
          </a:prstGeom>
        </p:spPr>
      </p:pic>
      <p:sp>
        <p:nvSpPr>
          <p:cNvPr id="8" name="Rectangle 7">
            <a:extLst>
              <a:ext uri="{FF2B5EF4-FFF2-40B4-BE49-F238E27FC236}">
                <a16:creationId xmlns:a16="http://schemas.microsoft.com/office/drawing/2014/main" id="{6521D151-2C93-411D-B9CF-8F0EE8AFE951}"/>
              </a:ext>
            </a:extLst>
          </p:cNvPr>
          <p:cNvSpPr/>
          <p:nvPr/>
        </p:nvSpPr>
        <p:spPr>
          <a:xfrm>
            <a:off x="1682705" y="4562475"/>
            <a:ext cx="403269" cy="180975"/>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9" name="Rectangle 8">
            <a:extLst>
              <a:ext uri="{FF2B5EF4-FFF2-40B4-BE49-F238E27FC236}">
                <a16:creationId xmlns:a16="http://schemas.microsoft.com/office/drawing/2014/main" id="{C05D8381-1892-4408-8B03-F2D8F8203D2D}"/>
              </a:ext>
            </a:extLst>
          </p:cNvPr>
          <p:cNvSpPr/>
          <p:nvPr/>
        </p:nvSpPr>
        <p:spPr>
          <a:xfrm>
            <a:off x="2187809" y="4562475"/>
            <a:ext cx="336594" cy="180975"/>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pic>
        <p:nvPicPr>
          <p:cNvPr id="11" name="Picture 10">
            <a:extLst>
              <a:ext uri="{FF2B5EF4-FFF2-40B4-BE49-F238E27FC236}">
                <a16:creationId xmlns:a16="http://schemas.microsoft.com/office/drawing/2014/main" id="{010C282C-0590-4C7E-AFF8-6A6F50265F7E}"/>
              </a:ext>
            </a:extLst>
          </p:cNvPr>
          <p:cNvPicPr>
            <a:picLocks noChangeAspect="1"/>
          </p:cNvPicPr>
          <p:nvPr/>
        </p:nvPicPr>
        <p:blipFill>
          <a:blip r:embed="rId5"/>
          <a:stretch>
            <a:fillRect/>
          </a:stretch>
        </p:blipFill>
        <p:spPr>
          <a:xfrm>
            <a:off x="1768431" y="3458806"/>
            <a:ext cx="2286000" cy="257175"/>
          </a:xfrm>
          <a:prstGeom prst="rect">
            <a:avLst/>
          </a:prstGeom>
        </p:spPr>
      </p:pic>
    </p:spTree>
    <p:extLst>
      <p:ext uri="{BB962C8B-B14F-4D97-AF65-F5344CB8AC3E}">
        <p14:creationId xmlns:p14="http://schemas.microsoft.com/office/powerpoint/2010/main" val="369558490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itle 1"/>
          <p:cNvSpPr txBox="1">
            <a:spLocks noGrp="1"/>
          </p:cNvSpPr>
          <p:nvPr>
            <p:ph type="ctrTitle"/>
          </p:nvPr>
        </p:nvSpPr>
        <p:spPr>
          <a:xfrm>
            <a:off x="646176" y="342900"/>
            <a:ext cx="7851648" cy="533400"/>
          </a:xfrm>
          <a:prstGeom prst="rect">
            <a:avLst/>
          </a:prstGeom>
        </p:spPr>
        <p:txBody>
          <a:bodyPr>
            <a:noAutofit/>
          </a:bodyPr>
          <a:lstStyle>
            <a:lvl1pPr defTabSz="813816">
              <a:defRPr sz="3115" b="1"/>
            </a:lvl1pPr>
          </a:lstStyle>
          <a:p>
            <a:r>
              <a:rPr sz="3200" dirty="0"/>
              <a:t>Hypothesis Testing</a:t>
            </a:r>
          </a:p>
        </p:txBody>
      </p:sp>
      <p:sp>
        <p:nvSpPr>
          <p:cNvPr id="103" name="Subtitle 2"/>
          <p:cNvSpPr txBox="1">
            <a:spLocks noGrp="1"/>
          </p:cNvSpPr>
          <p:nvPr>
            <p:ph type="subTitle" idx="1"/>
          </p:nvPr>
        </p:nvSpPr>
        <p:spPr>
          <a:xfrm>
            <a:off x="533400" y="1524000"/>
            <a:ext cx="7854950" cy="4724400"/>
          </a:xfrm>
          <a:prstGeom prst="rect">
            <a:avLst/>
          </a:prstGeom>
        </p:spPr>
        <p:txBody>
          <a:bodyPr/>
          <a:lstStyle/>
          <a:p>
            <a:pPr marL="342900" indent="-342900" algn="just">
              <a:spcBef>
                <a:spcPts val="400"/>
              </a:spcBef>
              <a:buSzPct val="100000"/>
              <a:buFont typeface="Arial"/>
              <a:buChar char="•"/>
              <a:defRPr sz="2000"/>
            </a:pPr>
            <a:r>
              <a:rPr dirty="0"/>
              <a:t>Hypothesis-testing framework: null and alternative hypothesis</a:t>
            </a:r>
          </a:p>
          <a:p>
            <a:pPr algn="just">
              <a:defRPr sz="2000"/>
            </a:pPr>
            <a:endParaRPr dirty="0"/>
          </a:p>
          <a:p>
            <a:pPr marL="342900" indent="-342900" algn="just">
              <a:spcBef>
                <a:spcPts val="400"/>
              </a:spcBef>
              <a:buSzPct val="100000"/>
              <a:buFont typeface="Arial"/>
              <a:buChar char="•"/>
              <a:defRPr sz="2000"/>
            </a:pPr>
            <a:r>
              <a:rPr dirty="0"/>
              <a:t>Hypothesis-testing: make decisions using probabilities methods, (not rely on subjective impressions)</a:t>
            </a:r>
          </a:p>
          <a:p>
            <a:pPr marL="742950" lvl="1" indent="-285750" algn="just">
              <a:spcBef>
                <a:spcPts val="400"/>
              </a:spcBef>
              <a:buSzPct val="100000"/>
              <a:buFont typeface="Arial" panose="020B0604020202020204" pitchFamily="34" charset="0"/>
              <a:buChar char="•"/>
              <a:defRPr sz="1800"/>
            </a:pPr>
            <a:r>
              <a:rPr dirty="0"/>
              <a:t> uniform and consistent decision-making criterion</a:t>
            </a:r>
            <a:endParaRPr sz="2800" dirty="0">
              <a:solidFill>
                <a:srgbClr val="888888"/>
              </a:solidFill>
            </a:endParaRPr>
          </a:p>
          <a:p>
            <a:pPr algn="just">
              <a:defRPr sz="2000"/>
            </a:pPr>
            <a:endParaRPr sz="2800" dirty="0">
              <a:solidFill>
                <a:srgbClr val="888888"/>
              </a:solidFill>
            </a:endParaRPr>
          </a:p>
          <a:p>
            <a:pPr marL="342900" indent="-342900" algn="just">
              <a:spcBef>
                <a:spcPts val="400"/>
              </a:spcBef>
              <a:buSzPct val="100000"/>
              <a:buFont typeface="Arial"/>
              <a:buChar char="•"/>
              <a:defRPr sz="2000" b="1"/>
            </a:pPr>
            <a:r>
              <a:rPr dirty="0"/>
              <a:t>one-sample problem</a:t>
            </a:r>
            <a:r>
              <a:rPr b="0" dirty="0"/>
              <a:t>: hypotheses about a single distribution</a:t>
            </a:r>
          </a:p>
          <a:p>
            <a:pPr algn="just">
              <a:defRPr sz="2000"/>
            </a:pPr>
            <a:endParaRPr b="0" dirty="0"/>
          </a:p>
          <a:p>
            <a:pPr marL="342900" indent="-342900" algn="just">
              <a:spcBef>
                <a:spcPts val="400"/>
              </a:spcBef>
              <a:buSzPct val="100000"/>
              <a:buFont typeface="Arial"/>
              <a:buChar char="•"/>
              <a:defRPr sz="2000" b="1"/>
            </a:pPr>
            <a:r>
              <a:rPr dirty="0"/>
              <a:t>two-sample problem</a:t>
            </a:r>
            <a:r>
              <a:rPr b="0" dirty="0"/>
              <a:t>: compare two different distributions</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0599-8866-44ED-8DB2-18A09CBC5CE9}"/>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491A79C1-6D83-4D59-9891-D098C885BA1E}"/>
              </a:ext>
            </a:extLst>
          </p:cNvPr>
          <p:cNvSpPr>
            <a:spLocks noGrp="1"/>
          </p:cNvSpPr>
          <p:nvPr>
            <p:ph type="body" sz="quarter" idx="1"/>
          </p:nvPr>
        </p:nvSpPr>
        <p:spPr/>
        <p:txBody>
          <a:bodyPr/>
          <a:lstStyle/>
          <a:p>
            <a:endParaRPr lang="en-US"/>
          </a:p>
        </p:txBody>
      </p:sp>
      <p:pic>
        <p:nvPicPr>
          <p:cNvPr id="5" name="Picture 4">
            <a:extLst>
              <a:ext uri="{FF2B5EF4-FFF2-40B4-BE49-F238E27FC236}">
                <a16:creationId xmlns:a16="http://schemas.microsoft.com/office/drawing/2014/main" id="{8B32E608-C0DC-434B-932C-E325BEE6A49C}"/>
              </a:ext>
            </a:extLst>
          </p:cNvPr>
          <p:cNvPicPr>
            <a:picLocks noChangeAspect="1"/>
          </p:cNvPicPr>
          <p:nvPr/>
        </p:nvPicPr>
        <p:blipFill>
          <a:blip r:embed="rId2"/>
          <a:stretch>
            <a:fillRect/>
          </a:stretch>
        </p:blipFill>
        <p:spPr>
          <a:xfrm>
            <a:off x="649287" y="3122412"/>
            <a:ext cx="2562225" cy="3381375"/>
          </a:xfrm>
          <a:prstGeom prst="rect">
            <a:avLst/>
          </a:prstGeom>
        </p:spPr>
      </p:pic>
      <p:sp>
        <p:nvSpPr>
          <p:cNvPr id="6" name="Rectangle 5">
            <a:extLst>
              <a:ext uri="{FF2B5EF4-FFF2-40B4-BE49-F238E27FC236}">
                <a16:creationId xmlns:a16="http://schemas.microsoft.com/office/drawing/2014/main" id="{75CE61D6-FC85-44EF-8290-1EEB8208C358}"/>
              </a:ext>
            </a:extLst>
          </p:cNvPr>
          <p:cNvSpPr/>
          <p:nvPr/>
        </p:nvSpPr>
        <p:spPr>
          <a:xfrm>
            <a:off x="1706725" y="4140960"/>
            <a:ext cx="381000" cy="239714"/>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pic>
        <p:nvPicPr>
          <p:cNvPr id="8" name="Picture 7" descr="A picture containing text, whiteboard&#10;&#10;Description automatically generated">
            <a:extLst>
              <a:ext uri="{FF2B5EF4-FFF2-40B4-BE49-F238E27FC236}">
                <a16:creationId xmlns:a16="http://schemas.microsoft.com/office/drawing/2014/main" id="{1F300985-FF38-496A-82E7-6273706BFA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4137" y="891250"/>
            <a:ext cx="5217081" cy="4877725"/>
          </a:xfrm>
          <a:prstGeom prst="rect">
            <a:avLst/>
          </a:prstGeom>
        </p:spPr>
      </p:pic>
      <p:pic>
        <p:nvPicPr>
          <p:cNvPr id="9" name="Picture 8" descr="Diagram, histogram&#10;&#10;Description automatically generated">
            <a:extLst>
              <a:ext uri="{FF2B5EF4-FFF2-40B4-BE49-F238E27FC236}">
                <a16:creationId xmlns:a16="http://schemas.microsoft.com/office/drawing/2014/main" id="{17F17EFB-055E-49AC-B9EA-52EADFC073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39" y="800196"/>
            <a:ext cx="3661972" cy="1597243"/>
          </a:xfrm>
          <a:prstGeom prst="rect">
            <a:avLst/>
          </a:prstGeom>
        </p:spPr>
      </p:pic>
    </p:spTree>
    <p:extLst>
      <p:ext uri="{BB962C8B-B14F-4D97-AF65-F5344CB8AC3E}">
        <p14:creationId xmlns:p14="http://schemas.microsoft.com/office/powerpoint/2010/main" val="24207591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059221D-5484-4243-8724-20195AE4B925}"/>
              </a:ext>
            </a:extLst>
          </p:cNvPr>
          <p:cNvSpPr/>
          <p:nvPr/>
        </p:nvSpPr>
        <p:spPr>
          <a:xfrm>
            <a:off x="227899" y="3276523"/>
            <a:ext cx="8916101" cy="584775"/>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Q: Assuming a sample size of 10 rather than 100, compute the power for the birthweight data with an alternative mean of 115 oz and α = .05.</a:t>
            </a:r>
          </a:p>
        </p:txBody>
      </p:sp>
      <p:sp>
        <p:nvSpPr>
          <p:cNvPr id="5" name="矩形 4">
            <a:extLst>
              <a:ext uri="{FF2B5EF4-FFF2-40B4-BE49-F238E27FC236}">
                <a16:creationId xmlns:a16="http://schemas.microsoft.com/office/drawing/2014/main" id="{9FDC6E77-5188-46C9-883D-E662FB73B8B5}"/>
              </a:ext>
            </a:extLst>
          </p:cNvPr>
          <p:cNvSpPr/>
          <p:nvPr/>
        </p:nvSpPr>
        <p:spPr>
          <a:xfrm>
            <a:off x="199918" y="1025511"/>
            <a:ext cx="8667356" cy="2062103"/>
          </a:xfrm>
          <a:prstGeom prst="rect">
            <a:avLst/>
          </a:prstGeom>
        </p:spPr>
        <p:txBody>
          <a:bodyPr wrap="square">
            <a:spAutoFit/>
          </a:bodyPr>
          <a:lstStyle/>
          <a:p>
            <a:pPr algn="just"/>
            <a:r>
              <a:rPr lang="en-US" sz="1600" dirty="0">
                <a:latin typeface="Arial" panose="020B0604020202020204" pitchFamily="34" charset="0"/>
                <a:cs typeface="Arial" panose="020B0604020202020204" pitchFamily="34" charset="0"/>
              </a:rPr>
              <a:t>Suppose we want to test the hypothesis that mothers with low socioeconomic status (SES) deliver babies whose birthweights are lower than “normal.” To test this hypothesis, a list is obtained of birthweights from 100 consecutive, full-term, live-born deliveries from the maternity ward of a hospital in a low-SES area. The mean birthweight (</a:t>
            </a:r>
            <a:r>
              <a:rPr lang="en-US" sz="1600" i="1" dirty="0">
                <a:latin typeface="Arial" panose="020B0604020202020204" pitchFamily="34" charset="0"/>
                <a:cs typeface="Arial" panose="020B0604020202020204" pitchFamily="34" charset="0"/>
              </a:rPr>
              <a:t>x</a:t>
            </a:r>
            <a:r>
              <a:rPr lang="en-US" sz="1600" dirty="0">
                <a:latin typeface="Arial" panose="020B0604020202020204" pitchFamily="34" charset="0"/>
                <a:cs typeface="Arial" panose="020B0604020202020204" pitchFamily="34" charset="0"/>
              </a:rPr>
              <a:t>) is found to be 115 oz with a sample standard deviation (</a:t>
            </a:r>
            <a:r>
              <a:rPr lang="en-US" sz="1600" i="1" dirty="0">
                <a:latin typeface="Arial" panose="020B0604020202020204" pitchFamily="34" charset="0"/>
                <a:cs typeface="Arial" panose="020B0604020202020204" pitchFamily="34" charset="0"/>
              </a:rPr>
              <a:t>s</a:t>
            </a:r>
            <a:r>
              <a:rPr lang="en-US" sz="1600" dirty="0">
                <a:latin typeface="Arial" panose="020B0604020202020204" pitchFamily="34" charset="0"/>
                <a:cs typeface="Arial" panose="020B0604020202020204" pitchFamily="34" charset="0"/>
              </a:rPr>
              <a:t>) of 24 oz. Suppose we know from nationwide surveys based on millions of deliveries that the mean birthweight in the United States is 120 oz. Compute the power of the test for the birthweight data with an alternative mean of 115 oz and α = .05, assuming the true standard deviation = 24 oz.</a:t>
            </a: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B2BE080-5E67-4233-AD1A-88A11554D789}"/>
                  </a:ext>
                </a:extLst>
              </p:cNvPr>
              <p:cNvSpPr/>
              <p:nvPr/>
            </p:nvSpPr>
            <p:spPr>
              <a:xfrm>
                <a:off x="199917" y="4127811"/>
                <a:ext cx="6802461" cy="584775"/>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Solution:</a:t>
                </a:r>
              </a:p>
              <a:p>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We have </a:t>
                </a:r>
                <a14:m>
                  <m:oMath xmlns:m="http://schemas.openxmlformats.org/officeDocument/2006/math">
                    <m:r>
                      <a:rPr lang="en-US" sz="1600" i="1" dirty="0">
                        <a:latin typeface="Cambria Math" panose="02040503050406030204" pitchFamily="18" charset="0"/>
                      </a:rPr>
                      <m:t>𝜇</m:t>
                    </m:r>
                    <m:r>
                      <a:rPr lang="en-US" sz="1600" i="1" dirty="0">
                        <a:latin typeface="Cambria Math" panose="02040503050406030204" pitchFamily="18" charset="0"/>
                      </a:rPr>
                      <m:t>0 = 120 </m:t>
                    </m:r>
                    <m:r>
                      <a:rPr lang="en-US" sz="1600" i="1" dirty="0">
                        <a:latin typeface="Cambria Math" panose="02040503050406030204" pitchFamily="18" charset="0"/>
                      </a:rPr>
                      <m:t>𝑜𝑧</m:t>
                    </m:r>
                    <m:r>
                      <a:rPr lang="en-US" sz="1600" i="1" dirty="0">
                        <a:latin typeface="Cambria Math" panose="02040503050406030204" pitchFamily="18" charset="0"/>
                      </a:rPr>
                      <m:t>, </m:t>
                    </m:r>
                    <m:r>
                      <a:rPr lang="en-US" sz="1600" i="1" dirty="0">
                        <a:latin typeface="Cambria Math" panose="02040503050406030204" pitchFamily="18" charset="0"/>
                      </a:rPr>
                      <m:t>𝜇</m:t>
                    </m:r>
                    <m:r>
                      <a:rPr lang="en-US" sz="1600" i="1" dirty="0">
                        <a:latin typeface="Cambria Math" panose="02040503050406030204" pitchFamily="18" charset="0"/>
                      </a:rPr>
                      <m:t>1 = 115 </m:t>
                    </m:r>
                    <m:r>
                      <a:rPr lang="en-US" sz="1600" i="1" dirty="0">
                        <a:latin typeface="Cambria Math" panose="02040503050406030204" pitchFamily="18" charset="0"/>
                      </a:rPr>
                      <m:t>𝑜𝑧</m:t>
                    </m:r>
                    <m:r>
                      <a:rPr lang="en-US" sz="1600" i="1" dirty="0">
                        <a:latin typeface="Cambria Math" panose="02040503050406030204" pitchFamily="18" charset="0"/>
                      </a:rPr>
                      <m:t>, </m:t>
                    </m:r>
                    <m:r>
                      <a:rPr lang="en-US" sz="1600" i="1" dirty="0">
                        <a:latin typeface="Cambria Math" panose="02040503050406030204" pitchFamily="18" charset="0"/>
                      </a:rPr>
                      <m:t>𝛼</m:t>
                    </m:r>
                    <m:r>
                      <a:rPr lang="en-US" sz="1600" i="1" dirty="0">
                        <a:latin typeface="Cambria Math" panose="02040503050406030204" pitchFamily="18" charset="0"/>
                      </a:rPr>
                      <m:t> = .05, </m:t>
                    </m:r>
                    <m:r>
                      <a:rPr lang="en-US" sz="1600" i="1" dirty="0">
                        <a:latin typeface="Cambria Math" panose="02040503050406030204" pitchFamily="18" charset="0"/>
                      </a:rPr>
                      <m:t>𝜎</m:t>
                    </m:r>
                    <m:r>
                      <a:rPr lang="en-US" sz="1600" i="1" dirty="0">
                        <a:latin typeface="Cambria Math" panose="02040503050406030204" pitchFamily="18" charset="0"/>
                      </a:rPr>
                      <m:t> = 24, </m:t>
                    </m:r>
                    <m:r>
                      <a:rPr lang="en-US" sz="1600" i="1" dirty="0">
                        <a:latin typeface="Cambria Math" panose="02040503050406030204" pitchFamily="18" charset="0"/>
                      </a:rPr>
                      <m:t>𝑛</m:t>
                    </m:r>
                    <m:r>
                      <a:rPr lang="en-US" sz="1600" i="1" dirty="0">
                        <a:latin typeface="Cambria Math" panose="02040503050406030204" pitchFamily="18" charset="0"/>
                      </a:rPr>
                      <m:t> = 100.</m:t>
                    </m:r>
                  </m:oMath>
                </a14:m>
                <a:endParaRPr lang="en-US" sz="1600" dirty="0">
                  <a:latin typeface="Arial" panose="020B0604020202020204" pitchFamily="34" charset="0"/>
                  <a:cs typeface="Arial" panose="020B0604020202020204" pitchFamily="34" charset="0"/>
                </a:endParaRPr>
              </a:p>
            </p:txBody>
          </p:sp>
        </mc:Choice>
        <mc:Fallback xmlns="">
          <p:sp>
            <p:nvSpPr>
              <p:cNvPr id="8" name="矩形 7">
                <a:extLst>
                  <a:ext uri="{FF2B5EF4-FFF2-40B4-BE49-F238E27FC236}">
                    <a16:creationId xmlns:a16="http://schemas.microsoft.com/office/drawing/2014/main" id="{5B2BE080-5E67-4233-AD1A-88A11554D789}"/>
                  </a:ext>
                </a:extLst>
              </p:cNvPr>
              <p:cNvSpPr>
                <a:spLocks noRot="1" noChangeAspect="1" noMove="1" noResize="1" noEditPoints="1" noAdjustHandles="1" noChangeArrowheads="1" noChangeShapeType="1" noTextEdit="1"/>
              </p:cNvSpPr>
              <p:nvPr/>
            </p:nvSpPr>
            <p:spPr>
              <a:xfrm>
                <a:off x="199917" y="4127811"/>
                <a:ext cx="6802461" cy="584775"/>
              </a:xfrm>
              <a:prstGeom prst="rect">
                <a:avLst/>
              </a:prstGeom>
              <a:blipFill>
                <a:blip r:embed="rId3"/>
                <a:stretch>
                  <a:fillRect l="-538" t="-3125"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E06AAE7F-F1A0-4BA5-B247-0B1444BDEEB9}"/>
                  </a:ext>
                </a:extLst>
              </p:cNvPr>
              <p:cNvSpPr txBox="1"/>
              <p:nvPr/>
            </p:nvSpPr>
            <p:spPr>
              <a:xfrm>
                <a:off x="1306823" y="4933500"/>
                <a:ext cx="5414239" cy="8445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𝑃𝑜𝑤𝑒𝑟</m:t>
                      </m:r>
                      <m:r>
                        <a:rPr lang="en-US" sz="1600" i="1">
                          <a:latin typeface="Cambria Math" panose="02040503050406030204" pitchFamily="18" charset="0"/>
                        </a:rPr>
                        <m:t>=</m:t>
                      </m:r>
                      <m:r>
                        <m:rPr>
                          <m:sty m:val="p"/>
                        </m:rPr>
                        <a:rPr lang="en-US" sz="1600" dirty="0">
                          <a:latin typeface="Cambria Math" panose="02040503050406030204" pitchFamily="18" charset="0"/>
                        </a:rPr>
                        <m:t>Φ</m:t>
                      </m:r>
                      <m:d>
                        <m:dPr>
                          <m:begChr m:val="["/>
                          <m:endChr m:val="]"/>
                          <m:ctrlPr>
                            <a:rPr lang="en-US" sz="1600" i="1" dirty="0">
                              <a:latin typeface="Cambria Math" panose="02040503050406030204" pitchFamily="18" charset="0"/>
                            </a:rPr>
                          </m:ctrlPr>
                        </m:dPr>
                        <m:e>
                          <m:sSub>
                            <m:sSubPr>
                              <m:ctrlPr>
                                <a:rPr lang="en-US" sz="1600" i="1" dirty="0">
                                  <a:latin typeface="Cambria Math" panose="02040503050406030204" pitchFamily="18" charset="0"/>
                                </a:rPr>
                              </m:ctrlPr>
                            </m:sSubPr>
                            <m:e>
                              <m:r>
                                <a:rPr lang="en-US" sz="1600" i="1" dirty="0">
                                  <a:latin typeface="Cambria Math" panose="02040503050406030204" pitchFamily="18" charset="0"/>
                                </a:rPr>
                                <m:t>𝑧</m:t>
                              </m:r>
                            </m:e>
                            <m:sub>
                              <m:r>
                                <a:rPr lang="en-US" sz="1600" i="1" dirty="0">
                                  <a:latin typeface="Cambria Math" panose="02040503050406030204" pitchFamily="18" charset="0"/>
                                </a:rPr>
                                <m:t>.05</m:t>
                              </m:r>
                            </m:sub>
                          </m:sSub>
                          <m:r>
                            <a:rPr lang="en-US" sz="1600" i="1" dirty="0">
                              <a:latin typeface="Cambria Math" panose="02040503050406030204" pitchFamily="18" charset="0"/>
                            </a:rPr>
                            <m:t>+</m:t>
                          </m:r>
                          <m:f>
                            <m:fPr>
                              <m:ctrlPr>
                                <a:rPr lang="en-US" sz="1600" i="1" dirty="0">
                                  <a:latin typeface="Cambria Math" panose="02040503050406030204" pitchFamily="18" charset="0"/>
                                </a:rPr>
                              </m:ctrlPr>
                            </m:fPr>
                            <m:num>
                              <m:d>
                                <m:dPr>
                                  <m:ctrlPr>
                                    <a:rPr lang="en-US" sz="1600" i="1" dirty="0">
                                      <a:latin typeface="Cambria Math" panose="02040503050406030204" pitchFamily="18" charset="0"/>
                                    </a:rPr>
                                  </m:ctrlPr>
                                </m:dPr>
                                <m:e>
                                  <m:r>
                                    <a:rPr lang="en-US" sz="1600" i="1" dirty="0">
                                      <a:latin typeface="Cambria Math" panose="02040503050406030204" pitchFamily="18" charset="0"/>
                                    </a:rPr>
                                    <m:t>120−115</m:t>
                                  </m:r>
                                </m:e>
                              </m:d>
                              <m:rad>
                                <m:radPr>
                                  <m:degHide m:val="on"/>
                                  <m:ctrlPr>
                                    <a:rPr lang="en-US" sz="1600" i="1" dirty="0">
                                      <a:latin typeface="Cambria Math" panose="02040503050406030204" pitchFamily="18" charset="0"/>
                                    </a:rPr>
                                  </m:ctrlPr>
                                </m:radPr>
                                <m:deg/>
                                <m:e>
                                  <m:r>
                                    <a:rPr lang="en-US" sz="1600" i="1" dirty="0">
                                      <a:latin typeface="Cambria Math" panose="02040503050406030204" pitchFamily="18" charset="0"/>
                                    </a:rPr>
                                    <m:t>100</m:t>
                                  </m:r>
                                </m:e>
                              </m:rad>
                            </m:num>
                            <m:den>
                              <m:r>
                                <a:rPr lang="en-US" sz="1600" i="1" dirty="0">
                                  <a:latin typeface="Cambria Math" panose="02040503050406030204" pitchFamily="18" charset="0"/>
                                </a:rPr>
                                <m:t>24</m:t>
                              </m:r>
                            </m:den>
                          </m:f>
                        </m:e>
                      </m:d>
                      <m:r>
                        <a:rPr lang="en-US" sz="1600" dirty="0">
                          <a:latin typeface="Cambria Math" panose="02040503050406030204" pitchFamily="18" charset="0"/>
                        </a:rPr>
                        <m:t>=</m:t>
                      </m:r>
                      <m:r>
                        <m:rPr>
                          <m:sty m:val="p"/>
                        </m:rPr>
                        <a:rPr lang="en-US" sz="1600" dirty="0">
                          <a:latin typeface="Cambria Math" panose="02040503050406030204" pitchFamily="18" charset="0"/>
                        </a:rPr>
                        <m:t>Φ</m:t>
                      </m:r>
                      <m:d>
                        <m:dPr>
                          <m:begChr m:val="["/>
                          <m:endChr m:val="]"/>
                          <m:ctrlPr>
                            <a:rPr lang="en-US" sz="1600" i="1" dirty="0">
                              <a:latin typeface="Cambria Math" panose="02040503050406030204" pitchFamily="18" charset="0"/>
                            </a:rPr>
                          </m:ctrlPr>
                        </m:dPr>
                        <m:e>
                          <m:r>
                            <a:rPr lang="en-US" sz="1600" dirty="0">
                              <a:latin typeface="Cambria Math" panose="02040503050406030204" pitchFamily="18" charset="0"/>
                            </a:rPr>
                            <m:t>−1.645+</m:t>
                          </m:r>
                          <m:f>
                            <m:fPr>
                              <m:ctrlPr>
                                <a:rPr lang="en-US" sz="1600" i="1" dirty="0">
                                  <a:latin typeface="Cambria Math" panose="02040503050406030204" pitchFamily="18" charset="0"/>
                                </a:rPr>
                              </m:ctrlPr>
                            </m:fPr>
                            <m:num>
                              <m:r>
                                <a:rPr lang="en-US" sz="1600" dirty="0">
                                  <a:latin typeface="Cambria Math" panose="02040503050406030204" pitchFamily="18" charset="0"/>
                                </a:rPr>
                                <m:t>5</m:t>
                              </m:r>
                              <m:d>
                                <m:dPr>
                                  <m:ctrlPr>
                                    <a:rPr lang="en-US" sz="1600" i="1" dirty="0">
                                      <a:latin typeface="Cambria Math" panose="02040503050406030204" pitchFamily="18" charset="0"/>
                                    </a:rPr>
                                  </m:ctrlPr>
                                </m:dPr>
                                <m:e>
                                  <m:r>
                                    <a:rPr lang="en-US" sz="1600" dirty="0">
                                      <a:latin typeface="Cambria Math" panose="02040503050406030204" pitchFamily="18" charset="0"/>
                                    </a:rPr>
                                    <m:t>10</m:t>
                                  </m:r>
                                </m:e>
                              </m:d>
                            </m:num>
                            <m:den>
                              <m:r>
                                <a:rPr lang="en-US" sz="1600" dirty="0">
                                  <a:latin typeface="Cambria Math" panose="02040503050406030204" pitchFamily="18" charset="0"/>
                                </a:rPr>
                                <m:t>24</m:t>
                              </m:r>
                            </m:den>
                          </m:f>
                        </m:e>
                      </m:d>
                    </m:oMath>
                  </m:oMathPara>
                </a14:m>
                <a:endParaRPr lang="en-US" sz="1600" dirty="0">
                  <a:latin typeface="Cambria Math" panose="02040503050406030204" pitchFamily="18" charset="0"/>
                </a:endParaRPr>
              </a:p>
              <a:p>
                <a14:m>
                  <m:oMath xmlns:m="http://schemas.openxmlformats.org/officeDocument/2006/math">
                    <m:r>
                      <a:rPr lang="en-US" sz="1600" dirty="0">
                        <a:latin typeface="Cambria Math" panose="02040503050406030204" pitchFamily="18" charset="0"/>
                      </a:rPr>
                      <m:t>=</m:t>
                    </m:r>
                  </m:oMath>
                </a14:m>
                <a:r>
                  <a:rPr lang="en-US" sz="1600" dirty="0"/>
                  <a:t> </a:t>
                </a:r>
                <a14:m>
                  <m:oMath xmlns:m="http://schemas.openxmlformats.org/officeDocument/2006/math">
                    <m:r>
                      <m:rPr>
                        <m:sty m:val="p"/>
                      </m:rPr>
                      <a:rPr lang="en-US" sz="1600" dirty="0">
                        <a:latin typeface="Cambria Math" panose="02040503050406030204" pitchFamily="18" charset="0"/>
                      </a:rPr>
                      <m:t>Φ</m:t>
                    </m:r>
                    <m:d>
                      <m:dPr>
                        <m:ctrlPr>
                          <a:rPr lang="en-US" sz="1600" i="1" dirty="0">
                            <a:latin typeface="Cambria Math" panose="02040503050406030204" pitchFamily="18" charset="0"/>
                          </a:rPr>
                        </m:ctrlPr>
                      </m:dPr>
                      <m:e>
                        <m:r>
                          <a:rPr lang="en-US" sz="1600" dirty="0">
                            <a:latin typeface="Cambria Math" panose="02040503050406030204" pitchFamily="18" charset="0"/>
                          </a:rPr>
                          <m:t>0.428</m:t>
                        </m:r>
                      </m:e>
                    </m:d>
                    <m:r>
                      <a:rPr lang="en-US" sz="1600" dirty="0">
                        <a:latin typeface="Cambria Math" panose="02040503050406030204" pitchFamily="18" charset="0"/>
                      </a:rPr>
                      <m:t>=0.669</m:t>
                    </m:r>
                  </m:oMath>
                </a14:m>
                <a:endParaRPr lang="en-US" sz="1600" dirty="0"/>
              </a:p>
            </p:txBody>
          </p:sp>
        </mc:Choice>
        <mc:Fallback xmlns="">
          <p:sp>
            <p:nvSpPr>
              <p:cNvPr id="9" name="文本框 8">
                <a:extLst>
                  <a:ext uri="{FF2B5EF4-FFF2-40B4-BE49-F238E27FC236}">
                    <a16:creationId xmlns:a16="http://schemas.microsoft.com/office/drawing/2014/main" id="{E06AAE7F-F1A0-4BA5-B247-0B1444BDEEB9}"/>
                  </a:ext>
                </a:extLst>
              </p:cNvPr>
              <p:cNvSpPr txBox="1">
                <a:spLocks noRot="1" noChangeAspect="1" noMove="1" noResize="1" noEditPoints="1" noAdjustHandles="1" noChangeArrowheads="1" noChangeShapeType="1" noTextEdit="1"/>
              </p:cNvSpPr>
              <p:nvPr/>
            </p:nvSpPr>
            <p:spPr>
              <a:xfrm>
                <a:off x="1306823" y="4933500"/>
                <a:ext cx="5414239" cy="844590"/>
              </a:xfrm>
              <a:prstGeom prst="rect">
                <a:avLst/>
              </a:prstGeom>
              <a:blipFill>
                <a:blip r:embed="rId4"/>
                <a:stretch>
                  <a:fillRect l="-787" b="-2158"/>
                </a:stretch>
              </a:blipFill>
            </p:spPr>
            <p:txBody>
              <a:bodyPr/>
              <a:lstStyle/>
              <a:p>
                <a:r>
                  <a:rPr lang="en-US">
                    <a:noFill/>
                  </a:rPr>
                  <a:t> </a:t>
                </a:r>
              </a:p>
            </p:txBody>
          </p:sp>
        </mc:Fallback>
      </mc:AlternateContent>
      <p:sp>
        <p:nvSpPr>
          <p:cNvPr id="10" name="矩形 9">
            <a:extLst>
              <a:ext uri="{FF2B5EF4-FFF2-40B4-BE49-F238E27FC236}">
                <a16:creationId xmlns:a16="http://schemas.microsoft.com/office/drawing/2014/main" id="{71F31980-58E3-4F72-88BD-5733686B07E2}"/>
              </a:ext>
            </a:extLst>
          </p:cNvPr>
          <p:cNvSpPr/>
          <p:nvPr/>
        </p:nvSpPr>
        <p:spPr>
          <a:xfrm>
            <a:off x="227899" y="5999005"/>
            <a:ext cx="8639375" cy="584775"/>
          </a:xfrm>
          <a:prstGeom prst="rect">
            <a:avLst/>
          </a:prstGeom>
        </p:spPr>
        <p:txBody>
          <a:bodyPr wrap="square">
            <a:spAutoFit/>
          </a:bodyPr>
          <a:lstStyle/>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There is about a 67% chance of detecting a significant difference using a 5% significance level with this sample size</a:t>
            </a:r>
          </a:p>
        </p:txBody>
      </p:sp>
      <p:sp>
        <p:nvSpPr>
          <p:cNvPr id="11" name="文本框 1">
            <a:extLst>
              <a:ext uri="{FF2B5EF4-FFF2-40B4-BE49-F238E27FC236}">
                <a16:creationId xmlns:a16="http://schemas.microsoft.com/office/drawing/2014/main" id="{13CA9E65-F340-476B-A002-3337A4499957}"/>
              </a:ext>
            </a:extLst>
          </p:cNvPr>
          <p:cNvSpPr txBox="1"/>
          <p:nvPr/>
        </p:nvSpPr>
        <p:spPr>
          <a:xfrm>
            <a:off x="171070" y="2805"/>
            <a:ext cx="8787727" cy="923330"/>
          </a:xfrm>
          <a:prstGeom prst="rect">
            <a:avLst/>
          </a:prstGeom>
          <a:noFill/>
        </p:spPr>
        <p:txBody>
          <a:bodyPr wrap="square" rtlCol="0">
            <a:spAutoFit/>
          </a:bodyPr>
          <a:lstStyle/>
          <a:p>
            <a:pPr algn="ctr"/>
            <a:r>
              <a:rPr lang="en-US" sz="2700" b="1" dirty="0"/>
              <a:t>Example on Power Calculation:</a:t>
            </a:r>
          </a:p>
          <a:p>
            <a:pPr algn="ctr"/>
            <a:r>
              <a:rPr lang="en-US" sz="2700" b="1" dirty="0"/>
              <a:t>Obstetrics</a:t>
            </a:r>
          </a:p>
        </p:txBody>
      </p:sp>
    </p:spTree>
    <p:extLst>
      <p:ext uri="{BB962C8B-B14F-4D97-AF65-F5344CB8AC3E}">
        <p14:creationId xmlns:p14="http://schemas.microsoft.com/office/powerpoint/2010/main" val="4217707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676FE7-929B-49D2-8268-E4CB02F061E8}"/>
              </a:ext>
            </a:extLst>
          </p:cNvPr>
          <p:cNvPicPr>
            <a:picLocks noChangeAspect="1"/>
          </p:cNvPicPr>
          <p:nvPr/>
        </p:nvPicPr>
        <p:blipFill>
          <a:blip r:embed="rId2"/>
          <a:stretch>
            <a:fillRect/>
          </a:stretch>
        </p:blipFill>
        <p:spPr>
          <a:xfrm>
            <a:off x="142875" y="152400"/>
            <a:ext cx="4933950" cy="6115050"/>
          </a:xfrm>
          <a:prstGeom prst="rect">
            <a:avLst/>
          </a:prstGeom>
        </p:spPr>
      </p:pic>
      <p:sp>
        <p:nvSpPr>
          <p:cNvPr id="4" name="Rectangle 3">
            <a:extLst>
              <a:ext uri="{FF2B5EF4-FFF2-40B4-BE49-F238E27FC236}">
                <a16:creationId xmlns:a16="http://schemas.microsoft.com/office/drawing/2014/main" id="{F21A7979-053E-4370-9D20-9D9C1B0307C3}"/>
              </a:ext>
            </a:extLst>
          </p:cNvPr>
          <p:cNvSpPr/>
          <p:nvPr/>
        </p:nvSpPr>
        <p:spPr>
          <a:xfrm>
            <a:off x="3086100" y="4086225"/>
            <a:ext cx="390525" cy="209550"/>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pic>
        <p:nvPicPr>
          <p:cNvPr id="8" name="Picture 7" descr="A picture containing text, whiteboard&#10;&#10;Description automatically generated">
            <a:extLst>
              <a:ext uri="{FF2B5EF4-FFF2-40B4-BE49-F238E27FC236}">
                <a16:creationId xmlns:a16="http://schemas.microsoft.com/office/drawing/2014/main" id="{F04327A0-BE91-4AFE-8DDD-A6FA4225E1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5989" y="352424"/>
            <a:ext cx="3665136" cy="5445169"/>
          </a:xfrm>
          <a:prstGeom prst="rect">
            <a:avLst/>
          </a:prstGeom>
        </p:spPr>
      </p:pic>
    </p:spTree>
    <p:extLst>
      <p:ext uri="{BB962C8B-B14F-4D97-AF65-F5344CB8AC3E}">
        <p14:creationId xmlns:p14="http://schemas.microsoft.com/office/powerpoint/2010/main" val="1941561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E01390F-F48C-4E9F-925B-964DEEDF2348}"/>
                  </a:ext>
                </a:extLst>
              </p:cNvPr>
              <p:cNvSpPr/>
              <p:nvPr/>
            </p:nvSpPr>
            <p:spPr>
              <a:xfrm>
                <a:off x="755680" y="1757589"/>
                <a:ext cx="7170820" cy="338554"/>
              </a:xfrm>
              <a:prstGeom prst="rect">
                <a:avLst/>
              </a:prstGeom>
            </p:spPr>
            <p:txBody>
              <a:bodyPr wrap="square">
                <a:spAutoFit/>
              </a:bodyPr>
              <a:lstStyle/>
              <a:p>
                <a14:m>
                  <m:oMath xmlns:m="http://schemas.openxmlformats.org/officeDocument/2006/math">
                    <m:r>
                      <a:rPr lang="en-US" sz="1600" i="1" dirty="0">
                        <a:latin typeface="Cambria Math" panose="02040503050406030204" pitchFamily="18" charset="0"/>
                      </a:rPr>
                      <m:t>𝜇</m:t>
                    </m:r>
                    <m:r>
                      <a:rPr lang="en-US" sz="1600" i="1" dirty="0">
                        <a:latin typeface="Cambria Math" panose="02040503050406030204" pitchFamily="18" charset="0"/>
                      </a:rPr>
                      <m:t>0 = 170 </m:t>
                    </m:r>
                    <m:r>
                      <a:rPr lang="en-US" sz="1600" i="1" dirty="0">
                        <a:latin typeface="Cambria Math" panose="02040503050406030204" pitchFamily="18" charset="0"/>
                      </a:rPr>
                      <m:t>𝑜𝑧</m:t>
                    </m:r>
                    <m:r>
                      <a:rPr lang="en-US" sz="1600" i="1" dirty="0">
                        <a:latin typeface="Cambria Math" panose="02040503050406030204" pitchFamily="18" charset="0"/>
                      </a:rPr>
                      <m:t>, </m:t>
                    </m:r>
                    <m:r>
                      <a:rPr lang="en-US" sz="1600" i="1" dirty="0">
                        <a:latin typeface="Cambria Math" panose="02040503050406030204" pitchFamily="18" charset="0"/>
                      </a:rPr>
                      <m:t>𝜇</m:t>
                    </m:r>
                    <m:r>
                      <a:rPr lang="en-US" sz="1600" i="1" dirty="0">
                        <a:latin typeface="Cambria Math" panose="02040503050406030204" pitchFamily="18" charset="0"/>
                      </a:rPr>
                      <m:t>1 = 190 , </m:t>
                    </m:r>
                    <m:r>
                      <a:rPr lang="en-US" sz="1600" i="1" dirty="0">
                        <a:latin typeface="Cambria Math" panose="02040503050406030204" pitchFamily="18" charset="0"/>
                      </a:rPr>
                      <m:t>𝛼</m:t>
                    </m:r>
                    <m:r>
                      <a:rPr lang="en-US" sz="1600" i="1" dirty="0">
                        <a:latin typeface="Cambria Math" panose="02040503050406030204" pitchFamily="18" charset="0"/>
                      </a:rPr>
                      <m:t> = .05, </m:t>
                    </m:r>
                    <m:r>
                      <a:rPr lang="en-US" sz="1600" i="1" dirty="0">
                        <a:latin typeface="Cambria Math" panose="02040503050406030204" pitchFamily="18" charset="0"/>
                      </a:rPr>
                      <m:t>𝜎</m:t>
                    </m:r>
                    <m:r>
                      <a:rPr lang="en-US" sz="1600" i="1" dirty="0">
                        <a:latin typeface="Cambria Math" panose="02040503050406030204" pitchFamily="18" charset="0"/>
                      </a:rPr>
                      <m:t> =50, </m:t>
                    </m:r>
                    <m:r>
                      <a:rPr lang="en-US" sz="1600" i="1" dirty="0">
                        <a:latin typeface="Cambria Math" panose="02040503050406030204" pitchFamily="18" charset="0"/>
                      </a:rPr>
                      <m:t>𝑛</m:t>
                    </m:r>
                    <m:r>
                      <a:rPr lang="en-US" sz="1600" i="1" dirty="0">
                        <a:latin typeface="Cambria Math" panose="02040503050406030204" pitchFamily="18" charset="0"/>
                      </a:rPr>
                      <m:t> = 10</m:t>
                    </m:r>
                  </m:oMath>
                </a14:m>
                <a:r>
                  <a:rPr lang="en-US" sz="1600" dirty="0">
                    <a:latin typeface="Arial" panose="020B0604020202020204" pitchFamily="34" charset="0"/>
                    <a:cs typeface="Arial" panose="020B0604020202020204" pitchFamily="34" charset="0"/>
                  </a:rPr>
                  <a:t> :</a:t>
                </a:r>
              </a:p>
            </p:txBody>
          </p:sp>
        </mc:Choice>
        <mc:Fallback xmlns="">
          <p:sp>
            <p:nvSpPr>
              <p:cNvPr id="3" name="矩形 2">
                <a:extLst>
                  <a:ext uri="{FF2B5EF4-FFF2-40B4-BE49-F238E27FC236}">
                    <a16:creationId xmlns:a16="http://schemas.microsoft.com/office/drawing/2014/main" id="{EE01390F-F48C-4E9F-925B-964DEEDF2348}"/>
                  </a:ext>
                </a:extLst>
              </p:cNvPr>
              <p:cNvSpPr>
                <a:spLocks noRot="1" noChangeAspect="1" noMove="1" noResize="1" noEditPoints="1" noAdjustHandles="1" noChangeArrowheads="1" noChangeShapeType="1" noTextEdit="1"/>
              </p:cNvSpPr>
              <p:nvPr/>
            </p:nvSpPr>
            <p:spPr>
              <a:xfrm>
                <a:off x="755680" y="1757589"/>
                <a:ext cx="7170820" cy="338554"/>
              </a:xfrm>
              <a:prstGeom prst="rect">
                <a:avLst/>
              </a:prstGeom>
              <a:blipFill>
                <a:blip r:embed="rId3"/>
                <a:stretch>
                  <a:fillRect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83E99F3-28E4-437C-B776-36E4B02CE63E}"/>
                  </a:ext>
                </a:extLst>
              </p:cNvPr>
              <p:cNvSpPr txBox="1"/>
              <p:nvPr/>
            </p:nvSpPr>
            <p:spPr>
              <a:xfrm>
                <a:off x="1303575" y="2402648"/>
                <a:ext cx="6745552" cy="684483"/>
              </a:xfrm>
              <a:prstGeom prst="rect">
                <a:avLst/>
              </a:prstGeom>
              <a:noFill/>
            </p:spPr>
            <p:txBody>
              <a:bodyPr wrap="square" lIns="0" tIns="0" rIns="0" bIns="0" rtlCol="0">
                <a:spAutoFit/>
              </a:bodyPr>
              <a:lstStyle/>
              <a:p>
                <a14:m>
                  <m:oMath xmlns:m="http://schemas.openxmlformats.org/officeDocument/2006/math">
                    <m:r>
                      <a:rPr lang="en-US" sz="1600" i="1" smtClean="0">
                        <a:latin typeface="Cambria Math" panose="02040503050406030204" pitchFamily="18" charset="0"/>
                      </a:rPr>
                      <m:t>𝑃𝑜𝑤𝑒𝑟</m:t>
                    </m:r>
                    <m:r>
                      <a:rPr lang="en-US" sz="1600" i="1" smtClean="0">
                        <a:latin typeface="Cambria Math" panose="02040503050406030204" pitchFamily="18" charset="0"/>
                      </a:rPr>
                      <m:t>=</m:t>
                    </m:r>
                    <m:r>
                      <m:rPr>
                        <m:sty m:val="p"/>
                      </m:rPr>
                      <a:rPr lang="en-US" sz="1600" dirty="0">
                        <a:latin typeface="Cambria Math" panose="02040503050406030204" pitchFamily="18" charset="0"/>
                      </a:rPr>
                      <m:t>Φ</m:t>
                    </m:r>
                    <m:d>
                      <m:dPr>
                        <m:begChr m:val="["/>
                        <m:endChr m:val="]"/>
                        <m:ctrlPr>
                          <a:rPr lang="en-US" sz="1600" i="1" dirty="0">
                            <a:latin typeface="Cambria Math" panose="02040503050406030204" pitchFamily="18" charset="0"/>
                          </a:rPr>
                        </m:ctrlPr>
                      </m:dPr>
                      <m:e>
                        <m:sSub>
                          <m:sSubPr>
                            <m:ctrlPr>
                              <a:rPr lang="en-US" sz="1600" i="1" dirty="0">
                                <a:latin typeface="Cambria Math" panose="02040503050406030204" pitchFamily="18" charset="0"/>
                              </a:rPr>
                            </m:ctrlPr>
                          </m:sSubPr>
                          <m:e>
                            <m:r>
                              <a:rPr lang="en-US" sz="1600" i="1" dirty="0">
                                <a:latin typeface="Cambria Math" panose="02040503050406030204" pitchFamily="18" charset="0"/>
                              </a:rPr>
                              <m:t>𝑧</m:t>
                            </m:r>
                          </m:e>
                          <m:sub>
                            <m:r>
                              <a:rPr lang="en-US" sz="1600" i="1" dirty="0">
                                <a:latin typeface="Cambria Math" panose="02040503050406030204" pitchFamily="18" charset="0"/>
                              </a:rPr>
                              <m:t>.05</m:t>
                            </m:r>
                          </m:sub>
                        </m:sSub>
                        <m:r>
                          <a:rPr lang="en-US" sz="1600" i="1" dirty="0">
                            <a:latin typeface="Cambria Math" panose="02040503050406030204" pitchFamily="18" charset="0"/>
                          </a:rPr>
                          <m:t>+</m:t>
                        </m:r>
                        <m:f>
                          <m:fPr>
                            <m:ctrlPr>
                              <a:rPr lang="en-US" sz="1600" i="1" dirty="0">
                                <a:latin typeface="Cambria Math" panose="02040503050406030204" pitchFamily="18" charset="0"/>
                              </a:rPr>
                            </m:ctrlPr>
                          </m:fPr>
                          <m:num>
                            <m:d>
                              <m:dPr>
                                <m:ctrlPr>
                                  <a:rPr lang="en-US" sz="1600" i="1" dirty="0">
                                    <a:latin typeface="Cambria Math" panose="02040503050406030204" pitchFamily="18" charset="0"/>
                                  </a:rPr>
                                </m:ctrlPr>
                              </m:dPr>
                              <m:e>
                                <m:r>
                                  <a:rPr lang="en-US" sz="1600" i="1" dirty="0">
                                    <a:latin typeface="Cambria Math" panose="02040503050406030204" pitchFamily="18" charset="0"/>
                                  </a:rPr>
                                  <m:t>120−115</m:t>
                                </m:r>
                              </m:e>
                            </m:d>
                            <m:rad>
                              <m:radPr>
                                <m:degHide m:val="on"/>
                                <m:ctrlPr>
                                  <a:rPr lang="en-US" sz="1600" i="1" dirty="0">
                                    <a:latin typeface="Cambria Math" panose="02040503050406030204" pitchFamily="18" charset="0"/>
                                  </a:rPr>
                                </m:ctrlPr>
                              </m:radPr>
                              <m:deg/>
                              <m:e>
                                <m:r>
                                  <a:rPr lang="en-US" sz="1600" i="1" dirty="0">
                                    <a:latin typeface="Cambria Math" panose="02040503050406030204" pitchFamily="18" charset="0"/>
                                  </a:rPr>
                                  <m:t>10</m:t>
                                </m:r>
                              </m:e>
                            </m:rad>
                          </m:num>
                          <m:den>
                            <m:r>
                              <a:rPr lang="en-US" sz="1600" i="1" dirty="0">
                                <a:latin typeface="Cambria Math" panose="02040503050406030204" pitchFamily="18" charset="0"/>
                              </a:rPr>
                              <m:t>24</m:t>
                            </m:r>
                          </m:den>
                        </m:f>
                      </m:e>
                    </m:d>
                    <m:r>
                      <a:rPr lang="en-US" sz="1600" dirty="0">
                        <a:latin typeface="Cambria Math" panose="02040503050406030204" pitchFamily="18" charset="0"/>
                      </a:rPr>
                      <m:t>=</m:t>
                    </m:r>
                    <m:r>
                      <m:rPr>
                        <m:sty m:val="p"/>
                      </m:rPr>
                      <a:rPr lang="en-US" sz="1600" dirty="0">
                        <a:latin typeface="Cambria Math" panose="02040503050406030204" pitchFamily="18" charset="0"/>
                      </a:rPr>
                      <m:t>Φ</m:t>
                    </m:r>
                    <m:d>
                      <m:dPr>
                        <m:begChr m:val="["/>
                        <m:endChr m:val="]"/>
                        <m:ctrlPr>
                          <a:rPr lang="en-US" sz="1600" i="1" dirty="0">
                            <a:latin typeface="Cambria Math" panose="02040503050406030204" pitchFamily="18" charset="0"/>
                          </a:rPr>
                        </m:ctrlPr>
                      </m:dPr>
                      <m:e>
                        <m:r>
                          <a:rPr lang="en-US" sz="1600" dirty="0">
                            <a:latin typeface="Cambria Math" panose="02040503050406030204" pitchFamily="18" charset="0"/>
                          </a:rPr>
                          <m:t>−1.645+</m:t>
                        </m:r>
                        <m:f>
                          <m:fPr>
                            <m:ctrlPr>
                              <a:rPr lang="en-US" sz="1600" i="1" dirty="0">
                                <a:latin typeface="Cambria Math" panose="02040503050406030204" pitchFamily="18" charset="0"/>
                              </a:rPr>
                            </m:ctrlPr>
                          </m:fPr>
                          <m:num>
                            <m:r>
                              <a:rPr lang="en-US" sz="1600" dirty="0">
                                <a:latin typeface="Cambria Math" panose="02040503050406030204" pitchFamily="18" charset="0"/>
                              </a:rPr>
                              <m:t>5</m:t>
                            </m:r>
                            <m:rad>
                              <m:radPr>
                                <m:degHide m:val="on"/>
                                <m:ctrlPr>
                                  <a:rPr lang="en-US" sz="1600" i="1" dirty="0">
                                    <a:latin typeface="Cambria Math" panose="02040503050406030204" pitchFamily="18" charset="0"/>
                                  </a:rPr>
                                </m:ctrlPr>
                              </m:radPr>
                              <m:deg/>
                              <m:e>
                                <m:r>
                                  <a:rPr lang="en-US" sz="1600" i="1" dirty="0">
                                    <a:latin typeface="Cambria Math" panose="02040503050406030204" pitchFamily="18" charset="0"/>
                                  </a:rPr>
                                  <m:t>10</m:t>
                                </m:r>
                              </m:e>
                            </m:rad>
                          </m:num>
                          <m:den>
                            <m:r>
                              <a:rPr lang="en-US" sz="1600" dirty="0">
                                <a:latin typeface="Cambria Math" panose="02040503050406030204" pitchFamily="18" charset="0"/>
                              </a:rPr>
                              <m:t>24</m:t>
                            </m:r>
                          </m:den>
                        </m:f>
                      </m:e>
                    </m:d>
                    <m:r>
                      <a:rPr lang="en-US" sz="1600" dirty="0">
                        <a:latin typeface="Cambria Math" panose="02040503050406030204" pitchFamily="18" charset="0"/>
                      </a:rPr>
                      <m:t>=</m:t>
                    </m:r>
                  </m:oMath>
                </a14:m>
                <a:r>
                  <a:rPr lang="en-US" sz="1600" dirty="0"/>
                  <a:t> </a:t>
                </a:r>
                <a14:m>
                  <m:oMath xmlns:m="http://schemas.openxmlformats.org/officeDocument/2006/math">
                    <m:r>
                      <m:rPr>
                        <m:sty m:val="p"/>
                      </m:rPr>
                      <a:rPr lang="en-US" sz="1600" dirty="0">
                        <a:latin typeface="Cambria Math" panose="02040503050406030204" pitchFamily="18" charset="0"/>
                      </a:rPr>
                      <m:t>Φ</m:t>
                    </m:r>
                    <m:d>
                      <m:dPr>
                        <m:ctrlPr>
                          <a:rPr lang="en-US" sz="1600" i="1" dirty="0">
                            <a:latin typeface="Cambria Math" panose="02040503050406030204" pitchFamily="18" charset="0"/>
                          </a:rPr>
                        </m:ctrlPr>
                      </m:dPr>
                      <m:e>
                        <m:r>
                          <a:rPr lang="en-US" sz="1600" dirty="0">
                            <a:latin typeface="Cambria Math" panose="02040503050406030204" pitchFamily="18" charset="0"/>
                          </a:rPr>
                          <m:t>−0.986</m:t>
                        </m:r>
                      </m:e>
                    </m:d>
                  </m:oMath>
                </a14:m>
                <a:endParaRPr lang="en-US" sz="1600" i="1" dirty="0">
                  <a:latin typeface="Cambria Math" panose="02040503050406030204" pitchFamily="18" charset="0"/>
                </a:endParaRPr>
              </a:p>
              <a:p>
                <a:r>
                  <a:rPr lang="en-US" sz="1600" dirty="0"/>
                  <a:t>           </a:t>
                </a:r>
                <a14:m>
                  <m:oMath xmlns:m="http://schemas.openxmlformats.org/officeDocument/2006/math">
                    <m:r>
                      <a:rPr lang="en-US" sz="1600" dirty="0">
                        <a:latin typeface="Cambria Math" panose="02040503050406030204" pitchFamily="18" charset="0"/>
                      </a:rPr>
                      <m:t>=1−0.838=0.162</m:t>
                    </m:r>
                  </m:oMath>
                </a14:m>
                <a:endParaRPr lang="en-US" sz="1600" dirty="0"/>
              </a:p>
            </p:txBody>
          </p:sp>
        </mc:Choice>
        <mc:Fallback xmlns="">
          <p:sp>
            <p:nvSpPr>
              <p:cNvPr id="5" name="文本框 4">
                <a:extLst>
                  <a:ext uri="{FF2B5EF4-FFF2-40B4-BE49-F238E27FC236}">
                    <a16:creationId xmlns:a16="http://schemas.microsoft.com/office/drawing/2014/main" id="{583E99F3-28E4-437C-B776-36E4B02CE63E}"/>
                  </a:ext>
                </a:extLst>
              </p:cNvPr>
              <p:cNvSpPr txBox="1">
                <a:spLocks noRot="1" noChangeAspect="1" noMove="1" noResize="1" noEditPoints="1" noAdjustHandles="1" noChangeArrowheads="1" noChangeShapeType="1" noTextEdit="1"/>
              </p:cNvSpPr>
              <p:nvPr/>
            </p:nvSpPr>
            <p:spPr>
              <a:xfrm>
                <a:off x="1303575" y="2402648"/>
                <a:ext cx="6745552" cy="684483"/>
              </a:xfrm>
              <a:prstGeom prst="rect">
                <a:avLst/>
              </a:prstGeom>
              <a:blipFill>
                <a:blip r:embed="rId4"/>
                <a:stretch>
                  <a:fillRect l="-1085" b="-3571"/>
                </a:stretch>
              </a:blipFill>
            </p:spPr>
            <p:txBody>
              <a:bodyPr/>
              <a:lstStyle/>
              <a:p>
                <a:r>
                  <a:rPr lang="en-US">
                    <a:noFill/>
                  </a:rPr>
                  <a:t> </a:t>
                </a:r>
              </a:p>
            </p:txBody>
          </p:sp>
        </mc:Fallback>
      </mc:AlternateContent>
      <p:sp>
        <p:nvSpPr>
          <p:cNvPr id="6" name="矩形 5">
            <a:extLst>
              <a:ext uri="{FF2B5EF4-FFF2-40B4-BE49-F238E27FC236}">
                <a16:creationId xmlns:a16="http://schemas.microsoft.com/office/drawing/2014/main" id="{67F1A1EF-0FAE-454F-9E6C-D43D2C87DE12}"/>
              </a:ext>
            </a:extLst>
          </p:cNvPr>
          <p:cNvSpPr/>
          <p:nvPr/>
        </p:nvSpPr>
        <p:spPr>
          <a:xfrm>
            <a:off x="755680" y="3274963"/>
            <a:ext cx="7170821" cy="1569660"/>
          </a:xfrm>
          <a:prstGeom prst="rect">
            <a:avLst/>
          </a:prstGeom>
        </p:spPr>
        <p:txBody>
          <a:bodyPr wrap="square">
            <a:spAutoFit/>
          </a:bodyPr>
          <a:lstStyle/>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there is only a 16% chance of finding a significant difference with a sample size of 10</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whereas there was a 67% chance with a sample size of 100 </a:t>
            </a:r>
          </a:p>
          <a:p>
            <a:pPr algn="just"/>
            <a:r>
              <a:rPr lang="en-US"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sym typeface="Wingdings" panose="05000000000000000000" pitchFamily="2" charset="2"/>
              </a:rPr>
              <a:t> </a:t>
            </a:r>
            <a:r>
              <a:rPr lang="en-US" sz="1600" dirty="0">
                <a:latin typeface="Arial" panose="020B0604020202020204" pitchFamily="34" charset="0"/>
                <a:cs typeface="Arial" panose="020B0604020202020204" pitchFamily="34" charset="0"/>
              </a:rPr>
              <a:t>if 10 infants were sampled, we would have virtually no chance of finding a significant difference and would almost surely report a false-negative result</a:t>
            </a:r>
          </a:p>
        </p:txBody>
      </p:sp>
      <p:sp>
        <p:nvSpPr>
          <p:cNvPr id="7" name="文本框 1">
            <a:extLst>
              <a:ext uri="{FF2B5EF4-FFF2-40B4-BE49-F238E27FC236}">
                <a16:creationId xmlns:a16="http://schemas.microsoft.com/office/drawing/2014/main" id="{02807AA1-31BF-4813-8276-111A85CE6D36}"/>
              </a:ext>
            </a:extLst>
          </p:cNvPr>
          <p:cNvSpPr txBox="1"/>
          <p:nvPr/>
        </p:nvSpPr>
        <p:spPr>
          <a:xfrm>
            <a:off x="171070" y="2805"/>
            <a:ext cx="8787727" cy="923330"/>
          </a:xfrm>
          <a:prstGeom prst="rect">
            <a:avLst/>
          </a:prstGeom>
          <a:noFill/>
        </p:spPr>
        <p:txBody>
          <a:bodyPr wrap="square" rtlCol="0">
            <a:spAutoFit/>
          </a:bodyPr>
          <a:lstStyle/>
          <a:p>
            <a:pPr algn="ctr"/>
            <a:r>
              <a:rPr lang="en-US" sz="2700" b="1" dirty="0"/>
              <a:t>Example on Power Calculation:</a:t>
            </a:r>
          </a:p>
          <a:p>
            <a:pPr algn="ctr"/>
            <a:r>
              <a:rPr lang="en-US" sz="2700" b="1" dirty="0"/>
              <a:t>Obstetrics</a:t>
            </a:r>
          </a:p>
        </p:txBody>
      </p:sp>
    </p:spTree>
    <p:extLst>
      <p:ext uri="{BB962C8B-B14F-4D97-AF65-F5344CB8AC3E}">
        <p14:creationId xmlns:p14="http://schemas.microsoft.com/office/powerpoint/2010/main" val="2636878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E6B86A-8371-4533-9127-B5523505065A}"/>
              </a:ext>
            </a:extLst>
          </p:cNvPr>
          <p:cNvPicPr>
            <a:picLocks noChangeAspect="1"/>
          </p:cNvPicPr>
          <p:nvPr/>
        </p:nvPicPr>
        <p:blipFill>
          <a:blip r:embed="rId2"/>
          <a:stretch>
            <a:fillRect/>
          </a:stretch>
        </p:blipFill>
        <p:spPr>
          <a:xfrm>
            <a:off x="347662" y="176212"/>
            <a:ext cx="2505075" cy="6505575"/>
          </a:xfrm>
          <a:prstGeom prst="rect">
            <a:avLst/>
          </a:prstGeom>
        </p:spPr>
      </p:pic>
      <p:sp>
        <p:nvSpPr>
          <p:cNvPr id="4" name="Rectangle 3">
            <a:extLst>
              <a:ext uri="{FF2B5EF4-FFF2-40B4-BE49-F238E27FC236}">
                <a16:creationId xmlns:a16="http://schemas.microsoft.com/office/drawing/2014/main" id="{30D080C6-C61D-420B-B96D-6D53A7AEAB21}"/>
              </a:ext>
            </a:extLst>
          </p:cNvPr>
          <p:cNvSpPr/>
          <p:nvPr/>
        </p:nvSpPr>
        <p:spPr>
          <a:xfrm>
            <a:off x="876300" y="4048125"/>
            <a:ext cx="342900" cy="200025"/>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pic>
        <p:nvPicPr>
          <p:cNvPr id="6" name="Picture 5" descr="A piece of paper with writing on it&#10;&#10;Description automatically generated with medium confidence">
            <a:extLst>
              <a:ext uri="{FF2B5EF4-FFF2-40B4-BE49-F238E27FC236}">
                <a16:creationId xmlns:a16="http://schemas.microsoft.com/office/drawing/2014/main" id="{DF536577-518C-4D17-AA17-A4EEF3A660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837" y="714703"/>
            <a:ext cx="4347989" cy="5018690"/>
          </a:xfrm>
          <a:prstGeom prst="rect">
            <a:avLst/>
          </a:prstGeom>
        </p:spPr>
      </p:pic>
    </p:spTree>
    <p:extLst>
      <p:ext uri="{BB962C8B-B14F-4D97-AF65-F5344CB8AC3E}">
        <p14:creationId xmlns:p14="http://schemas.microsoft.com/office/powerpoint/2010/main" val="2206699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ubtitle 2"/>
          <p:cNvSpPr txBox="1">
            <a:spLocks noGrp="1"/>
          </p:cNvSpPr>
          <p:nvPr>
            <p:ph type="subTitle" idx="1"/>
          </p:nvPr>
        </p:nvSpPr>
        <p:spPr>
          <a:xfrm>
            <a:off x="342900" y="1257300"/>
            <a:ext cx="8458200" cy="4343400"/>
          </a:xfrm>
          <a:prstGeom prst="rect">
            <a:avLst/>
          </a:prstGeom>
        </p:spPr>
        <p:txBody>
          <a:bodyPr>
            <a:noAutofit/>
          </a:bodyPr>
          <a:lstStyle/>
          <a:p>
            <a:pPr algn="l">
              <a:lnSpc>
                <a:spcPct val="90000"/>
              </a:lnSpc>
              <a:spcBef>
                <a:spcPts val="600"/>
              </a:spcBef>
              <a:defRPr sz="2000"/>
            </a:pPr>
            <a:endParaRPr sz="2200" dirty="0"/>
          </a:p>
          <a:p>
            <a:pPr marL="342900" indent="-342900" algn="l">
              <a:lnSpc>
                <a:spcPct val="90000"/>
              </a:lnSpc>
              <a:spcBef>
                <a:spcPts val="400"/>
              </a:spcBef>
              <a:buClr>
                <a:srgbClr val="000000"/>
              </a:buClr>
              <a:buSzPct val="100000"/>
              <a:buFont typeface="Arial"/>
              <a:buChar char="•"/>
              <a:defRPr sz="1800"/>
            </a:pPr>
            <a:r>
              <a:rPr sz="2200" dirty="0"/>
              <a:t>If the significance level is made smaller (</a:t>
            </a:r>
            <a:r>
              <a:rPr sz="2200" dirty="0">
                <a:latin typeface="Symbol"/>
                <a:ea typeface="Symbol"/>
                <a:cs typeface="Symbol"/>
                <a:sym typeface="Symbol"/>
              </a:rPr>
              <a:t>a </a:t>
            </a:r>
            <a:r>
              <a:rPr sz="2200" dirty="0"/>
              <a:t>decreases)</a:t>
            </a:r>
            <a:r>
              <a:rPr sz="2200" dirty="0">
                <a:latin typeface="Wingdings"/>
                <a:ea typeface="Wingdings"/>
                <a:cs typeface="Wingdings"/>
                <a:sym typeface="Wingdings"/>
              </a:rPr>
              <a:t></a:t>
            </a:r>
            <a:r>
              <a:rPr sz="2200" dirty="0"/>
              <a:t> z</a:t>
            </a:r>
            <a:r>
              <a:rPr sz="2200" baseline="-25000" dirty="0">
                <a:latin typeface="Symbol"/>
                <a:ea typeface="Symbol"/>
                <a:cs typeface="Symbol"/>
                <a:sym typeface="Symbol"/>
              </a:rPr>
              <a:t>a</a:t>
            </a:r>
            <a:r>
              <a:rPr sz="2200" dirty="0"/>
              <a:t> increases </a:t>
            </a:r>
            <a:r>
              <a:rPr sz="2200" dirty="0">
                <a:latin typeface="Wingdings"/>
                <a:ea typeface="Wingdings"/>
                <a:cs typeface="Wingdings"/>
                <a:sym typeface="Wingdings"/>
              </a:rPr>
              <a:t></a:t>
            </a:r>
            <a:r>
              <a:rPr sz="2200" dirty="0"/>
              <a:t> power decreases</a:t>
            </a:r>
            <a:endParaRPr lang="en-US" sz="2200" dirty="0"/>
          </a:p>
          <a:p>
            <a:pPr algn="l">
              <a:lnSpc>
                <a:spcPct val="90000"/>
              </a:lnSpc>
              <a:spcBef>
                <a:spcPts val="400"/>
              </a:spcBef>
              <a:buClr>
                <a:srgbClr val="000000"/>
              </a:buClr>
              <a:buSzPct val="100000"/>
              <a:defRPr sz="1800"/>
            </a:pPr>
            <a:endParaRPr sz="2200" dirty="0"/>
          </a:p>
          <a:p>
            <a:pPr marL="342900" indent="-342900" algn="l">
              <a:lnSpc>
                <a:spcPct val="90000"/>
              </a:lnSpc>
              <a:spcBef>
                <a:spcPts val="400"/>
              </a:spcBef>
              <a:buClr>
                <a:srgbClr val="000000"/>
              </a:buClr>
              <a:buSzPct val="100000"/>
              <a:buFont typeface="Arial"/>
              <a:buChar char="•"/>
              <a:defRPr sz="1800"/>
            </a:pPr>
            <a:r>
              <a:rPr sz="2200" dirty="0"/>
              <a:t>If the alternative mean is shifted farther away from the null mean (|</a:t>
            </a:r>
            <a:r>
              <a:rPr sz="2200" dirty="0">
                <a:latin typeface="Symbol"/>
                <a:ea typeface="Symbol"/>
                <a:cs typeface="Symbol"/>
                <a:sym typeface="Symbol"/>
              </a:rPr>
              <a:t>m</a:t>
            </a:r>
            <a:r>
              <a:rPr sz="2200" baseline="-25000" dirty="0"/>
              <a:t>0</a:t>
            </a:r>
            <a:r>
              <a:rPr sz="2200" dirty="0"/>
              <a:t> - </a:t>
            </a:r>
            <a:r>
              <a:rPr sz="2200" dirty="0">
                <a:latin typeface="Symbol"/>
                <a:ea typeface="Symbol"/>
                <a:cs typeface="Symbol"/>
                <a:sym typeface="Symbol"/>
              </a:rPr>
              <a:t>m</a:t>
            </a:r>
            <a:r>
              <a:rPr sz="2200" baseline="-25000" dirty="0"/>
              <a:t>1</a:t>
            </a:r>
            <a:r>
              <a:rPr sz="2200" dirty="0"/>
              <a:t>| increases) </a:t>
            </a:r>
            <a:r>
              <a:rPr sz="2200" dirty="0">
                <a:latin typeface="Wingdings"/>
                <a:ea typeface="Wingdings"/>
                <a:cs typeface="Wingdings"/>
                <a:sym typeface="Wingdings"/>
              </a:rPr>
              <a:t></a:t>
            </a:r>
            <a:r>
              <a:rPr lang="en-US" sz="2200" dirty="0">
                <a:latin typeface="Wingdings"/>
                <a:ea typeface="Wingdings"/>
                <a:cs typeface="Wingdings"/>
                <a:sym typeface="Wingdings"/>
              </a:rPr>
              <a:t> </a:t>
            </a:r>
            <a:r>
              <a:rPr sz="2200" dirty="0"/>
              <a:t>power increases</a:t>
            </a:r>
            <a:endParaRPr lang="en-US" sz="2200" dirty="0"/>
          </a:p>
          <a:p>
            <a:pPr algn="l">
              <a:lnSpc>
                <a:spcPct val="90000"/>
              </a:lnSpc>
              <a:spcBef>
                <a:spcPts val="400"/>
              </a:spcBef>
              <a:buClr>
                <a:srgbClr val="000000"/>
              </a:buClr>
              <a:buSzPct val="100000"/>
              <a:defRPr sz="1800"/>
            </a:pPr>
            <a:endParaRPr sz="2200" dirty="0"/>
          </a:p>
          <a:p>
            <a:pPr marL="342900" indent="-342900" algn="l">
              <a:lnSpc>
                <a:spcPct val="90000"/>
              </a:lnSpc>
              <a:spcBef>
                <a:spcPts val="400"/>
              </a:spcBef>
              <a:buClr>
                <a:srgbClr val="000000"/>
              </a:buClr>
              <a:buSzPct val="100000"/>
              <a:buFont typeface="Arial"/>
              <a:buChar char="•"/>
              <a:defRPr sz="1800"/>
            </a:pPr>
            <a:r>
              <a:rPr sz="2200" dirty="0"/>
              <a:t>If </a:t>
            </a:r>
            <a:r>
              <a:rPr sz="2200" dirty="0">
                <a:latin typeface="Symbol"/>
                <a:ea typeface="Symbol"/>
                <a:cs typeface="Symbol"/>
                <a:sym typeface="Symbol"/>
              </a:rPr>
              <a:t>s </a:t>
            </a:r>
            <a:r>
              <a:rPr sz="2200" dirty="0"/>
              <a:t>of the distribution of individual observations increases (</a:t>
            </a:r>
            <a:r>
              <a:rPr sz="2200" dirty="0">
                <a:latin typeface="Symbol"/>
                <a:ea typeface="Symbol"/>
                <a:cs typeface="Symbol"/>
                <a:sym typeface="Symbol"/>
              </a:rPr>
              <a:t>s </a:t>
            </a:r>
            <a:r>
              <a:rPr sz="2200" dirty="0"/>
              <a:t>increases) </a:t>
            </a:r>
            <a:r>
              <a:rPr sz="2200" dirty="0">
                <a:latin typeface="Wingdings"/>
                <a:ea typeface="Wingdings"/>
                <a:cs typeface="Wingdings"/>
                <a:sym typeface="Wingdings"/>
              </a:rPr>
              <a:t></a:t>
            </a:r>
            <a:r>
              <a:rPr sz="2200" dirty="0"/>
              <a:t> power decreases</a:t>
            </a:r>
            <a:endParaRPr lang="en-US" sz="2200" dirty="0"/>
          </a:p>
          <a:p>
            <a:pPr algn="l">
              <a:lnSpc>
                <a:spcPct val="90000"/>
              </a:lnSpc>
              <a:spcBef>
                <a:spcPts val="400"/>
              </a:spcBef>
              <a:buClr>
                <a:srgbClr val="000000"/>
              </a:buClr>
              <a:buSzPct val="100000"/>
              <a:defRPr sz="1800"/>
            </a:pPr>
            <a:endParaRPr sz="2200" dirty="0"/>
          </a:p>
          <a:p>
            <a:pPr marL="342900" indent="-342900" algn="l">
              <a:lnSpc>
                <a:spcPct val="90000"/>
              </a:lnSpc>
              <a:spcBef>
                <a:spcPts val="400"/>
              </a:spcBef>
              <a:buClr>
                <a:srgbClr val="000000"/>
              </a:buClr>
              <a:buSzPct val="100000"/>
              <a:buFont typeface="Arial"/>
              <a:buChar char="•"/>
              <a:defRPr sz="1800"/>
            </a:pPr>
            <a:r>
              <a:rPr sz="2200" dirty="0"/>
              <a:t>If the sample size increases (n increases) </a:t>
            </a:r>
            <a:r>
              <a:rPr sz="2200" dirty="0">
                <a:latin typeface="Wingdings"/>
                <a:ea typeface="Wingdings"/>
                <a:cs typeface="Wingdings"/>
                <a:sym typeface="Wingdings"/>
              </a:rPr>
              <a:t></a:t>
            </a:r>
            <a:r>
              <a:rPr sz="2200" dirty="0"/>
              <a:t>power increases</a:t>
            </a:r>
            <a:endParaRPr lang="en-US" sz="2200" dirty="0"/>
          </a:p>
        </p:txBody>
      </p:sp>
      <p:sp>
        <p:nvSpPr>
          <p:cNvPr id="2" name="TextBox 1">
            <a:extLst>
              <a:ext uri="{FF2B5EF4-FFF2-40B4-BE49-F238E27FC236}">
                <a16:creationId xmlns:a16="http://schemas.microsoft.com/office/drawing/2014/main" id="{6AFD35DB-5666-470D-9F23-14D6B1ABC1DD}"/>
              </a:ext>
            </a:extLst>
          </p:cNvPr>
          <p:cNvSpPr txBox="1"/>
          <p:nvPr/>
        </p:nvSpPr>
        <p:spPr>
          <a:xfrm>
            <a:off x="1959429" y="217714"/>
            <a:ext cx="5439949" cy="8617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sz="3200" b="1" dirty="0"/>
              <a:t>Factors affecting the power</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
        <p:nvSpPr>
          <p:cNvPr id="5" name="TextBox 4">
            <a:extLst>
              <a:ext uri="{FF2B5EF4-FFF2-40B4-BE49-F238E27FC236}">
                <a16:creationId xmlns:a16="http://schemas.microsoft.com/office/drawing/2014/main" id="{324DB7D6-EB60-4585-B21B-5CF67CBC151B}"/>
              </a:ext>
            </a:extLst>
          </p:cNvPr>
          <p:cNvSpPr txBox="1"/>
          <p:nvPr/>
        </p:nvSpPr>
        <p:spPr>
          <a:xfrm>
            <a:off x="1735097" y="845229"/>
            <a:ext cx="604091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solidFill>
                  <a:schemeClr val="accent1"/>
                </a:solidFill>
                <a:latin typeface="Arial" panose="020B0604020202020204" pitchFamily="34" charset="0"/>
                <a:ea typeface="Symbol"/>
                <a:cs typeface="Arial" panose="020B0604020202020204" pitchFamily="34" charset="0"/>
                <a:sym typeface="Symbol"/>
              </a:rPr>
              <a:t>E.g. 2-sided one-sample test: </a:t>
            </a:r>
            <a:r>
              <a:rPr lang="pl-PL" dirty="0">
                <a:solidFill>
                  <a:schemeClr val="accent1"/>
                </a:solidFill>
                <a:latin typeface="Symbol"/>
                <a:ea typeface="Symbol"/>
                <a:cs typeface="Symbol"/>
                <a:sym typeface="Symbol"/>
              </a:rPr>
              <a:t>F</a:t>
            </a:r>
            <a:r>
              <a:rPr lang="pl-PL" dirty="0">
                <a:solidFill>
                  <a:schemeClr val="accent1"/>
                </a:solidFill>
              </a:rPr>
              <a:t>(-z</a:t>
            </a:r>
            <a:r>
              <a:rPr lang="pl-PL" baseline="-25000" dirty="0">
                <a:solidFill>
                  <a:schemeClr val="accent1"/>
                </a:solidFill>
              </a:rPr>
              <a:t>1- </a:t>
            </a:r>
            <a:r>
              <a:rPr lang="pl-PL" baseline="-25000" dirty="0">
                <a:solidFill>
                  <a:schemeClr val="accent1"/>
                </a:solidFill>
                <a:latin typeface="Symbol"/>
                <a:ea typeface="Symbol"/>
                <a:cs typeface="Symbol"/>
                <a:sym typeface="Symbol"/>
              </a:rPr>
              <a:t>a</a:t>
            </a:r>
            <a:r>
              <a:rPr lang="en-US" baseline="-25000" dirty="0">
                <a:solidFill>
                  <a:schemeClr val="accent1"/>
                </a:solidFill>
                <a:latin typeface="Symbol"/>
                <a:ea typeface="Symbol"/>
                <a:cs typeface="Symbol"/>
                <a:sym typeface="Symbol"/>
              </a:rPr>
              <a:t>/2</a:t>
            </a:r>
            <a:r>
              <a:rPr lang="pl-PL" dirty="0">
                <a:solidFill>
                  <a:schemeClr val="accent1"/>
                </a:solidFill>
              </a:rPr>
              <a:t> + |</a:t>
            </a:r>
            <a:r>
              <a:rPr lang="pl-PL" dirty="0">
                <a:solidFill>
                  <a:schemeClr val="accent1"/>
                </a:solidFill>
                <a:latin typeface="Symbol"/>
                <a:ea typeface="Symbol"/>
                <a:cs typeface="Symbol"/>
                <a:sym typeface="Symbol"/>
              </a:rPr>
              <a:t>m</a:t>
            </a:r>
            <a:r>
              <a:rPr lang="pl-PL" baseline="-25000" dirty="0">
                <a:solidFill>
                  <a:schemeClr val="accent1"/>
                </a:solidFill>
              </a:rPr>
              <a:t>0</a:t>
            </a:r>
            <a:r>
              <a:rPr lang="pl-PL" dirty="0">
                <a:solidFill>
                  <a:schemeClr val="accent1"/>
                </a:solidFill>
              </a:rPr>
              <a:t> - </a:t>
            </a:r>
            <a:r>
              <a:rPr lang="pl-PL" dirty="0">
                <a:solidFill>
                  <a:schemeClr val="accent1"/>
                </a:solidFill>
                <a:latin typeface="Symbol"/>
                <a:ea typeface="Symbol"/>
                <a:cs typeface="Symbol"/>
                <a:sym typeface="Symbol"/>
              </a:rPr>
              <a:t>m</a:t>
            </a:r>
            <a:r>
              <a:rPr lang="pl-PL" baseline="-25000" dirty="0">
                <a:solidFill>
                  <a:schemeClr val="accent1"/>
                </a:solidFill>
              </a:rPr>
              <a:t>1</a:t>
            </a:r>
            <a:r>
              <a:rPr lang="pl-PL" dirty="0">
                <a:solidFill>
                  <a:schemeClr val="accent1"/>
                </a:solidFill>
              </a:rPr>
              <a:t>|√n/</a:t>
            </a:r>
            <a:r>
              <a:rPr lang="pl-PL" dirty="0">
                <a:solidFill>
                  <a:schemeClr val="accent1"/>
                </a:solidFill>
                <a:latin typeface="Symbol"/>
                <a:ea typeface="Symbol"/>
                <a:cs typeface="Symbol"/>
                <a:sym typeface="Symbol"/>
              </a:rPr>
              <a:t>s</a:t>
            </a:r>
            <a:r>
              <a:rPr lang="pl-PL" dirty="0">
                <a:solidFill>
                  <a:schemeClr val="accent1"/>
                </a:solidFill>
              </a:rPr>
              <a:t>)</a:t>
            </a:r>
            <a:endParaRPr lang="pl-PL" sz="2900" dirty="0">
              <a:solidFill>
                <a:schemeClr val="accent1"/>
              </a:solidFill>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chemeClr val="accent1"/>
              </a:solidFill>
              <a:effectLst/>
              <a:uFillTx/>
              <a:latin typeface="Arial"/>
              <a:ea typeface="Arial"/>
              <a:cs typeface="Arial"/>
              <a:sym typeface="Arial"/>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ubtitle 2"/>
          <p:cNvSpPr txBox="1">
            <a:spLocks noGrp="1"/>
          </p:cNvSpPr>
          <p:nvPr>
            <p:ph type="subTitle" idx="1"/>
          </p:nvPr>
        </p:nvSpPr>
        <p:spPr>
          <a:xfrm>
            <a:off x="533400" y="457200"/>
            <a:ext cx="8077200" cy="5562600"/>
          </a:xfrm>
          <a:prstGeom prst="rect">
            <a:avLst/>
          </a:prstGeom>
        </p:spPr>
        <p:txBody>
          <a:bodyPr/>
          <a:lstStyle/>
          <a:p>
            <a:pPr>
              <a:spcBef>
                <a:spcPts val="600"/>
              </a:spcBef>
              <a:defRPr sz="2700" b="1">
                <a:latin typeface="+mj-lt"/>
                <a:ea typeface="+mj-ea"/>
                <a:cs typeface="+mj-cs"/>
                <a:sym typeface="Calibri"/>
              </a:defRPr>
            </a:pPr>
            <a:r>
              <a:rPr dirty="0"/>
              <a:t>Sample-Size Determination: One-Sided Alternatives</a:t>
            </a:r>
          </a:p>
          <a:p>
            <a:pPr algn="l">
              <a:defRPr sz="2200"/>
            </a:pPr>
            <a:endParaRPr dirty="0"/>
          </a:p>
          <a:p>
            <a:pPr algn="l">
              <a:spcBef>
                <a:spcPts val="500"/>
              </a:spcBef>
              <a:defRPr sz="2200" i="1"/>
            </a:pPr>
            <a:r>
              <a:rPr dirty="0"/>
              <a:t>H</a:t>
            </a:r>
            <a:r>
              <a:rPr baseline="-25000" dirty="0"/>
              <a:t>0</a:t>
            </a:r>
            <a:r>
              <a:rPr i="0" dirty="0"/>
              <a:t>: </a:t>
            </a:r>
            <a:r>
              <a:rPr i="0" dirty="0">
                <a:latin typeface="Symbol"/>
                <a:ea typeface="Symbol"/>
                <a:cs typeface="Symbol"/>
                <a:sym typeface="Symbol"/>
              </a:rPr>
              <a:t>m </a:t>
            </a:r>
            <a:r>
              <a:rPr i="0" dirty="0"/>
              <a:t>= </a:t>
            </a:r>
            <a:r>
              <a:rPr i="0" dirty="0">
                <a:latin typeface="Symbol"/>
                <a:ea typeface="Symbol"/>
                <a:cs typeface="Symbol"/>
                <a:sym typeface="Symbol"/>
              </a:rPr>
              <a:t>m</a:t>
            </a:r>
            <a:r>
              <a:rPr i="0" baseline="-25000" dirty="0"/>
              <a:t>0</a:t>
            </a:r>
            <a:r>
              <a:rPr i="0" dirty="0"/>
              <a:t> vs. </a:t>
            </a:r>
            <a:r>
              <a:rPr dirty="0"/>
              <a:t>H</a:t>
            </a:r>
            <a:r>
              <a:rPr baseline="-25000" dirty="0"/>
              <a:t>1</a:t>
            </a:r>
            <a:r>
              <a:rPr i="0" dirty="0"/>
              <a:t>: </a:t>
            </a:r>
            <a:r>
              <a:rPr i="0" dirty="0">
                <a:latin typeface="Symbol"/>
                <a:ea typeface="Symbol"/>
                <a:cs typeface="Symbol"/>
                <a:sym typeface="Symbol"/>
              </a:rPr>
              <a:t>m </a:t>
            </a:r>
            <a:r>
              <a:rPr i="0" dirty="0"/>
              <a:t>= </a:t>
            </a:r>
            <a:r>
              <a:rPr i="0" dirty="0">
                <a:latin typeface="Symbol"/>
                <a:ea typeface="Symbol"/>
                <a:cs typeface="Symbol"/>
                <a:sym typeface="Symbol"/>
              </a:rPr>
              <a:t>m</a:t>
            </a:r>
            <a:r>
              <a:rPr i="0" baseline="-25000" dirty="0"/>
              <a:t>1</a:t>
            </a:r>
            <a:r>
              <a:rPr i="0" dirty="0"/>
              <a:t>  , data ~ N(</a:t>
            </a:r>
            <a:r>
              <a:rPr i="0" dirty="0">
                <a:latin typeface="Symbol"/>
                <a:ea typeface="Symbol"/>
                <a:cs typeface="Symbol"/>
                <a:sym typeface="Symbol"/>
              </a:rPr>
              <a:t>m</a:t>
            </a:r>
            <a:r>
              <a:rPr i="0" dirty="0"/>
              <a:t>, </a:t>
            </a:r>
            <a:r>
              <a:rPr i="0" dirty="0">
                <a:latin typeface="Symbol"/>
                <a:ea typeface="Symbol"/>
                <a:cs typeface="Symbol"/>
                <a:sym typeface="Symbol"/>
              </a:rPr>
              <a:t>s</a:t>
            </a:r>
            <a:r>
              <a:rPr i="0" baseline="30000" dirty="0"/>
              <a:t>2</a:t>
            </a:r>
            <a:r>
              <a:rPr i="0" dirty="0"/>
              <a:t>) </a:t>
            </a:r>
          </a:p>
          <a:p>
            <a:pPr marL="342900" indent="-342900" algn="l">
              <a:spcBef>
                <a:spcPts val="500"/>
              </a:spcBef>
              <a:buSzPct val="100000"/>
              <a:buFont typeface="Arial"/>
              <a:buChar char="•"/>
              <a:defRPr sz="2200"/>
            </a:pPr>
            <a:r>
              <a:rPr dirty="0"/>
              <a:t>What is the same size for a one-sided test with significance level </a:t>
            </a:r>
            <a:r>
              <a:rPr dirty="0">
                <a:latin typeface="Symbol"/>
                <a:ea typeface="Symbol"/>
                <a:cs typeface="Symbol"/>
                <a:sym typeface="Symbol"/>
              </a:rPr>
              <a:t>a </a:t>
            </a:r>
            <a:r>
              <a:rPr dirty="0"/>
              <a:t>and probability of detecting a significant difference = 1- </a:t>
            </a:r>
            <a:r>
              <a:rPr dirty="0">
                <a:latin typeface="Symbol"/>
                <a:ea typeface="Symbol"/>
                <a:cs typeface="Symbol"/>
                <a:sym typeface="Symbol"/>
              </a:rPr>
              <a:t>b</a:t>
            </a:r>
            <a:r>
              <a:rPr dirty="0"/>
              <a:t>?</a:t>
            </a:r>
          </a:p>
        </p:txBody>
      </p:sp>
      <p:pic>
        <p:nvPicPr>
          <p:cNvPr id="220" name="Picture 2" descr="Picture 2"/>
          <p:cNvPicPr>
            <a:picLocks noChangeAspect="1"/>
          </p:cNvPicPr>
          <p:nvPr/>
        </p:nvPicPr>
        <p:blipFill>
          <a:blip r:embed="rId3"/>
          <a:stretch>
            <a:fillRect/>
          </a:stretch>
        </p:blipFill>
        <p:spPr>
          <a:xfrm>
            <a:off x="4495800" y="2971800"/>
            <a:ext cx="4038600" cy="3236914"/>
          </a:xfrm>
          <a:prstGeom prst="rect">
            <a:avLst/>
          </a:prstGeom>
          <a:ln w="12700">
            <a:miter lim="400000"/>
          </a:ln>
        </p:spPr>
      </p:pic>
      <p:pic>
        <p:nvPicPr>
          <p:cNvPr id="221" name="Picture 3" descr="Picture 3"/>
          <p:cNvPicPr>
            <a:picLocks noChangeAspect="1"/>
          </p:cNvPicPr>
          <p:nvPr/>
        </p:nvPicPr>
        <p:blipFill>
          <a:blip r:embed="rId4"/>
          <a:stretch>
            <a:fillRect/>
          </a:stretch>
        </p:blipFill>
        <p:spPr>
          <a:xfrm>
            <a:off x="1918840" y="4209256"/>
            <a:ext cx="1816101" cy="762001"/>
          </a:xfrm>
          <a:prstGeom prst="rect">
            <a:avLst/>
          </a:prstGeom>
          <a:ln w="12700">
            <a:miter lim="400000"/>
          </a:ln>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ubtitle 2"/>
          <p:cNvSpPr txBox="1">
            <a:spLocks noGrp="1"/>
          </p:cNvSpPr>
          <p:nvPr>
            <p:ph type="subTitle" idx="1"/>
          </p:nvPr>
        </p:nvSpPr>
        <p:spPr>
          <a:xfrm>
            <a:off x="644524" y="1331953"/>
            <a:ext cx="7854950" cy="5638800"/>
          </a:xfrm>
          <a:prstGeom prst="rect">
            <a:avLst/>
          </a:prstGeom>
        </p:spPr>
        <p:txBody>
          <a:bodyPr/>
          <a:lstStyle/>
          <a:p>
            <a:pPr algn="l">
              <a:defRPr sz="2200"/>
            </a:pPr>
            <a:endParaRPr dirty="0"/>
          </a:p>
          <a:p>
            <a:pPr marL="342900" indent="-342900" algn="l">
              <a:spcBef>
                <a:spcPts val="500"/>
              </a:spcBef>
              <a:buClr>
                <a:srgbClr val="000000"/>
              </a:buClr>
              <a:buSzPct val="100000"/>
              <a:buFont typeface="Wingdings" panose="05000000000000000000" pitchFamily="2" charset="2"/>
              <a:buChar char="Ø"/>
              <a:defRPr sz="2200"/>
            </a:pPr>
            <a:r>
              <a:rPr dirty="0">
                <a:latin typeface="Symbol"/>
                <a:ea typeface="Symbol"/>
                <a:cs typeface="Symbol"/>
                <a:sym typeface="Symbol"/>
              </a:rPr>
              <a:t>s</a:t>
            </a:r>
            <a:r>
              <a:rPr baseline="30000" dirty="0"/>
              <a:t>2</a:t>
            </a:r>
            <a:r>
              <a:rPr dirty="0"/>
              <a:t> increases </a:t>
            </a:r>
            <a:r>
              <a:rPr dirty="0">
                <a:latin typeface="Wingdings"/>
                <a:ea typeface="Wingdings"/>
                <a:cs typeface="Wingdings"/>
                <a:sym typeface="Wingdings"/>
              </a:rPr>
              <a:t></a:t>
            </a:r>
            <a:r>
              <a:rPr lang="en-US" dirty="0">
                <a:latin typeface="Wingdings"/>
                <a:ea typeface="Wingdings"/>
                <a:cs typeface="Wingdings"/>
                <a:sym typeface="Wingdings"/>
              </a:rPr>
              <a:t> </a:t>
            </a:r>
            <a:r>
              <a:rPr dirty="0"/>
              <a:t>n increases</a:t>
            </a:r>
            <a:endParaRPr lang="en-US" dirty="0"/>
          </a:p>
          <a:p>
            <a:pPr algn="l">
              <a:spcBef>
                <a:spcPts val="500"/>
              </a:spcBef>
              <a:buClr>
                <a:srgbClr val="000000"/>
              </a:buClr>
              <a:buSzPct val="100000"/>
              <a:defRPr sz="2200"/>
            </a:pPr>
            <a:endParaRPr dirty="0"/>
          </a:p>
          <a:p>
            <a:pPr algn="l">
              <a:spcBef>
                <a:spcPts val="500"/>
              </a:spcBef>
              <a:buClr>
                <a:srgbClr val="000000"/>
              </a:buClr>
              <a:buSzPct val="100000"/>
              <a:buChar char="➢"/>
              <a:defRPr sz="2200"/>
            </a:pPr>
            <a:r>
              <a:rPr dirty="0"/>
              <a:t>The significance level is made smaller (</a:t>
            </a:r>
            <a:r>
              <a:rPr dirty="0">
                <a:latin typeface="Symbol"/>
                <a:ea typeface="Symbol"/>
                <a:cs typeface="Symbol"/>
                <a:sym typeface="Symbol"/>
              </a:rPr>
              <a:t>a </a:t>
            </a:r>
            <a:r>
              <a:rPr dirty="0"/>
              <a:t>decreases) </a:t>
            </a:r>
            <a:r>
              <a:rPr dirty="0">
                <a:latin typeface="Wingdings"/>
                <a:ea typeface="Wingdings"/>
                <a:cs typeface="Wingdings"/>
                <a:sym typeface="Wingdings"/>
              </a:rPr>
              <a:t> </a:t>
            </a:r>
            <a:r>
              <a:rPr dirty="0"/>
              <a:t>n increases</a:t>
            </a:r>
            <a:endParaRPr lang="en-US" dirty="0"/>
          </a:p>
          <a:p>
            <a:pPr algn="l">
              <a:spcBef>
                <a:spcPts val="500"/>
              </a:spcBef>
              <a:buClr>
                <a:srgbClr val="000000"/>
              </a:buClr>
              <a:buSzPct val="100000"/>
              <a:defRPr sz="2200"/>
            </a:pPr>
            <a:endParaRPr dirty="0"/>
          </a:p>
          <a:p>
            <a:pPr algn="l">
              <a:spcBef>
                <a:spcPts val="500"/>
              </a:spcBef>
              <a:buClr>
                <a:srgbClr val="000000"/>
              </a:buClr>
              <a:buSzPct val="100000"/>
              <a:buChar char="➢"/>
              <a:defRPr sz="2200"/>
            </a:pPr>
            <a:r>
              <a:rPr dirty="0"/>
              <a:t>The required power increases ( 1- </a:t>
            </a:r>
            <a:r>
              <a:rPr dirty="0">
                <a:latin typeface="Symbol"/>
                <a:ea typeface="Symbol"/>
                <a:cs typeface="Symbol"/>
                <a:sym typeface="Symbol"/>
              </a:rPr>
              <a:t>b </a:t>
            </a:r>
            <a:r>
              <a:rPr dirty="0"/>
              <a:t>increases) </a:t>
            </a:r>
            <a:r>
              <a:rPr dirty="0">
                <a:latin typeface="Wingdings"/>
                <a:ea typeface="Wingdings"/>
                <a:cs typeface="Wingdings"/>
                <a:sym typeface="Wingdings"/>
              </a:rPr>
              <a:t> </a:t>
            </a:r>
            <a:r>
              <a:rPr dirty="0"/>
              <a:t>n increases</a:t>
            </a:r>
            <a:endParaRPr lang="en-US" dirty="0"/>
          </a:p>
          <a:p>
            <a:pPr algn="l">
              <a:spcBef>
                <a:spcPts val="500"/>
              </a:spcBef>
              <a:buClr>
                <a:srgbClr val="000000"/>
              </a:buClr>
              <a:buSzPct val="100000"/>
              <a:defRPr sz="2200"/>
            </a:pPr>
            <a:endParaRPr dirty="0"/>
          </a:p>
          <a:p>
            <a:pPr algn="l">
              <a:spcBef>
                <a:spcPts val="500"/>
              </a:spcBef>
              <a:buClr>
                <a:srgbClr val="000000"/>
              </a:buClr>
              <a:buSzPct val="100000"/>
              <a:buChar char="➢"/>
              <a:defRPr sz="2200"/>
            </a:pPr>
            <a:r>
              <a:rPr dirty="0"/>
              <a:t>The absolute value of the distance between the null and alternative means (|</a:t>
            </a:r>
            <a:r>
              <a:rPr dirty="0">
                <a:latin typeface="Symbol"/>
                <a:ea typeface="Symbol"/>
                <a:cs typeface="Symbol"/>
                <a:sym typeface="Symbol"/>
              </a:rPr>
              <a:t>m</a:t>
            </a:r>
            <a:r>
              <a:rPr baseline="-25000" dirty="0"/>
              <a:t>0</a:t>
            </a:r>
            <a:r>
              <a:rPr dirty="0"/>
              <a:t> - </a:t>
            </a:r>
            <a:r>
              <a:rPr dirty="0">
                <a:latin typeface="Symbol"/>
                <a:ea typeface="Symbol"/>
                <a:cs typeface="Symbol"/>
                <a:sym typeface="Symbol"/>
              </a:rPr>
              <a:t>m</a:t>
            </a:r>
            <a:r>
              <a:rPr baseline="-25000" dirty="0"/>
              <a:t>1</a:t>
            </a:r>
            <a:r>
              <a:rPr dirty="0"/>
              <a:t>|) increases </a:t>
            </a:r>
            <a:r>
              <a:rPr dirty="0">
                <a:latin typeface="Wingdings"/>
                <a:ea typeface="Wingdings"/>
                <a:cs typeface="Wingdings"/>
                <a:sym typeface="Wingdings"/>
              </a:rPr>
              <a:t> </a:t>
            </a:r>
            <a:r>
              <a:rPr dirty="0"/>
              <a:t>n decreases</a:t>
            </a:r>
          </a:p>
        </p:txBody>
      </p:sp>
      <p:sp>
        <p:nvSpPr>
          <p:cNvPr id="2" name="TextBox 1">
            <a:extLst>
              <a:ext uri="{FF2B5EF4-FFF2-40B4-BE49-F238E27FC236}">
                <a16:creationId xmlns:a16="http://schemas.microsoft.com/office/drawing/2014/main" id="{B2C6F350-9631-4262-BC98-80323C8CB142}"/>
              </a:ext>
            </a:extLst>
          </p:cNvPr>
          <p:cNvSpPr txBox="1"/>
          <p:nvPr/>
        </p:nvSpPr>
        <p:spPr>
          <a:xfrm>
            <a:off x="1659665" y="348343"/>
            <a:ext cx="6209390" cy="7848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sz="2700" b="1" dirty="0"/>
              <a:t>Factors Affecting the Sample Size (n)</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pic>
        <p:nvPicPr>
          <p:cNvPr id="4" name="Picture 3" descr="Picture 3">
            <a:extLst>
              <a:ext uri="{FF2B5EF4-FFF2-40B4-BE49-F238E27FC236}">
                <a16:creationId xmlns:a16="http://schemas.microsoft.com/office/drawing/2014/main" id="{B7643A51-94E0-49E1-ACCA-CAA4FFBCAD07}"/>
              </a:ext>
            </a:extLst>
          </p:cNvPr>
          <p:cNvPicPr>
            <a:picLocks noChangeAspect="1"/>
          </p:cNvPicPr>
          <p:nvPr/>
        </p:nvPicPr>
        <p:blipFill>
          <a:blip r:embed="rId3"/>
          <a:stretch>
            <a:fillRect/>
          </a:stretch>
        </p:blipFill>
        <p:spPr>
          <a:xfrm>
            <a:off x="3663949" y="740757"/>
            <a:ext cx="1816101" cy="762001"/>
          </a:xfrm>
          <a:prstGeom prst="rect">
            <a:avLst/>
          </a:prstGeom>
          <a:ln w="12700">
            <a:miter lim="400000"/>
          </a:ln>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ubtitle 2"/>
          <p:cNvSpPr txBox="1">
            <a:spLocks noGrp="1"/>
          </p:cNvSpPr>
          <p:nvPr>
            <p:ph type="subTitle" idx="1"/>
          </p:nvPr>
        </p:nvSpPr>
        <p:spPr>
          <a:xfrm>
            <a:off x="533400" y="381000"/>
            <a:ext cx="8077200" cy="5638800"/>
          </a:xfrm>
          <a:prstGeom prst="rect">
            <a:avLst/>
          </a:prstGeom>
        </p:spPr>
        <p:txBody>
          <a:bodyPr/>
          <a:lstStyle/>
          <a:p>
            <a:pPr>
              <a:lnSpc>
                <a:spcPct val="90000"/>
              </a:lnSpc>
              <a:spcBef>
                <a:spcPts val="600"/>
              </a:spcBef>
              <a:defRPr sz="2700" b="1">
                <a:latin typeface="+mj-lt"/>
                <a:ea typeface="+mj-ea"/>
                <a:cs typeface="+mj-cs"/>
                <a:sym typeface="Calibri"/>
              </a:defRPr>
            </a:pPr>
            <a:r>
              <a:t>Sample-Size Estimation When Testing for the Mean of a Normal Distribution </a:t>
            </a:r>
          </a:p>
          <a:p>
            <a:pPr>
              <a:lnSpc>
                <a:spcPct val="90000"/>
              </a:lnSpc>
              <a:spcBef>
                <a:spcPts val="600"/>
              </a:spcBef>
              <a:defRPr sz="2700" b="1">
                <a:latin typeface="+mj-lt"/>
                <a:ea typeface="+mj-ea"/>
                <a:cs typeface="+mj-cs"/>
                <a:sym typeface="Calibri"/>
              </a:defRPr>
            </a:pPr>
            <a:r>
              <a:t>(Two-Sided Alternative)</a:t>
            </a:r>
          </a:p>
          <a:p>
            <a:pPr algn="just">
              <a:lnSpc>
                <a:spcPct val="90000"/>
              </a:lnSpc>
              <a:defRPr sz="2700" b="1">
                <a:solidFill>
                  <a:srgbClr val="4DE1EA"/>
                </a:solidFill>
                <a:effectLst>
                  <a:outerShdw blurRad="38100" dist="38100" dir="2700000" rotWithShape="0">
                    <a:srgbClr val="FFFFFF"/>
                  </a:outerShdw>
                </a:effectLst>
                <a:latin typeface="+mj-lt"/>
                <a:ea typeface="+mj-ea"/>
                <a:cs typeface="+mj-cs"/>
                <a:sym typeface="Calibri"/>
              </a:defRPr>
            </a:pPr>
            <a:endParaRPr/>
          </a:p>
          <a:p>
            <a:pPr algn="just">
              <a:lnSpc>
                <a:spcPct val="90000"/>
              </a:lnSpc>
              <a:spcBef>
                <a:spcPts val="500"/>
              </a:spcBef>
              <a:defRPr sz="2200" i="1"/>
            </a:pPr>
            <a:r>
              <a:t>H</a:t>
            </a:r>
            <a:r>
              <a:rPr baseline="-25000"/>
              <a:t>0</a:t>
            </a:r>
            <a:r>
              <a:rPr i="0"/>
              <a:t>: </a:t>
            </a:r>
            <a:r>
              <a:rPr i="0">
                <a:latin typeface="Symbol"/>
                <a:ea typeface="Symbol"/>
                <a:cs typeface="Symbol"/>
                <a:sym typeface="Symbol"/>
              </a:rPr>
              <a:t>m </a:t>
            </a:r>
            <a:r>
              <a:rPr i="0"/>
              <a:t>= </a:t>
            </a:r>
            <a:r>
              <a:rPr i="0">
                <a:latin typeface="Symbol"/>
                <a:ea typeface="Symbol"/>
                <a:cs typeface="Symbol"/>
                <a:sym typeface="Symbol"/>
              </a:rPr>
              <a:t>m</a:t>
            </a:r>
            <a:r>
              <a:rPr i="0" baseline="-25000"/>
              <a:t>0</a:t>
            </a:r>
            <a:r>
              <a:rPr i="0"/>
              <a:t> vs. </a:t>
            </a:r>
            <a:r>
              <a:t>H</a:t>
            </a:r>
            <a:r>
              <a:rPr baseline="-25000"/>
              <a:t>1</a:t>
            </a:r>
            <a:r>
              <a:rPr i="0"/>
              <a:t>: </a:t>
            </a:r>
            <a:r>
              <a:rPr i="0">
                <a:latin typeface="Symbol"/>
                <a:ea typeface="Symbol"/>
                <a:cs typeface="Symbol"/>
                <a:sym typeface="Symbol"/>
              </a:rPr>
              <a:t>m </a:t>
            </a:r>
            <a:r>
              <a:rPr i="0"/>
              <a:t>= </a:t>
            </a:r>
            <a:r>
              <a:rPr i="0">
                <a:latin typeface="Symbol"/>
                <a:ea typeface="Symbol"/>
                <a:cs typeface="Symbol"/>
                <a:sym typeface="Symbol"/>
              </a:rPr>
              <a:t>m</a:t>
            </a:r>
            <a:r>
              <a:rPr i="0" baseline="-25000"/>
              <a:t>1 </a:t>
            </a:r>
            <a:r>
              <a:rPr i="0"/>
              <a:t>, data ~ N(</a:t>
            </a:r>
            <a:r>
              <a:rPr i="0">
                <a:latin typeface="Symbol"/>
                <a:ea typeface="Symbol"/>
                <a:cs typeface="Symbol"/>
                <a:sym typeface="Symbol"/>
              </a:rPr>
              <a:t>m</a:t>
            </a:r>
            <a:r>
              <a:rPr i="0"/>
              <a:t>, </a:t>
            </a:r>
            <a:r>
              <a:rPr i="0">
                <a:latin typeface="Symbol"/>
                <a:ea typeface="Symbol"/>
                <a:cs typeface="Symbol"/>
                <a:sym typeface="Symbol"/>
              </a:rPr>
              <a:t>s</a:t>
            </a:r>
            <a:r>
              <a:rPr i="0" baseline="30000"/>
              <a:t>2</a:t>
            </a:r>
            <a:r>
              <a:rPr i="0"/>
              <a:t>) </a:t>
            </a:r>
          </a:p>
          <a:p>
            <a:pPr marL="342900" indent="-342900" algn="just">
              <a:lnSpc>
                <a:spcPct val="90000"/>
              </a:lnSpc>
              <a:spcBef>
                <a:spcPts val="500"/>
              </a:spcBef>
              <a:buSzPct val="100000"/>
              <a:buFont typeface="Arial"/>
              <a:buChar char="•"/>
              <a:defRPr sz="2200"/>
            </a:pPr>
            <a:r>
              <a:t>What is the sample size for a one-sided test with significance level </a:t>
            </a:r>
            <a:r>
              <a:rPr>
                <a:latin typeface="Symbol"/>
                <a:ea typeface="Symbol"/>
                <a:cs typeface="Symbol"/>
                <a:sym typeface="Symbol"/>
              </a:rPr>
              <a:t>a </a:t>
            </a:r>
            <a:r>
              <a:t>and power 1- </a:t>
            </a:r>
            <a:r>
              <a:rPr>
                <a:latin typeface="Symbol"/>
                <a:ea typeface="Symbol"/>
                <a:cs typeface="Symbol"/>
                <a:sym typeface="Symbol"/>
              </a:rPr>
              <a:t>b </a:t>
            </a:r>
            <a:r>
              <a:t>?</a:t>
            </a:r>
          </a:p>
          <a:p>
            <a:pPr algn="just">
              <a:lnSpc>
                <a:spcPct val="90000"/>
              </a:lnSpc>
              <a:defRPr sz="2200"/>
            </a:pPr>
            <a:endParaRPr/>
          </a:p>
          <a:p>
            <a:pPr algn="just">
              <a:lnSpc>
                <a:spcPct val="90000"/>
              </a:lnSpc>
              <a:defRPr sz="2200"/>
            </a:pPr>
            <a:endParaRPr/>
          </a:p>
          <a:p>
            <a:pPr algn="just">
              <a:lnSpc>
                <a:spcPct val="90000"/>
              </a:lnSpc>
              <a:spcBef>
                <a:spcPts val="500"/>
              </a:spcBef>
              <a:defRPr sz="2200" u="sng"/>
            </a:pPr>
            <a:r>
              <a:t>Sample-Size Estimation Based on CI Width</a:t>
            </a:r>
          </a:p>
          <a:p>
            <a:pPr marL="342900" indent="-342900" algn="just">
              <a:lnSpc>
                <a:spcPct val="90000"/>
              </a:lnSpc>
              <a:spcBef>
                <a:spcPts val="500"/>
              </a:spcBef>
              <a:buSzPct val="100000"/>
              <a:buFont typeface="Arial"/>
              <a:buChar char="•"/>
              <a:defRPr sz="2200"/>
            </a:pPr>
            <a:r>
              <a:t>What is the mean of a normal distribution with sample variance s</a:t>
            </a:r>
            <a:r>
              <a:rPr baseline="30000"/>
              <a:t>2</a:t>
            </a:r>
            <a:r>
              <a:t>? </a:t>
            </a:r>
          </a:p>
          <a:p>
            <a:pPr marL="800100" lvl="1" indent="-342900" algn="just">
              <a:lnSpc>
                <a:spcPct val="90000"/>
              </a:lnSpc>
              <a:spcBef>
                <a:spcPts val="400"/>
              </a:spcBef>
              <a:buSzPct val="100000"/>
              <a:buFont typeface="Arial"/>
              <a:buChar char="•"/>
              <a:defRPr sz="1800"/>
            </a:pPr>
            <a:r>
              <a:t>The two-sided 100% × (1 - </a:t>
            </a:r>
            <a:r>
              <a:rPr>
                <a:latin typeface="Symbol"/>
                <a:ea typeface="Symbol"/>
                <a:cs typeface="Symbol"/>
                <a:sym typeface="Symbol"/>
              </a:rPr>
              <a:t>a</a:t>
            </a:r>
            <a:r>
              <a:t>) CI for </a:t>
            </a:r>
            <a:r>
              <a:rPr>
                <a:latin typeface="Symbol"/>
                <a:ea typeface="Symbol"/>
                <a:cs typeface="Symbol"/>
                <a:sym typeface="Symbol"/>
              </a:rPr>
              <a:t>m </a:t>
            </a:r>
            <a:r>
              <a:t>be no wider than L </a:t>
            </a:r>
            <a:endParaRPr sz="2800">
              <a:solidFill>
                <a:srgbClr val="888888"/>
              </a:solidFill>
            </a:endParaRPr>
          </a:p>
          <a:p>
            <a:pPr algn="just">
              <a:lnSpc>
                <a:spcPct val="90000"/>
              </a:lnSpc>
              <a:spcBef>
                <a:spcPts val="500"/>
              </a:spcBef>
              <a:defRPr sz="2200"/>
            </a:pPr>
            <a:r>
              <a:t>    </a:t>
            </a:r>
          </a:p>
        </p:txBody>
      </p:sp>
      <p:pic>
        <p:nvPicPr>
          <p:cNvPr id="230" name="Picture 2" descr="Picture 2"/>
          <p:cNvPicPr>
            <a:picLocks noChangeAspect="1"/>
          </p:cNvPicPr>
          <p:nvPr/>
        </p:nvPicPr>
        <p:blipFill>
          <a:blip r:embed="rId3"/>
          <a:stretch>
            <a:fillRect/>
          </a:stretch>
        </p:blipFill>
        <p:spPr>
          <a:xfrm>
            <a:off x="4114800" y="2971800"/>
            <a:ext cx="1905000" cy="792163"/>
          </a:xfrm>
          <a:prstGeom prst="rect">
            <a:avLst/>
          </a:prstGeom>
          <a:ln w="12700">
            <a:miter lim="400000"/>
          </a:ln>
        </p:spPr>
      </p:pic>
      <p:pic>
        <p:nvPicPr>
          <p:cNvPr id="231" name="Picture 3" descr="Picture 3"/>
          <p:cNvPicPr>
            <a:picLocks noChangeAspect="1"/>
          </p:cNvPicPr>
          <p:nvPr/>
        </p:nvPicPr>
        <p:blipFill>
          <a:blip r:embed="rId4"/>
          <a:stretch>
            <a:fillRect/>
          </a:stretch>
        </p:blipFill>
        <p:spPr>
          <a:xfrm>
            <a:off x="4267200" y="5410200"/>
            <a:ext cx="1570038" cy="457200"/>
          </a:xfrm>
          <a:prstGeom prst="rect">
            <a:avLst/>
          </a:prstGeom>
          <a:ln w="12700">
            <a:miter lim="400000"/>
          </a:ln>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C9E4187-BBC4-4765-9612-02F71F0E0B0E}"/>
              </a:ext>
            </a:extLst>
          </p:cNvPr>
          <p:cNvSpPr txBox="1"/>
          <p:nvPr/>
        </p:nvSpPr>
        <p:spPr>
          <a:xfrm>
            <a:off x="183103" y="7012"/>
            <a:ext cx="8395413" cy="923330"/>
          </a:xfrm>
          <a:prstGeom prst="rect">
            <a:avLst/>
          </a:prstGeom>
          <a:noFill/>
        </p:spPr>
        <p:txBody>
          <a:bodyPr wrap="square" rtlCol="0">
            <a:spAutoFit/>
          </a:bodyPr>
          <a:lstStyle/>
          <a:p>
            <a:pPr algn="ctr"/>
            <a:r>
              <a:rPr lang="en-US" sz="2700" b="1" dirty="0"/>
              <a:t>Example on Sample Size Estimation:</a:t>
            </a:r>
          </a:p>
          <a:p>
            <a:pPr algn="ctr"/>
            <a:r>
              <a:rPr lang="en-US" sz="2700" b="1" dirty="0"/>
              <a:t>Obstetrics</a:t>
            </a:r>
          </a:p>
        </p:txBody>
      </p:sp>
      <p:sp>
        <p:nvSpPr>
          <p:cNvPr id="3" name="矩形 2">
            <a:extLst>
              <a:ext uri="{FF2B5EF4-FFF2-40B4-BE49-F238E27FC236}">
                <a16:creationId xmlns:a16="http://schemas.microsoft.com/office/drawing/2014/main" id="{3F3E7A48-B076-4756-8FF0-6A1722A6B19B}"/>
              </a:ext>
            </a:extLst>
          </p:cNvPr>
          <p:cNvSpPr/>
          <p:nvPr/>
        </p:nvSpPr>
        <p:spPr>
          <a:xfrm>
            <a:off x="327859" y="1137987"/>
            <a:ext cx="8395413" cy="1200329"/>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Consider the birthweight data. Suppose that μ0 = 120 oz, μ1 = 115 oz, σ = 24, α = .05, 1 − β = .80.</a:t>
            </a:r>
          </a:p>
          <a:p>
            <a:pPr algn="just"/>
            <a:r>
              <a:rPr lang="en-US" b="1" dirty="0">
                <a:latin typeface="Arial" panose="020B0604020202020204" pitchFamily="34" charset="0"/>
                <a:cs typeface="Arial" panose="020B0604020202020204" pitchFamily="34" charset="0"/>
              </a:rPr>
              <a:t>Q: Using a one-sided test, compute the appropriate sample size needed to conduct the test.</a:t>
            </a:r>
          </a:p>
        </p:txBody>
      </p:sp>
      <p:sp>
        <p:nvSpPr>
          <p:cNvPr id="4" name="矩形 3">
            <a:extLst>
              <a:ext uri="{FF2B5EF4-FFF2-40B4-BE49-F238E27FC236}">
                <a16:creationId xmlns:a16="http://schemas.microsoft.com/office/drawing/2014/main" id="{D729BAAF-E148-41D3-BF18-9ECAD2BB84F5}"/>
              </a:ext>
            </a:extLst>
          </p:cNvPr>
          <p:cNvSpPr/>
          <p:nvPr/>
        </p:nvSpPr>
        <p:spPr>
          <a:xfrm>
            <a:off x="171071" y="2532512"/>
            <a:ext cx="1184940"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Solution:</a:t>
            </a:r>
            <a:endParaRPr 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E75C15D-A6A0-4610-A0AA-3D48B3F26578}"/>
                  </a:ext>
                </a:extLst>
              </p:cNvPr>
              <p:cNvSpPr txBox="1"/>
              <p:nvPr/>
            </p:nvSpPr>
            <p:spPr>
              <a:xfrm>
                <a:off x="1376214" y="3012107"/>
                <a:ext cx="6096990" cy="4941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𝑛</m:t>
                      </m:r>
                      <m:r>
                        <a:rPr lang="en-US" sz="1600" i="1">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24</m:t>
                              </m:r>
                            </m:e>
                            <m:sup>
                              <m:r>
                                <a:rPr lang="en-US" sz="1600" i="1">
                                  <a:latin typeface="Cambria Math" panose="02040503050406030204" pitchFamily="18" charset="0"/>
                                </a:rPr>
                                <m:t>2</m:t>
                              </m:r>
                            </m:sup>
                          </m:sSup>
                          <m:sSup>
                            <m:sSupPr>
                              <m:ctrlPr>
                                <a:rPr lang="en-US" sz="1600" i="1">
                                  <a:latin typeface="Cambria Math" panose="02040503050406030204" pitchFamily="18" charset="0"/>
                                </a:rPr>
                              </m:ctrlPr>
                            </m:sSupPr>
                            <m:e>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.8</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.95</m:t>
                                  </m:r>
                                </m:sub>
                              </m:sSub>
                              <m:r>
                                <a:rPr lang="en-US" sz="1600" i="1">
                                  <a:latin typeface="Cambria Math" panose="02040503050406030204" pitchFamily="18" charset="0"/>
                                </a:rPr>
                                <m:t>)</m:t>
                              </m:r>
                            </m:e>
                            <m:sup>
                              <m:r>
                                <a:rPr lang="en-US" sz="1600" i="1">
                                  <a:latin typeface="Cambria Math" panose="02040503050406030204" pitchFamily="18" charset="0"/>
                                </a:rPr>
                                <m:t>2</m:t>
                              </m:r>
                            </m:sup>
                          </m:sSup>
                        </m:num>
                        <m:den>
                          <m:r>
                            <a:rPr lang="en-US" sz="1600" i="1">
                              <a:latin typeface="Cambria Math" panose="02040503050406030204" pitchFamily="18" charset="0"/>
                            </a:rPr>
                            <m:t>25</m:t>
                          </m:r>
                        </m:den>
                      </m:f>
                      <m:r>
                        <a:rPr lang="en-US" sz="1600" i="1">
                          <a:latin typeface="Cambria Math" panose="02040503050406030204" pitchFamily="18" charset="0"/>
                        </a:rPr>
                        <m:t>=23.04</m:t>
                      </m:r>
                      <m:sSup>
                        <m:sSupPr>
                          <m:ctrlPr>
                            <a:rPr lang="en-US" sz="1600" i="1">
                              <a:latin typeface="Cambria Math" panose="02040503050406030204" pitchFamily="18" charset="0"/>
                            </a:rPr>
                          </m:ctrlPr>
                        </m:sSupPr>
                        <m:e>
                          <m:r>
                            <a:rPr lang="en-US" sz="1600" i="1">
                              <a:latin typeface="Cambria Math" panose="02040503050406030204" pitchFamily="18" charset="0"/>
                            </a:rPr>
                            <m:t>(0.84+1.645)</m:t>
                          </m:r>
                        </m:e>
                        <m:sup>
                          <m:r>
                            <a:rPr lang="en-US" sz="1600" i="1">
                              <a:latin typeface="Cambria Math" panose="02040503050406030204" pitchFamily="18" charset="0"/>
                            </a:rPr>
                            <m:t>2</m:t>
                          </m:r>
                        </m:sup>
                      </m:sSup>
                      <m:r>
                        <a:rPr lang="en-US" sz="1600" i="1">
                          <a:latin typeface="Cambria Math" panose="02040503050406030204" pitchFamily="18" charset="0"/>
                        </a:rPr>
                        <m:t>=23.04</m:t>
                      </m:r>
                      <m:d>
                        <m:dPr>
                          <m:ctrlPr>
                            <a:rPr lang="en-US" sz="1600" i="1">
                              <a:latin typeface="Cambria Math" panose="02040503050406030204" pitchFamily="18" charset="0"/>
                            </a:rPr>
                          </m:ctrlPr>
                        </m:dPr>
                        <m:e>
                          <m:r>
                            <a:rPr lang="en-US" sz="1600" i="1">
                              <a:latin typeface="Cambria Math" panose="02040503050406030204" pitchFamily="18" charset="0"/>
                            </a:rPr>
                            <m:t>6.175</m:t>
                          </m:r>
                        </m:e>
                      </m:d>
                      <m:r>
                        <a:rPr lang="en-US" sz="1600" i="1">
                          <a:latin typeface="Cambria Math" panose="02040503050406030204" pitchFamily="18" charset="0"/>
                        </a:rPr>
                        <m:t>=142.3</m:t>
                      </m:r>
                    </m:oMath>
                  </m:oMathPara>
                </a14:m>
                <a:endParaRPr lang="en-US" sz="1600" dirty="0"/>
              </a:p>
            </p:txBody>
          </p:sp>
        </mc:Choice>
        <mc:Fallback xmlns="">
          <p:sp>
            <p:nvSpPr>
              <p:cNvPr id="6" name="文本框 5">
                <a:extLst>
                  <a:ext uri="{FF2B5EF4-FFF2-40B4-BE49-F238E27FC236}">
                    <a16:creationId xmlns:a16="http://schemas.microsoft.com/office/drawing/2014/main" id="{AE75C15D-A6A0-4610-A0AA-3D48B3F26578}"/>
                  </a:ext>
                </a:extLst>
              </p:cNvPr>
              <p:cNvSpPr txBox="1">
                <a:spLocks noRot="1" noChangeAspect="1" noMove="1" noResize="1" noEditPoints="1" noAdjustHandles="1" noChangeArrowheads="1" noChangeShapeType="1" noTextEdit="1"/>
              </p:cNvSpPr>
              <p:nvPr/>
            </p:nvSpPr>
            <p:spPr>
              <a:xfrm>
                <a:off x="1376214" y="3012107"/>
                <a:ext cx="6096990" cy="494110"/>
              </a:xfrm>
              <a:prstGeom prst="rect">
                <a:avLst/>
              </a:prstGeom>
              <a:blipFill>
                <a:blip r:embed="rId3"/>
                <a:stretch>
                  <a:fillRect/>
                </a:stretch>
              </a:blipFill>
            </p:spPr>
            <p:txBody>
              <a:bodyPr/>
              <a:lstStyle/>
              <a:p>
                <a:r>
                  <a:rPr lang="en-US">
                    <a:noFill/>
                  </a:rPr>
                  <a:t> </a:t>
                </a:r>
              </a:p>
            </p:txBody>
          </p:sp>
        </mc:Fallback>
      </mc:AlternateContent>
      <p:sp>
        <p:nvSpPr>
          <p:cNvPr id="7" name="矩形 6">
            <a:extLst>
              <a:ext uri="{FF2B5EF4-FFF2-40B4-BE49-F238E27FC236}">
                <a16:creationId xmlns:a16="http://schemas.microsoft.com/office/drawing/2014/main" id="{F9D009B3-CDFD-4309-9154-9856BE90FD69}"/>
              </a:ext>
            </a:extLst>
          </p:cNvPr>
          <p:cNvSpPr/>
          <p:nvPr/>
        </p:nvSpPr>
        <p:spPr>
          <a:xfrm>
            <a:off x="183103" y="4072847"/>
            <a:ext cx="7622006" cy="1477328"/>
          </a:xfrm>
          <a:prstGeom prst="rect">
            <a:avLst/>
          </a:prstGeom>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sample size is always rounded up </a:t>
            </a:r>
            <a:r>
              <a:rPr lang="en-US" dirty="0">
                <a:latin typeface="Arial" panose="020B0604020202020204" pitchFamily="34" charset="0"/>
                <a:cs typeface="Arial" panose="020B0604020202020204" pitchFamily="34" charset="0"/>
                <a:sym typeface="Wingdings" panose="05000000000000000000" pitchFamily="2" charset="2"/>
              </a:rPr>
              <a:t> </a:t>
            </a:r>
            <a:r>
              <a:rPr lang="en-US" dirty="0">
                <a:latin typeface="Arial" panose="020B0604020202020204" pitchFamily="34" charset="0"/>
                <a:cs typeface="Arial" panose="020B0604020202020204" pitchFamily="34" charset="0"/>
              </a:rPr>
              <a:t>sure to achieve at least the required level of power (in this case, 80%)</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 sample size of 143 is needed to have an 80% chance of detecting a significant difference at the 5% level (if the alternative mean is 115 oz and a one-sided test is used)</a:t>
            </a:r>
          </a:p>
        </p:txBody>
      </p:sp>
    </p:spTree>
    <p:extLst>
      <p:ext uri="{BB962C8B-B14F-4D97-AF65-F5344CB8AC3E}">
        <p14:creationId xmlns:p14="http://schemas.microsoft.com/office/powerpoint/2010/main" val="233128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ubtitle 2"/>
          <p:cNvSpPr txBox="1">
            <a:spLocks noGrp="1"/>
          </p:cNvSpPr>
          <p:nvPr>
            <p:ph type="subTitle" idx="1"/>
          </p:nvPr>
        </p:nvSpPr>
        <p:spPr>
          <a:xfrm>
            <a:off x="644525" y="1164771"/>
            <a:ext cx="7854950" cy="6477000"/>
          </a:xfrm>
          <a:prstGeom prst="rect">
            <a:avLst/>
          </a:prstGeom>
        </p:spPr>
        <p:txBody>
          <a:bodyPr/>
          <a:lstStyle/>
          <a:p>
            <a:pPr marL="342900" indent="-342900" algn="just">
              <a:spcBef>
                <a:spcPts val="400"/>
              </a:spcBef>
              <a:buSzPct val="100000"/>
              <a:buFont typeface="Arial"/>
              <a:buChar char="•"/>
              <a:defRPr sz="2000"/>
            </a:pPr>
            <a:r>
              <a:rPr dirty="0"/>
              <a:t>The </a:t>
            </a:r>
            <a:r>
              <a:rPr b="1" dirty="0"/>
              <a:t>null hypothesis (</a:t>
            </a:r>
            <a:r>
              <a:rPr b="1" i="1" dirty="0"/>
              <a:t>H</a:t>
            </a:r>
            <a:r>
              <a:rPr b="1" i="1" baseline="-25000" dirty="0"/>
              <a:t>o</a:t>
            </a:r>
            <a:r>
              <a:rPr b="1" dirty="0"/>
              <a:t>)</a:t>
            </a:r>
            <a:r>
              <a:rPr dirty="0"/>
              <a:t>: hypothesis to be tested</a:t>
            </a:r>
          </a:p>
          <a:p>
            <a:pPr marL="342900" indent="-342900" algn="just">
              <a:spcBef>
                <a:spcPts val="400"/>
              </a:spcBef>
              <a:buSzPct val="100000"/>
              <a:buFont typeface="Arial"/>
              <a:buChar char="•"/>
              <a:defRPr sz="2000"/>
            </a:pPr>
            <a:r>
              <a:rPr dirty="0"/>
              <a:t>The </a:t>
            </a:r>
            <a:r>
              <a:rPr b="1" dirty="0"/>
              <a:t>alternative hypothesis (</a:t>
            </a:r>
            <a:r>
              <a:rPr b="1" i="1" dirty="0"/>
              <a:t>H</a:t>
            </a:r>
            <a:r>
              <a:rPr b="1" i="1" baseline="-25000" dirty="0"/>
              <a:t>1</a:t>
            </a:r>
            <a:r>
              <a:rPr b="1" dirty="0"/>
              <a:t>)</a:t>
            </a:r>
            <a:r>
              <a:rPr i="1" dirty="0"/>
              <a:t>:</a:t>
            </a:r>
            <a:r>
              <a:rPr dirty="0"/>
              <a:t> hypothesis contradicts the null hypothesis</a:t>
            </a:r>
          </a:p>
          <a:p>
            <a:pPr algn="just">
              <a:spcBef>
                <a:spcPts val="400"/>
              </a:spcBef>
              <a:defRPr sz="2000" i="1"/>
            </a:pPr>
            <a:r>
              <a:rPr dirty="0"/>
              <a:t>		H</a:t>
            </a:r>
            <a:r>
              <a:rPr i="0" baseline="-25000" dirty="0"/>
              <a:t>0</a:t>
            </a:r>
            <a:r>
              <a:rPr i="0" dirty="0"/>
              <a:t>: </a:t>
            </a:r>
            <a:r>
              <a:rPr i="0" dirty="0">
                <a:latin typeface="Symbol"/>
                <a:ea typeface="Symbol"/>
                <a:cs typeface="Symbol"/>
                <a:sym typeface="Symbol"/>
              </a:rPr>
              <a:t>m </a:t>
            </a:r>
            <a:r>
              <a:rPr i="0" dirty="0"/>
              <a:t>= </a:t>
            </a:r>
            <a:r>
              <a:rPr i="0" dirty="0">
                <a:latin typeface="Symbol"/>
                <a:ea typeface="Symbol"/>
                <a:cs typeface="Symbol"/>
                <a:sym typeface="Symbol"/>
              </a:rPr>
              <a:t>m</a:t>
            </a:r>
            <a:r>
              <a:rPr i="0" baseline="-25000" dirty="0"/>
              <a:t>0</a:t>
            </a:r>
            <a:r>
              <a:rPr i="0" dirty="0"/>
              <a:t>       vs.     </a:t>
            </a:r>
            <a:r>
              <a:rPr dirty="0"/>
              <a:t>H</a:t>
            </a:r>
            <a:r>
              <a:rPr i="0" baseline="-25000" dirty="0"/>
              <a:t>1</a:t>
            </a:r>
            <a:r>
              <a:rPr i="0" dirty="0"/>
              <a:t>: </a:t>
            </a:r>
            <a:r>
              <a:rPr i="0" dirty="0">
                <a:latin typeface="Symbol"/>
                <a:ea typeface="Symbol"/>
                <a:cs typeface="Symbol"/>
                <a:sym typeface="Symbol"/>
              </a:rPr>
              <a:t>m </a:t>
            </a:r>
            <a:r>
              <a:rPr i="0" dirty="0"/>
              <a:t>&lt; </a:t>
            </a:r>
            <a:r>
              <a:rPr i="0" dirty="0">
                <a:latin typeface="Symbol"/>
                <a:ea typeface="Symbol"/>
                <a:cs typeface="Symbol"/>
                <a:sym typeface="Symbol"/>
              </a:rPr>
              <a:t>m</a:t>
            </a:r>
            <a:r>
              <a:rPr i="0" baseline="-25000" dirty="0"/>
              <a:t>0</a:t>
            </a:r>
          </a:p>
          <a:p>
            <a:pPr algn="just">
              <a:defRPr sz="2000" baseline="-25000"/>
            </a:pPr>
            <a:endParaRPr i="0" baseline="-25000" dirty="0"/>
          </a:p>
          <a:p>
            <a:pPr marL="342900" indent="-342900" algn="just">
              <a:spcBef>
                <a:spcPts val="400"/>
              </a:spcBef>
              <a:buSzPct val="100000"/>
              <a:buFont typeface="Arial"/>
              <a:buChar char="•"/>
              <a:defRPr sz="2000"/>
            </a:pPr>
            <a:r>
              <a:rPr lang="en-US" dirty="0"/>
              <a:t>D</a:t>
            </a:r>
            <a:r>
              <a:rPr dirty="0"/>
              <a:t>ecisions: H</a:t>
            </a:r>
            <a:r>
              <a:rPr baseline="-25000" dirty="0"/>
              <a:t>0</a:t>
            </a:r>
            <a:r>
              <a:rPr dirty="0"/>
              <a:t> is true or H</a:t>
            </a:r>
            <a:r>
              <a:rPr baseline="-25000" dirty="0"/>
              <a:t>1</a:t>
            </a:r>
            <a:r>
              <a:rPr dirty="0"/>
              <a:t> is true</a:t>
            </a:r>
          </a:p>
          <a:p>
            <a:pPr marL="342900" indent="-342900" algn="just">
              <a:spcBef>
                <a:spcPts val="400"/>
              </a:spcBef>
              <a:buSzPct val="100000"/>
              <a:buFont typeface="Arial"/>
              <a:buChar char="•"/>
              <a:defRPr sz="2000"/>
            </a:pPr>
            <a:r>
              <a:rPr dirty="0"/>
              <a:t>All outcomes in a hypothesis testing situation: null hypothesis</a:t>
            </a:r>
          </a:p>
          <a:p>
            <a:pPr algn="just">
              <a:defRPr sz="2000"/>
            </a:pPr>
            <a:endParaRPr dirty="0"/>
          </a:p>
          <a:p>
            <a:pPr marL="342900" indent="-342900" algn="just">
              <a:spcBef>
                <a:spcPts val="400"/>
              </a:spcBef>
              <a:buSzPct val="100000"/>
              <a:buFont typeface="Arial"/>
              <a:buChar char="•"/>
              <a:defRPr sz="2000"/>
            </a:pPr>
            <a:r>
              <a:rPr dirty="0"/>
              <a:t>If we decide </a:t>
            </a:r>
            <a:r>
              <a:rPr i="1" dirty="0"/>
              <a:t>H</a:t>
            </a:r>
            <a:r>
              <a:rPr i="1" baseline="-25000" dirty="0"/>
              <a:t>0</a:t>
            </a:r>
            <a:r>
              <a:rPr dirty="0"/>
              <a:t> is true</a:t>
            </a:r>
            <a:r>
              <a:rPr dirty="0">
                <a:latin typeface="Wingdings"/>
                <a:ea typeface="Wingdings"/>
                <a:cs typeface="Wingdings"/>
                <a:sym typeface="Wingdings"/>
              </a:rPr>
              <a:t></a:t>
            </a:r>
            <a:r>
              <a:rPr dirty="0"/>
              <a:t> </a:t>
            </a:r>
            <a:r>
              <a:rPr lang="en-US" dirty="0"/>
              <a:t>   </a:t>
            </a:r>
            <a:r>
              <a:rPr dirty="0"/>
              <a:t>accept </a:t>
            </a:r>
            <a:r>
              <a:rPr i="1" dirty="0"/>
              <a:t>H</a:t>
            </a:r>
            <a:r>
              <a:rPr i="1" baseline="-25000" dirty="0"/>
              <a:t>0</a:t>
            </a:r>
          </a:p>
          <a:p>
            <a:pPr algn="just">
              <a:spcBef>
                <a:spcPts val="400"/>
              </a:spcBef>
              <a:buSzPct val="100000"/>
              <a:defRPr sz="2000"/>
            </a:pPr>
            <a:r>
              <a:rPr lang="en-US" dirty="0"/>
              <a:t>     </a:t>
            </a:r>
            <a:r>
              <a:rPr dirty="0"/>
              <a:t>If we decide </a:t>
            </a:r>
            <a:r>
              <a:rPr i="1" dirty="0"/>
              <a:t>H</a:t>
            </a:r>
            <a:r>
              <a:rPr i="1" baseline="-25000" dirty="0"/>
              <a:t>1</a:t>
            </a:r>
            <a:r>
              <a:rPr dirty="0"/>
              <a:t> is true</a:t>
            </a:r>
            <a:r>
              <a:rPr dirty="0">
                <a:latin typeface="Wingdings"/>
                <a:ea typeface="Wingdings"/>
                <a:cs typeface="Wingdings"/>
                <a:sym typeface="Wingdings"/>
              </a:rPr>
              <a:t></a:t>
            </a:r>
            <a:r>
              <a:rPr lang="en-US" dirty="0">
                <a:latin typeface="Wingdings"/>
                <a:ea typeface="Wingdings"/>
                <a:cs typeface="Wingdings"/>
                <a:sym typeface="Wingdings"/>
              </a:rPr>
              <a:t> </a:t>
            </a:r>
            <a:r>
              <a:rPr i="1" dirty="0"/>
              <a:t>H</a:t>
            </a:r>
            <a:r>
              <a:rPr i="1" baseline="-25000" dirty="0"/>
              <a:t>0</a:t>
            </a:r>
            <a:r>
              <a:rPr dirty="0"/>
              <a:t> is not true (reject </a:t>
            </a:r>
            <a:r>
              <a:rPr i="1" dirty="0"/>
              <a:t>H</a:t>
            </a:r>
            <a:r>
              <a:rPr i="1" baseline="-25000" dirty="0"/>
              <a:t>0</a:t>
            </a:r>
            <a:r>
              <a:rPr dirty="0"/>
              <a:t>)</a:t>
            </a:r>
          </a:p>
        </p:txBody>
      </p:sp>
      <p:pic>
        <p:nvPicPr>
          <p:cNvPr id="108" name="Picture 2" descr="Picture 2"/>
          <p:cNvPicPr>
            <a:picLocks noChangeAspect="1"/>
          </p:cNvPicPr>
          <p:nvPr/>
        </p:nvPicPr>
        <p:blipFill>
          <a:blip r:embed="rId3"/>
          <a:stretch>
            <a:fillRect/>
          </a:stretch>
        </p:blipFill>
        <p:spPr>
          <a:xfrm>
            <a:off x="990600" y="4724400"/>
            <a:ext cx="7131050" cy="1676400"/>
          </a:xfrm>
          <a:prstGeom prst="rect">
            <a:avLst/>
          </a:prstGeom>
          <a:ln w="12700">
            <a:miter lim="400000"/>
          </a:ln>
        </p:spPr>
      </p:pic>
      <p:sp>
        <p:nvSpPr>
          <p:cNvPr id="4" name="Title 1">
            <a:extLst>
              <a:ext uri="{FF2B5EF4-FFF2-40B4-BE49-F238E27FC236}">
                <a16:creationId xmlns:a16="http://schemas.microsoft.com/office/drawing/2014/main" id="{4BE3A532-1F32-401C-AD5A-5A05A25E3219}"/>
              </a:ext>
            </a:extLst>
          </p:cNvPr>
          <p:cNvSpPr txBox="1">
            <a:spLocks/>
          </p:cNvSpPr>
          <p:nvPr/>
        </p:nvSpPr>
        <p:spPr>
          <a:xfrm>
            <a:off x="646176" y="342900"/>
            <a:ext cx="7851648" cy="533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Autofit/>
          </a:bodyPr>
          <a:lstStyle>
            <a:lvl1pPr marL="0" marR="0" indent="0" algn="ctr" defTabSz="813816" rtl="0" latinLnBrk="0">
              <a:lnSpc>
                <a:spcPct val="100000"/>
              </a:lnSpc>
              <a:spcBef>
                <a:spcPts val="0"/>
              </a:spcBef>
              <a:spcAft>
                <a:spcPts val="0"/>
              </a:spcAft>
              <a:buClrTx/>
              <a:buSzTx/>
              <a:buFontTx/>
              <a:buNone/>
              <a:tabLst/>
              <a:defRPr sz="3115" b="1" i="0" u="none" strike="noStrike" cap="none" spc="0" baseline="0">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9pPr>
          </a:lstStyle>
          <a:p>
            <a:pPr hangingPunct="1"/>
            <a:r>
              <a:rPr lang="en-US" sz="3200" dirty="0"/>
              <a:t>Hypothesis Testing</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07E066-B436-4BFE-B01C-1830323D14BE}"/>
              </a:ext>
            </a:extLst>
          </p:cNvPr>
          <p:cNvPicPr>
            <a:picLocks noChangeAspect="1"/>
          </p:cNvPicPr>
          <p:nvPr/>
        </p:nvPicPr>
        <p:blipFill>
          <a:blip r:embed="rId2"/>
          <a:stretch>
            <a:fillRect/>
          </a:stretch>
        </p:blipFill>
        <p:spPr>
          <a:xfrm>
            <a:off x="2090737" y="190500"/>
            <a:ext cx="4962525" cy="6477000"/>
          </a:xfrm>
          <a:prstGeom prst="rect">
            <a:avLst/>
          </a:prstGeom>
        </p:spPr>
      </p:pic>
      <p:sp>
        <p:nvSpPr>
          <p:cNvPr id="4" name="Rectangle 3">
            <a:extLst>
              <a:ext uri="{FF2B5EF4-FFF2-40B4-BE49-F238E27FC236}">
                <a16:creationId xmlns:a16="http://schemas.microsoft.com/office/drawing/2014/main" id="{1CAFC87C-C0E7-44E7-9D68-0ED7F4D86EF0}"/>
              </a:ext>
            </a:extLst>
          </p:cNvPr>
          <p:cNvSpPr/>
          <p:nvPr/>
        </p:nvSpPr>
        <p:spPr>
          <a:xfrm>
            <a:off x="2676525" y="2609850"/>
            <a:ext cx="285750" cy="133350"/>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5" name="Rectangle 4">
            <a:extLst>
              <a:ext uri="{FF2B5EF4-FFF2-40B4-BE49-F238E27FC236}">
                <a16:creationId xmlns:a16="http://schemas.microsoft.com/office/drawing/2014/main" id="{825839EC-283F-40E7-ACF6-6FEAF495E581}"/>
              </a:ext>
            </a:extLst>
          </p:cNvPr>
          <p:cNvSpPr/>
          <p:nvPr/>
        </p:nvSpPr>
        <p:spPr>
          <a:xfrm>
            <a:off x="5086350" y="4724399"/>
            <a:ext cx="323850" cy="238125"/>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12078955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B349FE1-2B37-41FE-BBEE-B5189A3075A1}"/>
              </a:ext>
            </a:extLst>
          </p:cNvPr>
          <p:cNvSpPr/>
          <p:nvPr/>
        </p:nvSpPr>
        <p:spPr>
          <a:xfrm>
            <a:off x="159039" y="1043281"/>
            <a:ext cx="8587919" cy="2585323"/>
          </a:xfrm>
          <a:prstGeom prst="rect">
            <a:avLst/>
          </a:prstGeom>
        </p:spPr>
        <p:txBody>
          <a:bodyPr wrap="square">
            <a:spAutoFit/>
          </a:bodyPr>
          <a:lstStyle/>
          <a:p>
            <a:pPr algn="just"/>
            <a:r>
              <a:rPr lang="en-US" dirty="0">
                <a:latin typeface="Arial" panose="020B0604020202020204" pitchFamily="34" charset="0"/>
                <a:cs typeface="Arial" panose="020B0604020202020204" pitchFamily="34" charset="0"/>
              </a:rPr>
              <a:t>Suppose it is well known that propranolol lowers heart rate over 48 hours when given to patients with angina at standard dosage levels. A new study is proposed using a higher dose of propranolol than the standard one. Investigators are interested in estimating the drop in heart rate with high precision. </a:t>
            </a:r>
          </a:p>
          <a:p>
            <a:pPr algn="just"/>
            <a:endParaRPr lang="en-US"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Q: Find the minimum sample size needed to estimate the </a:t>
            </a:r>
            <a:r>
              <a:rPr lang="en-US" b="1" dirty="0"/>
              <a:t>change in heart rate (</a:t>
            </a:r>
            <a:r>
              <a:rPr lang="el-GR" b="1" dirty="0"/>
              <a:t>μ)</a:t>
            </a:r>
            <a:r>
              <a:rPr lang="en-US" b="1" dirty="0"/>
              <a:t>, if we require that the two-sided 95% CI for μ be no wider than 5 beats per minute and the sample standard deviation for change in heart rate equals 10 beats per minute.</a:t>
            </a:r>
          </a:p>
        </p:txBody>
      </p:sp>
      <p:sp>
        <p:nvSpPr>
          <p:cNvPr id="4" name="矩形 3">
            <a:extLst>
              <a:ext uri="{FF2B5EF4-FFF2-40B4-BE49-F238E27FC236}">
                <a16:creationId xmlns:a16="http://schemas.microsoft.com/office/drawing/2014/main" id="{67C361DA-F146-4877-A472-5527CD110BE3}"/>
              </a:ext>
            </a:extLst>
          </p:cNvPr>
          <p:cNvSpPr/>
          <p:nvPr/>
        </p:nvSpPr>
        <p:spPr>
          <a:xfrm>
            <a:off x="330441" y="3639416"/>
            <a:ext cx="1184940"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Solution:</a:t>
            </a:r>
            <a:endParaRPr lang="en-US" dirty="0">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98E331BE-8B83-4039-8A1D-6AB0EB47020C}"/>
              </a:ext>
            </a:extLst>
          </p:cNvPr>
          <p:cNvSpPr txBox="1"/>
          <p:nvPr/>
        </p:nvSpPr>
        <p:spPr>
          <a:xfrm>
            <a:off x="469456" y="4772575"/>
            <a:ext cx="296587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We have α =.05, s=10,L=5</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267AFF9-8B0C-49D6-8789-D6354A53B708}"/>
                  </a:ext>
                </a:extLst>
              </p:cNvPr>
              <p:cNvSpPr txBox="1"/>
              <p:nvPr/>
            </p:nvSpPr>
            <p:spPr>
              <a:xfrm>
                <a:off x="2205495" y="4116399"/>
                <a:ext cx="3901196" cy="528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𝑛</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4</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.975</m:t>
                                      </m:r>
                                    </m:sub>
                                  </m:sSub>
                                </m:e>
                              </m:d>
                            </m:e>
                            <m:sup>
                              <m:r>
                                <a:rPr lang="en-US" sz="1600" i="1">
                                  <a:latin typeface="Cambria Math" panose="02040503050406030204" pitchFamily="18" charset="0"/>
                                </a:rPr>
                                <m:t>2</m:t>
                              </m:r>
                            </m:sup>
                          </m:sSup>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i="1">
                                      <a:latin typeface="Cambria Math" panose="02040503050406030204" pitchFamily="18" charset="0"/>
                                    </a:rPr>
                                    <m:t>10</m:t>
                                  </m:r>
                                </m:e>
                              </m:d>
                            </m:e>
                            <m:sup>
                              <m:r>
                                <a:rPr lang="en-US" sz="1600" i="1">
                                  <a:latin typeface="Cambria Math" panose="02040503050406030204" pitchFamily="18" charset="0"/>
                                </a:rPr>
                                <m:t>2</m:t>
                              </m:r>
                            </m:sup>
                          </m:sSup>
                        </m:num>
                        <m:den>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i="1">
                                      <a:latin typeface="Cambria Math" panose="02040503050406030204" pitchFamily="18" charset="0"/>
                                    </a:rPr>
                                    <m:t>5</m:t>
                                  </m:r>
                                </m:e>
                              </m:d>
                            </m:e>
                            <m:sup>
                              <m:r>
                                <a:rPr lang="en-US" sz="1600" i="1">
                                  <a:latin typeface="Cambria Math" panose="02040503050406030204" pitchFamily="18" charset="0"/>
                                </a:rPr>
                                <m:t>2</m:t>
                              </m:r>
                            </m:sup>
                          </m:sSup>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4</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i="1">
                                      <a:latin typeface="Cambria Math" panose="02040503050406030204" pitchFamily="18" charset="0"/>
                                    </a:rPr>
                                    <m:t>1.96</m:t>
                                  </m:r>
                                </m:e>
                              </m:d>
                            </m:e>
                            <m:sup>
                              <m:r>
                                <a:rPr lang="en-US" sz="1600" i="1">
                                  <a:latin typeface="Cambria Math" panose="02040503050406030204" pitchFamily="18" charset="0"/>
                                </a:rPr>
                                <m:t>2</m:t>
                              </m:r>
                            </m:sup>
                          </m:sSup>
                          <m:d>
                            <m:dPr>
                              <m:ctrlPr>
                                <a:rPr lang="en-US" sz="1600" i="1">
                                  <a:latin typeface="Cambria Math" panose="02040503050406030204" pitchFamily="18" charset="0"/>
                                </a:rPr>
                              </m:ctrlPr>
                            </m:dPr>
                            <m:e>
                              <m:r>
                                <a:rPr lang="en-US" sz="1600" i="1">
                                  <a:latin typeface="Cambria Math" panose="02040503050406030204" pitchFamily="18" charset="0"/>
                                </a:rPr>
                                <m:t>100</m:t>
                              </m:r>
                            </m:e>
                          </m:d>
                        </m:num>
                        <m:den>
                          <m:r>
                            <a:rPr lang="en-US" sz="1600" i="1">
                              <a:latin typeface="Cambria Math" panose="02040503050406030204" pitchFamily="18" charset="0"/>
                            </a:rPr>
                            <m:t>25</m:t>
                          </m:r>
                        </m:den>
                      </m:f>
                      <m:r>
                        <a:rPr lang="en-US" sz="1600" i="1">
                          <a:latin typeface="Cambria Math" panose="02040503050406030204" pitchFamily="18" charset="0"/>
                        </a:rPr>
                        <m:t>=61.5</m:t>
                      </m:r>
                    </m:oMath>
                  </m:oMathPara>
                </a14:m>
                <a:endParaRPr lang="en-US" sz="1600" dirty="0"/>
              </a:p>
            </p:txBody>
          </p:sp>
        </mc:Choice>
        <mc:Fallback xmlns="">
          <p:sp>
            <p:nvSpPr>
              <p:cNvPr id="6" name="文本框 5">
                <a:extLst>
                  <a:ext uri="{FF2B5EF4-FFF2-40B4-BE49-F238E27FC236}">
                    <a16:creationId xmlns:a16="http://schemas.microsoft.com/office/drawing/2014/main" id="{1267AFF9-8B0C-49D6-8789-D6354A53B708}"/>
                  </a:ext>
                </a:extLst>
              </p:cNvPr>
              <p:cNvSpPr txBox="1">
                <a:spLocks noRot="1" noChangeAspect="1" noMove="1" noResize="1" noEditPoints="1" noAdjustHandles="1" noChangeArrowheads="1" noChangeShapeType="1" noTextEdit="1"/>
              </p:cNvSpPr>
              <p:nvPr/>
            </p:nvSpPr>
            <p:spPr>
              <a:xfrm>
                <a:off x="2205495" y="4116399"/>
                <a:ext cx="3901196" cy="528927"/>
              </a:xfrm>
              <a:prstGeom prst="rect">
                <a:avLst/>
              </a:prstGeom>
              <a:blipFill>
                <a:blip r:embed="rId3"/>
                <a:stretch>
                  <a:fillRect/>
                </a:stretch>
              </a:blipFill>
            </p:spPr>
            <p:txBody>
              <a:bodyPr/>
              <a:lstStyle/>
              <a:p>
                <a:r>
                  <a:rPr lang="en-US">
                    <a:noFill/>
                  </a:rPr>
                  <a:t> </a:t>
                </a:r>
              </a:p>
            </p:txBody>
          </p:sp>
        </mc:Fallback>
      </mc:AlternateContent>
      <p:sp>
        <p:nvSpPr>
          <p:cNvPr id="7" name="矩形 6">
            <a:extLst>
              <a:ext uri="{FF2B5EF4-FFF2-40B4-BE49-F238E27FC236}">
                <a16:creationId xmlns:a16="http://schemas.microsoft.com/office/drawing/2014/main" id="{84B83CDC-BB5D-4662-86CF-60B154590A8D}"/>
              </a:ext>
            </a:extLst>
          </p:cNvPr>
          <p:cNvSpPr/>
          <p:nvPr/>
        </p:nvSpPr>
        <p:spPr>
          <a:xfrm>
            <a:off x="529389" y="5365811"/>
            <a:ext cx="3563796" cy="369332"/>
          </a:xfrm>
          <a:prstGeom prst="rect">
            <a:avLst/>
          </a:prstGeom>
        </p:spPr>
        <p:txBody>
          <a:bodyPr wrap="non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62 patients need to be studied</a:t>
            </a:r>
          </a:p>
        </p:txBody>
      </p:sp>
      <p:sp>
        <p:nvSpPr>
          <p:cNvPr id="8" name="文本框 1">
            <a:extLst>
              <a:ext uri="{FF2B5EF4-FFF2-40B4-BE49-F238E27FC236}">
                <a16:creationId xmlns:a16="http://schemas.microsoft.com/office/drawing/2014/main" id="{09DCD772-C758-4B2F-B4B5-A9AEC906D08E}"/>
              </a:ext>
            </a:extLst>
          </p:cNvPr>
          <p:cNvSpPr txBox="1"/>
          <p:nvPr/>
        </p:nvSpPr>
        <p:spPr>
          <a:xfrm>
            <a:off x="183103" y="7012"/>
            <a:ext cx="8395413" cy="923330"/>
          </a:xfrm>
          <a:prstGeom prst="rect">
            <a:avLst/>
          </a:prstGeom>
          <a:noFill/>
        </p:spPr>
        <p:txBody>
          <a:bodyPr wrap="square" rtlCol="0">
            <a:spAutoFit/>
          </a:bodyPr>
          <a:lstStyle/>
          <a:p>
            <a:pPr algn="ctr"/>
            <a:r>
              <a:rPr lang="en-US" sz="2700" b="1" dirty="0"/>
              <a:t>Example on Sample Size Estimation:</a:t>
            </a:r>
          </a:p>
          <a:p>
            <a:pPr algn="ctr"/>
            <a:r>
              <a:rPr lang="en-US" sz="2700" b="1" dirty="0"/>
              <a:t>Cardiology</a:t>
            </a:r>
          </a:p>
        </p:txBody>
      </p:sp>
    </p:spTree>
    <p:extLst>
      <p:ext uri="{BB962C8B-B14F-4D97-AF65-F5344CB8AC3E}">
        <p14:creationId xmlns:p14="http://schemas.microsoft.com/office/powerpoint/2010/main" val="32281152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71221C-3AA7-4E2B-9842-2F60E97613FB}"/>
              </a:ext>
            </a:extLst>
          </p:cNvPr>
          <p:cNvPicPr>
            <a:picLocks noChangeAspect="1"/>
          </p:cNvPicPr>
          <p:nvPr/>
        </p:nvPicPr>
        <p:blipFill>
          <a:blip r:embed="rId2"/>
          <a:stretch>
            <a:fillRect/>
          </a:stretch>
        </p:blipFill>
        <p:spPr>
          <a:xfrm>
            <a:off x="2157412" y="338137"/>
            <a:ext cx="4829175" cy="6181725"/>
          </a:xfrm>
          <a:prstGeom prst="rect">
            <a:avLst/>
          </a:prstGeom>
        </p:spPr>
      </p:pic>
      <p:sp>
        <p:nvSpPr>
          <p:cNvPr id="4" name="Rectangle 3">
            <a:extLst>
              <a:ext uri="{FF2B5EF4-FFF2-40B4-BE49-F238E27FC236}">
                <a16:creationId xmlns:a16="http://schemas.microsoft.com/office/drawing/2014/main" id="{A6AA502F-532A-42E9-A868-BDC7C5480559}"/>
              </a:ext>
            </a:extLst>
          </p:cNvPr>
          <p:cNvSpPr/>
          <p:nvPr/>
        </p:nvSpPr>
        <p:spPr>
          <a:xfrm>
            <a:off x="2647950" y="2114550"/>
            <a:ext cx="285750" cy="133350"/>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2166565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ubtitle 2"/>
          <p:cNvSpPr txBox="1">
            <a:spLocks noGrp="1"/>
          </p:cNvSpPr>
          <p:nvPr>
            <p:ph type="subTitle" idx="1"/>
          </p:nvPr>
        </p:nvSpPr>
        <p:spPr>
          <a:xfrm>
            <a:off x="190500" y="1865086"/>
            <a:ext cx="8763000" cy="5791200"/>
          </a:xfrm>
          <a:prstGeom prst="rect">
            <a:avLst/>
          </a:prstGeom>
        </p:spPr>
        <p:txBody>
          <a:bodyPr/>
          <a:lstStyle/>
          <a:p>
            <a:pPr algn="just" defTabSz="886968">
              <a:defRPr sz="2134" b="1">
                <a:solidFill>
                  <a:srgbClr val="4DE1EA"/>
                </a:solidFill>
                <a:effectLst>
                  <a:outerShdw blurRad="36957" dist="36957" dir="2700000" rotWithShape="0">
                    <a:srgbClr val="FFFFFF"/>
                  </a:outerShdw>
                </a:effectLst>
                <a:latin typeface="+mj-lt"/>
                <a:ea typeface="+mj-ea"/>
                <a:cs typeface="+mj-cs"/>
                <a:sym typeface="Calibri"/>
              </a:defRPr>
            </a:pPr>
            <a:endParaRPr dirty="0"/>
          </a:p>
          <a:p>
            <a:pPr algn="just" defTabSz="886968">
              <a:spcBef>
                <a:spcPts val="500"/>
              </a:spcBef>
              <a:defRPr sz="2134" i="1"/>
            </a:pPr>
            <a:r>
              <a:rPr dirty="0"/>
              <a:t>H</a:t>
            </a:r>
            <a:r>
              <a:rPr baseline="-25587" dirty="0"/>
              <a:t>0</a:t>
            </a:r>
            <a:r>
              <a:rPr i="0" dirty="0"/>
              <a:t>: </a:t>
            </a:r>
            <a:r>
              <a:rPr i="0" dirty="0">
                <a:latin typeface="Symbol"/>
                <a:ea typeface="Symbol"/>
                <a:cs typeface="Symbol"/>
                <a:sym typeface="Symbol"/>
              </a:rPr>
              <a:t>m </a:t>
            </a:r>
            <a:r>
              <a:rPr i="0" dirty="0"/>
              <a:t>= </a:t>
            </a:r>
            <a:r>
              <a:rPr i="0" dirty="0">
                <a:latin typeface="Symbol"/>
                <a:ea typeface="Symbol"/>
                <a:cs typeface="Symbol"/>
                <a:sym typeface="Symbol"/>
              </a:rPr>
              <a:t>m</a:t>
            </a:r>
            <a:r>
              <a:rPr i="0" baseline="-25587" dirty="0"/>
              <a:t>0</a:t>
            </a:r>
            <a:r>
              <a:rPr i="0" dirty="0"/>
              <a:t> vs. </a:t>
            </a:r>
            <a:r>
              <a:rPr dirty="0"/>
              <a:t>H</a:t>
            </a:r>
            <a:r>
              <a:rPr baseline="-25587" dirty="0"/>
              <a:t>1</a:t>
            </a:r>
            <a:r>
              <a:rPr i="0" dirty="0"/>
              <a:t>: </a:t>
            </a:r>
            <a:r>
              <a:rPr i="0" dirty="0">
                <a:latin typeface="Symbol"/>
                <a:ea typeface="Symbol"/>
                <a:cs typeface="Symbol"/>
                <a:sym typeface="Symbol"/>
              </a:rPr>
              <a:t>m ¹ m</a:t>
            </a:r>
            <a:r>
              <a:rPr i="0" baseline="-25587" dirty="0"/>
              <a:t>0</a:t>
            </a:r>
            <a:r>
              <a:rPr i="0" dirty="0"/>
              <a:t> </a:t>
            </a:r>
          </a:p>
          <a:p>
            <a:pPr marL="332613" indent="-332613" algn="just" defTabSz="886968">
              <a:spcBef>
                <a:spcPts val="500"/>
              </a:spcBef>
              <a:buSzPct val="100000"/>
              <a:buFont typeface="Arial"/>
              <a:buChar char="•"/>
              <a:defRPr sz="2134"/>
            </a:pPr>
            <a:r>
              <a:rPr dirty="0"/>
              <a:t>The two-sided 100% × (1 - </a:t>
            </a:r>
            <a:r>
              <a:rPr dirty="0">
                <a:latin typeface="Symbol"/>
                <a:ea typeface="Symbol"/>
                <a:cs typeface="Symbol"/>
                <a:sym typeface="Symbol"/>
              </a:rPr>
              <a:t>a</a:t>
            </a:r>
            <a:r>
              <a:rPr dirty="0"/>
              <a:t>) CI for </a:t>
            </a:r>
            <a:r>
              <a:rPr dirty="0">
                <a:latin typeface="Symbol"/>
                <a:ea typeface="Symbol"/>
                <a:cs typeface="Symbol"/>
                <a:sym typeface="Symbol"/>
              </a:rPr>
              <a:t>m </a:t>
            </a:r>
            <a:r>
              <a:rPr dirty="0"/>
              <a:t>does not contain </a:t>
            </a:r>
            <a:r>
              <a:rPr dirty="0">
                <a:latin typeface="Symbol"/>
                <a:ea typeface="Symbol"/>
                <a:cs typeface="Symbol"/>
                <a:sym typeface="Symbol"/>
              </a:rPr>
              <a:t>m</a:t>
            </a:r>
            <a:r>
              <a:rPr baseline="-25587" dirty="0"/>
              <a:t>0</a:t>
            </a:r>
            <a:r>
              <a:rPr dirty="0">
                <a:latin typeface="Wingdings"/>
                <a:ea typeface="Wingdings"/>
                <a:cs typeface="Wingdings"/>
                <a:sym typeface="Wingdings"/>
              </a:rPr>
              <a:t></a:t>
            </a:r>
            <a:r>
              <a:rPr baseline="-25587" dirty="0"/>
              <a:t> </a:t>
            </a:r>
            <a:r>
              <a:rPr dirty="0"/>
              <a:t>Reject </a:t>
            </a:r>
            <a:r>
              <a:rPr i="1" dirty="0"/>
              <a:t>H</a:t>
            </a:r>
            <a:r>
              <a:rPr i="1" baseline="-25587" dirty="0"/>
              <a:t>0</a:t>
            </a:r>
            <a:r>
              <a:rPr dirty="0"/>
              <a:t> </a:t>
            </a:r>
          </a:p>
          <a:p>
            <a:pPr marL="332613" indent="-332613" algn="just" defTabSz="886968">
              <a:spcBef>
                <a:spcPts val="500"/>
              </a:spcBef>
              <a:buSzPct val="100000"/>
              <a:buFont typeface="Arial"/>
              <a:buChar char="•"/>
              <a:defRPr sz="2134"/>
            </a:pPr>
            <a:r>
              <a:rPr dirty="0"/>
              <a:t>The two-sided 100% × (1 - </a:t>
            </a:r>
            <a:r>
              <a:rPr dirty="0">
                <a:latin typeface="Symbol"/>
                <a:ea typeface="Symbol"/>
                <a:cs typeface="Symbol"/>
                <a:sym typeface="Symbol"/>
              </a:rPr>
              <a:t>a</a:t>
            </a:r>
            <a:r>
              <a:rPr dirty="0"/>
              <a:t>) CI for </a:t>
            </a:r>
            <a:r>
              <a:rPr dirty="0">
                <a:latin typeface="Symbol"/>
                <a:ea typeface="Symbol"/>
                <a:cs typeface="Symbol"/>
                <a:sym typeface="Symbol"/>
              </a:rPr>
              <a:t>m </a:t>
            </a:r>
            <a:r>
              <a:rPr dirty="0"/>
              <a:t>does contain </a:t>
            </a:r>
            <a:r>
              <a:rPr dirty="0">
                <a:latin typeface="Symbol"/>
                <a:ea typeface="Symbol"/>
                <a:cs typeface="Symbol"/>
                <a:sym typeface="Symbol"/>
              </a:rPr>
              <a:t>m</a:t>
            </a:r>
            <a:r>
              <a:rPr baseline="-25587" dirty="0"/>
              <a:t>0</a:t>
            </a:r>
            <a:r>
              <a:rPr dirty="0">
                <a:latin typeface="Wingdings"/>
                <a:ea typeface="Wingdings"/>
                <a:cs typeface="Wingdings"/>
                <a:sym typeface="Wingdings"/>
              </a:rPr>
              <a:t></a:t>
            </a:r>
            <a:r>
              <a:rPr i="1" dirty="0"/>
              <a:t> </a:t>
            </a:r>
            <a:r>
              <a:rPr dirty="0"/>
              <a:t>Accept</a:t>
            </a:r>
            <a:r>
              <a:rPr i="1" dirty="0"/>
              <a:t> H</a:t>
            </a:r>
            <a:r>
              <a:rPr i="1" baseline="-25587" dirty="0"/>
              <a:t>0</a:t>
            </a:r>
            <a:endParaRPr b="1" dirty="0">
              <a:solidFill>
                <a:srgbClr val="4DE1EA"/>
              </a:solidFill>
              <a:effectLst>
                <a:outerShdw blurRad="36957" dist="36957" dir="2700000" rotWithShape="0">
                  <a:srgbClr val="FFFFFF"/>
                </a:outerShdw>
              </a:effectLst>
              <a:latin typeface="+mj-lt"/>
              <a:ea typeface="+mj-ea"/>
              <a:cs typeface="+mj-cs"/>
              <a:sym typeface="Calibri"/>
            </a:endParaRPr>
          </a:p>
          <a:p>
            <a:pPr algn="just" defTabSz="886968">
              <a:defRPr sz="2134" b="1">
                <a:solidFill>
                  <a:srgbClr val="4DE1EA"/>
                </a:solidFill>
                <a:effectLst>
                  <a:outerShdw blurRad="36957" dist="36957" dir="2700000" rotWithShape="0">
                    <a:srgbClr val="FFFFFF"/>
                  </a:outerShdw>
                </a:effectLst>
                <a:latin typeface="+mj-lt"/>
                <a:ea typeface="+mj-ea"/>
                <a:cs typeface="+mj-cs"/>
                <a:sym typeface="Calibri"/>
              </a:defRPr>
            </a:pPr>
            <a:endParaRPr b="1" dirty="0">
              <a:solidFill>
                <a:srgbClr val="4DE1EA"/>
              </a:solidFill>
              <a:effectLst>
                <a:outerShdw blurRad="36957" dist="36957" dir="2700000" rotWithShape="0">
                  <a:srgbClr val="FFFFFF"/>
                </a:outerShdw>
              </a:effectLst>
              <a:latin typeface="+mj-lt"/>
              <a:ea typeface="+mj-ea"/>
              <a:cs typeface="+mj-cs"/>
              <a:sym typeface="Calibri"/>
            </a:endParaRPr>
          </a:p>
        </p:txBody>
      </p:sp>
      <p:sp>
        <p:nvSpPr>
          <p:cNvPr id="2" name="TextBox 1">
            <a:extLst>
              <a:ext uri="{FF2B5EF4-FFF2-40B4-BE49-F238E27FC236}">
                <a16:creationId xmlns:a16="http://schemas.microsoft.com/office/drawing/2014/main" id="{B154641D-8711-48ED-8B50-D79F2DEE6F10}"/>
              </a:ext>
            </a:extLst>
          </p:cNvPr>
          <p:cNvSpPr txBox="1"/>
          <p:nvPr/>
        </p:nvSpPr>
        <p:spPr>
          <a:xfrm>
            <a:off x="517954" y="232228"/>
            <a:ext cx="7805981" cy="13542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algn="ctr" defTabSz="886968">
              <a:spcBef>
                <a:spcPts val="600"/>
              </a:spcBef>
              <a:defRPr sz="2619" b="1">
                <a:latin typeface="+mj-lt"/>
                <a:ea typeface="+mj-ea"/>
                <a:cs typeface="+mj-cs"/>
                <a:sym typeface="Calibri"/>
              </a:defRPr>
            </a:pPr>
            <a:r>
              <a:rPr lang="en-US" sz="2700" dirty="0"/>
              <a:t>The Relationship Between Hypothesis Testing and </a:t>
            </a:r>
          </a:p>
          <a:p>
            <a:pPr algn="ctr" defTabSz="886968">
              <a:spcBef>
                <a:spcPts val="600"/>
              </a:spcBef>
              <a:defRPr sz="2619" b="1">
                <a:latin typeface="+mj-lt"/>
                <a:ea typeface="+mj-ea"/>
                <a:cs typeface="+mj-cs"/>
                <a:sym typeface="Calibri"/>
              </a:defRPr>
            </a:pPr>
            <a:r>
              <a:rPr lang="en-US" sz="2700" dirty="0"/>
              <a:t>Confidence Intervals (Two-Sided Case)</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ubtitle 2"/>
          <p:cNvSpPr txBox="1">
            <a:spLocks noGrp="1"/>
          </p:cNvSpPr>
          <p:nvPr>
            <p:ph type="subTitle" idx="1"/>
          </p:nvPr>
        </p:nvSpPr>
        <p:spPr>
          <a:xfrm>
            <a:off x="381000" y="457200"/>
            <a:ext cx="8534400" cy="5867400"/>
          </a:xfrm>
          <a:prstGeom prst="rect">
            <a:avLst/>
          </a:prstGeom>
        </p:spPr>
        <p:txBody>
          <a:bodyPr>
            <a:normAutofit/>
          </a:bodyPr>
          <a:lstStyle/>
          <a:p>
            <a:pPr marL="514350" indent="-514350">
              <a:spcBef>
                <a:spcPts val="600"/>
              </a:spcBef>
              <a:defRPr sz="2700" b="1">
                <a:latin typeface="+mj-lt"/>
                <a:ea typeface="+mj-ea"/>
                <a:cs typeface="+mj-cs"/>
                <a:sym typeface="Calibri"/>
              </a:defRPr>
            </a:pPr>
            <a:r>
              <a:rPr dirty="0"/>
              <a:t>Summary</a:t>
            </a:r>
            <a:endParaRPr sz="1800" dirty="0"/>
          </a:p>
          <a:p>
            <a:pPr marL="514350" indent="-514350" algn="l">
              <a:spcBef>
                <a:spcPts val="400"/>
              </a:spcBef>
              <a:buClr>
                <a:srgbClr val="000000"/>
              </a:buClr>
              <a:buSzPct val="100000"/>
              <a:buFont typeface="Arial"/>
              <a:buChar char="•"/>
              <a:defRPr sz="2000"/>
            </a:pPr>
            <a:r>
              <a:rPr lang="en-US" dirty="0"/>
              <a:t>N</a:t>
            </a:r>
            <a:r>
              <a:rPr dirty="0"/>
              <a:t>ull (H</a:t>
            </a:r>
            <a:r>
              <a:rPr baseline="-25000" dirty="0"/>
              <a:t>0</a:t>
            </a:r>
            <a:r>
              <a:rPr dirty="0"/>
              <a:t>) and alternative (H</a:t>
            </a:r>
            <a:r>
              <a:rPr baseline="-25000" dirty="0"/>
              <a:t>1</a:t>
            </a:r>
            <a:r>
              <a:rPr dirty="0"/>
              <a:t>) hypotheses </a:t>
            </a:r>
            <a:endParaRPr lang="en-US" dirty="0"/>
          </a:p>
          <a:p>
            <a:pPr algn="l">
              <a:spcBef>
                <a:spcPts val="400"/>
              </a:spcBef>
              <a:buClr>
                <a:srgbClr val="000000"/>
              </a:buClr>
              <a:buSzPct val="100000"/>
              <a:defRPr sz="2000"/>
            </a:pPr>
            <a:endParaRPr dirty="0"/>
          </a:p>
          <a:p>
            <a:pPr marL="514350" indent="-514350" algn="l">
              <a:spcBef>
                <a:spcPts val="400"/>
              </a:spcBef>
              <a:buClr>
                <a:srgbClr val="000000"/>
              </a:buClr>
              <a:buSzPct val="100000"/>
              <a:buFont typeface="Arial"/>
              <a:buChar char="•"/>
              <a:defRPr sz="2000"/>
            </a:pPr>
            <a:r>
              <a:rPr dirty="0"/>
              <a:t>Type I error (</a:t>
            </a:r>
            <a:r>
              <a:rPr dirty="0">
                <a:latin typeface="Symbol"/>
                <a:ea typeface="Symbol"/>
                <a:cs typeface="Symbol"/>
                <a:sym typeface="Symbol"/>
              </a:rPr>
              <a:t>a</a:t>
            </a:r>
            <a:r>
              <a:rPr dirty="0"/>
              <a:t>), type II error (</a:t>
            </a:r>
            <a:r>
              <a:rPr dirty="0">
                <a:latin typeface="Symbol"/>
                <a:ea typeface="Symbol"/>
                <a:cs typeface="Symbol"/>
                <a:sym typeface="Symbol"/>
              </a:rPr>
              <a:t>b</a:t>
            </a:r>
            <a:r>
              <a:rPr dirty="0"/>
              <a:t>), and the power (1-</a:t>
            </a:r>
            <a:r>
              <a:rPr dirty="0">
                <a:latin typeface="Symbol"/>
                <a:ea typeface="Symbol"/>
                <a:cs typeface="Symbol"/>
                <a:sym typeface="Symbol"/>
              </a:rPr>
              <a:t>b</a:t>
            </a:r>
            <a:r>
              <a:rPr dirty="0"/>
              <a:t>) of a hypothesis test</a:t>
            </a:r>
            <a:endParaRPr lang="en-US" dirty="0"/>
          </a:p>
          <a:p>
            <a:pPr marL="514350" indent="-514350" algn="l">
              <a:spcBef>
                <a:spcPts val="400"/>
              </a:spcBef>
              <a:buClr>
                <a:srgbClr val="000000"/>
              </a:buClr>
              <a:buSzPct val="100000"/>
              <a:buFont typeface="Arial"/>
              <a:buChar char="•"/>
              <a:defRPr sz="2000"/>
            </a:pPr>
            <a:endParaRPr lang="en-US" dirty="0"/>
          </a:p>
          <a:p>
            <a:pPr marL="514350" indent="-514350" algn="l">
              <a:spcBef>
                <a:spcPts val="400"/>
              </a:spcBef>
              <a:buClr>
                <a:srgbClr val="000000"/>
              </a:buClr>
              <a:buSzPct val="100000"/>
              <a:buFont typeface="Arial"/>
              <a:buChar char="•"/>
              <a:defRPr sz="2000"/>
            </a:pPr>
            <a:r>
              <a:rPr lang="en-US" dirty="0"/>
              <a:t>P</a:t>
            </a:r>
            <a:r>
              <a:rPr dirty="0"/>
              <a:t>-value of a hypothesis test and the distinction between on-sided and two-sided tests</a:t>
            </a:r>
            <a:endParaRPr lang="en-US" dirty="0"/>
          </a:p>
          <a:p>
            <a:pPr marL="514350" indent="-514350" algn="l">
              <a:spcBef>
                <a:spcPts val="400"/>
              </a:spcBef>
              <a:buClr>
                <a:srgbClr val="000000"/>
              </a:buClr>
              <a:buSzPct val="100000"/>
              <a:buFont typeface="Arial"/>
              <a:buChar char="•"/>
              <a:defRPr sz="2000"/>
            </a:pPr>
            <a:endParaRPr lang="en-US" dirty="0"/>
          </a:p>
          <a:p>
            <a:pPr marL="514350" indent="-514350" algn="l">
              <a:spcBef>
                <a:spcPts val="400"/>
              </a:spcBef>
              <a:buClr>
                <a:srgbClr val="000000"/>
              </a:buClr>
              <a:buSzPct val="100000"/>
              <a:buFont typeface="Arial"/>
              <a:buChar char="•"/>
              <a:defRPr sz="2000"/>
            </a:pPr>
            <a:r>
              <a:rPr lang="en-US" dirty="0"/>
              <a:t>Hypothesis testing:</a:t>
            </a:r>
          </a:p>
          <a:p>
            <a:pPr lvl="2" indent="0" algn="l">
              <a:spcBef>
                <a:spcPts val="400"/>
              </a:spcBef>
              <a:buClr>
                <a:srgbClr val="000000"/>
              </a:buClr>
              <a:buSzPct val="100000"/>
              <a:defRPr sz="2000"/>
            </a:pPr>
            <a:r>
              <a:rPr lang="en-US" dirty="0"/>
              <a:t>        -critical value method</a:t>
            </a:r>
          </a:p>
          <a:p>
            <a:pPr lvl="2" indent="0" algn="l">
              <a:spcBef>
                <a:spcPts val="400"/>
              </a:spcBef>
              <a:buClr>
                <a:srgbClr val="000000"/>
              </a:buClr>
              <a:buSzPct val="100000"/>
              <a:defRPr sz="2000"/>
            </a:pPr>
            <a:r>
              <a:rPr lang="en-US" dirty="0"/>
              <a:t>        -p-value method</a:t>
            </a:r>
          </a:p>
          <a:p>
            <a:pPr algn="l">
              <a:spcBef>
                <a:spcPts val="400"/>
              </a:spcBef>
              <a:buClr>
                <a:srgbClr val="000000"/>
              </a:buClr>
              <a:buSzPct val="100000"/>
              <a:defRPr sz="2000"/>
            </a:pPr>
            <a:endParaRPr dirty="0"/>
          </a:p>
          <a:p>
            <a:pPr marL="514350" indent="-514350" algn="l">
              <a:spcBef>
                <a:spcPts val="400"/>
              </a:spcBef>
              <a:buClr>
                <a:srgbClr val="000000"/>
              </a:buClr>
              <a:buSzPct val="100000"/>
              <a:buFont typeface="Arial"/>
              <a:buChar char="•"/>
              <a:defRPr sz="2000"/>
            </a:pPr>
            <a:r>
              <a:rPr dirty="0"/>
              <a:t>Estimating appropriate sample size as determined by the pre-specified null and alternative hypotheses and type I and type II errors</a:t>
            </a:r>
          </a:p>
          <a:p>
            <a:pPr marL="514350" indent="-514350" algn="l">
              <a:spcBef>
                <a:spcPts val="400"/>
              </a:spcBef>
              <a:buClr>
                <a:srgbClr val="000000"/>
              </a:buClr>
              <a:buSzPct val="100000"/>
              <a:buFont typeface="Arial"/>
              <a:buChar char="•"/>
              <a:defRPr sz="2000"/>
            </a:pPr>
            <a:endParaRPr lang="en-US" dirty="0"/>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 name="Picture 1" descr="Picture 1"/>
          <p:cNvPicPr>
            <a:picLocks noChangeAspect="1"/>
          </p:cNvPicPr>
          <p:nvPr/>
        </p:nvPicPr>
        <p:blipFill>
          <a:blip r:embed="rId2"/>
          <a:stretch>
            <a:fillRect/>
          </a:stretch>
        </p:blipFill>
        <p:spPr>
          <a:xfrm>
            <a:off x="1676400" y="152400"/>
            <a:ext cx="5423690" cy="6553200"/>
          </a:xfrm>
          <a:prstGeom prst="rect">
            <a:avLst/>
          </a:prstGeom>
          <a:ln w="12700">
            <a:miter lim="400000"/>
          </a:ln>
        </p:spPr>
      </p:pic>
      <p:sp>
        <p:nvSpPr>
          <p:cNvPr id="242" name="Straight Connector 2"/>
          <p:cNvSpPr/>
          <p:nvPr/>
        </p:nvSpPr>
        <p:spPr>
          <a:xfrm flipV="1">
            <a:off x="4191000" y="2971799"/>
            <a:ext cx="2133601" cy="3352802"/>
          </a:xfrm>
          <a:prstGeom prst="line">
            <a:avLst/>
          </a:prstGeom>
          <a:ln w="38100">
            <a:solidFill>
              <a:schemeClr val="accent6"/>
            </a:solidFill>
          </a:ln>
          <a:effectLst>
            <a:outerShdw blurRad="38100" dist="23000" dir="5400000" rotWithShape="0">
              <a:srgbClr val="000000">
                <a:alpha val="35000"/>
              </a:srgbClr>
            </a:outerShdw>
          </a:effectLst>
        </p:spPr>
        <p:txBody>
          <a:bodyPr lIns="45719" rIns="45719"/>
          <a:lstStyle/>
          <a:p>
            <a:endParaRPr/>
          </a:p>
        </p:txBody>
      </p:sp>
      <p:sp>
        <p:nvSpPr>
          <p:cNvPr id="4" name="Straight Connector 2">
            <a:extLst>
              <a:ext uri="{FF2B5EF4-FFF2-40B4-BE49-F238E27FC236}">
                <a16:creationId xmlns:a16="http://schemas.microsoft.com/office/drawing/2014/main" id="{063EB160-9FB5-48E8-86F2-468545DD2264}"/>
              </a:ext>
            </a:extLst>
          </p:cNvPr>
          <p:cNvSpPr/>
          <p:nvPr/>
        </p:nvSpPr>
        <p:spPr>
          <a:xfrm flipV="1">
            <a:off x="2795970" y="3949148"/>
            <a:ext cx="848377" cy="1272209"/>
          </a:xfrm>
          <a:prstGeom prst="line">
            <a:avLst/>
          </a:prstGeom>
          <a:ln w="38100">
            <a:solidFill>
              <a:schemeClr val="accent6"/>
            </a:solidFill>
          </a:ln>
          <a:effectLst>
            <a:outerShdw blurRad="38100" dist="23000" dir="5400000" rotWithShape="0">
              <a:srgbClr val="000000">
                <a:alpha val="35000"/>
              </a:srgbClr>
            </a:outerShdw>
          </a:effectLst>
        </p:spPr>
        <p:txBody>
          <a:bodyPr lIns="45719" rIns="45719"/>
          <a:lstStyle/>
          <a:p>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B20F8-B673-447D-A78A-A64B11EDF43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AC84CD4-4904-4378-9E2D-6CB20712BCFF}"/>
              </a:ext>
            </a:extLst>
          </p:cNvPr>
          <p:cNvSpPr>
            <a:spLocks noGrp="1"/>
          </p:cNvSpPr>
          <p:nvPr>
            <p:ph type="body" sz="quarter" idx="1"/>
          </p:nvPr>
        </p:nvSpPr>
        <p:spPr/>
        <p:txBody>
          <a:bodyPr/>
          <a:lstStyle/>
          <a:p>
            <a:endParaRPr lang="en-US"/>
          </a:p>
        </p:txBody>
      </p:sp>
      <p:pic>
        <p:nvPicPr>
          <p:cNvPr id="5" name="Picture 4">
            <a:extLst>
              <a:ext uri="{FF2B5EF4-FFF2-40B4-BE49-F238E27FC236}">
                <a16:creationId xmlns:a16="http://schemas.microsoft.com/office/drawing/2014/main" id="{234A9C6E-5D00-4630-98FF-A31C2FFD9973}"/>
              </a:ext>
            </a:extLst>
          </p:cNvPr>
          <p:cNvPicPr>
            <a:picLocks noChangeAspect="1"/>
          </p:cNvPicPr>
          <p:nvPr/>
        </p:nvPicPr>
        <p:blipFill>
          <a:blip r:embed="rId3"/>
          <a:stretch>
            <a:fillRect/>
          </a:stretch>
        </p:blipFill>
        <p:spPr>
          <a:xfrm>
            <a:off x="2057400" y="242887"/>
            <a:ext cx="5029200" cy="6372225"/>
          </a:xfrm>
          <a:prstGeom prst="rect">
            <a:avLst/>
          </a:prstGeom>
        </p:spPr>
      </p:pic>
    </p:spTree>
    <p:extLst>
      <p:ext uri="{BB962C8B-B14F-4D97-AF65-F5344CB8AC3E}">
        <p14:creationId xmlns:p14="http://schemas.microsoft.com/office/powerpoint/2010/main" val="143663991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ubtitle 2"/>
          <p:cNvSpPr txBox="1">
            <a:spLocks noGrp="1"/>
          </p:cNvSpPr>
          <p:nvPr>
            <p:ph type="subTitle" idx="1"/>
          </p:nvPr>
        </p:nvSpPr>
        <p:spPr>
          <a:xfrm>
            <a:off x="504372" y="816428"/>
            <a:ext cx="7854950" cy="6281057"/>
          </a:xfrm>
          <a:prstGeom prst="rect">
            <a:avLst/>
          </a:prstGeom>
        </p:spPr>
        <p:txBody>
          <a:bodyPr>
            <a:normAutofit/>
          </a:bodyPr>
          <a:lstStyle/>
          <a:p>
            <a:pPr marL="342900" indent="-342900" algn="l">
              <a:spcBef>
                <a:spcPts val="400"/>
              </a:spcBef>
              <a:buClr>
                <a:srgbClr val="000000"/>
              </a:buClr>
              <a:buSzPct val="100000"/>
              <a:buFont typeface="Arial"/>
              <a:buChar char="•"/>
              <a:defRPr sz="2000" b="1"/>
            </a:pPr>
            <a:endParaRPr lang="en-US" dirty="0"/>
          </a:p>
          <a:p>
            <a:pPr marL="342900" indent="-342900" algn="l">
              <a:spcBef>
                <a:spcPts val="400"/>
              </a:spcBef>
              <a:buClr>
                <a:srgbClr val="000000"/>
              </a:buClr>
              <a:buSzPct val="100000"/>
              <a:buFont typeface="Arial"/>
              <a:buChar char="•"/>
              <a:defRPr sz="2000" b="1"/>
            </a:pPr>
            <a:endParaRPr lang="en-US" dirty="0"/>
          </a:p>
          <a:p>
            <a:pPr marL="342900" indent="-342900" algn="l">
              <a:spcBef>
                <a:spcPts val="400"/>
              </a:spcBef>
              <a:buClr>
                <a:srgbClr val="000000"/>
              </a:buClr>
              <a:buSzPct val="100000"/>
              <a:buFont typeface="Arial"/>
              <a:buChar char="•"/>
              <a:defRPr sz="2000" b="1"/>
            </a:pPr>
            <a:endParaRPr lang="en-US" dirty="0"/>
          </a:p>
          <a:p>
            <a:pPr marL="342900" indent="-342900" algn="l">
              <a:spcBef>
                <a:spcPts val="400"/>
              </a:spcBef>
              <a:buClr>
                <a:srgbClr val="000000"/>
              </a:buClr>
              <a:buSzPct val="100000"/>
              <a:buFont typeface="Arial"/>
              <a:buChar char="•"/>
              <a:defRPr sz="2000" b="1"/>
            </a:pPr>
            <a:endParaRPr lang="en-US" dirty="0"/>
          </a:p>
          <a:p>
            <a:pPr algn="l">
              <a:spcBef>
                <a:spcPts val="400"/>
              </a:spcBef>
              <a:buClr>
                <a:srgbClr val="000000"/>
              </a:buClr>
              <a:buSzPct val="100000"/>
              <a:defRPr sz="2000" b="1"/>
            </a:pPr>
            <a:endParaRPr lang="en-US" dirty="0"/>
          </a:p>
          <a:p>
            <a:pPr marL="342900" indent="-342900" algn="l">
              <a:spcBef>
                <a:spcPts val="400"/>
              </a:spcBef>
              <a:buClr>
                <a:srgbClr val="000000"/>
              </a:buClr>
              <a:buSzPct val="100000"/>
              <a:buFont typeface="Arial"/>
              <a:buChar char="•"/>
              <a:defRPr sz="2000" b="1"/>
            </a:pPr>
            <a:endParaRPr lang="en-US" dirty="0"/>
          </a:p>
          <a:p>
            <a:pPr marL="342900" indent="-342900" algn="l">
              <a:spcBef>
                <a:spcPts val="400"/>
              </a:spcBef>
              <a:buClr>
                <a:srgbClr val="000000"/>
              </a:buClr>
              <a:buSzPct val="100000"/>
              <a:buFont typeface="Arial"/>
              <a:buChar char="•"/>
              <a:defRPr sz="2000" b="1"/>
            </a:pPr>
            <a:r>
              <a:rPr lang="en-US" sz="2000" dirty="0"/>
              <a:t>Probability of a type I error: </a:t>
            </a:r>
          </a:p>
          <a:p>
            <a:pPr lvl="1" indent="0" algn="l">
              <a:spcBef>
                <a:spcPts val="400"/>
              </a:spcBef>
              <a:buClr>
                <a:srgbClr val="000000"/>
              </a:buClr>
              <a:buSzPct val="100000"/>
              <a:defRPr sz="2000" b="1"/>
            </a:pPr>
            <a:r>
              <a:rPr lang="en-US" sz="2000" dirty="0">
                <a:latin typeface="Symbol"/>
                <a:ea typeface="Symbol"/>
                <a:cs typeface="Symbol"/>
                <a:sym typeface="Symbol"/>
              </a:rPr>
              <a:t>     a </a:t>
            </a:r>
            <a:r>
              <a:rPr lang="en-US" sz="2000" dirty="0"/>
              <a:t>: significance level of a test</a:t>
            </a:r>
            <a:endParaRPr lang="en-US" sz="2000" dirty="0">
              <a:solidFill>
                <a:srgbClr val="888888"/>
              </a:solidFill>
            </a:endParaRPr>
          </a:p>
          <a:p>
            <a:pPr algn="l">
              <a:defRPr sz="2000"/>
            </a:pPr>
            <a:endParaRPr lang="en-US" sz="2000" dirty="0">
              <a:solidFill>
                <a:srgbClr val="888888"/>
              </a:solidFill>
            </a:endParaRPr>
          </a:p>
          <a:p>
            <a:pPr marL="342900" indent="-342900" algn="l">
              <a:spcBef>
                <a:spcPts val="400"/>
              </a:spcBef>
              <a:buClr>
                <a:srgbClr val="000000"/>
              </a:buClr>
              <a:buSzPct val="100000"/>
              <a:buFont typeface="Arial"/>
              <a:buChar char="•"/>
              <a:defRPr sz="2000" b="1"/>
            </a:pPr>
            <a:r>
              <a:rPr lang="en-US" sz="2000" dirty="0"/>
              <a:t>Probability of a type II error:</a:t>
            </a:r>
            <a:r>
              <a:rPr lang="en-US" sz="2000" b="0" dirty="0"/>
              <a:t> </a:t>
            </a:r>
          </a:p>
          <a:p>
            <a:pPr marL="342900" indent="-342900" algn="l">
              <a:spcBef>
                <a:spcPts val="400"/>
              </a:spcBef>
              <a:buClr>
                <a:srgbClr val="000000"/>
              </a:buClr>
              <a:buSzPct val="100000"/>
              <a:buFont typeface="Arial"/>
              <a:buChar char="•"/>
              <a:defRPr sz="2000" b="1"/>
            </a:pPr>
            <a:r>
              <a:rPr lang="en-US" sz="2000" dirty="0">
                <a:latin typeface="Symbol"/>
                <a:ea typeface="Symbol"/>
                <a:cs typeface="Symbol"/>
                <a:sym typeface="Symbol"/>
              </a:rPr>
              <a:t>b</a:t>
            </a:r>
            <a:r>
              <a:rPr lang="en-US" sz="2000" dirty="0"/>
              <a:t>: function of </a:t>
            </a:r>
            <a:r>
              <a:rPr lang="en-US" sz="2000" dirty="0">
                <a:latin typeface="Symbol"/>
                <a:ea typeface="Symbol"/>
                <a:cs typeface="Symbol"/>
                <a:sym typeface="Symbol"/>
              </a:rPr>
              <a:t>m </a:t>
            </a:r>
            <a:r>
              <a:rPr lang="en-US" sz="2000" dirty="0"/>
              <a:t>and  other factors</a:t>
            </a:r>
            <a:endParaRPr lang="en-US" sz="2000" dirty="0">
              <a:solidFill>
                <a:srgbClr val="888888"/>
              </a:solidFill>
            </a:endParaRPr>
          </a:p>
          <a:p>
            <a:pPr algn="l">
              <a:defRPr sz="2000"/>
            </a:pPr>
            <a:endParaRPr sz="2000" dirty="0">
              <a:solidFill>
                <a:srgbClr val="888888"/>
              </a:solidFill>
            </a:endParaRPr>
          </a:p>
          <a:p>
            <a:pPr marL="342900" indent="-342900" algn="l">
              <a:spcBef>
                <a:spcPts val="400"/>
              </a:spcBef>
              <a:buSzPct val="100000"/>
              <a:buFont typeface="Arial"/>
              <a:buChar char="•"/>
              <a:defRPr sz="2000" b="1"/>
            </a:pPr>
            <a:r>
              <a:rPr sz="2000" dirty="0"/>
              <a:t>Power</a:t>
            </a:r>
            <a:r>
              <a:rPr sz="2000" b="0" dirty="0"/>
              <a:t> of a test : 1 - </a:t>
            </a:r>
            <a:r>
              <a:rPr sz="2000" b="0" dirty="0">
                <a:latin typeface="Symbol"/>
                <a:ea typeface="Symbol"/>
                <a:cs typeface="Symbol"/>
                <a:sym typeface="Symbol"/>
              </a:rPr>
              <a:t>b </a:t>
            </a:r>
            <a:r>
              <a:rPr sz="2000" b="0" dirty="0"/>
              <a:t>= 1 – probability of a type II error = </a:t>
            </a:r>
            <a:r>
              <a:rPr sz="2000" b="0" dirty="0" err="1"/>
              <a:t>Pr</a:t>
            </a:r>
            <a:r>
              <a:rPr sz="2000" b="0" dirty="0"/>
              <a:t>(rejecting H</a:t>
            </a:r>
            <a:r>
              <a:rPr sz="2000" b="0" baseline="-25000" dirty="0"/>
              <a:t>0</a:t>
            </a:r>
            <a:r>
              <a:rPr sz="2000" b="0" dirty="0"/>
              <a:t>|H</a:t>
            </a:r>
            <a:r>
              <a:rPr sz="2000" b="0" baseline="-25000" dirty="0"/>
              <a:t>1</a:t>
            </a:r>
            <a:r>
              <a:rPr sz="2000" b="0" dirty="0"/>
              <a:t> true)</a:t>
            </a:r>
          </a:p>
          <a:p>
            <a:pPr algn="l">
              <a:defRPr sz="2000"/>
            </a:pPr>
            <a:endParaRPr sz="2000" b="0" dirty="0"/>
          </a:p>
          <a:p>
            <a:pPr marL="342900" indent="-342900" algn="l">
              <a:spcBef>
                <a:spcPts val="400"/>
              </a:spcBef>
              <a:buSzPct val="100000"/>
              <a:buFont typeface="Arial"/>
              <a:buChar char="•"/>
              <a:defRPr sz="2000" b="1"/>
            </a:pPr>
            <a:r>
              <a:rPr sz="2000" dirty="0"/>
              <a:t>Objective of hypothesis testing</a:t>
            </a:r>
            <a:r>
              <a:rPr sz="2000" b="0" dirty="0"/>
              <a:t>: use statistical tests that make </a:t>
            </a:r>
            <a:r>
              <a:rPr sz="2000" b="0" dirty="0">
                <a:latin typeface="Symbol"/>
                <a:ea typeface="Symbol"/>
                <a:cs typeface="Symbol"/>
                <a:sym typeface="Symbol"/>
              </a:rPr>
              <a:t>a </a:t>
            </a:r>
            <a:r>
              <a:rPr sz="2000" b="0" dirty="0"/>
              <a:t>and </a:t>
            </a:r>
            <a:r>
              <a:rPr sz="2000" b="0" dirty="0">
                <a:latin typeface="Symbol"/>
                <a:ea typeface="Symbol"/>
                <a:cs typeface="Symbol"/>
                <a:sym typeface="Symbol"/>
              </a:rPr>
              <a:t>b </a:t>
            </a:r>
            <a:r>
              <a:rPr sz="2000" b="0" dirty="0"/>
              <a:t>as small as possible</a:t>
            </a:r>
          </a:p>
        </p:txBody>
      </p:sp>
      <p:pic>
        <p:nvPicPr>
          <p:cNvPr id="3" name="Picture 2">
            <a:extLst>
              <a:ext uri="{FF2B5EF4-FFF2-40B4-BE49-F238E27FC236}">
                <a16:creationId xmlns:a16="http://schemas.microsoft.com/office/drawing/2014/main" id="{3133E780-EC58-4037-A314-70F030A1B29A}"/>
              </a:ext>
            </a:extLst>
          </p:cNvPr>
          <p:cNvPicPr>
            <a:picLocks noChangeAspect="1"/>
          </p:cNvPicPr>
          <p:nvPr/>
        </p:nvPicPr>
        <p:blipFill>
          <a:blip r:embed="rId3"/>
          <a:stretch>
            <a:fillRect/>
          </a:stretch>
        </p:blipFill>
        <p:spPr>
          <a:xfrm>
            <a:off x="2328798" y="660857"/>
            <a:ext cx="4998078" cy="2152949"/>
          </a:xfrm>
          <a:prstGeom prst="rect">
            <a:avLst/>
          </a:prstGeom>
        </p:spPr>
      </p:pic>
      <p:sp>
        <p:nvSpPr>
          <p:cNvPr id="2" name="TextBox 1">
            <a:extLst>
              <a:ext uri="{FF2B5EF4-FFF2-40B4-BE49-F238E27FC236}">
                <a16:creationId xmlns:a16="http://schemas.microsoft.com/office/drawing/2014/main" id="{DF962172-CFB6-4E75-9D53-28A0713D4541}"/>
              </a:ext>
            </a:extLst>
          </p:cNvPr>
          <p:cNvSpPr txBox="1"/>
          <p:nvPr/>
        </p:nvSpPr>
        <p:spPr>
          <a:xfrm>
            <a:off x="4957011" y="1306446"/>
            <a:ext cx="255837"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l-GR" sz="2200" b="0" i="0" u="none" strike="noStrike" cap="none" spc="0" normalizeH="0" baseline="0" dirty="0">
                <a:ln>
                  <a:noFill/>
                </a:ln>
                <a:solidFill>
                  <a:schemeClr val="accent5">
                    <a:lumMod val="75000"/>
                  </a:schemeClr>
                </a:solidFill>
                <a:effectLst/>
                <a:uFillTx/>
                <a:latin typeface="Arial"/>
                <a:ea typeface="Arial"/>
                <a:cs typeface="Arial"/>
                <a:sym typeface="Arial"/>
              </a:rPr>
              <a:t>α</a:t>
            </a:r>
            <a:endParaRPr kumimoji="0" lang="en-US" sz="2200" b="0" i="0" u="none" strike="noStrike" cap="none" spc="0" normalizeH="0" baseline="0" dirty="0">
              <a:ln>
                <a:noFill/>
              </a:ln>
              <a:solidFill>
                <a:schemeClr val="accent5">
                  <a:lumMod val="75000"/>
                </a:schemeClr>
              </a:solidFill>
              <a:effectLst/>
              <a:uFillTx/>
              <a:latin typeface="Arial"/>
              <a:ea typeface="Arial"/>
              <a:cs typeface="Arial"/>
              <a:sym typeface="Arial"/>
            </a:endParaRPr>
          </a:p>
        </p:txBody>
      </p:sp>
      <p:sp>
        <p:nvSpPr>
          <p:cNvPr id="5" name="TextBox 4">
            <a:extLst>
              <a:ext uri="{FF2B5EF4-FFF2-40B4-BE49-F238E27FC236}">
                <a16:creationId xmlns:a16="http://schemas.microsoft.com/office/drawing/2014/main" id="{F1D185F5-3910-4BF9-807F-22A03B48BC3F}"/>
              </a:ext>
            </a:extLst>
          </p:cNvPr>
          <p:cNvSpPr txBox="1"/>
          <p:nvPr/>
        </p:nvSpPr>
        <p:spPr>
          <a:xfrm>
            <a:off x="6045200" y="1974857"/>
            <a:ext cx="254235"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l-GR" sz="2200" dirty="0">
                <a:solidFill>
                  <a:schemeClr val="accent5">
                    <a:lumMod val="75000"/>
                  </a:schemeClr>
                </a:solidFill>
              </a:rPr>
              <a:t>β</a:t>
            </a:r>
            <a:endParaRPr kumimoji="0" lang="en-US" sz="2200" b="0" i="0" u="none" strike="noStrike" cap="none" spc="0" normalizeH="0" baseline="0" dirty="0">
              <a:ln>
                <a:noFill/>
              </a:ln>
              <a:solidFill>
                <a:schemeClr val="accent5">
                  <a:lumMod val="75000"/>
                </a:schemeClr>
              </a:solidFill>
              <a:effectLst/>
              <a:uFillTx/>
              <a:latin typeface="Arial"/>
              <a:ea typeface="Arial"/>
              <a:cs typeface="Arial"/>
              <a:sym typeface="Arial"/>
            </a:endParaRPr>
          </a:p>
        </p:txBody>
      </p:sp>
      <p:sp>
        <p:nvSpPr>
          <p:cNvPr id="6" name="Title 1">
            <a:extLst>
              <a:ext uri="{FF2B5EF4-FFF2-40B4-BE49-F238E27FC236}">
                <a16:creationId xmlns:a16="http://schemas.microsoft.com/office/drawing/2014/main" id="{23C316A5-52BE-4B70-A6D9-A6ED17A9FDF7}"/>
              </a:ext>
            </a:extLst>
          </p:cNvPr>
          <p:cNvSpPr txBox="1">
            <a:spLocks/>
          </p:cNvSpPr>
          <p:nvPr/>
        </p:nvSpPr>
        <p:spPr>
          <a:xfrm>
            <a:off x="646176" y="127457"/>
            <a:ext cx="7851648" cy="533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Autofit/>
          </a:bodyPr>
          <a:lstStyle>
            <a:lvl1pPr marL="0" marR="0" indent="0" algn="ctr" defTabSz="813816" rtl="0" latinLnBrk="0">
              <a:lnSpc>
                <a:spcPct val="100000"/>
              </a:lnSpc>
              <a:spcBef>
                <a:spcPts val="0"/>
              </a:spcBef>
              <a:spcAft>
                <a:spcPts val="0"/>
              </a:spcAft>
              <a:buClrTx/>
              <a:buSzTx/>
              <a:buFontTx/>
              <a:buNone/>
              <a:tabLst/>
              <a:defRPr sz="3115" b="1" i="0" u="none" strike="noStrike" cap="none" spc="0" baseline="0">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9pPr>
          </a:lstStyle>
          <a:p>
            <a:pPr hangingPunct="1"/>
            <a:r>
              <a:rPr lang="en-US" sz="3200" dirty="0"/>
              <a:t>Hypothesis Testing</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ubtitle 2"/>
          <p:cNvSpPr txBox="1">
            <a:spLocks noGrp="1"/>
          </p:cNvSpPr>
          <p:nvPr>
            <p:ph type="subTitle" idx="1"/>
          </p:nvPr>
        </p:nvSpPr>
        <p:spPr>
          <a:xfrm>
            <a:off x="504371" y="1345287"/>
            <a:ext cx="7854950" cy="5943600"/>
          </a:xfrm>
          <a:prstGeom prst="rect">
            <a:avLst/>
          </a:prstGeom>
        </p:spPr>
        <p:txBody>
          <a:bodyPr/>
          <a:lstStyle/>
          <a:p>
            <a:pPr marL="342900" indent="-342900" algn="just">
              <a:spcBef>
                <a:spcPts val="400"/>
              </a:spcBef>
              <a:buSzPct val="100000"/>
              <a:buFont typeface="Arial"/>
              <a:buChar char="•"/>
              <a:defRPr sz="2000" b="1"/>
            </a:pPr>
            <a:r>
              <a:rPr i="1" dirty="0"/>
              <a:t>Critical-value method</a:t>
            </a:r>
            <a:r>
              <a:rPr b="0" dirty="0"/>
              <a:t>: compute a test statistic and determine the outcome of a test by comparing the test statistic with a critical value determined by </a:t>
            </a:r>
            <a:r>
              <a:rPr b="0" dirty="0">
                <a:latin typeface="Symbol"/>
                <a:ea typeface="Symbol"/>
                <a:cs typeface="Symbol"/>
                <a:sym typeface="Symbol"/>
              </a:rPr>
              <a:t>a </a:t>
            </a:r>
            <a:r>
              <a:rPr b="0" dirty="0"/>
              <a:t>(type I error)</a:t>
            </a:r>
          </a:p>
          <a:p>
            <a:pPr algn="just">
              <a:defRPr sz="2000"/>
            </a:pPr>
            <a:endParaRPr b="0" dirty="0"/>
          </a:p>
          <a:p>
            <a:pPr marL="342900" indent="-342900" algn="just">
              <a:spcBef>
                <a:spcPts val="400"/>
              </a:spcBef>
              <a:buSzPct val="100000"/>
              <a:buFont typeface="Arial"/>
              <a:buChar char="•"/>
              <a:defRPr sz="2000" b="1" i="1"/>
            </a:pPr>
            <a:r>
              <a:rPr dirty="0"/>
              <a:t>P-value</a:t>
            </a:r>
            <a:r>
              <a:rPr b="0" dirty="0"/>
              <a:t>:  </a:t>
            </a:r>
            <a:r>
              <a:rPr b="0" i="0" dirty="0">
                <a:latin typeface="Symbol"/>
                <a:ea typeface="Symbol"/>
                <a:cs typeface="Symbol"/>
                <a:sym typeface="Symbol"/>
              </a:rPr>
              <a:t>a </a:t>
            </a:r>
            <a:r>
              <a:rPr b="0" i="0" dirty="0"/>
              <a:t>level that</a:t>
            </a:r>
            <a:r>
              <a:rPr lang="en-US" b="0" i="0" dirty="0"/>
              <a:t> we are not concerned between</a:t>
            </a:r>
            <a:r>
              <a:rPr b="0" i="0" dirty="0"/>
              <a:t> accepting or rejecting H</a:t>
            </a:r>
            <a:r>
              <a:rPr b="0" i="0" baseline="-25000" dirty="0"/>
              <a:t>0</a:t>
            </a:r>
            <a:r>
              <a:rPr b="0" i="0" dirty="0"/>
              <a:t> </a:t>
            </a:r>
          </a:p>
          <a:p>
            <a:pPr algn="l">
              <a:spcBef>
                <a:spcPts val="500"/>
              </a:spcBef>
              <a:defRPr sz="2200"/>
            </a:pPr>
            <a:r>
              <a:rPr dirty="0"/>
              <a:t>				</a:t>
            </a:r>
          </a:p>
        </p:txBody>
      </p:sp>
      <p:pic>
        <p:nvPicPr>
          <p:cNvPr id="131" name="Picture 4" descr="Picture 4"/>
          <p:cNvPicPr>
            <a:picLocks noChangeAspect="1"/>
          </p:cNvPicPr>
          <p:nvPr/>
        </p:nvPicPr>
        <p:blipFill>
          <a:blip r:embed="rId3"/>
          <a:stretch>
            <a:fillRect/>
          </a:stretch>
        </p:blipFill>
        <p:spPr>
          <a:xfrm>
            <a:off x="609600" y="3505200"/>
            <a:ext cx="4191000" cy="2556150"/>
          </a:xfrm>
          <a:prstGeom prst="rect">
            <a:avLst/>
          </a:prstGeom>
          <a:ln w="12700">
            <a:miter lim="400000"/>
          </a:ln>
        </p:spPr>
      </p:pic>
      <p:sp>
        <p:nvSpPr>
          <p:cNvPr id="132" name="Rectangle 1"/>
          <p:cNvSpPr txBox="1"/>
          <p:nvPr/>
        </p:nvSpPr>
        <p:spPr>
          <a:xfrm>
            <a:off x="5151120" y="3886200"/>
            <a:ext cx="3337560"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200"/>
            </a:pPr>
            <a:r>
              <a:rPr i="1" dirty="0"/>
              <a:t>p = </a:t>
            </a:r>
            <a:r>
              <a:rPr i="1" dirty="0" err="1"/>
              <a:t>Pr</a:t>
            </a:r>
            <a:r>
              <a:rPr i="1" dirty="0"/>
              <a:t>(t</a:t>
            </a:r>
            <a:r>
              <a:rPr i="1" baseline="-25000" dirty="0"/>
              <a:t>n-1 </a:t>
            </a:r>
            <a:r>
              <a:rPr i="1" dirty="0"/>
              <a:t>≤ t)</a:t>
            </a:r>
          </a:p>
        </p:txBody>
      </p:sp>
      <p:sp>
        <p:nvSpPr>
          <p:cNvPr id="5" name="Title 1">
            <a:extLst>
              <a:ext uri="{FF2B5EF4-FFF2-40B4-BE49-F238E27FC236}">
                <a16:creationId xmlns:a16="http://schemas.microsoft.com/office/drawing/2014/main" id="{2D97EE3D-9F4B-4DD4-97FE-6D529038C67D}"/>
              </a:ext>
            </a:extLst>
          </p:cNvPr>
          <p:cNvSpPr txBox="1">
            <a:spLocks/>
          </p:cNvSpPr>
          <p:nvPr/>
        </p:nvSpPr>
        <p:spPr>
          <a:xfrm>
            <a:off x="3175" y="190500"/>
            <a:ext cx="8915400" cy="83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Autofit/>
          </a:bodyPr>
          <a:lstStyle>
            <a:lvl1pPr marL="0" marR="0" indent="0" algn="ctr" defTabSz="914400" rtl="0" latinLnBrk="0">
              <a:lnSpc>
                <a:spcPct val="100000"/>
              </a:lnSpc>
              <a:spcBef>
                <a:spcPts val="0"/>
              </a:spcBef>
              <a:spcAft>
                <a:spcPts val="0"/>
              </a:spcAft>
              <a:buClrTx/>
              <a:buSzTx/>
              <a:buFontTx/>
              <a:buNone/>
              <a:tabLst/>
              <a:defRPr sz="2400" b="1" i="0" u="none" strike="noStrike" cap="none" spc="0" baseline="0">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9pPr>
          </a:lstStyle>
          <a:p>
            <a:pPr hangingPunct="1"/>
            <a:r>
              <a:rPr lang="en-US" sz="3200" dirty="0"/>
              <a:t>Determination of Statistical Significance for Results from Hypothesis Tests</a:t>
            </a:r>
          </a:p>
        </p:txBody>
      </p:sp>
    </p:spTree>
    <p:extLst>
      <p:ext uri="{BB962C8B-B14F-4D97-AF65-F5344CB8AC3E}">
        <p14:creationId xmlns:p14="http://schemas.microsoft.com/office/powerpoint/2010/main" val="256235894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itle 1"/>
          <p:cNvSpPr txBox="1">
            <a:spLocks noGrp="1"/>
          </p:cNvSpPr>
          <p:nvPr>
            <p:ph type="ctrTitle"/>
          </p:nvPr>
        </p:nvSpPr>
        <p:spPr>
          <a:xfrm>
            <a:off x="533400" y="0"/>
            <a:ext cx="8229600" cy="990600"/>
          </a:xfrm>
          <a:prstGeom prst="rect">
            <a:avLst/>
          </a:prstGeom>
        </p:spPr>
        <p:txBody>
          <a:bodyPr/>
          <a:lstStyle>
            <a:lvl1pPr>
              <a:defRPr sz="2700" b="1"/>
            </a:lvl1pPr>
          </a:lstStyle>
          <a:p>
            <a:r>
              <a:rPr dirty="0"/>
              <a:t>Determination of Statistical Significance for Results from Hypothesis Tests</a:t>
            </a:r>
          </a:p>
        </p:txBody>
      </p:sp>
      <p:sp>
        <p:nvSpPr>
          <p:cNvPr id="141" name="Subtitle 2"/>
          <p:cNvSpPr txBox="1">
            <a:spLocks noGrp="1"/>
          </p:cNvSpPr>
          <p:nvPr>
            <p:ph type="subTitle" idx="1"/>
          </p:nvPr>
        </p:nvSpPr>
        <p:spPr>
          <a:xfrm>
            <a:off x="533400" y="1295400"/>
            <a:ext cx="7854950" cy="2652486"/>
          </a:xfrm>
          <a:prstGeom prst="rect">
            <a:avLst/>
          </a:prstGeom>
        </p:spPr>
        <p:txBody>
          <a:bodyPr/>
          <a:lstStyle/>
          <a:p>
            <a:pPr algn="just" defTabSz="868680">
              <a:lnSpc>
                <a:spcPct val="80000"/>
              </a:lnSpc>
              <a:spcBef>
                <a:spcPts val="400"/>
              </a:spcBef>
              <a:defRPr sz="1710" b="1"/>
            </a:pPr>
            <a:r>
              <a:rPr u="sng" dirty="0"/>
              <a:t>Critical-value method</a:t>
            </a:r>
            <a:endParaRPr sz="2280" dirty="0"/>
          </a:p>
          <a:p>
            <a:pPr algn="just" defTabSz="868680">
              <a:lnSpc>
                <a:spcPct val="80000"/>
              </a:lnSpc>
              <a:spcBef>
                <a:spcPts val="400"/>
              </a:spcBef>
              <a:defRPr sz="1710"/>
            </a:pPr>
            <a:r>
              <a:rPr dirty="0"/>
              <a:t>       </a:t>
            </a:r>
            <a:r>
              <a:rPr lang="en-US" dirty="0"/>
              <a:t>1) </a:t>
            </a:r>
            <a:r>
              <a:rPr dirty="0"/>
              <a:t>Compute test statistic t</a:t>
            </a:r>
            <a:endParaRPr sz="2280" dirty="0"/>
          </a:p>
          <a:p>
            <a:pPr algn="just" defTabSz="868680">
              <a:lnSpc>
                <a:spcPct val="80000"/>
              </a:lnSpc>
              <a:spcBef>
                <a:spcPts val="400"/>
              </a:spcBef>
              <a:defRPr sz="1710"/>
            </a:pPr>
            <a:r>
              <a:rPr dirty="0"/>
              <a:t>       </a:t>
            </a:r>
            <a:r>
              <a:rPr lang="en-US" dirty="0"/>
              <a:t>2) </a:t>
            </a:r>
            <a:r>
              <a:rPr dirty="0"/>
              <a:t>Compare with critical value t</a:t>
            </a:r>
            <a:r>
              <a:rPr baseline="-25999" dirty="0"/>
              <a:t>n-1,</a:t>
            </a:r>
            <a:r>
              <a:rPr baseline="-25999" dirty="0">
                <a:latin typeface="Symbol"/>
                <a:ea typeface="Symbol"/>
                <a:cs typeface="Symbol"/>
                <a:sym typeface="Symbol"/>
              </a:rPr>
              <a:t>a </a:t>
            </a:r>
            <a:r>
              <a:rPr dirty="0"/>
              <a:t>at </a:t>
            </a:r>
            <a:r>
              <a:rPr dirty="0">
                <a:latin typeface="Symbol"/>
                <a:ea typeface="Symbol"/>
                <a:cs typeface="Symbol"/>
                <a:sym typeface="Symbol"/>
              </a:rPr>
              <a:t>a </a:t>
            </a:r>
            <a:r>
              <a:rPr dirty="0"/>
              <a:t>level e.g. 0.05</a:t>
            </a:r>
            <a:endParaRPr sz="2280" dirty="0"/>
          </a:p>
          <a:p>
            <a:pPr lvl="1" indent="434340" algn="just" defTabSz="868680">
              <a:lnSpc>
                <a:spcPct val="80000"/>
              </a:lnSpc>
              <a:spcBef>
                <a:spcPts val="400"/>
              </a:spcBef>
              <a:defRPr sz="1710"/>
            </a:pPr>
            <a:r>
              <a:rPr dirty="0"/>
              <a:t>H</a:t>
            </a:r>
            <a:r>
              <a:rPr baseline="-25999" dirty="0"/>
              <a:t>0</a:t>
            </a:r>
            <a:r>
              <a:rPr dirty="0"/>
              <a:t>: </a:t>
            </a:r>
            <a:r>
              <a:rPr dirty="0">
                <a:latin typeface="Symbol"/>
                <a:ea typeface="Symbol"/>
                <a:cs typeface="Symbol"/>
                <a:sym typeface="Symbol"/>
              </a:rPr>
              <a:t>m </a:t>
            </a:r>
            <a:r>
              <a:rPr dirty="0"/>
              <a:t>= </a:t>
            </a:r>
            <a:r>
              <a:rPr dirty="0">
                <a:latin typeface="Symbol"/>
                <a:ea typeface="Symbol"/>
                <a:cs typeface="Symbol"/>
                <a:sym typeface="Symbol"/>
              </a:rPr>
              <a:t>m</a:t>
            </a:r>
            <a:r>
              <a:rPr baseline="-25999" dirty="0"/>
              <a:t>0</a:t>
            </a:r>
            <a:r>
              <a:rPr dirty="0"/>
              <a:t> vs. H</a:t>
            </a:r>
            <a:r>
              <a:rPr baseline="-25999" dirty="0"/>
              <a:t>1</a:t>
            </a:r>
            <a:r>
              <a:rPr dirty="0"/>
              <a:t>: </a:t>
            </a:r>
            <a:r>
              <a:rPr dirty="0">
                <a:latin typeface="Symbol"/>
                <a:ea typeface="Symbol"/>
                <a:cs typeface="Symbol"/>
                <a:sym typeface="Symbol"/>
              </a:rPr>
              <a:t>m </a:t>
            </a:r>
            <a:r>
              <a:rPr dirty="0"/>
              <a:t>&lt; </a:t>
            </a:r>
            <a:r>
              <a:rPr dirty="0">
                <a:latin typeface="Symbol"/>
                <a:ea typeface="Symbol"/>
                <a:cs typeface="Symbol"/>
                <a:sym typeface="Symbol"/>
              </a:rPr>
              <a:t>m</a:t>
            </a:r>
            <a:r>
              <a:rPr baseline="-25999" dirty="0"/>
              <a:t>0</a:t>
            </a:r>
            <a:r>
              <a:rPr dirty="0"/>
              <a:t>   </a:t>
            </a:r>
            <a:endParaRPr sz="1994" dirty="0">
              <a:solidFill>
                <a:srgbClr val="888888"/>
              </a:solidFill>
            </a:endParaRPr>
          </a:p>
          <a:p>
            <a:pPr marL="720090" lvl="1" indent="-285750" algn="just" defTabSz="868680">
              <a:lnSpc>
                <a:spcPct val="80000"/>
              </a:lnSpc>
              <a:spcBef>
                <a:spcPts val="400"/>
              </a:spcBef>
              <a:buClr>
                <a:srgbClr val="000000"/>
              </a:buClr>
              <a:buSzPct val="100000"/>
              <a:buFont typeface="Arial" panose="020B0604020202020204" pitchFamily="34" charset="0"/>
              <a:buChar char="•"/>
              <a:defRPr sz="1710"/>
            </a:pPr>
            <a:r>
              <a:rPr dirty="0"/>
              <a:t>t &lt; t</a:t>
            </a:r>
            <a:r>
              <a:rPr baseline="-25999" dirty="0"/>
              <a:t>n-1,0.05</a:t>
            </a:r>
            <a:endParaRPr sz="1994" dirty="0">
              <a:solidFill>
                <a:srgbClr val="888888"/>
              </a:solidFill>
            </a:endParaRPr>
          </a:p>
          <a:p>
            <a:pPr lvl="1" indent="434340" algn="just" defTabSz="868680">
              <a:lnSpc>
                <a:spcPct val="80000"/>
              </a:lnSpc>
              <a:spcBef>
                <a:spcPts val="400"/>
              </a:spcBef>
              <a:defRPr sz="1710" baseline="-25999"/>
            </a:pPr>
            <a:r>
              <a:rPr dirty="0"/>
              <a:t>         </a:t>
            </a:r>
            <a:r>
              <a:rPr baseline="0" dirty="0"/>
              <a:t>Reject </a:t>
            </a:r>
            <a:r>
              <a:rPr i="1" baseline="0" dirty="0"/>
              <a:t>H</a:t>
            </a:r>
            <a:r>
              <a:rPr i="1" dirty="0"/>
              <a:t>0</a:t>
            </a:r>
            <a:endParaRPr sz="1994" baseline="-23142" dirty="0">
              <a:solidFill>
                <a:srgbClr val="888888"/>
              </a:solidFill>
            </a:endParaRPr>
          </a:p>
          <a:p>
            <a:pPr lvl="1" indent="434340" algn="just" defTabSz="868680">
              <a:lnSpc>
                <a:spcPct val="80000"/>
              </a:lnSpc>
              <a:spcBef>
                <a:spcPts val="400"/>
              </a:spcBef>
              <a:defRPr sz="1710" i="1" baseline="-25999"/>
            </a:pPr>
            <a:r>
              <a:rPr dirty="0"/>
              <a:t> </a:t>
            </a:r>
            <a:r>
              <a:rPr b="1" i="0" baseline="0" dirty="0"/>
              <a:t>Result: statistically significant (p&lt;0.05)</a:t>
            </a:r>
            <a:endParaRPr sz="1994" baseline="-23142" dirty="0">
              <a:solidFill>
                <a:srgbClr val="888888"/>
              </a:solidFill>
            </a:endParaRPr>
          </a:p>
          <a:p>
            <a:pPr marL="720090" lvl="1" indent="-285750" algn="just" defTabSz="868680">
              <a:lnSpc>
                <a:spcPct val="80000"/>
              </a:lnSpc>
              <a:spcBef>
                <a:spcPts val="400"/>
              </a:spcBef>
              <a:buClr>
                <a:srgbClr val="000000"/>
              </a:buClr>
              <a:buSzPct val="100000"/>
              <a:buFont typeface="Arial" panose="020B0604020202020204" pitchFamily="34" charset="0"/>
              <a:buChar char="•"/>
              <a:defRPr sz="1710"/>
            </a:pPr>
            <a:r>
              <a:rPr dirty="0"/>
              <a:t> t </a:t>
            </a:r>
            <a:r>
              <a:rPr dirty="0">
                <a:latin typeface="Symbol"/>
                <a:ea typeface="Symbol"/>
                <a:cs typeface="Symbol"/>
                <a:sym typeface="Symbol"/>
              </a:rPr>
              <a:t>³ </a:t>
            </a:r>
            <a:r>
              <a:rPr dirty="0"/>
              <a:t>t</a:t>
            </a:r>
            <a:r>
              <a:rPr baseline="-25999" dirty="0"/>
              <a:t>n-1,0.05</a:t>
            </a:r>
            <a:endParaRPr sz="1994" dirty="0">
              <a:solidFill>
                <a:srgbClr val="888888"/>
              </a:solidFill>
            </a:endParaRPr>
          </a:p>
          <a:p>
            <a:pPr lvl="1" indent="434340" algn="just" defTabSz="868680">
              <a:lnSpc>
                <a:spcPct val="80000"/>
              </a:lnSpc>
              <a:spcBef>
                <a:spcPts val="400"/>
              </a:spcBef>
              <a:defRPr sz="1710"/>
            </a:pPr>
            <a:r>
              <a:rPr dirty="0"/>
              <a:t>      Accept </a:t>
            </a:r>
            <a:r>
              <a:rPr i="1" dirty="0"/>
              <a:t>H</a:t>
            </a:r>
            <a:r>
              <a:rPr i="1" baseline="-25999" dirty="0"/>
              <a:t>0</a:t>
            </a:r>
            <a:endParaRPr lang="en-US" sz="1994" i="1" baseline="-25999" dirty="0">
              <a:solidFill>
                <a:srgbClr val="888888"/>
              </a:solidFill>
            </a:endParaRPr>
          </a:p>
          <a:p>
            <a:pPr lvl="1" indent="434340" algn="just" defTabSz="868680">
              <a:lnSpc>
                <a:spcPct val="80000"/>
              </a:lnSpc>
              <a:spcBef>
                <a:spcPts val="400"/>
              </a:spcBef>
              <a:defRPr sz="1710"/>
            </a:pPr>
            <a:r>
              <a:rPr lang="en-US" sz="1994" b="1" i="1" baseline="-25999" dirty="0">
                <a:solidFill>
                  <a:srgbClr val="888888"/>
                </a:solidFill>
              </a:rPr>
              <a:t> </a:t>
            </a:r>
            <a:r>
              <a:rPr b="1" dirty="0"/>
              <a:t>Result: not statistically significant (p</a:t>
            </a:r>
            <a:r>
              <a:rPr dirty="0">
                <a:latin typeface="Symbol"/>
                <a:ea typeface="Symbol"/>
                <a:cs typeface="Symbol"/>
                <a:sym typeface="Symbol"/>
              </a:rPr>
              <a:t>³</a:t>
            </a:r>
            <a:r>
              <a:rPr b="1" dirty="0"/>
              <a:t>0.05</a:t>
            </a:r>
            <a:r>
              <a:rPr lang="en-US" b="1" dirty="0"/>
              <a:t>)</a:t>
            </a:r>
          </a:p>
        </p:txBody>
      </p:sp>
      <p:sp>
        <p:nvSpPr>
          <p:cNvPr id="3" name="TextBox 2">
            <a:extLst>
              <a:ext uri="{FF2B5EF4-FFF2-40B4-BE49-F238E27FC236}">
                <a16:creationId xmlns:a16="http://schemas.microsoft.com/office/drawing/2014/main" id="{B6EDFEEC-02C2-490D-B161-20C42C476EC8}"/>
              </a:ext>
            </a:extLst>
          </p:cNvPr>
          <p:cNvSpPr txBox="1"/>
          <p:nvPr/>
        </p:nvSpPr>
        <p:spPr>
          <a:xfrm>
            <a:off x="160564" y="4136572"/>
            <a:ext cx="5048175" cy="24637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lvl="1" indent="434340" algn="l" defTabSz="868680">
              <a:lnSpc>
                <a:spcPct val="80000"/>
              </a:lnSpc>
              <a:spcBef>
                <a:spcPts val="400"/>
              </a:spcBef>
              <a:defRPr sz="1710"/>
            </a:pPr>
            <a:r>
              <a:rPr lang="en-US" b="1" u="sng" dirty="0"/>
              <a:t>P-value method</a:t>
            </a:r>
            <a:endParaRPr lang="en-US" sz="2280" b="1" dirty="0"/>
          </a:p>
          <a:p>
            <a:pPr algn="just" defTabSz="868680">
              <a:lnSpc>
                <a:spcPct val="80000"/>
              </a:lnSpc>
              <a:spcBef>
                <a:spcPts val="400"/>
              </a:spcBef>
              <a:defRPr sz="1710" b="1"/>
            </a:pPr>
            <a:r>
              <a:rPr lang="en-US" dirty="0"/>
              <a:t>              -</a:t>
            </a:r>
            <a:r>
              <a:rPr lang="en-US" b="0" dirty="0"/>
              <a:t>Compute exact p-value</a:t>
            </a:r>
            <a:endParaRPr lang="en-US" sz="2280" dirty="0"/>
          </a:p>
          <a:p>
            <a:pPr marL="760094" lvl="1" indent="-325754" algn="just" defTabSz="868680">
              <a:lnSpc>
                <a:spcPct val="80000"/>
              </a:lnSpc>
              <a:spcBef>
                <a:spcPts val="400"/>
              </a:spcBef>
              <a:buClr>
                <a:srgbClr val="000000"/>
              </a:buClr>
              <a:buSzPct val="100000"/>
              <a:buFont typeface="Arial"/>
              <a:buChar char="•"/>
              <a:defRPr sz="1710" i="1"/>
            </a:pPr>
            <a:r>
              <a:rPr lang="en-US" dirty="0"/>
              <a:t>If  p</a:t>
            </a:r>
            <a:r>
              <a:rPr lang="en-US" i="0" dirty="0"/>
              <a:t> &lt; 0.05</a:t>
            </a:r>
            <a:endParaRPr lang="en-US" sz="1994" dirty="0">
              <a:solidFill>
                <a:srgbClr val="888888"/>
              </a:solidFill>
            </a:endParaRPr>
          </a:p>
          <a:p>
            <a:pPr lvl="1" indent="434340" algn="just" defTabSz="868680">
              <a:lnSpc>
                <a:spcPct val="80000"/>
              </a:lnSpc>
              <a:spcBef>
                <a:spcPts val="400"/>
              </a:spcBef>
              <a:defRPr sz="1710"/>
            </a:pPr>
            <a:r>
              <a:rPr lang="en-US" dirty="0"/>
              <a:t>       Reject </a:t>
            </a:r>
            <a:r>
              <a:rPr lang="en-US" i="1" dirty="0"/>
              <a:t>H</a:t>
            </a:r>
            <a:r>
              <a:rPr lang="en-US" i="1" baseline="-25999" dirty="0"/>
              <a:t>0</a:t>
            </a:r>
            <a:endParaRPr lang="en-US" sz="1994" dirty="0">
              <a:solidFill>
                <a:srgbClr val="888888"/>
              </a:solidFill>
            </a:endParaRPr>
          </a:p>
          <a:p>
            <a:pPr lvl="1" indent="434340" algn="just" defTabSz="868680">
              <a:lnSpc>
                <a:spcPct val="80000"/>
              </a:lnSpc>
              <a:spcBef>
                <a:spcPts val="400"/>
              </a:spcBef>
              <a:defRPr sz="1710" i="1" baseline="-25999"/>
            </a:pPr>
            <a:r>
              <a:rPr lang="en-US" b="1" i="0" baseline="0" dirty="0"/>
              <a:t>Result: statistically significant (p&lt;0.05)</a:t>
            </a:r>
            <a:endParaRPr lang="en-US" sz="2280" baseline="-21000" dirty="0"/>
          </a:p>
          <a:p>
            <a:pPr marL="705802" lvl="1" indent="-271462" algn="just" defTabSz="868680">
              <a:lnSpc>
                <a:spcPct val="80000"/>
              </a:lnSpc>
              <a:spcBef>
                <a:spcPts val="400"/>
              </a:spcBef>
              <a:buClr>
                <a:srgbClr val="000000"/>
              </a:buClr>
              <a:buSzPct val="100000"/>
              <a:buFont typeface="Arial"/>
              <a:buChar char="•"/>
              <a:defRPr sz="1710"/>
            </a:pPr>
            <a:r>
              <a:rPr lang="en-US" dirty="0"/>
              <a:t>   if </a:t>
            </a:r>
            <a:r>
              <a:rPr lang="en-US" i="1" dirty="0"/>
              <a:t>p</a:t>
            </a:r>
            <a:r>
              <a:rPr lang="en-US" dirty="0">
                <a:latin typeface="Symbol"/>
                <a:ea typeface="Symbol"/>
                <a:cs typeface="Symbol"/>
                <a:sym typeface="Symbol"/>
              </a:rPr>
              <a:t> ³ </a:t>
            </a:r>
            <a:r>
              <a:rPr lang="en-US" dirty="0"/>
              <a:t>0.05</a:t>
            </a:r>
            <a:endParaRPr lang="en-US" sz="1994" dirty="0">
              <a:solidFill>
                <a:srgbClr val="888888"/>
              </a:solidFill>
            </a:endParaRPr>
          </a:p>
          <a:p>
            <a:pPr lvl="1" indent="434340" algn="just" defTabSz="868680">
              <a:lnSpc>
                <a:spcPct val="80000"/>
              </a:lnSpc>
              <a:spcBef>
                <a:spcPts val="400"/>
              </a:spcBef>
              <a:defRPr sz="1710"/>
            </a:pPr>
            <a:r>
              <a:rPr lang="en-US" dirty="0"/>
              <a:t>     Accept </a:t>
            </a:r>
            <a:r>
              <a:rPr lang="en-US" i="1" dirty="0"/>
              <a:t>H</a:t>
            </a:r>
            <a:r>
              <a:rPr lang="en-US" i="1" baseline="-25999" dirty="0"/>
              <a:t>0</a:t>
            </a:r>
            <a:endParaRPr lang="en-US" sz="1994" i="1" baseline="-25999" dirty="0">
              <a:solidFill>
                <a:srgbClr val="888888"/>
              </a:solidFill>
            </a:endParaRPr>
          </a:p>
          <a:p>
            <a:pPr lvl="1" indent="434340" algn="just" defTabSz="868680">
              <a:lnSpc>
                <a:spcPct val="80000"/>
              </a:lnSpc>
              <a:spcBef>
                <a:spcPts val="400"/>
              </a:spcBef>
              <a:defRPr sz="1710"/>
            </a:pPr>
            <a:r>
              <a:rPr lang="en-US" b="1" dirty="0"/>
              <a:t>Result: not statistically significant (p</a:t>
            </a:r>
            <a:r>
              <a:rPr lang="en-US" dirty="0">
                <a:latin typeface="Symbol"/>
                <a:ea typeface="Symbol"/>
                <a:cs typeface="Symbol"/>
                <a:sym typeface="Symbol"/>
              </a:rPr>
              <a:t>³</a:t>
            </a:r>
            <a:r>
              <a:rPr lang="en-US" b="1" dirty="0"/>
              <a:t>0.05)</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170395651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ubtitle 2"/>
          <p:cNvSpPr txBox="1">
            <a:spLocks noGrp="1"/>
          </p:cNvSpPr>
          <p:nvPr>
            <p:ph type="subTitle" idx="1"/>
          </p:nvPr>
        </p:nvSpPr>
        <p:spPr>
          <a:xfrm>
            <a:off x="533400" y="1028700"/>
            <a:ext cx="7854950" cy="6019800"/>
          </a:xfrm>
          <a:prstGeom prst="rect">
            <a:avLst/>
          </a:prstGeom>
        </p:spPr>
        <p:txBody>
          <a:bodyPr/>
          <a:lstStyle/>
          <a:p>
            <a:pPr marL="342900" indent="-342900" algn="l">
              <a:spcBef>
                <a:spcPts val="500"/>
              </a:spcBef>
              <a:buSzPct val="100000"/>
              <a:buFont typeface="Arial"/>
              <a:buChar char="•"/>
              <a:defRPr sz="2200" b="1" i="1"/>
            </a:pPr>
            <a:r>
              <a:rPr dirty="0"/>
              <a:t>P</a:t>
            </a:r>
            <a:r>
              <a:rPr i="0" dirty="0"/>
              <a:t>-value: </a:t>
            </a:r>
            <a:r>
              <a:rPr b="0" i="0" dirty="0"/>
              <a:t>probability of obtaining a test statistic </a:t>
            </a:r>
            <a:r>
              <a:rPr b="0" i="0" u="sng" dirty="0"/>
              <a:t>as extreme as or more extreme than the actual test statistic obtained </a:t>
            </a:r>
            <a:r>
              <a:rPr b="0" i="0" dirty="0"/>
              <a:t>(null hypothesis is true)</a:t>
            </a:r>
            <a:endParaRPr lang="en-US" b="0" i="0" dirty="0"/>
          </a:p>
          <a:p>
            <a:pPr lvl="2" indent="0" algn="l">
              <a:spcBef>
                <a:spcPts val="500"/>
              </a:spcBef>
              <a:buSzPct val="100000"/>
              <a:defRPr sz="2200" b="1" i="1"/>
            </a:pPr>
            <a:r>
              <a:rPr lang="en-US" b="0" i="0" dirty="0"/>
              <a:t>     -  If the null hypothesis is true </a:t>
            </a:r>
            <a:r>
              <a:rPr lang="en-US" b="0" i="0" dirty="0">
                <a:sym typeface="Wingdings" panose="05000000000000000000" pitchFamily="2" charset="2"/>
              </a:rPr>
              <a:t> determine likelihood of </a:t>
            </a:r>
          </a:p>
          <a:p>
            <a:pPr lvl="2" indent="0" algn="l">
              <a:spcBef>
                <a:spcPts val="500"/>
              </a:spcBef>
              <a:buSzPct val="100000"/>
              <a:defRPr sz="2200" b="1" i="1"/>
            </a:pPr>
            <a:r>
              <a:rPr lang="en-US" dirty="0">
                <a:sym typeface="Wingdings" panose="05000000000000000000" pitchFamily="2" charset="2"/>
              </a:rPr>
              <a:t>        </a:t>
            </a:r>
            <a:r>
              <a:rPr lang="en-US" b="0" i="0" dirty="0">
                <a:sym typeface="Wingdings" panose="05000000000000000000" pitchFamily="2" charset="2"/>
              </a:rPr>
              <a:t>getting me observed sample data</a:t>
            </a:r>
            <a:endParaRPr lang="en-US" b="0" i="0" dirty="0"/>
          </a:p>
          <a:p>
            <a:pPr lvl="2" indent="0" algn="l">
              <a:spcBef>
                <a:spcPts val="500"/>
              </a:spcBef>
              <a:buSzPct val="100000"/>
              <a:defRPr sz="2200" b="1" i="1"/>
            </a:pPr>
            <a:r>
              <a:rPr lang="en-US" dirty="0"/>
              <a:t>     - </a:t>
            </a:r>
            <a:r>
              <a:rPr lang="en-US" b="0" i="0" dirty="0"/>
              <a:t>”If the null hypothesis is true, are your sample data </a:t>
            </a:r>
          </a:p>
          <a:p>
            <a:pPr lvl="2" indent="0" algn="l">
              <a:spcBef>
                <a:spcPts val="500"/>
              </a:spcBef>
              <a:buSzPct val="100000"/>
              <a:defRPr sz="2200" b="1" i="1"/>
            </a:pPr>
            <a:r>
              <a:rPr lang="en-US" dirty="0"/>
              <a:t>        </a:t>
            </a:r>
            <a:r>
              <a:rPr lang="en-US" b="0" i="0" dirty="0"/>
              <a:t>unusual?”</a:t>
            </a:r>
            <a:endParaRPr b="0" i="0" dirty="0"/>
          </a:p>
          <a:p>
            <a:pPr lvl="1" algn="l">
              <a:spcBef>
                <a:spcPts val="600"/>
              </a:spcBef>
              <a:defRPr sz="1800"/>
            </a:pPr>
            <a:endParaRPr sz="2800" dirty="0">
              <a:solidFill>
                <a:srgbClr val="888888"/>
              </a:solidFill>
            </a:endParaRPr>
          </a:p>
          <a:p>
            <a:pPr marL="342900" indent="-342900" algn="l">
              <a:spcBef>
                <a:spcPts val="500"/>
              </a:spcBef>
              <a:buSzPct val="100000"/>
              <a:buFont typeface="Arial"/>
              <a:buChar char="•"/>
              <a:defRPr sz="2200" b="1"/>
            </a:pPr>
            <a:r>
              <a:rPr dirty="0"/>
              <a:t>Guidance for Judging the </a:t>
            </a:r>
            <a:r>
              <a:rPr lang="en-US" dirty="0"/>
              <a:t>s</a:t>
            </a:r>
            <a:r>
              <a:rPr dirty="0"/>
              <a:t>ignificance of a p-value:</a:t>
            </a:r>
          </a:p>
          <a:p>
            <a:pPr marL="800100" lvl="1" indent="-342900" algn="l">
              <a:spcBef>
                <a:spcPts val="400"/>
              </a:spcBef>
              <a:buClr>
                <a:srgbClr val="000000"/>
              </a:buClr>
              <a:buSzPct val="100000"/>
              <a:buFont typeface="Courier New"/>
              <a:buChar char="o"/>
              <a:defRPr sz="1800"/>
            </a:pPr>
            <a:r>
              <a:rPr dirty="0"/>
              <a:t>If 0.01 ≤ </a:t>
            </a:r>
            <a:r>
              <a:rPr i="1" dirty="0"/>
              <a:t>p</a:t>
            </a:r>
            <a:r>
              <a:rPr dirty="0"/>
              <a:t> &lt; 0.05:  significant</a:t>
            </a:r>
            <a:r>
              <a:rPr lang="en-US" dirty="0"/>
              <a:t> results</a:t>
            </a:r>
            <a:endParaRPr sz="2800" dirty="0">
              <a:solidFill>
                <a:srgbClr val="888888"/>
              </a:solidFill>
            </a:endParaRPr>
          </a:p>
          <a:p>
            <a:pPr marL="800100" lvl="1" indent="-342900" algn="l">
              <a:spcBef>
                <a:spcPts val="400"/>
              </a:spcBef>
              <a:buClr>
                <a:srgbClr val="000000"/>
              </a:buClr>
              <a:buSzPct val="100000"/>
              <a:buFont typeface="Courier New"/>
              <a:buChar char="o"/>
              <a:defRPr sz="1800"/>
            </a:pPr>
            <a:r>
              <a:rPr dirty="0"/>
              <a:t>If 0.001 ≤ </a:t>
            </a:r>
            <a:r>
              <a:rPr i="1" dirty="0"/>
              <a:t>p</a:t>
            </a:r>
            <a:r>
              <a:rPr dirty="0"/>
              <a:t> &lt; 0.01: highly significant</a:t>
            </a:r>
            <a:r>
              <a:rPr lang="en-US" dirty="0"/>
              <a:t> results</a:t>
            </a:r>
            <a:endParaRPr sz="2800" dirty="0">
              <a:solidFill>
                <a:srgbClr val="888888"/>
              </a:solidFill>
            </a:endParaRPr>
          </a:p>
          <a:p>
            <a:pPr marL="800100" lvl="1" indent="-342900" algn="l">
              <a:spcBef>
                <a:spcPts val="400"/>
              </a:spcBef>
              <a:buClr>
                <a:srgbClr val="000000"/>
              </a:buClr>
              <a:buSzPct val="100000"/>
              <a:buFont typeface="Courier New"/>
              <a:buChar char="o"/>
              <a:defRPr sz="1800"/>
            </a:pPr>
            <a:r>
              <a:rPr dirty="0"/>
              <a:t>If </a:t>
            </a:r>
            <a:r>
              <a:rPr i="1" dirty="0"/>
              <a:t>p</a:t>
            </a:r>
            <a:r>
              <a:rPr dirty="0"/>
              <a:t> &lt; 0.001:  very highly significant</a:t>
            </a:r>
            <a:r>
              <a:rPr lang="en-US" dirty="0"/>
              <a:t> results</a:t>
            </a:r>
            <a:endParaRPr sz="2800" dirty="0">
              <a:solidFill>
                <a:srgbClr val="888888"/>
              </a:solidFill>
            </a:endParaRPr>
          </a:p>
          <a:p>
            <a:pPr marL="800100" lvl="1" indent="-342900" algn="l">
              <a:spcBef>
                <a:spcPts val="400"/>
              </a:spcBef>
              <a:buClr>
                <a:srgbClr val="000000"/>
              </a:buClr>
              <a:buSzPct val="100000"/>
              <a:buFont typeface="Courier New"/>
              <a:buChar char="o"/>
              <a:defRPr sz="1800"/>
            </a:pPr>
            <a:r>
              <a:rPr dirty="0"/>
              <a:t>If </a:t>
            </a:r>
            <a:r>
              <a:rPr i="1" dirty="0"/>
              <a:t>p</a:t>
            </a:r>
            <a:r>
              <a:rPr dirty="0"/>
              <a:t> &gt; 0.05:  results are considered not statistically significant (NS)</a:t>
            </a:r>
            <a:endParaRPr sz="2800" dirty="0">
              <a:solidFill>
                <a:srgbClr val="888888"/>
              </a:solidFill>
            </a:endParaRPr>
          </a:p>
          <a:p>
            <a:pPr marL="800100" lvl="1" indent="-342900" algn="l">
              <a:spcBef>
                <a:spcPts val="400"/>
              </a:spcBef>
              <a:buClr>
                <a:srgbClr val="000000"/>
              </a:buClr>
              <a:buSzPct val="100000"/>
              <a:buFont typeface="Courier New"/>
              <a:buChar char="o"/>
              <a:defRPr sz="1800"/>
            </a:pPr>
            <a:r>
              <a:rPr dirty="0"/>
              <a:t>If 0.05 ≤ </a:t>
            </a:r>
            <a:r>
              <a:rPr i="1" dirty="0"/>
              <a:t>p</a:t>
            </a:r>
            <a:r>
              <a:rPr dirty="0"/>
              <a:t> &lt; 0.1: a trend toward statistical</a:t>
            </a:r>
            <a:r>
              <a:rPr lang="en-US" dirty="0"/>
              <a:t> significance</a:t>
            </a:r>
            <a:endParaRPr dirty="0"/>
          </a:p>
        </p:txBody>
      </p:sp>
      <p:sp>
        <p:nvSpPr>
          <p:cNvPr id="3" name="Title 1">
            <a:extLst>
              <a:ext uri="{FF2B5EF4-FFF2-40B4-BE49-F238E27FC236}">
                <a16:creationId xmlns:a16="http://schemas.microsoft.com/office/drawing/2014/main" id="{282F639D-40F8-42BF-B64B-606E2895B18E}"/>
              </a:ext>
            </a:extLst>
          </p:cNvPr>
          <p:cNvSpPr txBox="1">
            <a:spLocks/>
          </p:cNvSpPr>
          <p:nvPr/>
        </p:nvSpPr>
        <p:spPr>
          <a:xfrm>
            <a:off x="3175" y="190500"/>
            <a:ext cx="8915400" cy="83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Autofit/>
          </a:bodyPr>
          <a:lstStyle>
            <a:lvl1pPr marL="0" marR="0" indent="0" algn="ctr" defTabSz="914400" rtl="0" latinLnBrk="0">
              <a:lnSpc>
                <a:spcPct val="100000"/>
              </a:lnSpc>
              <a:spcBef>
                <a:spcPts val="0"/>
              </a:spcBef>
              <a:spcAft>
                <a:spcPts val="0"/>
              </a:spcAft>
              <a:buClrTx/>
              <a:buSzTx/>
              <a:buFontTx/>
              <a:buNone/>
              <a:tabLst/>
              <a:defRPr sz="2400" b="1" i="0" u="none" strike="noStrike" cap="none" spc="0" baseline="0">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9pPr>
          </a:lstStyle>
          <a:p>
            <a:pPr hangingPunct="1"/>
            <a:r>
              <a:rPr lang="en-US" sz="2600" dirty="0"/>
              <a:t>P-value</a:t>
            </a:r>
          </a:p>
        </p:txBody>
      </p:sp>
    </p:spTree>
    <p:extLst>
      <p:ext uri="{BB962C8B-B14F-4D97-AF65-F5344CB8AC3E}">
        <p14:creationId xmlns:p14="http://schemas.microsoft.com/office/powerpoint/2010/main" val="247358045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ctrTitle"/>
          </p:nvPr>
        </p:nvSpPr>
        <p:spPr>
          <a:xfrm>
            <a:off x="0" y="232229"/>
            <a:ext cx="8969829" cy="685800"/>
          </a:xfrm>
          <a:prstGeom prst="rect">
            <a:avLst/>
          </a:prstGeom>
        </p:spPr>
        <p:txBody>
          <a:bodyPr>
            <a:noAutofit/>
          </a:bodyPr>
          <a:lstStyle>
            <a:lvl1pPr defTabSz="713231">
              <a:defRPr sz="2106" b="1"/>
            </a:lvl1pPr>
          </a:lstStyle>
          <a:p>
            <a:r>
              <a:rPr sz="2600" dirty="0"/>
              <a:t>One-Sample Test for the Mean of a Normal</a:t>
            </a:r>
            <a:r>
              <a:rPr lang="en-US" sz="2600" dirty="0"/>
              <a:t> </a:t>
            </a:r>
            <a:r>
              <a:rPr sz="2600" dirty="0"/>
              <a:t>Distribution: </a:t>
            </a:r>
            <a:br>
              <a:rPr lang="en-US" sz="2600" dirty="0"/>
            </a:br>
            <a:r>
              <a:rPr sz="2600" dirty="0"/>
              <a:t>One-Sided Alternatives</a:t>
            </a:r>
          </a:p>
        </p:txBody>
      </p:sp>
      <p:sp>
        <p:nvSpPr>
          <p:cNvPr id="117" name="Subtitle 2"/>
          <p:cNvSpPr txBox="1">
            <a:spLocks noGrp="1"/>
          </p:cNvSpPr>
          <p:nvPr>
            <p:ph type="subTitle" idx="1"/>
          </p:nvPr>
        </p:nvSpPr>
        <p:spPr>
          <a:xfrm>
            <a:off x="533400" y="1219200"/>
            <a:ext cx="8077200" cy="5334000"/>
          </a:xfrm>
          <a:prstGeom prst="rect">
            <a:avLst/>
          </a:prstGeom>
        </p:spPr>
        <p:txBody>
          <a:bodyPr>
            <a:normAutofit/>
          </a:bodyPr>
          <a:lstStyle/>
          <a:p>
            <a:pPr marL="342900" indent="-342900" algn="just">
              <a:spcBef>
                <a:spcPts val="400"/>
              </a:spcBef>
              <a:buClr>
                <a:srgbClr val="000000"/>
              </a:buClr>
              <a:buSzPct val="100000"/>
              <a:buFont typeface="Arial"/>
              <a:buChar char="•"/>
              <a:defRPr sz="2000" b="1"/>
            </a:pPr>
            <a:endParaRPr lang="en-US" dirty="0"/>
          </a:p>
          <a:p>
            <a:pPr marL="342900" indent="-342900" algn="just">
              <a:spcBef>
                <a:spcPts val="400"/>
              </a:spcBef>
              <a:buClr>
                <a:srgbClr val="000000"/>
              </a:buClr>
              <a:buSzPct val="100000"/>
              <a:buFont typeface="Arial"/>
              <a:buChar char="•"/>
              <a:defRPr sz="2000" b="1"/>
            </a:pPr>
            <a:endParaRPr lang="en-US" dirty="0"/>
          </a:p>
          <a:p>
            <a:pPr marL="342900" indent="-342900" algn="just">
              <a:spcBef>
                <a:spcPts val="400"/>
              </a:spcBef>
              <a:buClr>
                <a:srgbClr val="000000"/>
              </a:buClr>
              <a:buSzPct val="100000"/>
              <a:buFont typeface="Arial"/>
              <a:buChar char="•"/>
              <a:defRPr sz="2000" b="1"/>
            </a:pPr>
            <a:endParaRPr lang="en-US" dirty="0"/>
          </a:p>
          <a:p>
            <a:pPr marL="342900" indent="-342900" algn="just">
              <a:spcBef>
                <a:spcPts val="400"/>
              </a:spcBef>
              <a:buClr>
                <a:srgbClr val="000000"/>
              </a:buClr>
              <a:buSzPct val="100000"/>
              <a:buFont typeface="Arial"/>
              <a:buChar char="•"/>
              <a:defRPr sz="2000" b="1"/>
            </a:pPr>
            <a:endParaRPr lang="en-US" dirty="0"/>
          </a:p>
          <a:p>
            <a:pPr marL="342900" indent="-342900" algn="just">
              <a:spcBef>
                <a:spcPts val="400"/>
              </a:spcBef>
              <a:buClr>
                <a:srgbClr val="000000"/>
              </a:buClr>
              <a:buSzPct val="100000"/>
              <a:buFont typeface="Arial"/>
              <a:buChar char="•"/>
              <a:defRPr sz="2000" b="1"/>
            </a:pPr>
            <a:endParaRPr lang="en-US" dirty="0"/>
          </a:p>
          <a:p>
            <a:pPr marL="342900" indent="-342900" algn="just">
              <a:spcBef>
                <a:spcPts val="400"/>
              </a:spcBef>
              <a:buClr>
                <a:srgbClr val="000000"/>
              </a:buClr>
              <a:buSzPct val="100000"/>
              <a:buFont typeface="Arial"/>
              <a:buChar char="•"/>
              <a:defRPr sz="2000" b="1"/>
            </a:pPr>
            <a:endParaRPr lang="en-US" dirty="0"/>
          </a:p>
          <a:p>
            <a:pPr marL="342900" indent="-342900" algn="just">
              <a:spcBef>
                <a:spcPts val="400"/>
              </a:spcBef>
              <a:buClr>
                <a:srgbClr val="000000"/>
              </a:buClr>
              <a:buSzPct val="100000"/>
              <a:buFont typeface="Arial"/>
              <a:buChar char="•"/>
              <a:defRPr sz="2000" b="1"/>
            </a:pPr>
            <a:endParaRPr lang="en-US" dirty="0"/>
          </a:p>
          <a:p>
            <a:pPr marL="342900" indent="-342900" algn="just">
              <a:spcBef>
                <a:spcPts val="400"/>
              </a:spcBef>
              <a:buClr>
                <a:srgbClr val="000000"/>
              </a:buClr>
              <a:buSzPct val="100000"/>
              <a:buFont typeface="Arial"/>
              <a:buChar char="•"/>
              <a:defRPr sz="2000" b="1"/>
            </a:pPr>
            <a:endParaRPr lang="en-US" dirty="0"/>
          </a:p>
          <a:p>
            <a:pPr marL="342900" indent="-342900" algn="just">
              <a:spcBef>
                <a:spcPts val="400"/>
              </a:spcBef>
              <a:buClr>
                <a:srgbClr val="000000"/>
              </a:buClr>
              <a:buSzPct val="100000"/>
              <a:buFont typeface="Arial"/>
              <a:buChar char="•"/>
              <a:defRPr sz="2000" b="1"/>
            </a:pPr>
            <a:endParaRPr lang="en-US" dirty="0"/>
          </a:p>
          <a:p>
            <a:pPr marL="342900" indent="-342900" algn="just">
              <a:spcBef>
                <a:spcPts val="400"/>
              </a:spcBef>
              <a:buClr>
                <a:srgbClr val="000000"/>
              </a:buClr>
              <a:buSzPct val="100000"/>
              <a:buFont typeface="Arial"/>
              <a:buChar char="•"/>
              <a:defRPr sz="2000" b="1"/>
            </a:pPr>
            <a:r>
              <a:rPr lang="en-US" dirty="0"/>
              <a:t>Acceptance region: </a:t>
            </a:r>
            <a:r>
              <a:rPr lang="en-US" b="0" dirty="0"/>
              <a:t>range of values of x that H</a:t>
            </a:r>
            <a:r>
              <a:rPr lang="en-US" b="0" baseline="-25000" dirty="0"/>
              <a:t>0</a:t>
            </a:r>
            <a:r>
              <a:rPr lang="en-US" b="0" dirty="0"/>
              <a:t> is accepted</a:t>
            </a:r>
          </a:p>
          <a:p>
            <a:pPr marL="342900" indent="-342900" algn="just">
              <a:spcBef>
                <a:spcPts val="400"/>
              </a:spcBef>
              <a:buClr>
                <a:srgbClr val="000000"/>
              </a:buClr>
              <a:buSzPct val="100000"/>
              <a:buFont typeface="Arial"/>
              <a:buChar char="•"/>
              <a:defRPr sz="2000" b="1"/>
            </a:pPr>
            <a:r>
              <a:rPr lang="en-US" dirty="0"/>
              <a:t>Rejection region:</a:t>
            </a:r>
            <a:r>
              <a:rPr lang="en-US" b="0" dirty="0"/>
              <a:t> range of values of x that H</a:t>
            </a:r>
            <a:r>
              <a:rPr lang="en-US" b="0" baseline="-25000" dirty="0"/>
              <a:t>0</a:t>
            </a:r>
            <a:r>
              <a:rPr lang="en-US" b="0" dirty="0"/>
              <a:t> is rejected</a:t>
            </a:r>
          </a:p>
          <a:p>
            <a:pPr algn="just">
              <a:buClr>
                <a:srgbClr val="000000"/>
              </a:buClr>
              <a:buSzPct val="100000"/>
              <a:buChar char="➢"/>
              <a:defRPr sz="2000"/>
            </a:pPr>
            <a:endParaRPr lang="en-US" b="0" dirty="0"/>
          </a:p>
          <a:p>
            <a:pPr marL="342900" indent="-342900" algn="just">
              <a:spcBef>
                <a:spcPts val="400"/>
              </a:spcBef>
              <a:buSzPct val="100000"/>
              <a:buFont typeface="Arial"/>
              <a:buChar char="•"/>
              <a:defRPr sz="2000" b="1"/>
            </a:pPr>
            <a:r>
              <a:rPr dirty="0"/>
              <a:t>One-tailed test: </a:t>
            </a:r>
            <a:r>
              <a:rPr b="0" dirty="0"/>
              <a:t>values of the parameter being studied (i.e. </a:t>
            </a:r>
            <a:r>
              <a:rPr b="0" dirty="0">
                <a:latin typeface="Symbol"/>
                <a:ea typeface="Symbol"/>
                <a:cs typeface="Symbol"/>
                <a:sym typeface="Symbol"/>
              </a:rPr>
              <a:t>m</a:t>
            </a:r>
            <a:r>
              <a:rPr b="0" dirty="0"/>
              <a:t>) under the </a:t>
            </a:r>
            <a:r>
              <a:rPr b="0" u="sng" dirty="0"/>
              <a:t>alternative hypothesis</a:t>
            </a:r>
            <a:r>
              <a:rPr b="0" dirty="0"/>
              <a:t> are allowed to be either &gt; or &lt; the values of the parameter under the </a:t>
            </a:r>
            <a:r>
              <a:rPr b="0" u="sng" dirty="0"/>
              <a:t>null hypothesis </a:t>
            </a:r>
            <a:r>
              <a:rPr b="0" dirty="0"/>
              <a:t>(</a:t>
            </a:r>
            <a:r>
              <a:rPr b="0" dirty="0">
                <a:latin typeface="Symbol"/>
                <a:ea typeface="Symbol"/>
                <a:cs typeface="Symbol"/>
                <a:sym typeface="Symbol"/>
              </a:rPr>
              <a:t>m</a:t>
            </a:r>
            <a:r>
              <a:rPr b="0" baseline="-25000" dirty="0"/>
              <a:t>0</a:t>
            </a:r>
            <a:r>
              <a:rPr b="0" dirty="0"/>
              <a:t>)</a:t>
            </a:r>
          </a:p>
        </p:txBody>
      </p:sp>
      <p:pic>
        <p:nvPicPr>
          <p:cNvPr id="9" name="Picture 8" descr="A picture containing chart&#10;&#10;Description automatically generated">
            <a:extLst>
              <a:ext uri="{FF2B5EF4-FFF2-40B4-BE49-F238E27FC236}">
                <a16:creationId xmlns:a16="http://schemas.microsoft.com/office/drawing/2014/main" id="{24C593EA-6D5B-43AC-A212-38205935A6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9929" y="1160502"/>
            <a:ext cx="5020128" cy="2933795"/>
          </a:xfrm>
          <a:prstGeom prst="rect">
            <a:avLst/>
          </a:prstGeom>
        </p:spPr>
      </p:pic>
    </p:spTree>
  </p:cSld>
  <p:clrMapOvr>
    <a:masterClrMapping/>
  </p:clrMapOvr>
  <p:transition spd="med"/>
</p:sld>
</file>

<file path=ppt/theme/theme1.xml><?xml version="1.0" encoding="utf-8"?>
<a:theme xmlns:a="http://schemas.openxmlformats.org/drawingml/2006/main" name="Modeling_Theme">
  <a:themeElements>
    <a:clrScheme name="Modeling_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Modeling_Theme">
      <a:majorFont>
        <a:latin typeface="Calibri"/>
        <a:ea typeface="Calibri"/>
        <a:cs typeface="Calibri"/>
      </a:majorFont>
      <a:minorFont>
        <a:latin typeface="Helvetica"/>
        <a:ea typeface="Helvetica"/>
        <a:cs typeface="Helvetica"/>
      </a:minorFont>
    </a:fontScheme>
    <a:fmtScheme name="Modeling_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ling_Theme">
  <a:themeElements>
    <a:clrScheme name="Modeling_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Modeling_Theme">
      <a:majorFont>
        <a:latin typeface="Calibri"/>
        <a:ea typeface="Calibri"/>
        <a:cs typeface="Calibri"/>
      </a:majorFont>
      <a:minorFont>
        <a:latin typeface="Helvetica"/>
        <a:ea typeface="Helvetica"/>
        <a:cs typeface="Helvetica"/>
      </a:minorFont>
    </a:fontScheme>
    <a:fmtScheme name="Modeling_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19738</TotalTime>
  <Words>3712</Words>
  <Application>Microsoft Office PowerPoint</Application>
  <PresentationFormat>On-screen Show (4:3)</PresentationFormat>
  <Paragraphs>360</Paragraphs>
  <Slides>46</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StoneSerif</vt:lpstr>
      <vt:lpstr>Arial</vt:lpstr>
      <vt:lpstr>Calibri</vt:lpstr>
      <vt:lpstr>Cambria Math</vt:lpstr>
      <vt:lpstr>Courier New</vt:lpstr>
      <vt:lpstr>Symbol</vt:lpstr>
      <vt:lpstr>Wingdings</vt:lpstr>
      <vt:lpstr>Modeling_Theme</vt:lpstr>
      <vt:lpstr>EE3211 Modelling Techniques </vt:lpstr>
      <vt:lpstr>Overview</vt:lpstr>
      <vt:lpstr>Hypothesis Testing</vt:lpstr>
      <vt:lpstr>PowerPoint Presentation</vt:lpstr>
      <vt:lpstr>PowerPoint Presentation</vt:lpstr>
      <vt:lpstr>PowerPoint Presentation</vt:lpstr>
      <vt:lpstr>Determination of Statistical Significance for Results from Hypothesis Tests</vt:lpstr>
      <vt:lpstr>PowerPoint Presentation</vt:lpstr>
      <vt:lpstr>One-Sample Test for the Mean of a Normal Distribution:  One-Sided Alternatives</vt:lpstr>
      <vt:lpstr>One-sample t Test for the Mean of a Normal Distribution with Unknown Variance (Alternative Mean &lt;  Null Mean)</vt:lpstr>
      <vt:lpstr>One-Sample t Test for the Mean of a Normal Distribution with Unknown Variance (Alternative Mean &gt; Null Mean)</vt:lpstr>
      <vt:lpstr>PowerPoint Presentation</vt:lpstr>
      <vt:lpstr>PowerPoint Presentation</vt:lpstr>
      <vt:lpstr>PowerPoint Presentation</vt:lpstr>
      <vt:lpstr>One-Sample Test for the Mean of a Normal Distribution: Two-Sided Alternatives</vt:lpstr>
      <vt:lpstr>One-sample t Test for the Mean of a Normal Distribution with Unknown Variance  (Two-Sided Alternative)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EE3211 Modelling Techniques</dc:title>
  <dc:creator>cityu</dc:creator>
  <cp:lastModifiedBy>cityukatiechan@gmail.com</cp:lastModifiedBy>
  <cp:revision>158</cp:revision>
  <dcterms:modified xsi:type="dcterms:W3CDTF">2021-01-24T11:26:51Z</dcterms:modified>
</cp:coreProperties>
</file>