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311" r:id="rId11"/>
    <p:sldId id="292" r:id="rId12"/>
    <p:sldId id="268" r:id="rId13"/>
    <p:sldId id="269" r:id="rId14"/>
    <p:sldId id="270" r:id="rId15"/>
    <p:sldId id="271" r:id="rId16"/>
    <p:sldId id="296" r:id="rId17"/>
    <p:sldId id="297" r:id="rId18"/>
    <p:sldId id="298" r:id="rId19"/>
    <p:sldId id="272" r:id="rId20"/>
    <p:sldId id="273" r:id="rId21"/>
    <p:sldId id="299" r:id="rId22"/>
    <p:sldId id="300" r:id="rId23"/>
    <p:sldId id="312" r:id="rId24"/>
    <p:sldId id="295" r:id="rId25"/>
    <p:sldId id="279" r:id="rId26"/>
    <p:sldId id="280" r:id="rId27"/>
    <p:sldId id="282" r:id="rId28"/>
    <p:sldId id="283" r:id="rId29"/>
    <p:sldId id="307" r:id="rId30"/>
    <p:sldId id="308" r:id="rId31"/>
    <p:sldId id="309" r:id="rId32"/>
    <p:sldId id="274" r:id="rId33"/>
    <p:sldId id="275" r:id="rId34"/>
    <p:sldId id="276" r:id="rId35"/>
    <p:sldId id="277" r:id="rId36"/>
    <p:sldId id="301" r:id="rId37"/>
    <p:sldId id="302" r:id="rId38"/>
    <p:sldId id="304" r:id="rId39"/>
    <p:sldId id="278" r:id="rId40"/>
    <p:sldId id="306" r:id="rId41"/>
    <p:sldId id="284" r:id="rId42"/>
    <p:sldId id="285" r:id="rId43"/>
    <p:sldId id="286" r:id="rId44"/>
    <p:sldId id="287" r:id="rId45"/>
    <p:sldId id="289" r:id="rId46"/>
    <p:sldId id="310" r:id="rId47"/>
    <p:sldId id="318" r:id="rId48"/>
    <p:sldId id="281" r:id="rId49"/>
    <p:sldId id="288" r:id="rId50"/>
    <p:sldId id="290" r:id="rId51"/>
    <p:sldId id="291" r:id="rId5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tyukatiechan@gmail.com" initials="c" lastIdx="1" clrIdx="0">
    <p:extLst>
      <p:ext uri="{19B8F6BF-5375-455C-9EA6-DF929625EA0E}">
        <p15:presenceInfo xmlns:p15="http://schemas.microsoft.com/office/powerpoint/2012/main" userId="dfdd720d7c7da1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snapToGrid="0">
      <p:cViewPr>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573431-17FD-490C-9155-A94B36481AE7}"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977C4ECE-BB1A-42D6-9066-43748A9D872C}">
      <dgm:prSet phldrT="[Text]"/>
      <dgm:spPr/>
      <dgm:t>
        <a:bodyPr/>
        <a:lstStyle/>
        <a:p>
          <a:r>
            <a:rPr lang="en-US" dirty="0"/>
            <a:t>Baseline blood pressure measurement</a:t>
          </a:r>
        </a:p>
      </dgm:t>
    </dgm:pt>
    <dgm:pt modelId="{4A70320C-5865-4465-AC06-FFDDE5BE00DE}" type="parTrans" cxnId="{053EACC7-8A9C-4C6E-AD98-FA0B79B649A4}">
      <dgm:prSet/>
      <dgm:spPr/>
      <dgm:t>
        <a:bodyPr/>
        <a:lstStyle/>
        <a:p>
          <a:endParaRPr lang="en-US"/>
        </a:p>
      </dgm:t>
    </dgm:pt>
    <dgm:pt modelId="{FE814760-87F5-44F2-B257-A7F135E5C4A0}" type="sibTrans" cxnId="{053EACC7-8A9C-4C6E-AD98-FA0B79B649A4}">
      <dgm:prSet/>
      <dgm:spPr/>
      <dgm:t>
        <a:bodyPr/>
        <a:lstStyle/>
        <a:p>
          <a:endParaRPr lang="en-US"/>
        </a:p>
      </dgm:t>
    </dgm:pt>
    <dgm:pt modelId="{3B914623-29B2-47E4-A218-C03245EBC66C}">
      <dgm:prSet phldrT="[Text]"/>
      <dgm:spPr/>
      <dgm:t>
        <a:bodyPr/>
        <a:lstStyle/>
        <a:p>
          <a:r>
            <a:rPr lang="en-US" dirty="0"/>
            <a:t>Study population formation</a:t>
          </a:r>
        </a:p>
      </dgm:t>
    </dgm:pt>
    <dgm:pt modelId="{38A406B0-D257-476F-9A0E-CA433236CA1A}" type="parTrans" cxnId="{73147475-02A1-4331-993F-F60D1DAF8815}">
      <dgm:prSet/>
      <dgm:spPr/>
      <dgm:t>
        <a:bodyPr/>
        <a:lstStyle/>
        <a:p>
          <a:endParaRPr lang="en-US"/>
        </a:p>
      </dgm:t>
    </dgm:pt>
    <dgm:pt modelId="{D8AC1E88-DD1E-4633-BED1-5858B9E01787}" type="sibTrans" cxnId="{73147475-02A1-4331-993F-F60D1DAF8815}">
      <dgm:prSet/>
      <dgm:spPr/>
      <dgm:t>
        <a:bodyPr/>
        <a:lstStyle/>
        <a:p>
          <a:endParaRPr lang="en-US"/>
        </a:p>
      </dgm:t>
    </dgm:pt>
    <dgm:pt modelId="{7653566C-EEDF-4325-91DC-B11D7416954B}">
      <dgm:prSet phldrT="[Text]"/>
      <dgm:spPr/>
      <dgm:t>
        <a:bodyPr/>
        <a:lstStyle/>
        <a:p>
          <a:r>
            <a:rPr lang="en-US" dirty="0"/>
            <a:t>Blood pressure measurement at follow-up</a:t>
          </a:r>
        </a:p>
      </dgm:t>
    </dgm:pt>
    <dgm:pt modelId="{577E959B-DAD2-4E20-9E7E-5DB52B655003}" type="parTrans" cxnId="{5B12EFB2-B97B-4A1A-88FB-CB609234A538}">
      <dgm:prSet/>
      <dgm:spPr/>
      <dgm:t>
        <a:bodyPr/>
        <a:lstStyle/>
        <a:p>
          <a:endParaRPr lang="en-US"/>
        </a:p>
      </dgm:t>
    </dgm:pt>
    <dgm:pt modelId="{6FF0C4C4-FD85-4AE8-B0AC-08BC773FC618}" type="sibTrans" cxnId="{5B12EFB2-B97B-4A1A-88FB-CB609234A538}">
      <dgm:prSet/>
      <dgm:spPr/>
      <dgm:t>
        <a:bodyPr/>
        <a:lstStyle/>
        <a:p>
          <a:endParaRPr lang="en-US"/>
        </a:p>
      </dgm:t>
    </dgm:pt>
    <dgm:pt modelId="{F142E29B-6E09-4402-BB9F-103FF94EFCDE}">
      <dgm:prSet phldrT="[Text]" custT="1"/>
      <dgm:spPr/>
      <dgm:t>
        <a:bodyPr/>
        <a:lstStyle/>
        <a:p>
          <a:r>
            <a:rPr lang="en-US" sz="1500" dirty="0"/>
            <a:t>Nonpregnant</a:t>
          </a:r>
        </a:p>
      </dgm:t>
    </dgm:pt>
    <dgm:pt modelId="{F1BE500E-A40B-4CAC-98B8-E46BA862D0F3}" type="parTrans" cxnId="{953F98C5-1250-41DA-8E66-B27F39F03741}">
      <dgm:prSet/>
      <dgm:spPr/>
      <dgm:t>
        <a:bodyPr/>
        <a:lstStyle/>
        <a:p>
          <a:endParaRPr lang="en-US"/>
        </a:p>
      </dgm:t>
    </dgm:pt>
    <dgm:pt modelId="{D04D95E7-512A-497C-B88E-245B87DDA17D}" type="sibTrans" cxnId="{953F98C5-1250-41DA-8E66-B27F39F03741}">
      <dgm:prSet/>
      <dgm:spPr/>
      <dgm:t>
        <a:bodyPr/>
        <a:lstStyle/>
        <a:p>
          <a:endParaRPr lang="en-US"/>
        </a:p>
      </dgm:t>
    </dgm:pt>
    <dgm:pt modelId="{AF5D32FA-DB3E-4CD6-B355-6DEFCA70E031}">
      <dgm:prSet phldrT="[Text]" custT="1"/>
      <dgm:spPr/>
      <dgm:t>
        <a:bodyPr/>
        <a:lstStyle/>
        <a:p>
          <a:r>
            <a:rPr lang="en-US" sz="1500" dirty="0"/>
            <a:t>Premenopausal</a:t>
          </a:r>
        </a:p>
      </dgm:t>
    </dgm:pt>
    <dgm:pt modelId="{A4ED9F66-4955-4655-AF44-E0F4E564A03F}" type="parTrans" cxnId="{9DEE5291-FDE9-4324-AA3E-1E5B46D9B9B8}">
      <dgm:prSet/>
      <dgm:spPr/>
      <dgm:t>
        <a:bodyPr/>
        <a:lstStyle/>
        <a:p>
          <a:endParaRPr lang="en-US"/>
        </a:p>
      </dgm:t>
    </dgm:pt>
    <dgm:pt modelId="{5018A846-B34D-45CB-867A-5D45E3B163C6}" type="sibTrans" cxnId="{9DEE5291-FDE9-4324-AA3E-1E5B46D9B9B8}">
      <dgm:prSet/>
      <dgm:spPr/>
      <dgm:t>
        <a:bodyPr/>
        <a:lstStyle/>
        <a:p>
          <a:endParaRPr lang="en-US"/>
        </a:p>
      </dgm:t>
    </dgm:pt>
    <dgm:pt modelId="{C53EDB9A-1B0B-462A-ABAB-B050D367EED5}">
      <dgm:prSet phldrT="[Text]" custT="1"/>
      <dgm:spPr/>
      <dgm:t>
        <a:bodyPr/>
        <a:lstStyle/>
        <a:p>
          <a:r>
            <a:rPr lang="en-US" sz="1500" dirty="0"/>
            <a:t>Childbearing age (16-49 years old)</a:t>
          </a:r>
        </a:p>
      </dgm:t>
    </dgm:pt>
    <dgm:pt modelId="{F50AB0A0-CF97-4DC3-AAD1-620CE2F38BEB}" type="parTrans" cxnId="{F19EFD83-E897-4D02-9C30-1A2C73640972}">
      <dgm:prSet/>
      <dgm:spPr/>
      <dgm:t>
        <a:bodyPr/>
        <a:lstStyle/>
        <a:p>
          <a:endParaRPr lang="en-US"/>
        </a:p>
      </dgm:t>
    </dgm:pt>
    <dgm:pt modelId="{50807FEB-79AE-4835-8E3D-1853E44A8B43}" type="sibTrans" cxnId="{F19EFD83-E897-4D02-9C30-1A2C73640972}">
      <dgm:prSet/>
      <dgm:spPr/>
      <dgm:t>
        <a:bodyPr/>
        <a:lstStyle/>
        <a:p>
          <a:endParaRPr lang="en-US"/>
        </a:p>
      </dgm:t>
    </dgm:pt>
    <dgm:pt modelId="{849BA5A9-EE7E-4DAA-A011-52D50C4F7058}">
      <dgm:prSet phldrT="[Text]" custT="1"/>
      <dgm:spPr/>
      <dgm:t>
        <a:bodyPr/>
        <a:lstStyle/>
        <a:p>
          <a:r>
            <a:rPr lang="en-US" sz="1500" dirty="0"/>
            <a:t>Rescreen these women 1 year later</a:t>
          </a:r>
        </a:p>
      </dgm:t>
    </dgm:pt>
    <dgm:pt modelId="{CB61DB53-5D29-443F-9031-C3D6C1BF1768}" type="parTrans" cxnId="{EB4FB301-51CB-42E0-B0DC-B4951DCE5408}">
      <dgm:prSet/>
      <dgm:spPr/>
      <dgm:t>
        <a:bodyPr/>
        <a:lstStyle/>
        <a:p>
          <a:endParaRPr lang="en-US"/>
        </a:p>
      </dgm:t>
    </dgm:pt>
    <dgm:pt modelId="{0A4E1E7D-4E99-417E-BCAC-48BC94BE6629}" type="sibTrans" cxnId="{EB4FB301-51CB-42E0-B0DC-B4951DCE5408}">
      <dgm:prSet/>
      <dgm:spPr/>
      <dgm:t>
        <a:bodyPr/>
        <a:lstStyle/>
        <a:p>
          <a:endParaRPr lang="en-US"/>
        </a:p>
      </dgm:t>
    </dgm:pt>
    <dgm:pt modelId="{C0E0C80F-4CF5-4752-AE8B-69EB702BA957}">
      <dgm:prSet phldrT="[Text]" custT="1"/>
      <dgm:spPr/>
      <dgm:t>
        <a:bodyPr/>
        <a:lstStyle/>
        <a:p>
          <a:r>
            <a:rPr lang="en-US" sz="1500" dirty="0"/>
            <a:t>Collect a subgroup who remained nonpregnant </a:t>
          </a:r>
        </a:p>
      </dgm:t>
    </dgm:pt>
    <dgm:pt modelId="{27B54C5C-4C40-4DE4-A64F-677880E1BED5}" type="parTrans" cxnId="{B95501F7-77C3-4B07-B941-B8ADD0326542}">
      <dgm:prSet/>
      <dgm:spPr/>
      <dgm:t>
        <a:bodyPr/>
        <a:lstStyle/>
        <a:p>
          <a:endParaRPr lang="en-US"/>
        </a:p>
      </dgm:t>
    </dgm:pt>
    <dgm:pt modelId="{C6FF6679-71FA-4A2D-BA3D-CB89820AC2A6}" type="sibTrans" cxnId="{B95501F7-77C3-4B07-B941-B8ADD0326542}">
      <dgm:prSet/>
      <dgm:spPr/>
      <dgm:t>
        <a:bodyPr/>
        <a:lstStyle/>
        <a:p>
          <a:endParaRPr lang="en-US"/>
        </a:p>
      </dgm:t>
    </dgm:pt>
    <dgm:pt modelId="{5E210745-815A-41C7-9A4F-7BAE2DDAD3DE}">
      <dgm:prSet phldrT="[Text]" custT="1"/>
      <dgm:spPr/>
      <dgm:t>
        <a:bodyPr/>
        <a:lstStyle/>
        <a:p>
          <a:r>
            <a:rPr lang="en-US" sz="1500" dirty="0"/>
            <a:t>OC users</a:t>
          </a:r>
        </a:p>
      </dgm:t>
    </dgm:pt>
    <dgm:pt modelId="{560C442A-0331-4821-AC9E-E1611E9EAA54}" type="parTrans" cxnId="{98F12D9F-1A67-40E8-911A-9992479B43DF}">
      <dgm:prSet/>
      <dgm:spPr/>
      <dgm:t>
        <a:bodyPr/>
        <a:lstStyle/>
        <a:p>
          <a:endParaRPr lang="en-US"/>
        </a:p>
      </dgm:t>
    </dgm:pt>
    <dgm:pt modelId="{7C24E7B9-7949-4794-A70D-20F1AF9C7602}" type="sibTrans" cxnId="{98F12D9F-1A67-40E8-911A-9992479B43DF}">
      <dgm:prSet/>
      <dgm:spPr/>
      <dgm:t>
        <a:bodyPr/>
        <a:lstStyle/>
        <a:p>
          <a:endParaRPr lang="en-US"/>
        </a:p>
      </dgm:t>
    </dgm:pt>
    <dgm:pt modelId="{6DF8EAA5-1DE6-4704-BAF2-B3E1C7DDB27A}">
      <dgm:prSet phldrT="[Text]"/>
      <dgm:spPr/>
      <dgm:t>
        <a:bodyPr/>
        <a:lstStyle/>
        <a:p>
          <a:r>
            <a:rPr lang="en-US" dirty="0"/>
            <a:t>Compare base and follow-up blood pressure of the women</a:t>
          </a:r>
        </a:p>
      </dgm:t>
    </dgm:pt>
    <dgm:pt modelId="{4E9D359E-D6F3-4152-8FA9-3773F75C6396}" type="parTrans" cxnId="{B8BCE4DA-3FB6-48D1-B9EF-0ED81AC6F457}">
      <dgm:prSet/>
      <dgm:spPr/>
      <dgm:t>
        <a:bodyPr/>
        <a:lstStyle/>
        <a:p>
          <a:endParaRPr lang="en-US"/>
        </a:p>
      </dgm:t>
    </dgm:pt>
    <dgm:pt modelId="{699A8211-D73F-4481-B904-5AECB3C2EA61}" type="sibTrans" cxnId="{B8BCE4DA-3FB6-48D1-B9EF-0ED81AC6F457}">
      <dgm:prSet/>
      <dgm:spPr/>
      <dgm:t>
        <a:bodyPr/>
        <a:lstStyle/>
        <a:p>
          <a:endParaRPr lang="en-US"/>
        </a:p>
      </dgm:t>
    </dgm:pt>
    <dgm:pt modelId="{D447329B-6C6A-4238-B0F1-86DC0DA66F72}">
      <dgm:prSet phldrT="[Text]" custT="1"/>
      <dgm:spPr/>
      <dgm:t>
        <a:bodyPr/>
        <a:lstStyle/>
        <a:p>
          <a:r>
            <a:rPr lang="en-US" sz="1500" dirty="0"/>
            <a:t>Difference between blood pressure levels of women when they were using the pill at follow-up and when they were not using the pill at baseline</a:t>
          </a:r>
        </a:p>
      </dgm:t>
    </dgm:pt>
    <dgm:pt modelId="{7A6BB392-F23F-4254-9E4F-A445A8822A88}" type="parTrans" cxnId="{F5E3D87B-B753-4510-B095-12B8D0CD7761}">
      <dgm:prSet/>
      <dgm:spPr/>
      <dgm:t>
        <a:bodyPr/>
        <a:lstStyle/>
        <a:p>
          <a:endParaRPr lang="en-US"/>
        </a:p>
      </dgm:t>
    </dgm:pt>
    <dgm:pt modelId="{5BD1811A-5BCD-4CD7-8744-7A42E1BC9F63}" type="sibTrans" cxnId="{F5E3D87B-B753-4510-B095-12B8D0CD7761}">
      <dgm:prSet/>
      <dgm:spPr/>
      <dgm:t>
        <a:bodyPr/>
        <a:lstStyle/>
        <a:p>
          <a:endParaRPr lang="en-US"/>
        </a:p>
      </dgm:t>
    </dgm:pt>
    <dgm:pt modelId="{FA334BAE-C9E8-49E5-B401-F66A36F54945}" type="pres">
      <dgm:prSet presAssocID="{55573431-17FD-490C-9155-A94B36481AE7}" presName="rootnode" presStyleCnt="0">
        <dgm:presLayoutVars>
          <dgm:chMax/>
          <dgm:chPref/>
          <dgm:dir/>
          <dgm:animLvl val="lvl"/>
        </dgm:presLayoutVars>
      </dgm:prSet>
      <dgm:spPr/>
    </dgm:pt>
    <dgm:pt modelId="{0CFD8D15-0958-413C-8BDA-5CB3A43C4D7F}" type="pres">
      <dgm:prSet presAssocID="{977C4ECE-BB1A-42D6-9066-43748A9D872C}" presName="composite" presStyleCnt="0"/>
      <dgm:spPr/>
    </dgm:pt>
    <dgm:pt modelId="{167AEFA9-3AC0-413E-BB71-CBCCF729541D}" type="pres">
      <dgm:prSet presAssocID="{977C4ECE-BB1A-42D6-9066-43748A9D872C}" presName="bentUpArrow1" presStyleLbl="alignImgPlace1" presStyleIdx="0" presStyleCnt="3"/>
      <dgm:spPr/>
    </dgm:pt>
    <dgm:pt modelId="{46A2348B-FC79-42E1-8C5D-BED2074F3034}" type="pres">
      <dgm:prSet presAssocID="{977C4ECE-BB1A-42D6-9066-43748A9D872C}" presName="ParentText" presStyleLbl="node1" presStyleIdx="0" presStyleCnt="4">
        <dgm:presLayoutVars>
          <dgm:chMax val="1"/>
          <dgm:chPref val="1"/>
          <dgm:bulletEnabled val="1"/>
        </dgm:presLayoutVars>
      </dgm:prSet>
      <dgm:spPr/>
    </dgm:pt>
    <dgm:pt modelId="{A3E3B303-2ADB-463F-90CB-70E9A2095C6C}" type="pres">
      <dgm:prSet presAssocID="{977C4ECE-BB1A-42D6-9066-43748A9D872C}" presName="ChildText" presStyleLbl="revTx" presStyleIdx="0" presStyleCnt="4" custScaleX="330465" custLinFactX="17931" custLinFactNeighborX="100000" custLinFactNeighborY="-78">
        <dgm:presLayoutVars>
          <dgm:chMax val="0"/>
          <dgm:chPref val="0"/>
          <dgm:bulletEnabled val="1"/>
        </dgm:presLayoutVars>
      </dgm:prSet>
      <dgm:spPr/>
    </dgm:pt>
    <dgm:pt modelId="{DE2428B3-5E1F-4BFE-A014-BB150ABEC284}" type="pres">
      <dgm:prSet presAssocID="{FE814760-87F5-44F2-B257-A7F135E5C4A0}" presName="sibTrans" presStyleCnt="0"/>
      <dgm:spPr/>
    </dgm:pt>
    <dgm:pt modelId="{01863DAF-8D16-4DAE-A435-A06A67C0A0E4}" type="pres">
      <dgm:prSet presAssocID="{3B914623-29B2-47E4-A218-C03245EBC66C}" presName="composite" presStyleCnt="0"/>
      <dgm:spPr/>
    </dgm:pt>
    <dgm:pt modelId="{5A9FF46A-DB70-4ED2-9D2A-FA3622A3A7A7}" type="pres">
      <dgm:prSet presAssocID="{3B914623-29B2-47E4-A218-C03245EBC66C}" presName="bentUpArrow1" presStyleLbl="alignImgPlace1" presStyleIdx="1" presStyleCnt="3" custLinFactNeighborX="-20752" custLinFactNeighborY="-1556"/>
      <dgm:spPr/>
    </dgm:pt>
    <dgm:pt modelId="{330D9E41-3F20-4629-B87C-93CB1CEF0794}" type="pres">
      <dgm:prSet presAssocID="{3B914623-29B2-47E4-A218-C03245EBC66C}" presName="ParentText" presStyleLbl="node1" presStyleIdx="1" presStyleCnt="4" custLinFactNeighborX="-40818" custLinFactNeighborY="1977">
        <dgm:presLayoutVars>
          <dgm:chMax val="1"/>
          <dgm:chPref val="1"/>
          <dgm:bulletEnabled val="1"/>
        </dgm:presLayoutVars>
      </dgm:prSet>
      <dgm:spPr/>
    </dgm:pt>
    <dgm:pt modelId="{4174ED36-ACEC-4F55-A4CB-E432F563A143}" type="pres">
      <dgm:prSet presAssocID="{3B914623-29B2-47E4-A218-C03245EBC66C}" presName="ChildText" presStyleLbl="revTx" presStyleIdx="1" presStyleCnt="4" custScaleX="372720" custLinFactNeighborX="86299" custLinFactNeighborY="-2336">
        <dgm:presLayoutVars>
          <dgm:chMax val="0"/>
          <dgm:chPref val="0"/>
          <dgm:bulletEnabled val="1"/>
        </dgm:presLayoutVars>
      </dgm:prSet>
      <dgm:spPr/>
    </dgm:pt>
    <dgm:pt modelId="{27AA9984-8ABD-449F-90C8-1A5135CF29CF}" type="pres">
      <dgm:prSet presAssocID="{D8AC1E88-DD1E-4633-BED1-5858B9E01787}" presName="sibTrans" presStyleCnt="0"/>
      <dgm:spPr/>
    </dgm:pt>
    <dgm:pt modelId="{C16E235F-42AE-456A-8702-DA25E99152AA}" type="pres">
      <dgm:prSet presAssocID="{7653566C-EEDF-4325-91DC-B11D7416954B}" presName="composite" presStyleCnt="0"/>
      <dgm:spPr/>
    </dgm:pt>
    <dgm:pt modelId="{9568B971-12F1-42AD-AEBA-75472D21155E}" type="pres">
      <dgm:prSet presAssocID="{7653566C-EEDF-4325-91DC-B11D7416954B}" presName="bentUpArrow1" presStyleLbl="alignImgPlace1" presStyleIdx="2" presStyleCnt="3" custLinFactNeighborX="-36317" custLinFactNeighborY="1477"/>
      <dgm:spPr/>
    </dgm:pt>
    <dgm:pt modelId="{C3C3C1FB-2F3F-4D3A-99D2-D1DC366DF36A}" type="pres">
      <dgm:prSet presAssocID="{7653566C-EEDF-4325-91DC-B11D7416954B}" presName="ParentText" presStyleLbl="node1" presStyleIdx="2" presStyleCnt="4" custLinFactNeighborX="-54384" custLinFactNeighborY="2506">
        <dgm:presLayoutVars>
          <dgm:chMax val="1"/>
          <dgm:chPref val="1"/>
          <dgm:bulletEnabled val="1"/>
        </dgm:presLayoutVars>
      </dgm:prSet>
      <dgm:spPr/>
    </dgm:pt>
    <dgm:pt modelId="{FA6B88E9-05F2-45A4-8C09-6CD5571D0E09}" type="pres">
      <dgm:prSet presAssocID="{7653566C-EEDF-4325-91DC-B11D7416954B}" presName="ChildText" presStyleLbl="revTx" presStyleIdx="2" presStyleCnt="4">
        <dgm:presLayoutVars>
          <dgm:chMax val="0"/>
          <dgm:chPref val="0"/>
          <dgm:bulletEnabled val="1"/>
        </dgm:presLayoutVars>
      </dgm:prSet>
      <dgm:spPr/>
    </dgm:pt>
    <dgm:pt modelId="{C2175BBE-F09E-4377-B8BA-D3AFB98676E1}" type="pres">
      <dgm:prSet presAssocID="{6FF0C4C4-FD85-4AE8-B0AC-08BC773FC618}" presName="sibTrans" presStyleCnt="0"/>
      <dgm:spPr/>
    </dgm:pt>
    <dgm:pt modelId="{C57C776D-0CE6-4EE9-8361-80B5FFC6A084}" type="pres">
      <dgm:prSet presAssocID="{6DF8EAA5-1DE6-4704-BAF2-B3E1C7DDB27A}" presName="composite" presStyleCnt="0"/>
      <dgm:spPr/>
    </dgm:pt>
    <dgm:pt modelId="{415F8982-EA09-450F-80AB-F6D9B3ABA89A}" type="pres">
      <dgm:prSet presAssocID="{6DF8EAA5-1DE6-4704-BAF2-B3E1C7DDB27A}" presName="ParentText" presStyleLbl="node1" presStyleIdx="3" presStyleCnt="4" custLinFactNeighborX="-82453" custLinFactNeighborY="1253">
        <dgm:presLayoutVars>
          <dgm:chMax val="1"/>
          <dgm:chPref val="1"/>
          <dgm:bulletEnabled val="1"/>
        </dgm:presLayoutVars>
      </dgm:prSet>
      <dgm:spPr/>
    </dgm:pt>
    <dgm:pt modelId="{D32CEB36-8940-450C-8870-F77D4B628207}" type="pres">
      <dgm:prSet presAssocID="{6DF8EAA5-1DE6-4704-BAF2-B3E1C7DDB27A}" presName="FinalChildText" presStyleLbl="revTx" presStyleIdx="3" presStyleCnt="4" custScaleX="370073" custLinFactNeighborX="36159" custLinFactNeighborY="-1550">
        <dgm:presLayoutVars>
          <dgm:chMax val="0"/>
          <dgm:chPref val="0"/>
          <dgm:bulletEnabled val="1"/>
        </dgm:presLayoutVars>
      </dgm:prSet>
      <dgm:spPr/>
    </dgm:pt>
  </dgm:ptLst>
  <dgm:cxnLst>
    <dgm:cxn modelId="{EB4FB301-51CB-42E0-B0DC-B4951DCE5408}" srcId="{3B914623-29B2-47E4-A218-C03245EBC66C}" destId="{849BA5A9-EE7E-4DAA-A011-52D50C4F7058}" srcOrd="0" destOrd="0" parTransId="{CB61DB53-5D29-443F-9031-C3D6C1BF1768}" sibTransId="{0A4E1E7D-4E99-417E-BCAC-48BC94BE6629}"/>
    <dgm:cxn modelId="{CE9E1B06-0015-42C2-8E82-B61176DEA1DC}" type="presOf" srcId="{C53EDB9A-1B0B-462A-ABAB-B050D367EED5}" destId="{A3E3B303-2ADB-463F-90CB-70E9A2095C6C}" srcOrd="0" destOrd="2" presId="urn:microsoft.com/office/officeart/2005/8/layout/StepDownProcess"/>
    <dgm:cxn modelId="{1605A11D-8A1C-4E7F-B505-E8132B467688}" type="presOf" srcId="{55573431-17FD-490C-9155-A94B36481AE7}" destId="{FA334BAE-C9E8-49E5-B401-F66A36F54945}" srcOrd="0" destOrd="0" presId="urn:microsoft.com/office/officeart/2005/8/layout/StepDownProcess"/>
    <dgm:cxn modelId="{3834FD2A-28F1-4997-82A7-B6D3FC8C2F25}" type="presOf" srcId="{7653566C-EEDF-4325-91DC-B11D7416954B}" destId="{C3C3C1FB-2F3F-4D3A-99D2-D1DC366DF36A}" srcOrd="0" destOrd="0" presId="urn:microsoft.com/office/officeart/2005/8/layout/StepDownProcess"/>
    <dgm:cxn modelId="{D30C1142-3CE3-41CB-97FE-C5D8C67BB340}" type="presOf" srcId="{AF5D32FA-DB3E-4CD6-B355-6DEFCA70E031}" destId="{A3E3B303-2ADB-463F-90CB-70E9A2095C6C}" srcOrd="0" destOrd="1" presId="urn:microsoft.com/office/officeart/2005/8/layout/StepDownProcess"/>
    <dgm:cxn modelId="{6598F148-39C4-46E2-A6C3-327531AEEB64}" type="presOf" srcId="{977C4ECE-BB1A-42D6-9066-43748A9D872C}" destId="{46A2348B-FC79-42E1-8C5D-BED2074F3034}" srcOrd="0" destOrd="0" presId="urn:microsoft.com/office/officeart/2005/8/layout/StepDownProcess"/>
    <dgm:cxn modelId="{73147475-02A1-4331-993F-F60D1DAF8815}" srcId="{55573431-17FD-490C-9155-A94B36481AE7}" destId="{3B914623-29B2-47E4-A218-C03245EBC66C}" srcOrd="1" destOrd="0" parTransId="{38A406B0-D257-476F-9A0E-CA433236CA1A}" sibTransId="{D8AC1E88-DD1E-4633-BED1-5858B9E01787}"/>
    <dgm:cxn modelId="{F5E3D87B-B753-4510-B095-12B8D0CD7761}" srcId="{6DF8EAA5-1DE6-4704-BAF2-B3E1C7DDB27A}" destId="{D447329B-6C6A-4238-B0F1-86DC0DA66F72}" srcOrd="0" destOrd="0" parTransId="{7A6BB392-F23F-4254-9E4F-A445A8822A88}" sibTransId="{5BD1811A-5BCD-4CD7-8744-7A42E1BC9F63}"/>
    <dgm:cxn modelId="{7963427F-F8F7-4ABB-95AE-5A886F30518C}" type="presOf" srcId="{849BA5A9-EE7E-4DAA-A011-52D50C4F7058}" destId="{4174ED36-ACEC-4F55-A4CB-E432F563A143}" srcOrd="0" destOrd="0" presId="urn:microsoft.com/office/officeart/2005/8/layout/StepDownProcess"/>
    <dgm:cxn modelId="{F19EFD83-E897-4D02-9C30-1A2C73640972}" srcId="{977C4ECE-BB1A-42D6-9066-43748A9D872C}" destId="{C53EDB9A-1B0B-462A-ABAB-B050D367EED5}" srcOrd="2" destOrd="0" parTransId="{F50AB0A0-CF97-4DC3-AAD1-620CE2F38BEB}" sibTransId="{50807FEB-79AE-4835-8E3D-1853E44A8B43}"/>
    <dgm:cxn modelId="{9DEE5291-FDE9-4324-AA3E-1E5B46D9B9B8}" srcId="{977C4ECE-BB1A-42D6-9066-43748A9D872C}" destId="{AF5D32FA-DB3E-4CD6-B355-6DEFCA70E031}" srcOrd="1" destOrd="0" parTransId="{A4ED9F66-4955-4655-AF44-E0F4E564A03F}" sibTransId="{5018A846-B34D-45CB-867A-5D45E3B163C6}"/>
    <dgm:cxn modelId="{98F12D9F-1A67-40E8-911A-9992479B43DF}" srcId="{3B914623-29B2-47E4-A218-C03245EBC66C}" destId="{5E210745-815A-41C7-9A4F-7BAE2DDAD3DE}" srcOrd="2" destOrd="0" parTransId="{560C442A-0331-4821-AC9E-E1611E9EAA54}" sibTransId="{7C24E7B9-7949-4794-A70D-20F1AF9C7602}"/>
    <dgm:cxn modelId="{5B12EFB2-B97B-4A1A-88FB-CB609234A538}" srcId="{55573431-17FD-490C-9155-A94B36481AE7}" destId="{7653566C-EEDF-4325-91DC-B11D7416954B}" srcOrd="2" destOrd="0" parTransId="{577E959B-DAD2-4E20-9E7E-5DB52B655003}" sibTransId="{6FF0C4C4-FD85-4AE8-B0AC-08BC773FC618}"/>
    <dgm:cxn modelId="{C05828B3-DD47-4235-8CF5-4E7BB6EE4A20}" type="presOf" srcId="{3B914623-29B2-47E4-A218-C03245EBC66C}" destId="{330D9E41-3F20-4629-B87C-93CB1CEF0794}" srcOrd="0" destOrd="0" presId="urn:microsoft.com/office/officeart/2005/8/layout/StepDownProcess"/>
    <dgm:cxn modelId="{B25D7AC1-FE0C-4451-A288-D77E5A138694}" type="presOf" srcId="{6DF8EAA5-1DE6-4704-BAF2-B3E1C7DDB27A}" destId="{415F8982-EA09-450F-80AB-F6D9B3ABA89A}" srcOrd="0" destOrd="0" presId="urn:microsoft.com/office/officeart/2005/8/layout/StepDownProcess"/>
    <dgm:cxn modelId="{953F98C5-1250-41DA-8E66-B27F39F03741}" srcId="{977C4ECE-BB1A-42D6-9066-43748A9D872C}" destId="{F142E29B-6E09-4402-BB9F-103FF94EFCDE}" srcOrd="0" destOrd="0" parTransId="{F1BE500E-A40B-4CAC-98B8-E46BA862D0F3}" sibTransId="{D04D95E7-512A-497C-B88E-245B87DDA17D}"/>
    <dgm:cxn modelId="{E65118C6-2F72-43FE-8454-97644289865B}" type="presOf" srcId="{5E210745-815A-41C7-9A4F-7BAE2DDAD3DE}" destId="{4174ED36-ACEC-4F55-A4CB-E432F563A143}" srcOrd="0" destOrd="2" presId="urn:microsoft.com/office/officeart/2005/8/layout/StepDownProcess"/>
    <dgm:cxn modelId="{053EACC7-8A9C-4C6E-AD98-FA0B79B649A4}" srcId="{55573431-17FD-490C-9155-A94B36481AE7}" destId="{977C4ECE-BB1A-42D6-9066-43748A9D872C}" srcOrd="0" destOrd="0" parTransId="{4A70320C-5865-4465-AC06-FFDDE5BE00DE}" sibTransId="{FE814760-87F5-44F2-B257-A7F135E5C4A0}"/>
    <dgm:cxn modelId="{EB348BCB-C059-4302-AB7F-983C1D5ED790}" type="presOf" srcId="{D447329B-6C6A-4238-B0F1-86DC0DA66F72}" destId="{D32CEB36-8940-450C-8870-F77D4B628207}" srcOrd="0" destOrd="0" presId="urn:microsoft.com/office/officeart/2005/8/layout/StepDownProcess"/>
    <dgm:cxn modelId="{7CC1E9D1-8145-4A23-8629-1BA39E204C36}" type="presOf" srcId="{C0E0C80F-4CF5-4752-AE8B-69EB702BA957}" destId="{4174ED36-ACEC-4F55-A4CB-E432F563A143}" srcOrd="0" destOrd="1" presId="urn:microsoft.com/office/officeart/2005/8/layout/StepDownProcess"/>
    <dgm:cxn modelId="{ADA570D6-CAB0-4BC2-9CFD-6CA05C0184A6}" type="presOf" srcId="{F142E29B-6E09-4402-BB9F-103FF94EFCDE}" destId="{A3E3B303-2ADB-463F-90CB-70E9A2095C6C}" srcOrd="0" destOrd="0" presId="urn:microsoft.com/office/officeart/2005/8/layout/StepDownProcess"/>
    <dgm:cxn modelId="{B8BCE4DA-3FB6-48D1-B9EF-0ED81AC6F457}" srcId="{55573431-17FD-490C-9155-A94B36481AE7}" destId="{6DF8EAA5-1DE6-4704-BAF2-B3E1C7DDB27A}" srcOrd="3" destOrd="0" parTransId="{4E9D359E-D6F3-4152-8FA9-3773F75C6396}" sibTransId="{699A8211-D73F-4481-B904-5AECB3C2EA61}"/>
    <dgm:cxn modelId="{B95501F7-77C3-4B07-B941-B8ADD0326542}" srcId="{3B914623-29B2-47E4-A218-C03245EBC66C}" destId="{C0E0C80F-4CF5-4752-AE8B-69EB702BA957}" srcOrd="1" destOrd="0" parTransId="{27B54C5C-4C40-4DE4-A64F-677880E1BED5}" sibTransId="{C6FF6679-71FA-4A2D-BA3D-CB89820AC2A6}"/>
    <dgm:cxn modelId="{9642A265-5D0C-46AC-9DCD-FA762BAD4078}" type="presParOf" srcId="{FA334BAE-C9E8-49E5-B401-F66A36F54945}" destId="{0CFD8D15-0958-413C-8BDA-5CB3A43C4D7F}" srcOrd="0" destOrd="0" presId="urn:microsoft.com/office/officeart/2005/8/layout/StepDownProcess"/>
    <dgm:cxn modelId="{451AF6D7-B5FC-4A51-8802-0502948F615D}" type="presParOf" srcId="{0CFD8D15-0958-413C-8BDA-5CB3A43C4D7F}" destId="{167AEFA9-3AC0-413E-BB71-CBCCF729541D}" srcOrd="0" destOrd="0" presId="urn:microsoft.com/office/officeart/2005/8/layout/StepDownProcess"/>
    <dgm:cxn modelId="{BBBF4BE4-963E-46C7-8222-B7AECEA20876}" type="presParOf" srcId="{0CFD8D15-0958-413C-8BDA-5CB3A43C4D7F}" destId="{46A2348B-FC79-42E1-8C5D-BED2074F3034}" srcOrd="1" destOrd="0" presId="urn:microsoft.com/office/officeart/2005/8/layout/StepDownProcess"/>
    <dgm:cxn modelId="{C5A4B803-5A24-4AA1-B6D8-BEC8307C37DC}" type="presParOf" srcId="{0CFD8D15-0958-413C-8BDA-5CB3A43C4D7F}" destId="{A3E3B303-2ADB-463F-90CB-70E9A2095C6C}" srcOrd="2" destOrd="0" presId="urn:microsoft.com/office/officeart/2005/8/layout/StepDownProcess"/>
    <dgm:cxn modelId="{6D803599-C9EA-4764-94F5-8628820988B4}" type="presParOf" srcId="{FA334BAE-C9E8-49E5-B401-F66A36F54945}" destId="{DE2428B3-5E1F-4BFE-A014-BB150ABEC284}" srcOrd="1" destOrd="0" presId="urn:microsoft.com/office/officeart/2005/8/layout/StepDownProcess"/>
    <dgm:cxn modelId="{1CD7ADB1-6CB4-4B99-98AF-336E11F9E933}" type="presParOf" srcId="{FA334BAE-C9E8-49E5-B401-F66A36F54945}" destId="{01863DAF-8D16-4DAE-A435-A06A67C0A0E4}" srcOrd="2" destOrd="0" presId="urn:microsoft.com/office/officeart/2005/8/layout/StepDownProcess"/>
    <dgm:cxn modelId="{02727280-07D7-4F9D-9661-4CBDBBCB15FA}" type="presParOf" srcId="{01863DAF-8D16-4DAE-A435-A06A67C0A0E4}" destId="{5A9FF46A-DB70-4ED2-9D2A-FA3622A3A7A7}" srcOrd="0" destOrd="0" presId="urn:microsoft.com/office/officeart/2005/8/layout/StepDownProcess"/>
    <dgm:cxn modelId="{47F8D3A0-666D-46A8-85C4-2C54638433A6}" type="presParOf" srcId="{01863DAF-8D16-4DAE-A435-A06A67C0A0E4}" destId="{330D9E41-3F20-4629-B87C-93CB1CEF0794}" srcOrd="1" destOrd="0" presId="urn:microsoft.com/office/officeart/2005/8/layout/StepDownProcess"/>
    <dgm:cxn modelId="{DC725212-BA1B-4850-8248-F2DE0B1A1642}" type="presParOf" srcId="{01863DAF-8D16-4DAE-A435-A06A67C0A0E4}" destId="{4174ED36-ACEC-4F55-A4CB-E432F563A143}" srcOrd="2" destOrd="0" presId="urn:microsoft.com/office/officeart/2005/8/layout/StepDownProcess"/>
    <dgm:cxn modelId="{04CE7AB1-C2D8-44EB-970D-7A6A8691A714}" type="presParOf" srcId="{FA334BAE-C9E8-49E5-B401-F66A36F54945}" destId="{27AA9984-8ABD-449F-90C8-1A5135CF29CF}" srcOrd="3" destOrd="0" presId="urn:microsoft.com/office/officeart/2005/8/layout/StepDownProcess"/>
    <dgm:cxn modelId="{F6B9E4C5-0F85-4ED2-AB75-0FEC0B4810E6}" type="presParOf" srcId="{FA334BAE-C9E8-49E5-B401-F66A36F54945}" destId="{C16E235F-42AE-456A-8702-DA25E99152AA}" srcOrd="4" destOrd="0" presId="urn:microsoft.com/office/officeart/2005/8/layout/StepDownProcess"/>
    <dgm:cxn modelId="{70B321D9-D2F6-47BB-AD63-479D59EECD23}" type="presParOf" srcId="{C16E235F-42AE-456A-8702-DA25E99152AA}" destId="{9568B971-12F1-42AD-AEBA-75472D21155E}" srcOrd="0" destOrd="0" presId="urn:microsoft.com/office/officeart/2005/8/layout/StepDownProcess"/>
    <dgm:cxn modelId="{F0268EBA-0D95-4B4A-82A7-2CAE0B484A9E}" type="presParOf" srcId="{C16E235F-42AE-456A-8702-DA25E99152AA}" destId="{C3C3C1FB-2F3F-4D3A-99D2-D1DC366DF36A}" srcOrd="1" destOrd="0" presId="urn:microsoft.com/office/officeart/2005/8/layout/StepDownProcess"/>
    <dgm:cxn modelId="{BB1F10E1-BD9C-4323-B65B-07697F285D41}" type="presParOf" srcId="{C16E235F-42AE-456A-8702-DA25E99152AA}" destId="{FA6B88E9-05F2-45A4-8C09-6CD5571D0E09}" srcOrd="2" destOrd="0" presId="urn:microsoft.com/office/officeart/2005/8/layout/StepDownProcess"/>
    <dgm:cxn modelId="{9B4E34C3-D20D-4A51-A255-3959E93BFD3A}" type="presParOf" srcId="{FA334BAE-C9E8-49E5-B401-F66A36F54945}" destId="{C2175BBE-F09E-4377-B8BA-D3AFB98676E1}" srcOrd="5" destOrd="0" presId="urn:microsoft.com/office/officeart/2005/8/layout/StepDownProcess"/>
    <dgm:cxn modelId="{9BEC8335-5C27-4F45-9AFC-20F538880CF1}" type="presParOf" srcId="{FA334BAE-C9E8-49E5-B401-F66A36F54945}" destId="{C57C776D-0CE6-4EE9-8361-80B5FFC6A084}" srcOrd="6" destOrd="0" presId="urn:microsoft.com/office/officeart/2005/8/layout/StepDownProcess"/>
    <dgm:cxn modelId="{57133F78-3D23-44EF-AB2D-2C2CFCFD4524}" type="presParOf" srcId="{C57C776D-0CE6-4EE9-8361-80B5FFC6A084}" destId="{415F8982-EA09-450F-80AB-F6D9B3ABA89A}" srcOrd="0" destOrd="0" presId="urn:microsoft.com/office/officeart/2005/8/layout/StepDownProcess"/>
    <dgm:cxn modelId="{0B8EB88B-C55A-41AF-89B0-704C37615989}" type="presParOf" srcId="{C57C776D-0CE6-4EE9-8361-80B5FFC6A084}" destId="{D32CEB36-8940-450C-8870-F77D4B628207}" srcOrd="1" destOrd="0" presId="urn:microsoft.com/office/officeart/2005/8/layout/StepDown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573431-17FD-490C-9155-A94B36481AE7}" type="doc">
      <dgm:prSet loTypeId="urn:microsoft.com/office/officeart/2005/8/layout/StepDownProcess" loCatId="process" qsTypeId="urn:microsoft.com/office/officeart/2005/8/quickstyle/simple1" qsCatId="simple" csTypeId="urn:microsoft.com/office/officeart/2005/8/colors/accent1_2" csCatId="accent1" phldr="1"/>
      <dgm:spPr/>
    </dgm:pt>
    <dgm:pt modelId="{FA334BAE-C9E8-49E5-B401-F66A36F54945}" type="pres">
      <dgm:prSet presAssocID="{55573431-17FD-490C-9155-A94B36481AE7}" presName="rootnode" presStyleCnt="0">
        <dgm:presLayoutVars>
          <dgm:chMax/>
          <dgm:chPref/>
          <dgm:dir/>
          <dgm:animLvl val="lvl"/>
        </dgm:presLayoutVars>
      </dgm:prSet>
      <dgm:spPr/>
    </dgm:pt>
  </dgm:ptLst>
  <dgm:cxnLst>
    <dgm:cxn modelId="{1605A11D-8A1C-4E7F-B505-E8132B467688}" type="presOf" srcId="{55573431-17FD-490C-9155-A94B36481AE7}" destId="{FA334BAE-C9E8-49E5-B401-F66A36F54945}" srcOrd="0" destOrd="0" presId="urn:microsoft.com/office/officeart/2005/8/layout/StepDown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04924A-A2C9-46BA-90EA-9E3693B0F6A6}"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5A3D822-4C00-49A1-888A-437567E2CB33}">
      <dgm:prSet phldrT="[Text]" custT="1"/>
      <dgm:spPr/>
      <dgm:t>
        <a:bodyPr/>
        <a:lstStyle/>
        <a:p>
          <a:r>
            <a:rPr lang="en-US" sz="2200" dirty="0"/>
            <a:t>Blood pressure measurement</a:t>
          </a:r>
        </a:p>
      </dgm:t>
    </dgm:pt>
    <dgm:pt modelId="{D32D6514-4DC6-48A1-8B3C-DE6241248037}" type="parTrans" cxnId="{FB3C4B14-0237-4F8C-BACD-79DD2F8A9689}">
      <dgm:prSet/>
      <dgm:spPr/>
      <dgm:t>
        <a:bodyPr/>
        <a:lstStyle/>
        <a:p>
          <a:endParaRPr lang="en-US"/>
        </a:p>
      </dgm:t>
    </dgm:pt>
    <dgm:pt modelId="{7C61B2F3-A18B-411D-A7FD-F00CDDCD25F0}" type="sibTrans" cxnId="{FB3C4B14-0237-4F8C-BACD-79DD2F8A9689}">
      <dgm:prSet/>
      <dgm:spPr/>
      <dgm:t>
        <a:bodyPr/>
        <a:lstStyle/>
        <a:p>
          <a:endParaRPr lang="en-US"/>
        </a:p>
      </dgm:t>
    </dgm:pt>
    <dgm:pt modelId="{41AB2270-EE2F-40C2-A04A-994FAB86D86F}">
      <dgm:prSet phldrT="[Text]" custT="1"/>
      <dgm:spPr/>
      <dgm:t>
        <a:bodyPr/>
        <a:lstStyle/>
        <a:p>
          <a:r>
            <a:rPr lang="en-US" sz="1500" dirty="0"/>
            <a:t>Identify two groups of participants: OC users and non-OC users</a:t>
          </a:r>
        </a:p>
      </dgm:t>
    </dgm:pt>
    <dgm:pt modelId="{3920FF54-E76B-4FC5-A09F-1C7BA4CB8727}" type="parTrans" cxnId="{BB8EA84F-7250-4963-8F7C-B763593F4BB4}">
      <dgm:prSet/>
      <dgm:spPr/>
      <dgm:t>
        <a:bodyPr/>
        <a:lstStyle/>
        <a:p>
          <a:endParaRPr lang="en-US"/>
        </a:p>
      </dgm:t>
    </dgm:pt>
    <dgm:pt modelId="{E43A2C48-F91D-47C4-AAD8-B10133F73D82}" type="sibTrans" cxnId="{BB8EA84F-7250-4963-8F7C-B763593F4BB4}">
      <dgm:prSet/>
      <dgm:spPr/>
      <dgm:t>
        <a:bodyPr/>
        <a:lstStyle/>
        <a:p>
          <a:endParaRPr lang="en-US"/>
        </a:p>
      </dgm:t>
    </dgm:pt>
    <dgm:pt modelId="{B5F342A2-30B1-4C4B-8B54-68E2152A6179}">
      <dgm:prSet phldrT="[Text]" custT="1"/>
      <dgm:spPr/>
      <dgm:t>
        <a:bodyPr/>
        <a:lstStyle/>
        <a:p>
          <a:r>
            <a:rPr lang="en-US" sz="1500" dirty="0"/>
            <a:t>Nonpregnant, </a:t>
          </a:r>
          <a:r>
            <a:rPr lang="en-US" sz="1500" dirty="0" err="1"/>
            <a:t>premenopaual</a:t>
          </a:r>
          <a:r>
            <a:rPr lang="en-US" sz="1500" dirty="0"/>
            <a:t> women</a:t>
          </a:r>
        </a:p>
      </dgm:t>
    </dgm:pt>
    <dgm:pt modelId="{37C7522C-9C98-4988-873E-43D3C4829189}" type="parTrans" cxnId="{76093981-0D6D-430B-AB4B-FD35BBE23307}">
      <dgm:prSet/>
      <dgm:spPr/>
      <dgm:t>
        <a:bodyPr/>
        <a:lstStyle/>
        <a:p>
          <a:endParaRPr lang="en-US"/>
        </a:p>
      </dgm:t>
    </dgm:pt>
    <dgm:pt modelId="{A6CBB122-10F7-4595-B92E-E109B32EFB76}" type="sibTrans" cxnId="{76093981-0D6D-430B-AB4B-FD35BBE23307}">
      <dgm:prSet/>
      <dgm:spPr/>
      <dgm:t>
        <a:bodyPr/>
        <a:lstStyle/>
        <a:p>
          <a:endParaRPr lang="en-US"/>
        </a:p>
      </dgm:t>
    </dgm:pt>
    <dgm:pt modelId="{4D2C82BE-5307-417E-B9DF-1BAEE576AD3A}">
      <dgm:prSet phldrT="[Text]" custT="1"/>
      <dgm:spPr/>
      <dgm:t>
        <a:bodyPr/>
        <a:lstStyle/>
        <a:p>
          <a:r>
            <a:rPr lang="en-US" sz="1500" dirty="0"/>
            <a:t>Bearing age (16-49 years)</a:t>
          </a:r>
        </a:p>
      </dgm:t>
    </dgm:pt>
    <dgm:pt modelId="{E9C9C3BC-311B-421B-A04B-C45B1B773D5B}" type="parTrans" cxnId="{301E3754-EB5D-415D-8323-5D3D5834CE45}">
      <dgm:prSet/>
      <dgm:spPr/>
      <dgm:t>
        <a:bodyPr/>
        <a:lstStyle/>
        <a:p>
          <a:endParaRPr lang="en-US"/>
        </a:p>
      </dgm:t>
    </dgm:pt>
    <dgm:pt modelId="{F9FEEFF4-B390-4168-B403-7B25B24D9952}" type="sibTrans" cxnId="{301E3754-EB5D-415D-8323-5D3D5834CE45}">
      <dgm:prSet/>
      <dgm:spPr/>
      <dgm:t>
        <a:bodyPr/>
        <a:lstStyle/>
        <a:p>
          <a:endParaRPr lang="en-US"/>
        </a:p>
      </dgm:t>
    </dgm:pt>
    <dgm:pt modelId="{A1A7E8D9-170A-47A9-BC13-F92E604A408F}">
      <dgm:prSet phldrT="[Text]"/>
      <dgm:spPr/>
      <dgm:t>
        <a:bodyPr/>
        <a:lstStyle/>
        <a:p>
          <a:r>
            <a:rPr lang="en-US" dirty="0"/>
            <a:t>Compare blood pressure levels between the two groups</a:t>
          </a:r>
        </a:p>
      </dgm:t>
    </dgm:pt>
    <dgm:pt modelId="{1C0CEDCF-36B4-4BFB-AABC-CEEEBAEDA63B}" type="parTrans" cxnId="{93686A18-A23E-4C49-BCDE-31BD7F09B3AC}">
      <dgm:prSet/>
      <dgm:spPr/>
      <dgm:t>
        <a:bodyPr/>
        <a:lstStyle/>
        <a:p>
          <a:endParaRPr lang="en-US"/>
        </a:p>
      </dgm:t>
    </dgm:pt>
    <dgm:pt modelId="{6D3F662A-75C6-4596-83C1-6E9DC5F4B041}" type="sibTrans" cxnId="{93686A18-A23E-4C49-BCDE-31BD7F09B3AC}">
      <dgm:prSet/>
      <dgm:spPr/>
      <dgm:t>
        <a:bodyPr/>
        <a:lstStyle/>
        <a:p>
          <a:endParaRPr lang="en-US"/>
        </a:p>
      </dgm:t>
    </dgm:pt>
    <dgm:pt modelId="{F5A26331-5EA4-4F7E-B9C4-32F577924B95}">
      <dgm:prSet phldrT="[Text]" custT="1"/>
      <dgm:spPr/>
      <dgm:t>
        <a:bodyPr/>
        <a:lstStyle/>
        <a:p>
          <a:r>
            <a:rPr lang="en-US" sz="1500" dirty="0"/>
            <a:t>Difference between blood pressure levels of women who are OC users vs. non-OC users</a:t>
          </a:r>
        </a:p>
      </dgm:t>
    </dgm:pt>
    <dgm:pt modelId="{96C4CFAA-BE1B-4BF5-B056-D4E0EBF8C519}" type="parTrans" cxnId="{1FA7D687-F3A1-4A46-A593-6BD4C82666BB}">
      <dgm:prSet/>
      <dgm:spPr/>
      <dgm:t>
        <a:bodyPr/>
        <a:lstStyle/>
        <a:p>
          <a:endParaRPr lang="en-US"/>
        </a:p>
      </dgm:t>
    </dgm:pt>
    <dgm:pt modelId="{0611934F-94D8-44E2-A92F-DD680BEDB1DC}" type="sibTrans" cxnId="{1FA7D687-F3A1-4A46-A593-6BD4C82666BB}">
      <dgm:prSet/>
      <dgm:spPr/>
      <dgm:t>
        <a:bodyPr/>
        <a:lstStyle/>
        <a:p>
          <a:endParaRPr lang="en-US"/>
        </a:p>
      </dgm:t>
    </dgm:pt>
    <dgm:pt modelId="{A3C21E8C-35BA-4E8F-99B7-AD7F09382C40}" type="pres">
      <dgm:prSet presAssocID="{7F04924A-A2C9-46BA-90EA-9E3693B0F6A6}" presName="rootnode" presStyleCnt="0">
        <dgm:presLayoutVars>
          <dgm:chMax/>
          <dgm:chPref/>
          <dgm:dir/>
          <dgm:animLvl val="lvl"/>
        </dgm:presLayoutVars>
      </dgm:prSet>
      <dgm:spPr/>
    </dgm:pt>
    <dgm:pt modelId="{81E257DE-6780-4702-B64C-B4576AF0A7DA}" type="pres">
      <dgm:prSet presAssocID="{95A3D822-4C00-49A1-888A-437567E2CB33}" presName="composite" presStyleCnt="0"/>
      <dgm:spPr/>
    </dgm:pt>
    <dgm:pt modelId="{E2B695AA-AFB0-4553-825D-BB46E6D834D0}" type="pres">
      <dgm:prSet presAssocID="{95A3D822-4C00-49A1-888A-437567E2CB33}" presName="bentUpArrow1" presStyleLbl="alignImgPlace1" presStyleIdx="0" presStyleCnt="1" custLinFactNeighborX="-252" custLinFactNeighborY="4770"/>
      <dgm:spPr/>
    </dgm:pt>
    <dgm:pt modelId="{7B09CCE2-59C8-42F6-A921-3BDC1DABC668}" type="pres">
      <dgm:prSet presAssocID="{95A3D822-4C00-49A1-888A-437567E2CB33}" presName="ParentText" presStyleLbl="node1" presStyleIdx="0" presStyleCnt="2">
        <dgm:presLayoutVars>
          <dgm:chMax val="1"/>
          <dgm:chPref val="1"/>
          <dgm:bulletEnabled val="1"/>
        </dgm:presLayoutVars>
      </dgm:prSet>
      <dgm:spPr/>
    </dgm:pt>
    <dgm:pt modelId="{C55060D5-88DF-4005-AE8E-7346359552BD}" type="pres">
      <dgm:prSet presAssocID="{95A3D822-4C00-49A1-888A-437567E2CB33}" presName="ChildText" presStyleLbl="revTx" presStyleIdx="0" presStyleCnt="2" custScaleX="249406" custLinFactNeighborX="80791" custLinFactNeighborY="-6643">
        <dgm:presLayoutVars>
          <dgm:chMax val="0"/>
          <dgm:chPref val="0"/>
          <dgm:bulletEnabled val="1"/>
        </dgm:presLayoutVars>
      </dgm:prSet>
      <dgm:spPr/>
    </dgm:pt>
    <dgm:pt modelId="{CC50AD10-0BF0-4B95-8391-0BA4554FC9B4}" type="pres">
      <dgm:prSet presAssocID="{7C61B2F3-A18B-411D-A7FD-F00CDDCD25F0}" presName="sibTrans" presStyleCnt="0"/>
      <dgm:spPr/>
    </dgm:pt>
    <dgm:pt modelId="{8B72B032-7F42-4AA2-BCF0-93AA0BB18A19}" type="pres">
      <dgm:prSet presAssocID="{A1A7E8D9-170A-47A9-BC13-F92E604A408F}" presName="composite" presStyleCnt="0"/>
      <dgm:spPr/>
    </dgm:pt>
    <dgm:pt modelId="{907365A2-D039-432F-907E-F9070B93A5A7}" type="pres">
      <dgm:prSet presAssocID="{A1A7E8D9-170A-47A9-BC13-F92E604A408F}" presName="ParentText" presStyleLbl="node1" presStyleIdx="1" presStyleCnt="2" custLinFactNeighborX="-28708" custLinFactNeighborY="2358">
        <dgm:presLayoutVars>
          <dgm:chMax val="1"/>
          <dgm:chPref val="1"/>
          <dgm:bulletEnabled val="1"/>
        </dgm:presLayoutVars>
      </dgm:prSet>
      <dgm:spPr/>
    </dgm:pt>
    <dgm:pt modelId="{46D9BE5A-76C8-4569-93C9-97810EC6903F}" type="pres">
      <dgm:prSet presAssocID="{A1A7E8D9-170A-47A9-BC13-F92E604A408F}" presName="FinalChildText" presStyleLbl="revTx" presStyleIdx="1" presStyleCnt="2" custScaleX="248019" custScaleY="59132" custLinFactNeighborX="43042" custLinFactNeighborY="1248">
        <dgm:presLayoutVars>
          <dgm:chMax val="0"/>
          <dgm:chPref val="0"/>
          <dgm:bulletEnabled val="1"/>
        </dgm:presLayoutVars>
      </dgm:prSet>
      <dgm:spPr/>
    </dgm:pt>
  </dgm:ptLst>
  <dgm:cxnLst>
    <dgm:cxn modelId="{FB3C4B14-0237-4F8C-BACD-79DD2F8A9689}" srcId="{7F04924A-A2C9-46BA-90EA-9E3693B0F6A6}" destId="{95A3D822-4C00-49A1-888A-437567E2CB33}" srcOrd="0" destOrd="0" parTransId="{D32D6514-4DC6-48A1-8B3C-DE6241248037}" sibTransId="{7C61B2F3-A18B-411D-A7FD-F00CDDCD25F0}"/>
    <dgm:cxn modelId="{93686A18-A23E-4C49-BCDE-31BD7F09B3AC}" srcId="{7F04924A-A2C9-46BA-90EA-9E3693B0F6A6}" destId="{A1A7E8D9-170A-47A9-BC13-F92E604A408F}" srcOrd="1" destOrd="0" parTransId="{1C0CEDCF-36B4-4BFB-AABC-CEEEBAEDA63B}" sibTransId="{6D3F662A-75C6-4596-83C1-6E9DC5F4B041}"/>
    <dgm:cxn modelId="{63344832-6438-4573-A945-E299152EE364}" type="presOf" srcId="{41AB2270-EE2F-40C2-A04A-994FAB86D86F}" destId="{C55060D5-88DF-4005-AE8E-7346359552BD}" srcOrd="0" destOrd="0" presId="urn:microsoft.com/office/officeart/2005/8/layout/StepDownProcess"/>
    <dgm:cxn modelId="{EFCFE73B-3C8E-4936-B99F-8F7FAC55B08B}" type="presOf" srcId="{F5A26331-5EA4-4F7E-B9C4-32F577924B95}" destId="{46D9BE5A-76C8-4569-93C9-97810EC6903F}" srcOrd="0" destOrd="0" presId="urn:microsoft.com/office/officeart/2005/8/layout/StepDownProcess"/>
    <dgm:cxn modelId="{8355FB5B-CCAC-4245-9D33-4A84C43A9957}" type="presOf" srcId="{4D2C82BE-5307-417E-B9DF-1BAEE576AD3A}" destId="{C55060D5-88DF-4005-AE8E-7346359552BD}" srcOrd="0" destOrd="2" presId="urn:microsoft.com/office/officeart/2005/8/layout/StepDownProcess"/>
    <dgm:cxn modelId="{AD076647-A78C-4EB0-BF3A-8C97720B2893}" type="presOf" srcId="{7F04924A-A2C9-46BA-90EA-9E3693B0F6A6}" destId="{A3C21E8C-35BA-4E8F-99B7-AD7F09382C40}" srcOrd="0" destOrd="0" presId="urn:microsoft.com/office/officeart/2005/8/layout/StepDownProcess"/>
    <dgm:cxn modelId="{BB8EA84F-7250-4963-8F7C-B763593F4BB4}" srcId="{95A3D822-4C00-49A1-888A-437567E2CB33}" destId="{41AB2270-EE2F-40C2-A04A-994FAB86D86F}" srcOrd="0" destOrd="0" parTransId="{3920FF54-E76B-4FC5-A09F-1C7BA4CB8727}" sibTransId="{E43A2C48-F91D-47C4-AAD8-B10133F73D82}"/>
    <dgm:cxn modelId="{301E3754-EB5D-415D-8323-5D3D5834CE45}" srcId="{95A3D822-4C00-49A1-888A-437567E2CB33}" destId="{4D2C82BE-5307-417E-B9DF-1BAEE576AD3A}" srcOrd="2" destOrd="0" parTransId="{E9C9C3BC-311B-421B-A04B-C45B1B773D5B}" sibTransId="{F9FEEFF4-B390-4168-B403-7B25B24D9952}"/>
    <dgm:cxn modelId="{E5E9997C-E058-4E47-84CE-1C14B27B0E18}" type="presOf" srcId="{A1A7E8D9-170A-47A9-BC13-F92E604A408F}" destId="{907365A2-D039-432F-907E-F9070B93A5A7}" srcOrd="0" destOrd="0" presId="urn:microsoft.com/office/officeart/2005/8/layout/StepDownProcess"/>
    <dgm:cxn modelId="{76093981-0D6D-430B-AB4B-FD35BBE23307}" srcId="{95A3D822-4C00-49A1-888A-437567E2CB33}" destId="{B5F342A2-30B1-4C4B-8B54-68E2152A6179}" srcOrd="1" destOrd="0" parTransId="{37C7522C-9C98-4988-873E-43D3C4829189}" sibTransId="{A6CBB122-10F7-4595-B92E-E109B32EFB76}"/>
    <dgm:cxn modelId="{1FA7D687-F3A1-4A46-A593-6BD4C82666BB}" srcId="{A1A7E8D9-170A-47A9-BC13-F92E604A408F}" destId="{F5A26331-5EA4-4F7E-B9C4-32F577924B95}" srcOrd="0" destOrd="0" parTransId="{96C4CFAA-BE1B-4BF5-B056-D4E0EBF8C519}" sibTransId="{0611934F-94D8-44E2-A92F-DD680BEDB1DC}"/>
    <dgm:cxn modelId="{C3D331BA-1CEC-4162-9517-454A8CDD2202}" type="presOf" srcId="{95A3D822-4C00-49A1-888A-437567E2CB33}" destId="{7B09CCE2-59C8-42F6-A921-3BDC1DABC668}" srcOrd="0" destOrd="0" presId="urn:microsoft.com/office/officeart/2005/8/layout/StepDownProcess"/>
    <dgm:cxn modelId="{7C23F6F9-6E11-487B-90A1-A0C0439B4147}" type="presOf" srcId="{B5F342A2-30B1-4C4B-8B54-68E2152A6179}" destId="{C55060D5-88DF-4005-AE8E-7346359552BD}" srcOrd="0" destOrd="1" presId="urn:microsoft.com/office/officeart/2005/8/layout/StepDownProcess"/>
    <dgm:cxn modelId="{02B42D95-1775-4A56-ACD6-60377B03C35B}" type="presParOf" srcId="{A3C21E8C-35BA-4E8F-99B7-AD7F09382C40}" destId="{81E257DE-6780-4702-B64C-B4576AF0A7DA}" srcOrd="0" destOrd="0" presId="urn:microsoft.com/office/officeart/2005/8/layout/StepDownProcess"/>
    <dgm:cxn modelId="{0965B211-F25C-4A5C-947F-8D168C5B639E}" type="presParOf" srcId="{81E257DE-6780-4702-B64C-B4576AF0A7DA}" destId="{E2B695AA-AFB0-4553-825D-BB46E6D834D0}" srcOrd="0" destOrd="0" presId="urn:microsoft.com/office/officeart/2005/8/layout/StepDownProcess"/>
    <dgm:cxn modelId="{331491E9-5ACE-406B-A81D-79BF90E5DC7A}" type="presParOf" srcId="{81E257DE-6780-4702-B64C-B4576AF0A7DA}" destId="{7B09CCE2-59C8-42F6-A921-3BDC1DABC668}" srcOrd="1" destOrd="0" presId="urn:microsoft.com/office/officeart/2005/8/layout/StepDownProcess"/>
    <dgm:cxn modelId="{3C40AB22-51C9-466E-ABF0-95054775388F}" type="presParOf" srcId="{81E257DE-6780-4702-B64C-B4576AF0A7DA}" destId="{C55060D5-88DF-4005-AE8E-7346359552BD}" srcOrd="2" destOrd="0" presId="urn:microsoft.com/office/officeart/2005/8/layout/StepDownProcess"/>
    <dgm:cxn modelId="{A1F397DA-4660-4389-8398-6D380409A58E}" type="presParOf" srcId="{A3C21E8C-35BA-4E8F-99B7-AD7F09382C40}" destId="{CC50AD10-0BF0-4B95-8391-0BA4554FC9B4}" srcOrd="1" destOrd="0" presId="urn:microsoft.com/office/officeart/2005/8/layout/StepDownProcess"/>
    <dgm:cxn modelId="{66A1F105-FF53-4461-B5E0-03924C68A58F}" type="presParOf" srcId="{A3C21E8C-35BA-4E8F-99B7-AD7F09382C40}" destId="{8B72B032-7F42-4AA2-BCF0-93AA0BB18A19}" srcOrd="2" destOrd="0" presId="urn:microsoft.com/office/officeart/2005/8/layout/StepDownProcess"/>
    <dgm:cxn modelId="{367CEB8B-AB4B-47E2-B341-178B505A02DA}" type="presParOf" srcId="{8B72B032-7F42-4AA2-BCF0-93AA0BB18A19}" destId="{907365A2-D039-432F-907E-F9070B93A5A7}" srcOrd="0" destOrd="0" presId="urn:microsoft.com/office/officeart/2005/8/layout/StepDownProcess"/>
    <dgm:cxn modelId="{177E1169-6737-42D1-935D-4BC05E140BE5}" type="presParOf" srcId="{8B72B032-7F42-4AA2-BCF0-93AA0BB18A19}" destId="{46D9BE5A-76C8-4569-93C9-97810EC6903F}" srcOrd="1" destOrd="0" presId="urn:microsoft.com/office/officeart/2005/8/layout/StepDown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AEFA9-3AC0-413E-BB71-CBCCF729541D}">
      <dsp:nvSpPr>
        <dsp:cNvPr id="0" name=""/>
        <dsp:cNvSpPr/>
      </dsp:nvSpPr>
      <dsp:spPr>
        <a:xfrm rot="5400000">
          <a:off x="2059407" y="892560"/>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A2348B-FC79-42E1-8C5D-BED2074F3034}">
      <dsp:nvSpPr>
        <dsp:cNvPr id="0" name=""/>
        <dsp:cNvSpPr/>
      </dsp:nvSpPr>
      <dsp:spPr>
        <a:xfrm>
          <a:off x="1851731" y="23633"/>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Baseline blood pressure measurement</a:t>
          </a:r>
        </a:p>
      </dsp:txBody>
      <dsp:txXfrm>
        <a:off x="1896828" y="68730"/>
        <a:ext cx="1229368" cy="833457"/>
      </dsp:txXfrm>
    </dsp:sp>
    <dsp:sp modelId="{A3E3B303-2ADB-463F-90CB-70E9A2095C6C}">
      <dsp:nvSpPr>
        <dsp:cNvPr id="0" name=""/>
        <dsp:cNvSpPr/>
      </dsp:nvSpPr>
      <dsp:spPr>
        <a:xfrm>
          <a:off x="3197192" y="111142"/>
          <a:ext cx="3171552"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Nonpregnant</a:t>
          </a:r>
        </a:p>
        <a:p>
          <a:pPr marL="114300" lvl="1" indent="-114300" algn="l" defTabSz="666750">
            <a:lnSpc>
              <a:spcPct val="90000"/>
            </a:lnSpc>
            <a:spcBef>
              <a:spcPct val="0"/>
            </a:spcBef>
            <a:spcAft>
              <a:spcPct val="15000"/>
            </a:spcAft>
            <a:buChar char="•"/>
          </a:pPr>
          <a:r>
            <a:rPr lang="en-US" sz="1500" kern="1200" dirty="0"/>
            <a:t>Premenopausal</a:t>
          </a:r>
        </a:p>
        <a:p>
          <a:pPr marL="114300" lvl="1" indent="-114300" algn="l" defTabSz="666750">
            <a:lnSpc>
              <a:spcPct val="90000"/>
            </a:lnSpc>
            <a:spcBef>
              <a:spcPct val="0"/>
            </a:spcBef>
            <a:spcAft>
              <a:spcPct val="15000"/>
            </a:spcAft>
            <a:buChar char="•"/>
          </a:pPr>
          <a:r>
            <a:rPr lang="en-US" sz="1500" kern="1200" dirty="0"/>
            <a:t>Childbearing age (16-49 years old)</a:t>
          </a:r>
        </a:p>
      </dsp:txBody>
      <dsp:txXfrm>
        <a:off x="3197192" y="111142"/>
        <a:ext cx="3171552" cy="746535"/>
      </dsp:txXfrm>
    </dsp:sp>
    <dsp:sp modelId="{5A9FF46A-DB70-4ED2-9D2A-FA3622A3A7A7}">
      <dsp:nvSpPr>
        <dsp:cNvPr id="0" name=""/>
        <dsp:cNvSpPr/>
      </dsp:nvSpPr>
      <dsp:spPr>
        <a:xfrm rot="5400000">
          <a:off x="3499113" y="1917928"/>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0D9E41-3F20-4629-B87C-93CB1CEF0794}">
      <dsp:nvSpPr>
        <dsp:cNvPr id="0" name=""/>
        <dsp:cNvSpPr/>
      </dsp:nvSpPr>
      <dsp:spPr>
        <a:xfrm>
          <a:off x="2938008" y="1079459"/>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Study population formation</a:t>
          </a:r>
        </a:p>
      </dsp:txBody>
      <dsp:txXfrm>
        <a:off x="2983105" y="1124556"/>
        <a:ext cx="1229368" cy="833457"/>
      </dsp:txXfrm>
    </dsp:sp>
    <dsp:sp modelId="{4174ED36-ACEC-4F55-A4CB-E432F563A143}">
      <dsp:nvSpPr>
        <dsp:cNvPr id="0" name=""/>
        <dsp:cNvSpPr/>
      </dsp:nvSpPr>
      <dsp:spPr>
        <a:xfrm>
          <a:off x="4315743" y="1131850"/>
          <a:ext cx="3577083"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Rescreen these women 1 year later</a:t>
          </a:r>
        </a:p>
        <a:p>
          <a:pPr marL="114300" lvl="1" indent="-114300" algn="l" defTabSz="666750">
            <a:lnSpc>
              <a:spcPct val="90000"/>
            </a:lnSpc>
            <a:spcBef>
              <a:spcPct val="0"/>
            </a:spcBef>
            <a:spcAft>
              <a:spcPct val="15000"/>
            </a:spcAft>
            <a:buChar char="•"/>
          </a:pPr>
          <a:r>
            <a:rPr lang="en-US" sz="1500" kern="1200" dirty="0"/>
            <a:t>Collect a subgroup who remained nonpregnant </a:t>
          </a:r>
        </a:p>
        <a:p>
          <a:pPr marL="114300" lvl="1" indent="-114300" algn="l" defTabSz="666750">
            <a:lnSpc>
              <a:spcPct val="90000"/>
            </a:lnSpc>
            <a:spcBef>
              <a:spcPct val="0"/>
            </a:spcBef>
            <a:spcAft>
              <a:spcPct val="15000"/>
            </a:spcAft>
            <a:buChar char="•"/>
          </a:pPr>
          <a:r>
            <a:rPr lang="en-US" sz="1500" kern="1200" dirty="0"/>
            <a:t>OC users</a:t>
          </a:r>
        </a:p>
      </dsp:txBody>
      <dsp:txXfrm>
        <a:off x="4315743" y="1131850"/>
        <a:ext cx="3577083" cy="746535"/>
      </dsp:txXfrm>
    </dsp:sp>
    <dsp:sp modelId="{9568B971-12F1-42AD-AEBA-75472D21155E}">
      <dsp:nvSpPr>
        <dsp:cNvPr id="0" name=""/>
        <dsp:cNvSpPr/>
      </dsp:nvSpPr>
      <dsp:spPr>
        <a:xfrm rot="5400000">
          <a:off x="4985107" y="2979268"/>
          <a:ext cx="783862" cy="89239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C3C1FB-2F3F-4D3A-99D2-D1DC366DF36A}">
      <dsp:nvSpPr>
        <dsp:cNvPr id="0" name=""/>
        <dsp:cNvSpPr/>
      </dsp:nvSpPr>
      <dsp:spPr>
        <a:xfrm>
          <a:off x="4383893" y="2121910"/>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Blood pressure measurement at follow-up</a:t>
          </a:r>
        </a:p>
      </dsp:txBody>
      <dsp:txXfrm>
        <a:off x="4428990" y="2167007"/>
        <a:ext cx="1229368" cy="833457"/>
      </dsp:txXfrm>
    </dsp:sp>
    <dsp:sp modelId="{FA6B88E9-05F2-45A4-8C09-6CD5571D0E09}">
      <dsp:nvSpPr>
        <dsp:cNvPr id="0" name=""/>
        <dsp:cNvSpPr/>
      </dsp:nvSpPr>
      <dsp:spPr>
        <a:xfrm>
          <a:off x="6421087" y="2186854"/>
          <a:ext cx="959724" cy="746535"/>
        </a:xfrm>
        <a:prstGeom prst="rect">
          <a:avLst/>
        </a:prstGeom>
        <a:noFill/>
        <a:ln>
          <a:noFill/>
        </a:ln>
        <a:effectLst/>
      </dsp:spPr>
      <dsp:style>
        <a:lnRef idx="0">
          <a:scrgbClr r="0" g="0" b="0"/>
        </a:lnRef>
        <a:fillRef idx="0">
          <a:scrgbClr r="0" g="0" b="0"/>
        </a:fillRef>
        <a:effectRef idx="0">
          <a:scrgbClr r="0" g="0" b="0"/>
        </a:effectRef>
        <a:fontRef idx="minor"/>
      </dsp:style>
    </dsp:sp>
    <dsp:sp modelId="{415F8982-EA09-450F-80AB-F6D9B3ABA89A}">
      <dsp:nvSpPr>
        <dsp:cNvPr id="0" name=""/>
        <dsp:cNvSpPr/>
      </dsp:nvSpPr>
      <dsp:spPr>
        <a:xfrm>
          <a:off x="5638401" y="3147901"/>
          <a:ext cx="1319562" cy="92365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Compare base and follow-up blood pressure of the women</a:t>
          </a:r>
        </a:p>
      </dsp:txBody>
      <dsp:txXfrm>
        <a:off x="5683498" y="3192998"/>
        <a:ext cx="1229368" cy="833457"/>
      </dsp:txXfrm>
    </dsp:sp>
    <dsp:sp modelId="{D32CEB36-8940-450C-8870-F77D4B628207}">
      <dsp:nvSpPr>
        <dsp:cNvPr id="0" name=""/>
        <dsp:cNvSpPr/>
      </dsp:nvSpPr>
      <dsp:spPr>
        <a:xfrm>
          <a:off x="7097032" y="3212848"/>
          <a:ext cx="3551679" cy="746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Difference between blood pressure levels of women when they were using the pill at follow-up and when they were not using the pill at baseline</a:t>
          </a:r>
        </a:p>
      </dsp:txBody>
      <dsp:txXfrm>
        <a:off x="7097032" y="3212848"/>
        <a:ext cx="3551679" cy="746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695AA-AFB0-4553-825D-BB46E6D834D0}">
      <dsp:nvSpPr>
        <dsp:cNvPr id="0" name=""/>
        <dsp:cNvSpPr/>
      </dsp:nvSpPr>
      <dsp:spPr>
        <a:xfrm rot="5400000">
          <a:off x="1323626" y="1414630"/>
          <a:ext cx="1213364" cy="138137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09CCE2-59C8-42F6-A921-3BDC1DABC668}">
      <dsp:nvSpPr>
        <dsp:cNvPr id="0" name=""/>
        <dsp:cNvSpPr/>
      </dsp:nvSpPr>
      <dsp:spPr>
        <a:xfrm>
          <a:off x="1005640" y="11713"/>
          <a:ext cx="2042591" cy="142974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Blood pressure measurement</a:t>
          </a:r>
        </a:p>
      </dsp:txBody>
      <dsp:txXfrm>
        <a:off x="1075447" y="81520"/>
        <a:ext cx="1902977" cy="1290134"/>
      </dsp:txXfrm>
    </dsp:sp>
    <dsp:sp modelId="{C55060D5-88DF-4005-AE8E-7346359552BD}">
      <dsp:nvSpPr>
        <dsp:cNvPr id="0" name=""/>
        <dsp:cNvSpPr/>
      </dsp:nvSpPr>
      <dsp:spPr>
        <a:xfrm>
          <a:off x="3138674" y="71307"/>
          <a:ext cx="3705142" cy="115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Identify two groups of participants: OC users and non-OC users</a:t>
          </a:r>
        </a:p>
        <a:p>
          <a:pPr marL="114300" lvl="1" indent="-114300" algn="l" defTabSz="666750">
            <a:lnSpc>
              <a:spcPct val="90000"/>
            </a:lnSpc>
            <a:spcBef>
              <a:spcPct val="0"/>
            </a:spcBef>
            <a:spcAft>
              <a:spcPct val="15000"/>
            </a:spcAft>
            <a:buChar char="•"/>
          </a:pPr>
          <a:r>
            <a:rPr lang="en-US" sz="1500" kern="1200" dirty="0"/>
            <a:t>Nonpregnant, </a:t>
          </a:r>
          <a:r>
            <a:rPr lang="en-US" sz="1500" kern="1200" dirty="0" err="1"/>
            <a:t>premenopaual</a:t>
          </a:r>
          <a:r>
            <a:rPr lang="en-US" sz="1500" kern="1200" dirty="0"/>
            <a:t> women</a:t>
          </a:r>
        </a:p>
        <a:p>
          <a:pPr marL="114300" lvl="1" indent="-114300" algn="l" defTabSz="666750">
            <a:lnSpc>
              <a:spcPct val="90000"/>
            </a:lnSpc>
            <a:spcBef>
              <a:spcPct val="0"/>
            </a:spcBef>
            <a:spcAft>
              <a:spcPct val="15000"/>
            </a:spcAft>
            <a:buChar char="•"/>
          </a:pPr>
          <a:r>
            <a:rPr lang="en-US" sz="1500" kern="1200" dirty="0"/>
            <a:t>Bearing age (16-49 years)</a:t>
          </a:r>
        </a:p>
      </dsp:txBody>
      <dsp:txXfrm>
        <a:off x="3138674" y="71307"/>
        <a:ext cx="3705142" cy="1155585"/>
      </dsp:txXfrm>
    </dsp:sp>
    <dsp:sp modelId="{907365A2-D039-432F-907E-F9070B93A5A7}">
      <dsp:nvSpPr>
        <dsp:cNvPr id="0" name=""/>
        <dsp:cNvSpPr/>
      </dsp:nvSpPr>
      <dsp:spPr>
        <a:xfrm>
          <a:off x="2645471" y="1629505"/>
          <a:ext cx="2042591" cy="142974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Compare blood pressure levels between the two groups</a:t>
          </a:r>
        </a:p>
      </dsp:txBody>
      <dsp:txXfrm>
        <a:off x="2715278" y="1699312"/>
        <a:ext cx="1902977" cy="1290134"/>
      </dsp:txXfrm>
    </dsp:sp>
    <dsp:sp modelId="{46D9BE5A-76C8-4569-93C9-97810EC6903F}">
      <dsp:nvSpPr>
        <dsp:cNvPr id="0" name=""/>
        <dsp:cNvSpPr/>
      </dsp:nvSpPr>
      <dsp:spPr>
        <a:xfrm>
          <a:off x="4814401" y="2004705"/>
          <a:ext cx="3684537" cy="683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Difference between blood pressure levels of women who are OC users vs. non-OC users</a:t>
          </a:r>
        </a:p>
      </dsp:txBody>
      <dsp:txXfrm>
        <a:off x="4814401" y="2004705"/>
        <a:ext cx="3684537" cy="68332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80000"/>
              </a:lnSpc>
              <a:spcBef>
                <a:spcPts val="500"/>
              </a:spcBef>
              <a:defRPr sz="2200"/>
            </a:pPr>
            <a:endParaRPr lang="en-US" dirty="0"/>
          </a:p>
        </p:txBody>
      </p:sp>
    </p:spTree>
    <p:extLst>
      <p:ext uri="{BB962C8B-B14F-4D97-AF65-F5344CB8AC3E}">
        <p14:creationId xmlns:p14="http://schemas.microsoft.com/office/powerpoint/2010/main" val="2435067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14721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pPr algn="just">
              <a:defRPr i="1"/>
            </a:pPr>
            <a:r>
              <a:rPr dirty="0"/>
              <a:t>H</a:t>
            </a:r>
            <a:r>
              <a:rPr i="0" baseline="-25000" dirty="0"/>
              <a:t>0</a:t>
            </a:r>
            <a:r>
              <a:rPr i="0" dirty="0"/>
              <a:t>: </a:t>
            </a:r>
            <a:r>
              <a:rPr i="0" dirty="0">
                <a:latin typeface="Symbol"/>
                <a:ea typeface="Symbol"/>
                <a:cs typeface="Symbol"/>
                <a:sym typeface="Symbol"/>
              </a:rPr>
              <a:t>D </a:t>
            </a:r>
            <a:r>
              <a:rPr i="0" dirty="0"/>
              <a:t>= 0 vs. </a:t>
            </a:r>
            <a:r>
              <a:rPr dirty="0"/>
              <a:t>H</a:t>
            </a:r>
            <a:r>
              <a:rPr i="0" baseline="-25000" dirty="0"/>
              <a:t>1</a:t>
            </a:r>
            <a:r>
              <a:rPr i="0" dirty="0"/>
              <a:t>: </a:t>
            </a:r>
            <a:r>
              <a:rPr i="0" dirty="0">
                <a:latin typeface="Symbol"/>
                <a:ea typeface="Symbol"/>
                <a:cs typeface="Symbol"/>
                <a:sym typeface="Symbol"/>
              </a:rPr>
              <a:t>D </a:t>
            </a:r>
            <a:r>
              <a:rPr lang="en-US" i="0" dirty="0">
                <a:latin typeface="Symbol"/>
                <a:ea typeface="Symbol"/>
                <a:cs typeface="Symbol"/>
                <a:sym typeface="Symbol"/>
              </a:rPr>
              <a:t>!=</a:t>
            </a:r>
            <a:r>
              <a:rPr i="0" dirty="0"/>
              <a:t>0; </a:t>
            </a:r>
            <a:r>
              <a:rPr i="0" dirty="0">
                <a:latin typeface="Symbol"/>
                <a:ea typeface="Symbol"/>
                <a:cs typeface="Symbol"/>
                <a:sym typeface="Symbol"/>
              </a:rPr>
              <a:t>m</a:t>
            </a:r>
            <a:r>
              <a:rPr lang="en-US" i="0" dirty="0">
                <a:latin typeface="Symbol"/>
                <a:ea typeface="Symbol"/>
                <a:cs typeface="Symbol"/>
                <a:sym typeface="Symbol"/>
              </a:rPr>
              <a:t>u</a:t>
            </a:r>
            <a:r>
              <a:rPr i="0" baseline="-25000" dirty="0"/>
              <a:t>1 </a:t>
            </a:r>
            <a:r>
              <a:rPr i="0" dirty="0"/>
              <a:t>is unknown; difference </a:t>
            </a:r>
            <a:r>
              <a:rPr dirty="0"/>
              <a:t>d</a:t>
            </a:r>
            <a:r>
              <a:rPr baseline="-25000" dirty="0"/>
              <a:t>i</a:t>
            </a:r>
            <a:r>
              <a:rPr i="0" dirty="0"/>
              <a:t> = </a:t>
            </a:r>
            <a:r>
              <a:rPr dirty="0"/>
              <a:t>x</a:t>
            </a:r>
            <a:r>
              <a:rPr baseline="-25000" dirty="0"/>
              <a:t>i</a:t>
            </a:r>
            <a:r>
              <a:rPr i="0" baseline="-25000" dirty="0"/>
              <a:t>2</a:t>
            </a:r>
            <a:r>
              <a:rPr i="0" dirty="0"/>
              <a:t> – </a:t>
            </a:r>
            <a:r>
              <a:rPr dirty="0"/>
              <a:t>x</a:t>
            </a:r>
            <a:r>
              <a:rPr baseline="-25000" dirty="0"/>
              <a:t>i</a:t>
            </a:r>
            <a:r>
              <a:rPr i="0" baseline="-25000" dirty="0"/>
              <a:t>1</a:t>
            </a:r>
          </a:p>
          <a:p>
            <a:pPr algn="just">
              <a:defRPr baseline="-25000"/>
            </a:pPr>
            <a:endParaRPr i="0" baseline="-25000" dirty="0"/>
          </a:p>
          <a:p>
            <a:pPr algn="just"/>
            <a:r>
              <a:rPr dirty="0"/>
              <a:t>Although BP levels are different for each woman, the difference in BP between baseline and follow-up have the same mean and variance over the entire population of women. Thus, it can be considered a one-sample t test based on the differences (</a:t>
            </a:r>
            <a:r>
              <a:rPr i="1" dirty="0"/>
              <a:t>d</a:t>
            </a:r>
            <a:r>
              <a:rPr i="1" baseline="-25000" dirty="0"/>
              <a:t>i</a:t>
            </a:r>
            <a:r>
              <a:rPr dirty="0"/>
              <a:t>).</a:t>
            </a:r>
          </a:p>
          <a:p>
            <a:pPr algn="just"/>
            <a:r>
              <a:rPr dirty="0"/>
              <a:t>Mean difference </a:t>
            </a:r>
            <a:r>
              <a:rPr i="1" dirty="0"/>
              <a:t>d </a:t>
            </a:r>
            <a:r>
              <a:rPr dirty="0"/>
              <a:t>= (</a:t>
            </a:r>
            <a:r>
              <a:rPr i="1" dirty="0"/>
              <a:t>d</a:t>
            </a:r>
            <a:r>
              <a:rPr i="1" baseline="-25000" dirty="0"/>
              <a:t>1</a:t>
            </a:r>
            <a:r>
              <a:rPr i="1" dirty="0"/>
              <a:t> + d</a:t>
            </a:r>
            <a:r>
              <a:rPr i="1" baseline="-25000" dirty="0"/>
              <a:t>2</a:t>
            </a:r>
            <a:r>
              <a:rPr i="1" dirty="0"/>
              <a:t>+ …+</a:t>
            </a:r>
            <a:r>
              <a:rPr i="1" dirty="0" err="1"/>
              <a:t>d</a:t>
            </a:r>
            <a:r>
              <a:rPr i="1" baseline="-25000" dirty="0" err="1"/>
              <a:t>n</a:t>
            </a:r>
            <a:r>
              <a:rPr dirty="0"/>
              <a:t>)/n</a:t>
            </a:r>
          </a:p>
          <a:p>
            <a:pPr algn="just"/>
            <a:endParaRPr dirty="0"/>
          </a:p>
          <a:p>
            <a:pPr algn="just"/>
            <a:r>
              <a:rPr dirty="0"/>
              <a:t>Denote the test statistic </a:t>
            </a:r>
            <a:r>
              <a:rPr i="1" dirty="0"/>
              <a:t>t</a:t>
            </a:r>
            <a:r>
              <a:rPr dirty="0"/>
              <a:t> =  </a:t>
            </a:r>
            <a:r>
              <a:rPr i="1" dirty="0"/>
              <a:t>d/(</a:t>
            </a:r>
            <a:r>
              <a:rPr i="1" dirty="0" err="1"/>
              <a:t>s</a:t>
            </a:r>
            <a:r>
              <a:rPr i="1" baseline="-25000" dirty="0" err="1"/>
              <a:t>d</a:t>
            </a:r>
            <a:r>
              <a:rPr i="1" dirty="0"/>
              <a:t>/√n</a:t>
            </a:r>
            <a:r>
              <a:rPr dirty="0"/>
              <a:t>) by </a:t>
            </a:r>
            <a:r>
              <a:rPr i="1" dirty="0"/>
              <a:t>t</a:t>
            </a:r>
            <a:r>
              <a:rPr dirty="0"/>
              <a:t>, where </a:t>
            </a:r>
            <a:r>
              <a:rPr dirty="0" err="1"/>
              <a:t>s</a:t>
            </a:r>
            <a:r>
              <a:rPr baseline="-25000" dirty="0" err="1"/>
              <a:t>d</a:t>
            </a:r>
            <a:r>
              <a:rPr dirty="0"/>
              <a:t> is the sample standard deviation of the observed differences:</a:t>
            </a:r>
          </a:p>
          <a:p>
            <a:pPr algn="just"/>
            <a:r>
              <a:rPr dirty="0"/>
              <a:t>……..(slide)</a:t>
            </a:r>
          </a:p>
          <a:p>
            <a:pPr algn="just"/>
            <a:endParaRPr dirty="0"/>
          </a:p>
          <a:p>
            <a:pPr algn="just"/>
            <a:endParaRPr dirty="0"/>
          </a:p>
          <a:p>
            <a:pPr algn="just"/>
            <a:endParaRPr dirty="0"/>
          </a:p>
          <a:p>
            <a:pPr algn="just">
              <a:defRPr i="1"/>
            </a:pPr>
            <a:r>
              <a:rPr dirty="0"/>
              <a:t>n</a:t>
            </a:r>
            <a:r>
              <a:rPr i="0" dirty="0"/>
              <a:t> = number of matched pairs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9686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287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421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6495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prstGeom prst="rect">
            <a:avLst/>
          </a:prstGeom>
        </p:spPr>
        <p:txBody>
          <a:bodyPr/>
          <a:lstStyle/>
          <a:p>
            <a:endParaRPr/>
          </a:p>
        </p:txBody>
      </p:sp>
      <p:sp>
        <p:nvSpPr>
          <p:cNvPr id="176" name="Shape 17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endParaRPr/>
          </a:p>
        </p:txBody>
      </p:sp>
      <p:sp>
        <p:nvSpPr>
          <p:cNvPr id="103" name="Shape 103"/>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13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19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3267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359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algn="just"/>
            <a:endParaRPr i="0" dirty="0"/>
          </a:p>
        </p:txBody>
      </p:sp>
    </p:spTree>
    <p:extLst>
      <p:ext uri="{BB962C8B-B14F-4D97-AF65-F5344CB8AC3E}">
        <p14:creationId xmlns:p14="http://schemas.microsoft.com/office/powerpoint/2010/main" val="2875001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marL="457200" indent="-457200" algn="just">
              <a:defRPr baseline="30000"/>
            </a:pPr>
            <a:endParaRPr dirty="0"/>
          </a:p>
        </p:txBody>
      </p:sp>
    </p:spTree>
    <p:extLst>
      <p:ext uri="{BB962C8B-B14F-4D97-AF65-F5344CB8AC3E}">
        <p14:creationId xmlns:p14="http://schemas.microsoft.com/office/powerpoint/2010/main" val="394837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pPr algn="just"/>
            <a:endParaRPr dirty="0"/>
          </a:p>
        </p:txBody>
      </p:sp>
    </p:spTree>
    <p:extLst>
      <p:ext uri="{BB962C8B-B14F-4D97-AF65-F5344CB8AC3E}">
        <p14:creationId xmlns:p14="http://schemas.microsoft.com/office/powerpoint/2010/main" val="3086477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endParaRPr b="1" i="1" dirty="0"/>
          </a:p>
        </p:txBody>
      </p:sp>
    </p:spTree>
    <p:extLst>
      <p:ext uri="{BB962C8B-B14F-4D97-AF65-F5344CB8AC3E}">
        <p14:creationId xmlns:p14="http://schemas.microsoft.com/office/powerpoint/2010/main" val="1358306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200" dirty="0">
                    <a:latin typeface="等线" panose="02010600030101010101" pitchFamily="2" charset="-122"/>
                    <a:ea typeface="等线" panose="02010600030101010101" pitchFamily="2" charset="-122"/>
                  </a:rPr>
                  <a:t>familial aggregation of cholesterol levels. In particular, suppose cholesterol levels are assessed in 100 children, 2 to 14 years of age, of men who have died from heart disease and it is found that the mean cholesterol level in the group (</a:t>
                </a:r>
                <a:r>
                  <a:rPr lang="en-US" sz="1200" i="0">
                    <a:latin typeface="Cambria Math" panose="02040503050406030204" pitchFamily="18" charset="0"/>
                    <a:ea typeface="等线" panose="02010600030101010101" pitchFamily="2" charset="-122"/>
                  </a:rPr>
                  <a:t>(</a:t>
                </a:r>
                <a:r>
                  <a:rPr lang="en-US" sz="1200" i="0" dirty="0">
                    <a:latin typeface="Cambria Math" panose="02040503050406030204" pitchFamily="18" charset="0"/>
                    <a:ea typeface="等线" panose="02010600030101010101" pitchFamily="2" charset="-122"/>
                  </a:rPr>
                  <a:t>"</a:t>
                </a:r>
                <a:r>
                  <a:rPr lang="en-US" sz="1200" i="0" dirty="0">
                    <a:latin typeface="等线" panose="02010600030101010101" pitchFamily="2" charset="-122"/>
                    <a:ea typeface="等线" panose="02010600030101010101" pitchFamily="2" charset="-122"/>
                  </a:rPr>
                  <a:t>x</a:t>
                </a:r>
                <a:r>
                  <a:rPr lang="en-US" sz="1200" i="0" baseline="-25000" dirty="0">
                    <a:latin typeface="等线" panose="02010600030101010101" pitchFamily="2" charset="-122"/>
                    <a:ea typeface="等线" panose="02010600030101010101" pitchFamily="2" charset="-122"/>
                  </a:rPr>
                  <a:t>1</a:t>
                </a:r>
                <a:r>
                  <a:rPr lang="en-US" sz="1200" i="0" baseline="-25000" dirty="0">
                    <a:latin typeface="Cambria Math" panose="02040503050406030204" pitchFamily="18" charset="0"/>
                    <a:ea typeface="等线" panose="02010600030101010101" pitchFamily="2" charset="-122"/>
                  </a:rPr>
                  <a:t>" </a:t>
                </a:r>
                <a:r>
                  <a:rPr lang="en-US" sz="1200" i="0" baseline="-25000">
                    <a:latin typeface="Cambria Math" panose="02040503050406030204" pitchFamily="18" charset="0"/>
                    <a:ea typeface="等线" panose="02010600030101010101" pitchFamily="2" charset="-122"/>
                  </a:rPr>
                  <a:t>) ̅</a:t>
                </a:r>
                <a:r>
                  <a:rPr lang="en-US" sz="1200" dirty="0">
                    <a:latin typeface="等线" panose="02010600030101010101" pitchFamily="2" charset="-122"/>
                    <a:ea typeface="等线" panose="02010600030101010101" pitchFamily="2" charset="-122"/>
                  </a:rPr>
                  <a:t>)  is 207.3 mg/dL. Suppose the sample standard deviation in this group (s</a:t>
                </a:r>
                <a:r>
                  <a:rPr lang="en-US" sz="1200" baseline="-25000" dirty="0">
                    <a:latin typeface="等线" panose="02010600030101010101" pitchFamily="2" charset="-122"/>
                    <a:ea typeface="等线" panose="02010600030101010101" pitchFamily="2" charset="-122"/>
                  </a:rPr>
                  <a:t>1</a:t>
                </a:r>
                <a:r>
                  <a:rPr lang="en-US" sz="1200" dirty="0">
                    <a:latin typeface="等线" panose="02010600030101010101" pitchFamily="2" charset="-122"/>
                    <a:ea typeface="等线" panose="02010600030101010101" pitchFamily="2" charset="-122"/>
                  </a:rPr>
                  <a:t>) is 35.6 mg/dL. Previously, the cholesterol levels in this group of children were compared with 175 mg/dL, which was assumed to be the underlying mean level in children in this age group based on previous large studies.</a:t>
                </a:r>
              </a:p>
              <a:p>
                <a:r>
                  <a:rPr lang="en-US" sz="1200" dirty="0">
                    <a:latin typeface="等线" panose="02010600030101010101" pitchFamily="2" charset="-122"/>
                    <a:ea typeface="等线" panose="02010600030101010101" pitchFamily="2" charset="-122"/>
                  </a:rPr>
                  <a:t>A better experimental design would be to select a group of control children whose fathers are alive and do not have heart disease and who are from the same census tract as the case children, and then to compare their cholesterol levels with those of the case children. If the case fathers are identified by a search of death records from the census tract, then researchers can select control children who live in the same census tract as the case families but whose fathers have no history of heart disease. The case and control children come from the same census tract but are not individually matched. Thus, they are considered as two independent samples rather than as two paired samples. The cholesterol levels in these children can then be measured. Suppose the researchers found that among 74 control children, the mean cholesterol level (</a:t>
                </a:r>
                <a:r>
                  <a:rPr lang="en-US" sz="1200" i="0">
                    <a:latin typeface="Cambria Math" panose="02040503050406030204" pitchFamily="18" charset="0"/>
                    <a:ea typeface="等线" panose="02010600030101010101" pitchFamily="2" charset="-122"/>
                  </a:rPr>
                  <a:t>(</a:t>
                </a:r>
                <a:r>
                  <a:rPr lang="en-US" sz="1200" i="0" dirty="0">
                    <a:latin typeface="Cambria Math" panose="02040503050406030204" pitchFamily="18" charset="0"/>
                    <a:ea typeface="等线" panose="02010600030101010101" pitchFamily="2" charset="-122"/>
                  </a:rPr>
                  <a:t>𝑥</a:t>
                </a:r>
                <a:r>
                  <a:rPr lang="en-US" sz="1200" i="0" baseline="-25000" dirty="0">
                    <a:latin typeface="Cambria Math" panose="02040503050406030204" pitchFamily="18" charset="0"/>
                    <a:ea typeface="等线" panose="02010600030101010101" pitchFamily="2" charset="-122"/>
                  </a:rPr>
                  <a:t>2</a:t>
                </a:r>
                <a:r>
                  <a:rPr lang="en-US" sz="1200" i="0" baseline="-25000">
                    <a:latin typeface="Cambria Math" panose="02040503050406030204" pitchFamily="18" charset="0"/>
                    <a:ea typeface="等线" panose="02010600030101010101" pitchFamily="2" charset="-122"/>
                  </a:rPr>
                  <a:t>) ̅</a:t>
                </a:r>
                <a:r>
                  <a:rPr lang="en-US" sz="1200" dirty="0">
                    <a:latin typeface="等线" panose="02010600030101010101" pitchFamily="2" charset="-122"/>
                    <a:ea typeface="等线" panose="02010600030101010101" pitchFamily="2" charset="-122"/>
                  </a:rPr>
                  <a:t>)  is 193.4 mg/dL with a sample standard deviation (s</a:t>
                </a:r>
                <a:r>
                  <a:rPr lang="en-US" sz="1200" baseline="-25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of 17.3 mg/dL. We would like to compare the means of these two groups using the two-sample t test for independent samples given in Equation 8.11, but we are hesitant to assume equal variances because the sample variance of the case group is about four times as large as that of the control group: 35.6</a:t>
                </a:r>
                <a:r>
                  <a:rPr lang="en-US" sz="1200" baseline="30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 17.3</a:t>
                </a:r>
                <a:r>
                  <a:rPr lang="en-US" sz="1200" baseline="30000" dirty="0">
                    <a:latin typeface="等线" panose="02010600030101010101" pitchFamily="2" charset="-122"/>
                    <a:ea typeface="等线" panose="02010600030101010101" pitchFamily="2" charset="-122"/>
                  </a:rPr>
                  <a:t>2</a:t>
                </a:r>
                <a:r>
                  <a:rPr lang="en-US" sz="1200" dirty="0">
                    <a:latin typeface="等线" panose="02010600030101010101" pitchFamily="2" charset="-122"/>
                    <a:ea typeface="等线" panose="02010600030101010101" pitchFamily="2" charset="-122"/>
                  </a:rPr>
                  <a:t> = 4.23.</a:t>
                </a:r>
              </a:p>
              <a:p>
                <a:r>
                  <a:rPr lang="en-US" sz="1200" dirty="0">
                    <a:latin typeface="等线" panose="02010600030101010101" pitchFamily="2" charset="-122"/>
                    <a:ea typeface="等线" panose="02010600030101010101" pitchFamily="2" charset="-122"/>
                  </a:rPr>
                  <a:t>Test for the equality of the two variances.</a:t>
                </a:r>
                <a:endParaRPr lang="en-US" dirty="0"/>
              </a:p>
            </p:txBody>
          </p:sp>
        </mc:Fallback>
      </mc:AlternateContent>
    </p:spTree>
    <p:extLst>
      <p:ext uri="{BB962C8B-B14F-4D97-AF65-F5344CB8AC3E}">
        <p14:creationId xmlns:p14="http://schemas.microsoft.com/office/powerpoint/2010/main" val="1968633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157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318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pPr algn="just"/>
            <a:endParaRPr baseline="-250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pPr marL="342900" indent="-342900">
              <a:buSzPct val="100000"/>
              <a:buFont typeface="Arial"/>
              <a:buChar char="•"/>
              <a:defRPr i="1"/>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p:txBody>
      </p:sp>
    </p:spTree>
    <p:extLst>
      <p:ext uri="{BB962C8B-B14F-4D97-AF65-F5344CB8AC3E}">
        <p14:creationId xmlns:p14="http://schemas.microsoft.com/office/powerpoint/2010/main" val="4088715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951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49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234577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789576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have already tested for equality of the two variances in Example 8.17 and found them to be significantly different. Thus the two-sample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test for unequal variances should be used. The test statistic is</a:t>
                </a:r>
              </a:p>
              <a:p>
                <a:r>
                  <a:rPr lang="en-US" dirty="0"/>
                  <a:t>….</a:t>
                </a:r>
              </a:p>
              <a:p>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等线" panose="02010600030101010101" pitchFamily="2" charset="-122"/>
                    <a:cs typeface="Arial" panose="020B0604020202020204" pitchFamily="34" charset="0"/>
                  </a:rPr>
                  <a:t>Therefore, the approximate degrees of freedom = </a:t>
                </a:r>
                <a:r>
                  <a:rPr lang="en-US" i="0">
                    <a:latin typeface="Cambria Math" panose="02040503050406030204" pitchFamily="18" charset="0"/>
                    <a:ea typeface="等线" panose="02010600030101010101" pitchFamily="2" charset="-122"/>
                  </a:rPr>
                  <a:t>𝑑^′′</a:t>
                </a:r>
                <a:r>
                  <a:rPr lang="en-US" dirty="0">
                    <a:latin typeface="Arial" panose="020B0604020202020204" pitchFamily="34" charset="0"/>
                    <a:ea typeface="等线" panose="02010600030101010101" pitchFamily="2" charset="-122"/>
                    <a:cs typeface="Arial" panose="020B0604020202020204" pitchFamily="34" charset="0"/>
                  </a:rPr>
                  <a:t>= 151. If the critical value method is used, note that </a:t>
                </a:r>
                <a:r>
                  <a:rPr lang="en-US" i="1" dirty="0">
                    <a:latin typeface="Arial" panose="020B0604020202020204" pitchFamily="34" charset="0"/>
                    <a:ea typeface="等线" panose="02010600030101010101" pitchFamily="2" charset="-122"/>
                    <a:cs typeface="Arial" panose="020B0604020202020204" pitchFamily="34" charset="0"/>
                  </a:rPr>
                  <a:t>t </a:t>
                </a:r>
                <a:r>
                  <a:rPr lang="en-US" dirty="0">
                    <a:latin typeface="Arial" panose="020B0604020202020204" pitchFamily="34" charset="0"/>
                    <a:ea typeface="等线" panose="02010600030101010101" pitchFamily="2" charset="-122"/>
                    <a:cs typeface="Arial" panose="020B0604020202020204" pitchFamily="34" charset="0"/>
                  </a:rPr>
                  <a:t>= 3.40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dirty="0">
                    <a:latin typeface="Arial" panose="020B0604020202020204" pitchFamily="34" charset="0"/>
                    <a:ea typeface="等线" panose="02010600030101010101" pitchFamily="2" charset="-122"/>
                    <a:cs typeface="Arial" panose="020B0604020202020204" pitchFamily="34" charset="0"/>
                  </a:rPr>
                  <a:t>120,.975 </a:t>
                </a:r>
                <a:r>
                  <a:rPr lang="en-US" dirty="0">
                    <a:latin typeface="Arial" panose="020B0604020202020204" pitchFamily="34" charset="0"/>
                    <a:ea typeface="等线" panose="02010600030101010101" pitchFamily="2" charset="-122"/>
                    <a:cs typeface="Arial" panose="020B0604020202020204" pitchFamily="34" charset="0"/>
                  </a:rPr>
                  <a:t>= 1.980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dirty="0">
                    <a:latin typeface="Arial" panose="020B0604020202020204" pitchFamily="34" charset="0"/>
                    <a:ea typeface="等线" panose="02010600030101010101" pitchFamily="2" charset="-122"/>
                    <a:cs typeface="Arial" panose="020B0604020202020204" pitchFamily="34" charset="0"/>
                  </a:rPr>
                  <a:t>151,.975</a:t>
                </a:r>
                <a:r>
                  <a:rPr lang="en-US" dirty="0">
                    <a:latin typeface="Arial" panose="020B0604020202020204" pitchFamily="34" charset="0"/>
                    <a:ea typeface="等线" panose="02010600030101010101" pitchFamily="2" charset="-122"/>
                    <a:cs typeface="Arial" panose="020B0604020202020204" pitchFamily="34" charset="0"/>
                  </a:rPr>
                  <a:t>. Alternatively, we can use the qt command of R to evaluate </a:t>
                </a:r>
                <a:r>
                  <a:rPr lang="en-US" b="1" i="1" dirty="0">
                    <a:latin typeface="Arial" panose="020B0604020202020204" pitchFamily="34" charset="0"/>
                    <a:ea typeface="等线" panose="02010600030101010101" pitchFamily="2" charset="-122"/>
                    <a:cs typeface="Arial" panose="020B0604020202020204" pitchFamily="34" charset="0"/>
                  </a:rPr>
                  <a:t>t</a:t>
                </a:r>
                <a:r>
                  <a:rPr lang="en-US" b="1" dirty="0">
                    <a:latin typeface="Arial" panose="020B0604020202020204" pitchFamily="34" charset="0"/>
                    <a:ea typeface="等线" panose="02010600030101010101" pitchFamily="2" charset="-122"/>
                    <a:cs typeface="Arial" panose="020B0604020202020204" pitchFamily="34" charset="0"/>
                  </a:rPr>
                  <a:t>151,.975 </a:t>
                </a:r>
                <a:r>
                  <a:rPr lang="en-US" dirty="0">
                    <a:latin typeface="Arial" panose="020B0604020202020204" pitchFamily="34" charset="0"/>
                    <a:ea typeface="等线" panose="02010600030101010101" pitchFamily="2" charset="-122"/>
                    <a:cs typeface="Arial" panose="020B0604020202020204" pitchFamily="34" charset="0"/>
                  </a:rPr>
                  <a:t>directly as follows:</a:t>
                </a:r>
              </a:p>
              <a:p>
                <a:endParaRPr lang="en-US" dirty="0"/>
              </a:p>
            </p:txBody>
          </p:sp>
        </mc:Fallback>
      </mc:AlternateContent>
    </p:spTree>
    <p:extLst>
      <p:ext uri="{BB962C8B-B14F-4D97-AF65-F5344CB8AC3E}">
        <p14:creationId xmlns:p14="http://schemas.microsoft.com/office/powerpoint/2010/main" val="2678591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3820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59208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pPr marL="0" indent="0">
              <a:buClr>
                <a:srgbClr val="000000"/>
              </a:buClr>
              <a:buSzPct val="1000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pPr marL="0" indent="0" algn="just">
              <a:buClr>
                <a:srgbClr val="000000"/>
              </a:buClr>
              <a:buSzPct val="1000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prstGeom prst="rect">
            <a:avLst/>
          </a:prstGeom>
        </p:spPr>
        <p:txBody>
          <a:bodyPr/>
          <a:lstStyle/>
          <a:p>
            <a:endParaRPr/>
          </a:p>
        </p:txBody>
      </p:sp>
      <p:sp>
        <p:nvSpPr>
          <p:cNvPr id="118" name="Shape 118"/>
          <p:cNvSpPr>
            <a:spLocks noGrp="1"/>
          </p:cNvSpPr>
          <p:nvPr>
            <p:ph type="body" sz="quarter" idx="1"/>
          </p:nvPr>
        </p:nvSpPr>
        <p:spPr>
          <a:prstGeom prst="rect">
            <a:avLst/>
          </a:prstGeom>
        </p:spPr>
        <p:txBody>
          <a:bodyPr/>
          <a:lstStyle/>
          <a:p>
            <a:pPr>
              <a:defRPr b="1"/>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pPr>
              <a:defRPr sz="1400"/>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pPr algn="just"/>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1/31/2021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184997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60.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24.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microsoft.com/office/2007/relationships/diagramDrawing" Target="../diagrams/drawing3.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QuickStyle" Target="../diagrams/quickStyle3.xml"/><Relationship Id="rId5" Type="http://schemas.openxmlformats.org/officeDocument/2006/relationships/diagramQuickStyle" Target="../diagrams/quickStyle2.xml"/><Relationship Id="rId10" Type="http://schemas.openxmlformats.org/officeDocument/2006/relationships/diagramLayout" Target="../diagrams/layout3.xml"/><Relationship Id="rId4" Type="http://schemas.openxmlformats.org/officeDocument/2006/relationships/diagramLayout" Target="../diagrams/layout2.xml"/><Relationship Id="rId9"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a:t>Lecture 4</a:t>
            </a:r>
            <a:endParaRPr dirty="0"/>
          </a:p>
          <a:p>
            <a:pPr>
              <a:spcBef>
                <a:spcPts val="500"/>
              </a:spcBef>
              <a:defRPr sz="2400"/>
            </a:pPr>
            <a:r>
              <a:rPr dirty="0"/>
              <a:t>Hypothesis Testing: Two-sample Inference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504372" y="816428"/>
            <a:ext cx="7854950" cy="6281057"/>
          </a:xfrm>
          <a:prstGeom prst="rect">
            <a:avLst/>
          </a:prstGeom>
        </p:spPr>
        <p:txBody>
          <a:bodyPr>
            <a:normAutofit/>
          </a:bodyPr>
          <a:lstStyle/>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endParaRPr lang="en-US" dirty="0"/>
          </a:p>
          <a:p>
            <a:pPr algn="l">
              <a:spcBef>
                <a:spcPts val="400"/>
              </a:spcBef>
              <a:buClr>
                <a:srgbClr val="000000"/>
              </a:buClr>
              <a:buSzPct val="100000"/>
              <a:defRPr sz="2000" b="1"/>
            </a:pPr>
            <a:endParaRPr lang="en-US" dirty="0"/>
          </a:p>
          <a:p>
            <a:pPr marL="342900" indent="-342900" algn="l">
              <a:spcBef>
                <a:spcPts val="400"/>
              </a:spcBef>
              <a:buClr>
                <a:srgbClr val="000000"/>
              </a:buClr>
              <a:buSzPct val="100000"/>
              <a:buFont typeface="Arial"/>
              <a:buChar char="•"/>
              <a:defRPr sz="2000" b="1"/>
            </a:pPr>
            <a:endParaRPr lang="en-US" dirty="0"/>
          </a:p>
          <a:p>
            <a:pPr marL="342900" indent="-342900" algn="l">
              <a:spcBef>
                <a:spcPts val="400"/>
              </a:spcBef>
              <a:buClr>
                <a:srgbClr val="000000"/>
              </a:buClr>
              <a:buSzPct val="100000"/>
              <a:buFont typeface="Arial"/>
              <a:buChar char="•"/>
              <a:defRPr sz="2000" b="1"/>
            </a:pPr>
            <a:r>
              <a:rPr lang="en-US" sz="2000" dirty="0"/>
              <a:t>Probability of a type I error: </a:t>
            </a:r>
          </a:p>
          <a:p>
            <a:pPr lvl="1" indent="0" algn="l">
              <a:spcBef>
                <a:spcPts val="400"/>
              </a:spcBef>
              <a:buClr>
                <a:srgbClr val="000000"/>
              </a:buClr>
              <a:buSzPct val="100000"/>
              <a:defRPr sz="2000" b="1"/>
            </a:pPr>
            <a:r>
              <a:rPr lang="en-US" sz="2000" dirty="0">
                <a:latin typeface="Symbol"/>
                <a:ea typeface="Symbol"/>
                <a:cs typeface="Symbol"/>
                <a:sym typeface="Symbol"/>
              </a:rPr>
              <a:t>     a </a:t>
            </a:r>
            <a:r>
              <a:rPr lang="en-US" sz="2000" dirty="0"/>
              <a:t>: significance level of a test</a:t>
            </a:r>
            <a:endParaRPr lang="en-US" sz="2000" dirty="0">
              <a:solidFill>
                <a:srgbClr val="888888"/>
              </a:solidFill>
            </a:endParaRPr>
          </a:p>
          <a:p>
            <a:pPr algn="l">
              <a:defRPr sz="2000"/>
            </a:pPr>
            <a:endParaRPr lang="en-US" sz="2000" dirty="0">
              <a:solidFill>
                <a:srgbClr val="888888"/>
              </a:solidFill>
            </a:endParaRPr>
          </a:p>
          <a:p>
            <a:pPr marL="342900" indent="-342900" algn="l">
              <a:spcBef>
                <a:spcPts val="400"/>
              </a:spcBef>
              <a:buClr>
                <a:srgbClr val="000000"/>
              </a:buClr>
              <a:buSzPct val="100000"/>
              <a:buFont typeface="Arial"/>
              <a:buChar char="•"/>
              <a:defRPr sz="2000" b="1"/>
            </a:pPr>
            <a:r>
              <a:rPr lang="en-US" sz="2000" dirty="0"/>
              <a:t>Probability of a type II error:</a:t>
            </a:r>
            <a:r>
              <a:rPr lang="en-US" sz="2000" b="0" dirty="0"/>
              <a:t> </a:t>
            </a:r>
          </a:p>
          <a:p>
            <a:pPr marL="342900" indent="-342900" algn="l">
              <a:spcBef>
                <a:spcPts val="400"/>
              </a:spcBef>
              <a:buClr>
                <a:srgbClr val="000000"/>
              </a:buClr>
              <a:buSzPct val="100000"/>
              <a:buFont typeface="Arial"/>
              <a:buChar char="•"/>
              <a:defRPr sz="2000" b="1"/>
            </a:pPr>
            <a:r>
              <a:rPr lang="en-US" sz="2000" dirty="0">
                <a:latin typeface="Symbol"/>
                <a:ea typeface="Symbol"/>
                <a:cs typeface="Symbol"/>
                <a:sym typeface="Symbol"/>
              </a:rPr>
              <a:t>b</a:t>
            </a:r>
            <a:r>
              <a:rPr lang="en-US" sz="2000" dirty="0"/>
              <a:t>: function of </a:t>
            </a:r>
            <a:r>
              <a:rPr lang="en-US" sz="2000" dirty="0">
                <a:latin typeface="Symbol"/>
                <a:ea typeface="Symbol"/>
                <a:cs typeface="Symbol"/>
                <a:sym typeface="Symbol"/>
              </a:rPr>
              <a:t>m </a:t>
            </a:r>
            <a:r>
              <a:rPr lang="en-US" sz="2000" dirty="0"/>
              <a:t>and  other factors</a:t>
            </a:r>
            <a:endParaRPr lang="en-US" sz="2000" dirty="0">
              <a:solidFill>
                <a:srgbClr val="888888"/>
              </a:solidFill>
            </a:endParaRPr>
          </a:p>
          <a:p>
            <a:pPr algn="l">
              <a:defRPr sz="2000"/>
            </a:pPr>
            <a:endParaRPr sz="2000" dirty="0">
              <a:solidFill>
                <a:srgbClr val="888888"/>
              </a:solidFill>
            </a:endParaRPr>
          </a:p>
          <a:p>
            <a:pPr marL="342900" indent="-342900" algn="l">
              <a:spcBef>
                <a:spcPts val="400"/>
              </a:spcBef>
              <a:buSzPct val="100000"/>
              <a:buFont typeface="Arial"/>
              <a:buChar char="•"/>
              <a:defRPr sz="2000" b="1"/>
            </a:pPr>
            <a:r>
              <a:rPr sz="2000" dirty="0"/>
              <a:t>Power</a:t>
            </a:r>
            <a:r>
              <a:rPr sz="2000" b="0" dirty="0"/>
              <a:t> of a test : 1 - </a:t>
            </a:r>
            <a:r>
              <a:rPr sz="2000" b="0" dirty="0">
                <a:latin typeface="Symbol"/>
                <a:ea typeface="Symbol"/>
                <a:cs typeface="Symbol"/>
                <a:sym typeface="Symbol"/>
              </a:rPr>
              <a:t>b </a:t>
            </a:r>
            <a:r>
              <a:rPr sz="2000" b="0" dirty="0"/>
              <a:t>= 1 – probability of a type II error = </a:t>
            </a:r>
            <a:r>
              <a:rPr sz="2000" b="0" dirty="0" err="1"/>
              <a:t>Pr</a:t>
            </a:r>
            <a:r>
              <a:rPr sz="2000" b="0" dirty="0"/>
              <a:t>(rejecting H</a:t>
            </a:r>
            <a:r>
              <a:rPr sz="2000" b="0" baseline="-25000" dirty="0"/>
              <a:t>0</a:t>
            </a:r>
            <a:r>
              <a:rPr sz="2000" b="0" dirty="0"/>
              <a:t>|H</a:t>
            </a:r>
            <a:r>
              <a:rPr sz="2000" b="0" baseline="-25000" dirty="0"/>
              <a:t>1</a:t>
            </a:r>
            <a:r>
              <a:rPr sz="2000" b="0" dirty="0"/>
              <a:t> true)</a:t>
            </a:r>
          </a:p>
          <a:p>
            <a:pPr algn="l">
              <a:defRPr sz="2000"/>
            </a:pPr>
            <a:endParaRPr sz="2000" b="0" dirty="0"/>
          </a:p>
          <a:p>
            <a:pPr marL="342900" indent="-342900" algn="l">
              <a:spcBef>
                <a:spcPts val="400"/>
              </a:spcBef>
              <a:buSzPct val="100000"/>
              <a:buFont typeface="Arial"/>
              <a:buChar char="•"/>
              <a:defRPr sz="2000" b="1"/>
            </a:pPr>
            <a:r>
              <a:rPr sz="2000" dirty="0"/>
              <a:t>Objective of hypothesis testing</a:t>
            </a:r>
            <a:r>
              <a:rPr sz="2000" b="0" dirty="0"/>
              <a:t>: use statistical tests that make </a:t>
            </a:r>
            <a:r>
              <a:rPr sz="2000" b="0" dirty="0">
                <a:latin typeface="Symbol"/>
                <a:ea typeface="Symbol"/>
                <a:cs typeface="Symbol"/>
                <a:sym typeface="Symbol"/>
              </a:rPr>
              <a:t>a </a:t>
            </a:r>
            <a:r>
              <a:rPr sz="2000" b="0" dirty="0"/>
              <a:t>and </a:t>
            </a:r>
            <a:r>
              <a:rPr sz="2000" b="0" dirty="0">
                <a:latin typeface="Symbol"/>
                <a:ea typeface="Symbol"/>
                <a:cs typeface="Symbol"/>
                <a:sym typeface="Symbol"/>
              </a:rPr>
              <a:t>b </a:t>
            </a:r>
            <a:r>
              <a:rPr sz="2000" b="0" dirty="0"/>
              <a:t>as small as possible</a:t>
            </a:r>
          </a:p>
        </p:txBody>
      </p:sp>
      <p:pic>
        <p:nvPicPr>
          <p:cNvPr id="3" name="Picture 2">
            <a:extLst>
              <a:ext uri="{FF2B5EF4-FFF2-40B4-BE49-F238E27FC236}">
                <a16:creationId xmlns:a16="http://schemas.microsoft.com/office/drawing/2014/main" id="{3133E780-EC58-4037-A314-70F030A1B29A}"/>
              </a:ext>
            </a:extLst>
          </p:cNvPr>
          <p:cNvPicPr>
            <a:picLocks noChangeAspect="1"/>
          </p:cNvPicPr>
          <p:nvPr/>
        </p:nvPicPr>
        <p:blipFill>
          <a:blip r:embed="rId3"/>
          <a:stretch>
            <a:fillRect/>
          </a:stretch>
        </p:blipFill>
        <p:spPr>
          <a:xfrm>
            <a:off x="2328798" y="660857"/>
            <a:ext cx="4998078" cy="2152949"/>
          </a:xfrm>
          <a:prstGeom prst="rect">
            <a:avLst/>
          </a:prstGeom>
        </p:spPr>
      </p:pic>
      <p:sp>
        <p:nvSpPr>
          <p:cNvPr id="2" name="TextBox 1">
            <a:extLst>
              <a:ext uri="{FF2B5EF4-FFF2-40B4-BE49-F238E27FC236}">
                <a16:creationId xmlns:a16="http://schemas.microsoft.com/office/drawing/2014/main" id="{DF962172-CFB6-4E75-9D53-28A0713D4541}"/>
              </a:ext>
            </a:extLst>
          </p:cNvPr>
          <p:cNvSpPr txBox="1"/>
          <p:nvPr/>
        </p:nvSpPr>
        <p:spPr>
          <a:xfrm>
            <a:off x="4957011" y="1306446"/>
            <a:ext cx="255837"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l-GR" sz="2200" b="0" i="0" u="none" strike="noStrike" cap="none" spc="0" normalizeH="0" baseline="0" dirty="0">
                <a:ln>
                  <a:noFill/>
                </a:ln>
                <a:solidFill>
                  <a:schemeClr val="accent5">
                    <a:lumMod val="75000"/>
                  </a:schemeClr>
                </a:solidFill>
                <a:effectLst/>
                <a:uFillTx/>
                <a:latin typeface="Arial"/>
                <a:ea typeface="Arial"/>
                <a:cs typeface="Arial"/>
                <a:sym typeface="Arial"/>
              </a:rPr>
              <a:t>α</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5" name="TextBox 4">
            <a:extLst>
              <a:ext uri="{FF2B5EF4-FFF2-40B4-BE49-F238E27FC236}">
                <a16:creationId xmlns:a16="http://schemas.microsoft.com/office/drawing/2014/main" id="{F1D185F5-3910-4BF9-807F-22A03B48BC3F}"/>
              </a:ext>
            </a:extLst>
          </p:cNvPr>
          <p:cNvSpPr txBox="1"/>
          <p:nvPr/>
        </p:nvSpPr>
        <p:spPr>
          <a:xfrm>
            <a:off x="6045200" y="1974857"/>
            <a:ext cx="254235"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l-GR" sz="2200" dirty="0">
                <a:solidFill>
                  <a:schemeClr val="accent5">
                    <a:lumMod val="75000"/>
                  </a:schemeClr>
                </a:solidFill>
              </a:rPr>
              <a:t>β</a:t>
            </a:r>
            <a:endParaRPr kumimoji="0" lang="en-US" sz="2200" b="0" i="0" u="none" strike="noStrike" cap="none" spc="0" normalizeH="0" baseline="0" dirty="0">
              <a:ln>
                <a:noFill/>
              </a:ln>
              <a:solidFill>
                <a:schemeClr val="accent5">
                  <a:lumMod val="75000"/>
                </a:schemeClr>
              </a:solidFill>
              <a:effectLst/>
              <a:uFillTx/>
              <a:latin typeface="Arial"/>
              <a:ea typeface="Arial"/>
              <a:cs typeface="Arial"/>
              <a:sym typeface="Arial"/>
            </a:endParaRPr>
          </a:p>
        </p:txBody>
      </p:sp>
      <p:sp>
        <p:nvSpPr>
          <p:cNvPr id="6" name="Title 1">
            <a:extLst>
              <a:ext uri="{FF2B5EF4-FFF2-40B4-BE49-F238E27FC236}">
                <a16:creationId xmlns:a16="http://schemas.microsoft.com/office/drawing/2014/main" id="{23C316A5-52BE-4B70-A6D9-A6ED17A9FDF7}"/>
              </a:ext>
            </a:extLst>
          </p:cNvPr>
          <p:cNvSpPr txBox="1">
            <a:spLocks/>
          </p:cNvSpPr>
          <p:nvPr/>
        </p:nvSpPr>
        <p:spPr>
          <a:xfrm>
            <a:off x="646176" y="0"/>
            <a:ext cx="785164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Autofit/>
          </a:bodyPr>
          <a:lstStyle>
            <a:lvl1pPr marL="0" marR="0" indent="0" algn="ctr" defTabSz="813816" rtl="0" latinLnBrk="0">
              <a:lnSpc>
                <a:spcPct val="100000"/>
              </a:lnSpc>
              <a:spcBef>
                <a:spcPts val="0"/>
              </a:spcBef>
              <a:spcAft>
                <a:spcPts val="0"/>
              </a:spcAft>
              <a:buClrTx/>
              <a:buSzTx/>
              <a:buFontTx/>
              <a:buNone/>
              <a:tabLst/>
              <a:defRPr sz="3115" b="1"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a:lstStyle>
          <a:p>
            <a:pPr hangingPunct="1"/>
            <a:r>
              <a:rPr lang="en-US" sz="3200" dirty="0"/>
              <a:t>Hypothesis Testing</a:t>
            </a:r>
          </a:p>
        </p:txBody>
      </p:sp>
      <p:sp>
        <p:nvSpPr>
          <p:cNvPr id="7" name="TextBox 6">
            <a:extLst>
              <a:ext uri="{FF2B5EF4-FFF2-40B4-BE49-F238E27FC236}">
                <a16:creationId xmlns:a16="http://schemas.microsoft.com/office/drawing/2014/main" id="{A0C2C2CC-5102-4227-B025-9E0B1DC015A3}"/>
              </a:ext>
            </a:extLst>
          </p:cNvPr>
          <p:cNvSpPr txBox="1"/>
          <p:nvPr/>
        </p:nvSpPr>
        <p:spPr>
          <a:xfrm>
            <a:off x="141797" y="-20596"/>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A724-C09F-4C94-9643-B99061596979}"/>
              </a:ext>
            </a:extLst>
          </p:cNvPr>
          <p:cNvSpPr>
            <a:spLocks noGrp="1"/>
          </p:cNvSpPr>
          <p:nvPr>
            <p:ph type="title"/>
          </p:nvPr>
        </p:nvSpPr>
        <p:spPr/>
        <p:txBody>
          <a:bodyPr>
            <a:normAutofit/>
          </a:bodyPr>
          <a:lstStyle/>
          <a:p>
            <a:r>
              <a:rPr lang="en-US" sz="3000" b="1" dirty="0"/>
              <a:t>Paired t-test</a:t>
            </a:r>
          </a:p>
        </p:txBody>
      </p:sp>
      <p:sp>
        <p:nvSpPr>
          <p:cNvPr id="3" name="Text Placeholder 2">
            <a:extLst>
              <a:ext uri="{FF2B5EF4-FFF2-40B4-BE49-F238E27FC236}">
                <a16:creationId xmlns:a16="http://schemas.microsoft.com/office/drawing/2014/main" id="{D9899FE1-D2F4-43C5-A1B0-947AF64E8352}"/>
              </a:ext>
            </a:extLst>
          </p:cNvPr>
          <p:cNvSpPr>
            <a:spLocks noGrp="1"/>
          </p:cNvSpPr>
          <p:nvPr>
            <p:ph type="body" idx="1"/>
          </p:nvPr>
        </p:nvSpPr>
        <p:spPr/>
        <p:txBody>
          <a:bodyPr>
            <a:normAutofit/>
          </a:bodyPr>
          <a:lstStyle/>
          <a:p>
            <a:r>
              <a:rPr lang="en-US" sz="2500" dirty="0"/>
              <a:t>Compare two population means</a:t>
            </a:r>
          </a:p>
          <a:p>
            <a:r>
              <a:rPr lang="en-US" sz="2500" dirty="0"/>
              <a:t>Two samples (observations in sample 1 can be paired with observations in sample 2)</a:t>
            </a:r>
          </a:p>
          <a:p>
            <a:r>
              <a:rPr lang="en-US" sz="2500" dirty="0"/>
              <a:t>E.g.:</a:t>
            </a:r>
          </a:p>
          <a:p>
            <a:pPr lvl="1"/>
            <a:r>
              <a:rPr lang="en-US" sz="2500" dirty="0"/>
              <a:t>Pre- and post- test on the same subjects</a:t>
            </a:r>
          </a:p>
          <a:p>
            <a:pPr lvl="1"/>
            <a:r>
              <a:rPr lang="en-US" sz="2500" dirty="0"/>
              <a:t>Compare two treatments on the same subjects</a:t>
            </a:r>
          </a:p>
        </p:txBody>
      </p:sp>
    </p:spTree>
    <p:extLst>
      <p:ext uri="{BB962C8B-B14F-4D97-AF65-F5344CB8AC3E}">
        <p14:creationId xmlns:p14="http://schemas.microsoft.com/office/powerpoint/2010/main" val="36585069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ubtitle 2"/>
          <p:cNvSpPr txBox="1">
            <a:spLocks noGrp="1"/>
          </p:cNvSpPr>
          <p:nvPr>
            <p:ph type="subTitle" idx="1"/>
          </p:nvPr>
        </p:nvSpPr>
        <p:spPr>
          <a:xfrm>
            <a:off x="533400" y="457200"/>
            <a:ext cx="7854950" cy="6324600"/>
          </a:xfrm>
          <a:prstGeom prst="rect">
            <a:avLst/>
          </a:prstGeom>
        </p:spPr>
        <p:txBody>
          <a:bodyPr/>
          <a:lstStyle/>
          <a:p>
            <a:pPr>
              <a:defRPr sz="3000" b="1"/>
            </a:pPr>
            <a:r>
              <a:rPr lang="en-US" dirty="0"/>
              <a:t>Example:</a:t>
            </a:r>
            <a:r>
              <a:rPr dirty="0"/>
              <a:t> Paired </a:t>
            </a:r>
            <a:r>
              <a:rPr i="1" dirty="0"/>
              <a:t>t</a:t>
            </a:r>
            <a:r>
              <a:rPr dirty="0"/>
              <a:t> Test</a:t>
            </a:r>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3000" b="1">
                <a:solidFill>
                  <a:srgbClr val="ABCB70"/>
                </a:solidFill>
              </a:defRPr>
            </a:pPr>
            <a:endParaRPr dirty="0"/>
          </a:p>
          <a:p>
            <a:pPr>
              <a:defRPr sz="1800" b="1">
                <a:solidFill>
                  <a:srgbClr val="ABCB70"/>
                </a:solidFill>
              </a:defRPr>
            </a:pPr>
            <a:endParaRPr dirty="0"/>
          </a:p>
          <a:p>
            <a:pPr>
              <a:defRPr sz="1800" b="1">
                <a:solidFill>
                  <a:srgbClr val="ABCB70"/>
                </a:solidFill>
              </a:defRPr>
            </a:pPr>
            <a:endParaRPr dirty="0"/>
          </a:p>
          <a:p>
            <a:pPr marL="342900" indent="-342900" algn="just">
              <a:spcBef>
                <a:spcPts val="400"/>
              </a:spcBef>
              <a:buSzPct val="100000"/>
              <a:buFont typeface="Arial"/>
              <a:buChar char="•"/>
              <a:defRPr sz="2000"/>
            </a:pPr>
            <a:r>
              <a:rPr dirty="0"/>
              <a:t>Systolic blood pressure (SBP) of the </a:t>
            </a:r>
            <a:r>
              <a:rPr i="1" dirty="0" err="1"/>
              <a:t>i</a:t>
            </a:r>
            <a:r>
              <a:rPr dirty="0" err="1"/>
              <a:t>th</a:t>
            </a:r>
            <a:r>
              <a:rPr dirty="0"/>
              <a:t> woman:</a:t>
            </a:r>
          </a:p>
          <a:p>
            <a:pPr algn="just">
              <a:spcBef>
                <a:spcPts val="400"/>
              </a:spcBef>
              <a:defRPr sz="2000"/>
            </a:pPr>
            <a:r>
              <a:rPr dirty="0"/>
              <a:t>    Baseline SBP ~N(</a:t>
            </a:r>
            <a:r>
              <a:rPr dirty="0" err="1">
                <a:latin typeface="Symbol"/>
                <a:ea typeface="Symbol"/>
                <a:cs typeface="Symbol"/>
                <a:sym typeface="Symbol"/>
              </a:rPr>
              <a:t>m</a:t>
            </a:r>
            <a:r>
              <a:rPr baseline="-25000" dirty="0" err="1"/>
              <a:t>I</a:t>
            </a:r>
            <a:r>
              <a:rPr dirty="0"/>
              <a:t>,</a:t>
            </a:r>
            <a:r>
              <a:rPr baseline="-25000" dirty="0"/>
              <a:t> </a:t>
            </a:r>
            <a:r>
              <a:rPr dirty="0">
                <a:latin typeface="Symbol"/>
                <a:ea typeface="Symbol"/>
                <a:cs typeface="Symbol"/>
                <a:sym typeface="Symbol"/>
              </a:rPr>
              <a:t>s</a:t>
            </a:r>
            <a:r>
              <a:rPr baseline="30000" dirty="0"/>
              <a:t>2</a:t>
            </a:r>
            <a:r>
              <a:rPr dirty="0"/>
              <a:t>) </a:t>
            </a:r>
          </a:p>
          <a:p>
            <a:pPr algn="just">
              <a:spcBef>
                <a:spcPts val="400"/>
              </a:spcBef>
              <a:defRPr sz="2000"/>
            </a:pPr>
            <a:r>
              <a:rPr dirty="0"/>
              <a:t>    Follow-up SBP ~N(</a:t>
            </a:r>
            <a:r>
              <a:rPr dirty="0" err="1">
                <a:latin typeface="Symbol"/>
                <a:ea typeface="Symbol"/>
                <a:cs typeface="Symbol"/>
                <a:sym typeface="Symbol"/>
              </a:rPr>
              <a:t>m</a:t>
            </a:r>
            <a:r>
              <a:rPr baseline="-25000" dirty="0" err="1"/>
              <a:t>i</a:t>
            </a:r>
            <a:r>
              <a:rPr dirty="0" err="1"/>
              <a:t>+</a:t>
            </a:r>
            <a:r>
              <a:rPr dirty="0" err="1">
                <a:latin typeface="Symbol"/>
                <a:ea typeface="Symbol"/>
                <a:cs typeface="Symbol"/>
                <a:sym typeface="Symbol"/>
              </a:rPr>
              <a:t>D</a:t>
            </a:r>
            <a:r>
              <a:rPr dirty="0"/>
              <a:t>,</a:t>
            </a:r>
            <a:r>
              <a:rPr baseline="-25000" dirty="0"/>
              <a:t> </a:t>
            </a:r>
            <a:r>
              <a:rPr dirty="0">
                <a:latin typeface="Symbol"/>
                <a:ea typeface="Symbol"/>
                <a:cs typeface="Symbol"/>
                <a:sym typeface="Symbol"/>
              </a:rPr>
              <a:t>s</a:t>
            </a:r>
            <a:r>
              <a:rPr baseline="30000" dirty="0"/>
              <a:t>2</a:t>
            </a:r>
            <a:r>
              <a:rPr dirty="0"/>
              <a:t>) </a:t>
            </a:r>
          </a:p>
          <a:p>
            <a:pPr marL="342900" indent="-342900" algn="just">
              <a:spcBef>
                <a:spcPts val="400"/>
              </a:spcBef>
              <a:buSzPct val="100000"/>
              <a:buFont typeface="Arial"/>
              <a:buChar char="•"/>
              <a:defRPr sz="2000"/>
            </a:pPr>
            <a:r>
              <a:rPr dirty="0">
                <a:latin typeface="Symbol"/>
                <a:ea typeface="Symbol"/>
                <a:cs typeface="Symbol"/>
                <a:sym typeface="Symbol"/>
              </a:rPr>
              <a:t>D</a:t>
            </a:r>
            <a:r>
              <a:rPr dirty="0"/>
              <a:t>: mean difference in SBP between follow-up and baseline</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 0: difference is 0</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&gt; 0: OC pills associated with increased mean SBP</a:t>
            </a:r>
          </a:p>
          <a:p>
            <a:pPr marL="800100" lvl="1" indent="-342900" algn="just">
              <a:spcBef>
                <a:spcPts val="300"/>
              </a:spcBef>
              <a:buSzPct val="100000"/>
              <a:buFont typeface="Arial"/>
              <a:buChar char="•"/>
              <a:defRPr sz="1600"/>
            </a:pPr>
            <a:r>
              <a:rPr dirty="0">
                <a:latin typeface="Symbol"/>
                <a:ea typeface="Symbol"/>
                <a:cs typeface="Symbol"/>
                <a:sym typeface="Symbol"/>
              </a:rPr>
              <a:t>D </a:t>
            </a:r>
            <a:r>
              <a:rPr dirty="0"/>
              <a:t>&lt; 0: OC pills associated with lowered mean SBP</a:t>
            </a:r>
          </a:p>
        </p:txBody>
      </p:sp>
      <p:pic>
        <p:nvPicPr>
          <p:cNvPr id="148" name="Picture 4" descr="Picture 4"/>
          <p:cNvPicPr>
            <a:picLocks noChangeAspect="1"/>
          </p:cNvPicPr>
          <p:nvPr/>
        </p:nvPicPr>
        <p:blipFill>
          <a:blip r:embed="rId3"/>
          <a:stretch>
            <a:fillRect/>
          </a:stretch>
        </p:blipFill>
        <p:spPr>
          <a:xfrm>
            <a:off x="1447800" y="990600"/>
            <a:ext cx="5867401" cy="310886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ubtitle 2"/>
          <p:cNvSpPr txBox="1">
            <a:spLocks noGrp="1"/>
          </p:cNvSpPr>
          <p:nvPr>
            <p:ph type="subTitle" idx="1"/>
          </p:nvPr>
        </p:nvSpPr>
        <p:spPr>
          <a:xfrm>
            <a:off x="457200" y="838200"/>
            <a:ext cx="7854950" cy="5410200"/>
          </a:xfrm>
          <a:prstGeom prst="rect">
            <a:avLst/>
          </a:prstGeom>
        </p:spPr>
        <p:txBody>
          <a:bodyPr/>
          <a:lstStyle/>
          <a:p>
            <a:pPr algn="just" defTabSz="859536">
              <a:lnSpc>
                <a:spcPct val="90000"/>
              </a:lnSpc>
              <a:spcBef>
                <a:spcPts val="400"/>
              </a:spcBef>
              <a:defRPr sz="1879" i="1"/>
            </a:pPr>
            <a:r>
              <a:rPr dirty="0"/>
              <a:t>H</a:t>
            </a:r>
            <a:r>
              <a:rPr i="0" baseline="-26212" dirty="0"/>
              <a:t>0</a:t>
            </a:r>
            <a:r>
              <a:rPr i="0" dirty="0"/>
              <a:t>: </a:t>
            </a:r>
            <a:r>
              <a:rPr i="0" dirty="0">
                <a:latin typeface="Symbol"/>
                <a:ea typeface="Symbol"/>
                <a:cs typeface="Symbol"/>
                <a:sym typeface="Symbol"/>
              </a:rPr>
              <a:t>D </a:t>
            </a:r>
            <a:r>
              <a:rPr i="0" dirty="0"/>
              <a:t>= 0 vs. </a:t>
            </a:r>
            <a:r>
              <a:rPr dirty="0"/>
              <a:t>H</a:t>
            </a:r>
            <a:r>
              <a:rPr i="0" baseline="-26212" dirty="0"/>
              <a:t>1</a:t>
            </a:r>
            <a:r>
              <a:rPr i="0" dirty="0"/>
              <a:t>: </a:t>
            </a:r>
            <a:r>
              <a:rPr i="0" dirty="0">
                <a:latin typeface="Symbol"/>
                <a:ea typeface="Symbol"/>
                <a:cs typeface="Symbol"/>
                <a:sym typeface="Symbol"/>
              </a:rPr>
              <a:t>D ¹ </a:t>
            </a:r>
            <a:r>
              <a:rPr i="0" dirty="0"/>
              <a:t>0</a:t>
            </a:r>
          </a:p>
          <a:p>
            <a:pPr algn="just" defTabSz="859536">
              <a:lnSpc>
                <a:spcPct val="90000"/>
              </a:lnSpc>
              <a:spcBef>
                <a:spcPts val="400"/>
              </a:spcBef>
              <a:defRPr sz="1879"/>
            </a:pPr>
            <a:r>
              <a:rPr dirty="0">
                <a:latin typeface="Symbol"/>
                <a:ea typeface="Symbol"/>
                <a:cs typeface="Symbol"/>
                <a:sym typeface="Symbol"/>
              </a:rPr>
              <a:t>m</a:t>
            </a:r>
            <a:r>
              <a:rPr baseline="-26212" dirty="0"/>
              <a:t>1 </a:t>
            </a:r>
            <a:r>
              <a:rPr dirty="0"/>
              <a:t>is unknown</a:t>
            </a:r>
          </a:p>
          <a:p>
            <a:pPr algn="just" defTabSz="859536">
              <a:lnSpc>
                <a:spcPct val="90000"/>
              </a:lnSpc>
              <a:spcBef>
                <a:spcPts val="400"/>
              </a:spcBef>
              <a:defRPr sz="1879"/>
            </a:pPr>
            <a:r>
              <a:rPr dirty="0"/>
              <a:t>difference </a:t>
            </a:r>
            <a:r>
              <a:rPr i="1" dirty="0"/>
              <a:t>d</a:t>
            </a:r>
            <a:r>
              <a:rPr i="1" baseline="-26212" dirty="0"/>
              <a:t>i</a:t>
            </a:r>
            <a:r>
              <a:rPr dirty="0"/>
              <a:t> = </a:t>
            </a:r>
            <a:r>
              <a:rPr i="1" dirty="0"/>
              <a:t>x</a:t>
            </a:r>
            <a:r>
              <a:rPr i="1" baseline="-26212" dirty="0"/>
              <a:t>i</a:t>
            </a:r>
            <a:r>
              <a:rPr baseline="-26212" dirty="0"/>
              <a:t>2</a:t>
            </a:r>
            <a:r>
              <a:rPr dirty="0"/>
              <a:t> – </a:t>
            </a:r>
            <a:r>
              <a:rPr i="1" dirty="0"/>
              <a:t>x</a:t>
            </a:r>
            <a:r>
              <a:rPr i="1" baseline="-26212" dirty="0"/>
              <a:t>i</a:t>
            </a:r>
            <a:r>
              <a:rPr baseline="-26212" dirty="0"/>
              <a:t>1</a:t>
            </a:r>
          </a:p>
          <a:p>
            <a:pPr algn="just" defTabSz="859536">
              <a:lnSpc>
                <a:spcPct val="90000"/>
              </a:lnSpc>
              <a:defRPr sz="1879" baseline="-26212"/>
            </a:pPr>
            <a:endParaRPr baseline="-26212" dirty="0"/>
          </a:p>
          <a:p>
            <a:pPr marL="322325" indent="-322325" algn="just" defTabSz="859536">
              <a:lnSpc>
                <a:spcPct val="90000"/>
              </a:lnSpc>
              <a:spcBef>
                <a:spcPts val="400"/>
              </a:spcBef>
              <a:buSzPct val="100000"/>
              <a:buFont typeface="Arial"/>
              <a:buChar char="•"/>
              <a:defRPr sz="1879"/>
            </a:pPr>
            <a:r>
              <a:rPr dirty="0"/>
              <a:t>Though BP levels are different for each woman, </a:t>
            </a:r>
            <a:r>
              <a:rPr u="sng" dirty="0"/>
              <a:t>the difference in BP between baseline and follow-up</a:t>
            </a:r>
            <a:r>
              <a:rPr dirty="0"/>
              <a:t> have the same mean and variance over the entire population of women</a:t>
            </a:r>
          </a:p>
          <a:p>
            <a:pPr algn="just" defTabSz="859536">
              <a:lnSpc>
                <a:spcPct val="90000"/>
              </a:lnSpc>
              <a:spcBef>
                <a:spcPts val="400"/>
              </a:spcBef>
              <a:defRPr sz="1879"/>
            </a:pPr>
            <a:r>
              <a:rPr dirty="0"/>
              <a:t>     </a:t>
            </a:r>
            <a:r>
              <a:rPr dirty="0">
                <a:latin typeface="Wingdings"/>
                <a:ea typeface="Wingdings"/>
                <a:cs typeface="Wingdings"/>
                <a:sym typeface="Wingdings"/>
              </a:rPr>
              <a:t> </a:t>
            </a:r>
            <a:r>
              <a:rPr dirty="0"/>
              <a:t>One-sample t test based on the differences (</a:t>
            </a:r>
            <a:r>
              <a:rPr i="1" dirty="0"/>
              <a:t>d</a:t>
            </a:r>
            <a:r>
              <a:rPr i="1" baseline="-26212" dirty="0"/>
              <a:t>i</a:t>
            </a:r>
            <a:r>
              <a:rPr dirty="0"/>
              <a:t>)</a:t>
            </a:r>
          </a:p>
          <a:p>
            <a:pPr algn="just" defTabSz="859536">
              <a:lnSpc>
                <a:spcPct val="90000"/>
              </a:lnSpc>
              <a:defRPr sz="1879"/>
            </a:pPr>
            <a:endParaRPr dirty="0"/>
          </a:p>
          <a:p>
            <a:pPr algn="just" defTabSz="859536">
              <a:lnSpc>
                <a:spcPct val="90000"/>
              </a:lnSpc>
              <a:spcBef>
                <a:spcPts val="400"/>
              </a:spcBef>
              <a:defRPr sz="1879"/>
            </a:pPr>
            <a:r>
              <a:rPr dirty="0"/>
              <a:t>Mean difference </a:t>
            </a:r>
            <a:r>
              <a:rPr i="1" dirty="0"/>
              <a:t>d </a:t>
            </a:r>
            <a:r>
              <a:rPr dirty="0"/>
              <a:t>= (</a:t>
            </a:r>
            <a:r>
              <a:rPr i="1" dirty="0"/>
              <a:t>d</a:t>
            </a:r>
            <a:r>
              <a:rPr i="1" baseline="-26212" dirty="0"/>
              <a:t>1</a:t>
            </a:r>
            <a:r>
              <a:rPr i="1" dirty="0"/>
              <a:t> + d</a:t>
            </a:r>
            <a:r>
              <a:rPr i="1" baseline="-26212" dirty="0"/>
              <a:t>2</a:t>
            </a:r>
            <a:r>
              <a:rPr i="1" dirty="0"/>
              <a:t>+ …+</a:t>
            </a:r>
            <a:r>
              <a:rPr i="1" dirty="0" err="1"/>
              <a:t>d</a:t>
            </a:r>
            <a:r>
              <a:rPr i="1" baseline="-26212" dirty="0" err="1"/>
              <a:t>n</a:t>
            </a:r>
            <a:r>
              <a:rPr dirty="0"/>
              <a:t>)/n</a:t>
            </a:r>
          </a:p>
          <a:p>
            <a:pPr algn="just" defTabSz="859536">
              <a:lnSpc>
                <a:spcPct val="90000"/>
              </a:lnSpc>
              <a:spcBef>
                <a:spcPts val="400"/>
              </a:spcBef>
              <a:defRPr sz="1879" i="1"/>
            </a:pPr>
            <a:r>
              <a:rPr dirty="0"/>
              <a:t>t</a:t>
            </a:r>
            <a:r>
              <a:rPr i="0" dirty="0"/>
              <a:t> =  </a:t>
            </a:r>
            <a:r>
              <a:rPr dirty="0"/>
              <a:t>d/(</a:t>
            </a:r>
            <a:r>
              <a:rPr dirty="0" err="1"/>
              <a:t>s</a:t>
            </a:r>
            <a:r>
              <a:rPr baseline="-26212" dirty="0" err="1"/>
              <a:t>d</a:t>
            </a:r>
            <a:r>
              <a:rPr dirty="0"/>
              <a:t>/√n</a:t>
            </a:r>
            <a:r>
              <a:rPr i="0" dirty="0"/>
              <a:t>) </a:t>
            </a:r>
          </a:p>
          <a:p>
            <a:pPr marL="322325" indent="-322325" algn="just" defTabSz="859536">
              <a:lnSpc>
                <a:spcPct val="90000"/>
              </a:lnSpc>
              <a:spcBef>
                <a:spcPts val="400"/>
              </a:spcBef>
              <a:buSzPct val="100000"/>
              <a:buFont typeface="Arial"/>
              <a:buChar char="•"/>
              <a:defRPr sz="1879"/>
            </a:pPr>
            <a:r>
              <a:rPr dirty="0" err="1"/>
              <a:t>s</a:t>
            </a:r>
            <a:r>
              <a:rPr baseline="-26212" dirty="0" err="1"/>
              <a:t>d</a:t>
            </a:r>
            <a:r>
              <a:rPr dirty="0"/>
              <a:t> is the sample SD of the observed differences:</a:t>
            </a:r>
          </a:p>
          <a:p>
            <a:pPr algn="just" defTabSz="859536">
              <a:lnSpc>
                <a:spcPct val="90000"/>
              </a:lnSpc>
              <a:defRPr sz="1879"/>
            </a:pPr>
            <a:endParaRPr dirty="0"/>
          </a:p>
          <a:p>
            <a:pPr algn="just" defTabSz="859536">
              <a:lnSpc>
                <a:spcPct val="90000"/>
              </a:lnSpc>
              <a:defRPr sz="1879"/>
            </a:pPr>
            <a:endParaRPr dirty="0"/>
          </a:p>
          <a:p>
            <a:pPr algn="just" defTabSz="859536">
              <a:lnSpc>
                <a:spcPct val="90000"/>
              </a:lnSpc>
              <a:defRPr sz="1879"/>
            </a:pPr>
            <a:endParaRPr dirty="0"/>
          </a:p>
          <a:p>
            <a:pPr marL="322325" indent="-322325" algn="just" defTabSz="859536">
              <a:lnSpc>
                <a:spcPct val="90000"/>
              </a:lnSpc>
              <a:spcBef>
                <a:spcPts val="400"/>
              </a:spcBef>
              <a:buSzPct val="100000"/>
              <a:buFont typeface="Arial"/>
              <a:buChar char="•"/>
              <a:defRPr sz="1879" i="1"/>
            </a:pPr>
            <a:r>
              <a:rPr dirty="0"/>
              <a:t>n</a:t>
            </a:r>
            <a:r>
              <a:rPr i="0" dirty="0"/>
              <a:t> = number of matched pairs</a:t>
            </a:r>
          </a:p>
        </p:txBody>
      </p:sp>
      <p:sp>
        <p:nvSpPr>
          <p:cNvPr id="153" name="Straight Connector 4"/>
          <p:cNvSpPr/>
          <p:nvPr/>
        </p:nvSpPr>
        <p:spPr>
          <a:xfrm>
            <a:off x="921149" y="3858225"/>
            <a:ext cx="152401" cy="1589"/>
          </a:xfrm>
          <a:prstGeom prst="line">
            <a:avLst/>
          </a:prstGeom>
          <a:ln>
            <a:solidFill>
              <a:srgbClr val="000000"/>
            </a:solidFill>
          </a:ln>
        </p:spPr>
        <p:txBody>
          <a:bodyPr lIns="45719" rIns="45719"/>
          <a:lstStyle/>
          <a:p>
            <a:endParaRPr/>
          </a:p>
        </p:txBody>
      </p:sp>
      <p:sp>
        <p:nvSpPr>
          <p:cNvPr id="154" name="Straight Connector 5"/>
          <p:cNvSpPr/>
          <p:nvPr/>
        </p:nvSpPr>
        <p:spPr>
          <a:xfrm>
            <a:off x="2299507" y="3541850"/>
            <a:ext cx="152401" cy="1589"/>
          </a:xfrm>
          <a:prstGeom prst="line">
            <a:avLst/>
          </a:prstGeom>
          <a:ln>
            <a:solidFill>
              <a:srgbClr val="000000"/>
            </a:solidFill>
          </a:ln>
        </p:spPr>
        <p:txBody>
          <a:bodyPr lIns="45719" rIns="45719"/>
          <a:lstStyle/>
          <a:p>
            <a:endParaRPr/>
          </a:p>
        </p:txBody>
      </p:sp>
      <p:pic>
        <p:nvPicPr>
          <p:cNvPr id="155" name="Picture 4" descr="Picture 4"/>
          <p:cNvPicPr>
            <a:picLocks noChangeAspect="1"/>
          </p:cNvPicPr>
          <p:nvPr/>
        </p:nvPicPr>
        <p:blipFill>
          <a:blip r:embed="rId3"/>
          <a:stretch>
            <a:fillRect/>
          </a:stretch>
        </p:blipFill>
        <p:spPr>
          <a:xfrm>
            <a:off x="1600200" y="4557713"/>
            <a:ext cx="2971800" cy="838200"/>
          </a:xfrm>
          <a:prstGeom prst="rect">
            <a:avLst/>
          </a:prstGeom>
          <a:ln w="12700">
            <a:miter lim="400000"/>
          </a:ln>
        </p:spPr>
      </p:pic>
      <p:sp>
        <p:nvSpPr>
          <p:cNvPr id="2" name="TextBox 1">
            <a:extLst>
              <a:ext uri="{FF2B5EF4-FFF2-40B4-BE49-F238E27FC236}">
                <a16:creationId xmlns:a16="http://schemas.microsoft.com/office/drawing/2014/main" id="{38892E7C-DABE-4B18-BC5A-1C8FDD348036}"/>
              </a:ext>
            </a:extLst>
          </p:cNvPr>
          <p:cNvSpPr txBox="1"/>
          <p:nvPr/>
        </p:nvSpPr>
        <p:spPr>
          <a:xfrm>
            <a:off x="4800600" y="4797983"/>
            <a:ext cx="9144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or</a:t>
            </a:r>
          </a:p>
        </p:txBody>
      </p:sp>
      <p:pic>
        <p:nvPicPr>
          <p:cNvPr id="7" name="Picture 2" descr="Picture 2">
            <a:extLst>
              <a:ext uri="{FF2B5EF4-FFF2-40B4-BE49-F238E27FC236}">
                <a16:creationId xmlns:a16="http://schemas.microsoft.com/office/drawing/2014/main" id="{0A045647-83DF-47E8-9973-BD7985B8E080}"/>
              </a:ext>
            </a:extLst>
          </p:cNvPr>
          <p:cNvPicPr>
            <a:picLocks noChangeAspect="1"/>
          </p:cNvPicPr>
          <p:nvPr/>
        </p:nvPicPr>
        <p:blipFill>
          <a:blip r:embed="rId4"/>
          <a:stretch>
            <a:fillRect/>
          </a:stretch>
        </p:blipFill>
        <p:spPr>
          <a:xfrm>
            <a:off x="5264546" y="4723910"/>
            <a:ext cx="2355057" cy="50580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ubtitle 2"/>
          <p:cNvSpPr txBox="1">
            <a:spLocks noGrp="1"/>
          </p:cNvSpPr>
          <p:nvPr>
            <p:ph type="subTitle" sz="half" idx="1"/>
          </p:nvPr>
        </p:nvSpPr>
        <p:spPr>
          <a:xfrm>
            <a:off x="1295400" y="4267200"/>
            <a:ext cx="6934200" cy="1905000"/>
          </a:xfrm>
          <a:prstGeom prst="rect">
            <a:avLst/>
          </a:prstGeom>
        </p:spPr>
        <p:txBody>
          <a:bodyPr/>
          <a:lstStyle/>
          <a:p>
            <a:pPr marL="342900" indent="-342900" algn="l">
              <a:spcBef>
                <a:spcPts val="400"/>
              </a:spcBef>
              <a:buSzPct val="100000"/>
              <a:buFont typeface="Arial"/>
              <a:buChar char="•"/>
              <a:defRPr sz="2000" i="1"/>
            </a:pPr>
            <a:r>
              <a:rPr dirty="0"/>
              <a:t>t</a:t>
            </a:r>
            <a:r>
              <a:rPr i="0" dirty="0"/>
              <a:t> &gt; </a:t>
            </a:r>
            <a:r>
              <a:rPr dirty="0"/>
              <a:t>t</a:t>
            </a:r>
            <a:r>
              <a:rPr baseline="-25000" dirty="0"/>
              <a:t>n-1,1-</a:t>
            </a:r>
            <a:r>
              <a:rPr i="0" baseline="-25000" dirty="0">
                <a:latin typeface="Symbol"/>
                <a:ea typeface="Symbol"/>
                <a:cs typeface="Symbol"/>
                <a:sym typeface="Symbol"/>
              </a:rPr>
              <a:t>a</a:t>
            </a:r>
            <a:r>
              <a:rPr baseline="-25000" dirty="0"/>
              <a:t>/2  </a:t>
            </a:r>
            <a:r>
              <a:rPr i="0" dirty="0"/>
              <a:t>or </a:t>
            </a:r>
            <a:r>
              <a:rPr dirty="0"/>
              <a:t>t</a:t>
            </a:r>
            <a:r>
              <a:rPr i="0" dirty="0"/>
              <a:t> &lt; -</a:t>
            </a:r>
            <a:r>
              <a:rPr dirty="0"/>
              <a:t>t</a:t>
            </a:r>
            <a:r>
              <a:rPr baseline="-25000" dirty="0"/>
              <a:t>n-1,1-</a:t>
            </a:r>
            <a:r>
              <a:rPr i="0" baseline="-25000" dirty="0">
                <a:latin typeface="Symbol"/>
                <a:ea typeface="Symbol"/>
                <a:cs typeface="Symbol"/>
                <a:sym typeface="Symbol"/>
              </a:rPr>
              <a:t>a</a:t>
            </a:r>
            <a:r>
              <a:rPr baseline="-25000" dirty="0"/>
              <a:t>/2  </a:t>
            </a:r>
            <a:r>
              <a:rPr i="0" dirty="0">
                <a:latin typeface="Wingdings"/>
                <a:ea typeface="Wingdings"/>
                <a:cs typeface="Wingdings"/>
                <a:sym typeface="Wingdings"/>
              </a:rPr>
              <a:t> </a:t>
            </a:r>
            <a:r>
              <a:rPr i="0" dirty="0"/>
              <a:t>reject H</a:t>
            </a:r>
            <a:r>
              <a:rPr i="0" baseline="-25000" dirty="0"/>
              <a:t>0</a:t>
            </a:r>
            <a:r>
              <a:rPr i="0" dirty="0"/>
              <a:t> </a:t>
            </a:r>
          </a:p>
          <a:p>
            <a:pPr marL="342900" indent="-342900" algn="l">
              <a:spcBef>
                <a:spcPts val="400"/>
              </a:spcBef>
              <a:buSzPct val="100000"/>
              <a:buFont typeface="Arial"/>
              <a:buChar char="•"/>
              <a:defRPr sz="2000"/>
            </a:pPr>
            <a:r>
              <a:rPr dirty="0"/>
              <a:t>-</a:t>
            </a:r>
            <a:r>
              <a:rPr i="1" dirty="0"/>
              <a:t>t</a:t>
            </a:r>
            <a:r>
              <a:rPr i="1" baseline="-25000" dirty="0"/>
              <a:t>n-1,1-</a:t>
            </a:r>
            <a:r>
              <a:rPr baseline="-25000" dirty="0">
                <a:latin typeface="Symbol"/>
                <a:ea typeface="Symbol"/>
                <a:cs typeface="Symbol"/>
                <a:sym typeface="Symbol"/>
              </a:rPr>
              <a:t>a</a:t>
            </a:r>
            <a:r>
              <a:rPr i="1" baseline="-25000" dirty="0"/>
              <a:t>/2  </a:t>
            </a:r>
            <a:r>
              <a:rPr dirty="0"/>
              <a:t>≤ t ≤ </a:t>
            </a:r>
            <a:r>
              <a:rPr i="1" dirty="0"/>
              <a:t>t</a:t>
            </a:r>
            <a:r>
              <a:rPr i="1" baseline="-25000" dirty="0"/>
              <a:t>n-1,1-</a:t>
            </a:r>
            <a:r>
              <a:rPr baseline="-25000" dirty="0">
                <a:latin typeface="Symbol"/>
                <a:ea typeface="Symbol"/>
                <a:cs typeface="Symbol"/>
                <a:sym typeface="Symbol"/>
              </a:rPr>
              <a:t>a</a:t>
            </a:r>
            <a:r>
              <a:rPr i="1" baseline="-25000" dirty="0"/>
              <a:t>/2 </a:t>
            </a:r>
            <a:r>
              <a:rPr dirty="0">
                <a:latin typeface="Wingdings"/>
                <a:ea typeface="Wingdings"/>
                <a:cs typeface="Wingdings"/>
                <a:sym typeface="Wingdings"/>
              </a:rPr>
              <a:t> </a:t>
            </a:r>
            <a:r>
              <a:rPr dirty="0"/>
              <a:t>accept H</a:t>
            </a:r>
            <a:r>
              <a:rPr baseline="-25000" dirty="0"/>
              <a:t>0</a:t>
            </a:r>
          </a:p>
        </p:txBody>
      </p:sp>
      <p:pic>
        <p:nvPicPr>
          <p:cNvPr id="160" name="Picture 4" descr="Picture 4"/>
          <p:cNvPicPr>
            <a:picLocks noChangeAspect="1"/>
          </p:cNvPicPr>
          <p:nvPr/>
        </p:nvPicPr>
        <p:blipFill>
          <a:blip r:embed="rId3"/>
          <a:stretch>
            <a:fillRect/>
          </a:stretch>
        </p:blipFill>
        <p:spPr>
          <a:xfrm>
            <a:off x="1905000" y="457200"/>
            <a:ext cx="5334000" cy="343217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ubtitle 2"/>
          <p:cNvSpPr txBox="1">
            <a:spLocks noGrp="1"/>
          </p:cNvSpPr>
          <p:nvPr>
            <p:ph type="subTitle" idx="1"/>
          </p:nvPr>
        </p:nvSpPr>
        <p:spPr>
          <a:xfrm>
            <a:off x="500257" y="228600"/>
            <a:ext cx="8610601" cy="5867400"/>
          </a:xfrm>
          <a:prstGeom prst="rect">
            <a:avLst/>
          </a:prstGeom>
        </p:spPr>
        <p:txBody>
          <a:bodyPr/>
          <a:lstStyle/>
          <a:p>
            <a:pPr>
              <a:defRPr sz="3000" b="1"/>
            </a:pPr>
            <a:r>
              <a:rPr dirty="0"/>
              <a:t>Computation of the p-Value </a:t>
            </a:r>
          </a:p>
          <a:p>
            <a:pPr>
              <a:defRPr sz="3000" b="1"/>
            </a:pPr>
            <a:r>
              <a:rPr dirty="0"/>
              <a:t>for the Paired </a:t>
            </a:r>
            <a:r>
              <a:rPr i="1" dirty="0"/>
              <a:t>t</a:t>
            </a:r>
            <a:r>
              <a:rPr dirty="0"/>
              <a:t> Test</a:t>
            </a:r>
          </a:p>
          <a:p>
            <a:pPr algn="l">
              <a:spcBef>
                <a:spcPts val="500"/>
              </a:spcBef>
              <a:defRPr sz="2200"/>
            </a:pPr>
            <a:r>
              <a:rPr dirty="0"/>
              <a:t>t = </a:t>
            </a:r>
            <a:r>
              <a:rPr i="1" dirty="0"/>
              <a:t>d</a:t>
            </a:r>
            <a:r>
              <a:rPr dirty="0"/>
              <a:t>/(</a:t>
            </a:r>
            <a:r>
              <a:rPr i="1" dirty="0" err="1"/>
              <a:t>s</a:t>
            </a:r>
            <a:r>
              <a:rPr i="1" baseline="-25000" dirty="0" err="1"/>
              <a:t>d</a:t>
            </a:r>
            <a:r>
              <a:rPr i="1" dirty="0"/>
              <a:t>/√n</a:t>
            </a:r>
            <a:r>
              <a:rPr dirty="0"/>
              <a:t>) </a:t>
            </a:r>
            <a:endParaRPr i="1" dirty="0"/>
          </a:p>
          <a:p>
            <a:pPr marL="342900" indent="-342900" algn="l">
              <a:spcBef>
                <a:spcPts val="500"/>
              </a:spcBef>
              <a:buSzPct val="100000"/>
              <a:buFont typeface="Arial"/>
              <a:buChar char="•"/>
              <a:defRPr sz="2200" i="1"/>
            </a:pPr>
            <a:r>
              <a:rPr dirty="0"/>
              <a:t>t &lt; 0 </a:t>
            </a:r>
          </a:p>
          <a:p>
            <a:pPr algn="l">
              <a:spcBef>
                <a:spcPts val="500"/>
              </a:spcBef>
              <a:defRPr sz="2200" i="1"/>
            </a:pPr>
            <a:r>
              <a:rPr dirty="0"/>
              <a:t>    p</a:t>
            </a:r>
            <a:r>
              <a:rPr i="0" dirty="0"/>
              <a:t> = 2 × [the area to the left of t under a </a:t>
            </a:r>
            <a:r>
              <a:rPr dirty="0"/>
              <a:t>t</a:t>
            </a:r>
            <a:r>
              <a:rPr baseline="-25000" dirty="0"/>
              <a:t>n-1 </a:t>
            </a:r>
            <a:r>
              <a:rPr i="0" dirty="0"/>
              <a:t>distribution]</a:t>
            </a:r>
          </a:p>
          <a:p>
            <a:pPr marL="342900" indent="-342900" algn="l">
              <a:spcBef>
                <a:spcPts val="500"/>
              </a:spcBef>
              <a:buSzPct val="100000"/>
              <a:buFont typeface="Arial"/>
              <a:buChar char="•"/>
              <a:defRPr sz="2200" i="1"/>
            </a:pPr>
            <a:r>
              <a:rPr dirty="0"/>
              <a:t>t </a:t>
            </a:r>
            <a:r>
              <a:rPr i="0" dirty="0">
                <a:latin typeface="Symbol"/>
                <a:ea typeface="Symbol"/>
                <a:cs typeface="Symbol"/>
                <a:sym typeface="Symbol"/>
              </a:rPr>
              <a:t>³</a:t>
            </a:r>
            <a:r>
              <a:rPr dirty="0"/>
              <a:t> 0</a:t>
            </a:r>
          </a:p>
          <a:p>
            <a:pPr algn="l">
              <a:spcBef>
                <a:spcPts val="500"/>
              </a:spcBef>
              <a:defRPr sz="2200" i="1"/>
            </a:pPr>
            <a:r>
              <a:rPr dirty="0"/>
              <a:t>    p</a:t>
            </a:r>
            <a:r>
              <a:rPr i="0" dirty="0"/>
              <a:t> = 2 × [the area to the right of</a:t>
            </a:r>
            <a:r>
              <a:rPr dirty="0"/>
              <a:t> t</a:t>
            </a:r>
            <a:r>
              <a:rPr i="0" dirty="0"/>
              <a:t> under a </a:t>
            </a:r>
            <a:r>
              <a:rPr dirty="0"/>
              <a:t>t</a:t>
            </a:r>
            <a:r>
              <a:rPr baseline="-25000" dirty="0"/>
              <a:t>n-1</a:t>
            </a:r>
            <a:r>
              <a:rPr i="0" baseline="-25000" dirty="0"/>
              <a:t> </a:t>
            </a:r>
            <a:r>
              <a:rPr i="0" dirty="0"/>
              <a:t>distribution]</a:t>
            </a:r>
          </a:p>
        </p:txBody>
      </p:sp>
      <p:pic>
        <p:nvPicPr>
          <p:cNvPr id="165" name="Picture 4" descr="Picture 4"/>
          <p:cNvPicPr>
            <a:picLocks noChangeAspect="1"/>
          </p:cNvPicPr>
          <p:nvPr/>
        </p:nvPicPr>
        <p:blipFill>
          <a:blip r:embed="rId3"/>
          <a:stretch>
            <a:fillRect/>
          </a:stretch>
        </p:blipFill>
        <p:spPr>
          <a:xfrm>
            <a:off x="228600" y="3505200"/>
            <a:ext cx="8629650" cy="3181350"/>
          </a:xfrm>
          <a:prstGeom prst="rect">
            <a:avLst/>
          </a:prstGeom>
          <a:ln w="12700">
            <a:miter lim="400000"/>
          </a:ln>
        </p:spPr>
      </p:pic>
      <p:sp>
        <p:nvSpPr>
          <p:cNvPr id="166" name="Straight Connector 5"/>
          <p:cNvSpPr/>
          <p:nvPr/>
        </p:nvSpPr>
        <p:spPr>
          <a:xfrm flipV="1">
            <a:off x="924004" y="1317813"/>
            <a:ext cx="286872" cy="17928"/>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A19B689-4B15-476E-ABD1-5F1245C548BA}"/>
              </a:ext>
            </a:extLst>
          </p:cNvPr>
          <p:cNvPicPr>
            <a:picLocks noChangeAspect="1"/>
          </p:cNvPicPr>
          <p:nvPr/>
        </p:nvPicPr>
        <p:blipFill>
          <a:blip r:embed="rId3"/>
          <a:stretch>
            <a:fillRect/>
          </a:stretch>
        </p:blipFill>
        <p:spPr>
          <a:xfrm>
            <a:off x="1500564" y="1974692"/>
            <a:ext cx="5946984" cy="2908616"/>
          </a:xfrm>
          <a:prstGeom prst="rect">
            <a:avLst/>
          </a:prstGeom>
        </p:spPr>
      </p:pic>
      <p:sp>
        <p:nvSpPr>
          <p:cNvPr id="3" name="文本框 2">
            <a:extLst>
              <a:ext uri="{FF2B5EF4-FFF2-40B4-BE49-F238E27FC236}">
                <a16:creationId xmlns:a16="http://schemas.microsoft.com/office/drawing/2014/main" id="{36C028DC-17A2-4E35-BAA7-1EAE2FA1289F}"/>
              </a:ext>
            </a:extLst>
          </p:cNvPr>
          <p:cNvSpPr txBox="1"/>
          <p:nvPr/>
        </p:nvSpPr>
        <p:spPr>
          <a:xfrm>
            <a:off x="2333245" y="0"/>
            <a:ext cx="4743829" cy="923330"/>
          </a:xfrm>
          <a:prstGeom prst="rect">
            <a:avLst/>
          </a:prstGeom>
          <a:noFill/>
        </p:spPr>
        <p:txBody>
          <a:bodyPr wrap="square" rtlCol="0">
            <a:spAutoFit/>
          </a:bodyPr>
          <a:lstStyle/>
          <a:p>
            <a:pPr algn="ctr"/>
            <a:r>
              <a:rPr lang="en-US" sz="2700" b="1" dirty="0"/>
              <a:t>Example on Paired T-test:</a:t>
            </a:r>
          </a:p>
          <a:p>
            <a:pPr algn="ctr"/>
            <a:r>
              <a:rPr lang="en-US" sz="2700" b="1" dirty="0"/>
              <a:t>Hypertension</a:t>
            </a:r>
          </a:p>
        </p:txBody>
      </p:sp>
      <p:sp>
        <p:nvSpPr>
          <p:cNvPr id="4" name="矩形 3">
            <a:extLst>
              <a:ext uri="{FF2B5EF4-FFF2-40B4-BE49-F238E27FC236}">
                <a16:creationId xmlns:a16="http://schemas.microsoft.com/office/drawing/2014/main" id="{9E4D85D4-BCFF-4979-A41C-137BCAEB04D5}"/>
              </a:ext>
            </a:extLst>
          </p:cNvPr>
          <p:cNvSpPr/>
          <p:nvPr/>
        </p:nvSpPr>
        <p:spPr>
          <a:xfrm>
            <a:off x="495049" y="1125845"/>
            <a:ext cx="8153901"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Assess the statistical significance of the OC–blood pressure data in the following table.</a:t>
            </a:r>
          </a:p>
        </p:txBody>
      </p:sp>
    </p:spTree>
    <p:extLst>
      <p:ext uri="{BB962C8B-B14F-4D97-AF65-F5344CB8AC3E}">
        <p14:creationId xmlns:p14="http://schemas.microsoft.com/office/powerpoint/2010/main" val="28833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0455E5-1AF8-45CD-923D-637990F29B93}"/>
                  </a:ext>
                </a:extLst>
              </p:cNvPr>
              <p:cNvSpPr txBox="1"/>
              <p:nvPr/>
            </p:nvSpPr>
            <p:spPr>
              <a:xfrm>
                <a:off x="930944" y="1343351"/>
                <a:ext cx="2457148" cy="462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𝑑</m:t>
                          </m:r>
                        </m:e>
                      </m:acc>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13+3+…+2</m:t>
                          </m:r>
                        </m:num>
                        <m:den>
                          <m:r>
                            <a:rPr lang="en-US" sz="1600" i="1">
                              <a:latin typeface="Cambria Math" panose="02040503050406030204" pitchFamily="18" charset="0"/>
                            </a:rPr>
                            <m:t>10</m:t>
                          </m:r>
                        </m:den>
                      </m:f>
                      <m:r>
                        <a:rPr lang="en-US" sz="1600" i="1">
                          <a:latin typeface="Cambria Math" panose="02040503050406030204" pitchFamily="18" charset="0"/>
                        </a:rPr>
                        <m:t>=4.80</m:t>
                      </m:r>
                    </m:oMath>
                  </m:oMathPara>
                </a14:m>
                <a:endParaRPr lang="en-US" sz="1600" dirty="0"/>
              </a:p>
            </p:txBody>
          </p:sp>
        </mc:Choice>
        <mc:Fallback xmlns="">
          <p:sp>
            <p:nvSpPr>
              <p:cNvPr id="3" name="文本框 2">
                <a:extLst>
                  <a:ext uri="{FF2B5EF4-FFF2-40B4-BE49-F238E27FC236}">
                    <a16:creationId xmlns:a16="http://schemas.microsoft.com/office/drawing/2014/main" id="{8D0455E5-1AF8-45CD-923D-637990F29B93}"/>
                  </a:ext>
                </a:extLst>
              </p:cNvPr>
              <p:cNvSpPr txBox="1">
                <a:spLocks noRot="1" noChangeAspect="1" noMove="1" noResize="1" noEditPoints="1" noAdjustHandles="1" noChangeArrowheads="1" noChangeShapeType="1" noTextEdit="1"/>
              </p:cNvSpPr>
              <p:nvPr/>
            </p:nvSpPr>
            <p:spPr>
              <a:xfrm>
                <a:off x="930944" y="1343351"/>
                <a:ext cx="2457148" cy="4626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F9AF9A7-8627-45EA-853D-264F57C167F6}"/>
                  </a:ext>
                </a:extLst>
              </p:cNvPr>
              <p:cNvSpPr txBox="1"/>
              <p:nvPr/>
            </p:nvSpPr>
            <p:spPr>
              <a:xfrm>
                <a:off x="3833061" y="1295318"/>
                <a:ext cx="4103303"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𝑑</m:t>
                          </m:r>
                        </m:sub>
                        <m:sup>
                          <m:r>
                            <a:rPr lang="en-US" sz="1600" i="1">
                              <a:latin typeface="Cambria Math" panose="02040503050406030204" pitchFamily="18" charset="0"/>
                            </a:rPr>
                            <m:t>2</m:t>
                          </m:r>
                        </m:sup>
                      </m:sSubSup>
                      <m:r>
                        <a:rPr lang="en-US" sz="1600" i="1">
                          <a:latin typeface="Cambria Math" panose="02040503050406030204" pitchFamily="18" charset="0"/>
                        </a:rPr>
                        <m:t>=</m:t>
                      </m:r>
                      <m:f>
                        <m:fPr>
                          <m:ctrlPr>
                            <a:rPr lang="en-US" sz="1600" i="1">
                              <a:latin typeface="Cambria Math" panose="02040503050406030204" pitchFamily="18" charset="0"/>
                            </a:rPr>
                          </m:ctrlPr>
                        </m:fPr>
                        <m:num>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13−4.8</m:t>
                                      </m:r>
                                    </m:e>
                                  </m:d>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2−4.8</m:t>
                                      </m:r>
                                    </m:e>
                                  </m:d>
                                </m:e>
                                <m:sup>
                                  <m:r>
                                    <a:rPr lang="en-US" sz="1600" i="1">
                                      <a:latin typeface="Cambria Math" panose="02040503050406030204" pitchFamily="18" charset="0"/>
                                    </a:rPr>
                                    <m:t>2</m:t>
                                  </m:r>
                                </m:sup>
                              </m:sSup>
                            </m:e>
                          </m:d>
                        </m:num>
                        <m:den>
                          <m:r>
                            <a:rPr lang="en-US" sz="1600" i="1">
                              <a:latin typeface="Cambria Math" panose="02040503050406030204" pitchFamily="18" charset="0"/>
                            </a:rPr>
                            <m:t>9</m:t>
                          </m:r>
                        </m:den>
                      </m:f>
                      <m:r>
                        <a:rPr lang="en-US" sz="1600" i="1">
                          <a:latin typeface="Cambria Math" panose="02040503050406030204" pitchFamily="18" charset="0"/>
                        </a:rPr>
                        <m:t>=20.844</m:t>
                      </m:r>
                    </m:oMath>
                  </m:oMathPara>
                </a14:m>
                <a:endParaRPr lang="en-US" sz="1600" dirty="0"/>
              </a:p>
            </p:txBody>
          </p:sp>
        </mc:Choice>
        <mc:Fallback xmlns="">
          <p:sp>
            <p:nvSpPr>
              <p:cNvPr id="4" name="文本框 3">
                <a:extLst>
                  <a:ext uri="{FF2B5EF4-FFF2-40B4-BE49-F238E27FC236}">
                    <a16:creationId xmlns:a16="http://schemas.microsoft.com/office/drawing/2014/main" id="{4F9AF9A7-8627-45EA-853D-264F57C167F6}"/>
                  </a:ext>
                </a:extLst>
              </p:cNvPr>
              <p:cNvSpPr txBox="1">
                <a:spLocks noRot="1" noChangeAspect="1" noMove="1" noResize="1" noEditPoints="1" noAdjustHandles="1" noChangeArrowheads="1" noChangeShapeType="1" noTextEdit="1"/>
              </p:cNvSpPr>
              <p:nvPr/>
            </p:nvSpPr>
            <p:spPr>
              <a:xfrm>
                <a:off x="3833061" y="1295318"/>
                <a:ext cx="4103303" cy="494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295E2B6-2A2F-41DB-A3E2-41820A4EBAD5}"/>
                  </a:ext>
                </a:extLst>
              </p:cNvPr>
              <p:cNvSpPr txBox="1"/>
              <p:nvPr/>
            </p:nvSpPr>
            <p:spPr>
              <a:xfrm>
                <a:off x="930944" y="2257931"/>
                <a:ext cx="2034981" cy="275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𝑠</m:t>
                          </m:r>
                        </m:e>
                        <m:sub>
                          <m:r>
                            <a:rPr lang="en-US" sz="1600" i="1">
                              <a:latin typeface="Cambria Math" panose="02040503050406030204" pitchFamily="18" charset="0"/>
                            </a:rPr>
                            <m:t>𝑑</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20.844</m:t>
                          </m:r>
                        </m:e>
                      </m:rad>
                      <m:r>
                        <a:rPr lang="en-US" sz="1600" i="1">
                          <a:latin typeface="Cambria Math" panose="02040503050406030204" pitchFamily="18" charset="0"/>
                        </a:rPr>
                        <m:t>=4.566</m:t>
                      </m:r>
                    </m:oMath>
                  </m:oMathPara>
                </a14:m>
                <a:endParaRPr lang="en-US" sz="1600" dirty="0"/>
              </a:p>
            </p:txBody>
          </p:sp>
        </mc:Choice>
        <mc:Fallback xmlns="">
          <p:sp>
            <p:nvSpPr>
              <p:cNvPr id="5" name="文本框 4">
                <a:extLst>
                  <a:ext uri="{FF2B5EF4-FFF2-40B4-BE49-F238E27FC236}">
                    <a16:creationId xmlns:a16="http://schemas.microsoft.com/office/drawing/2014/main" id="{C295E2B6-2A2F-41DB-A3E2-41820A4EBAD5}"/>
                  </a:ext>
                </a:extLst>
              </p:cNvPr>
              <p:cNvSpPr txBox="1">
                <a:spLocks noRot="1" noChangeAspect="1" noMove="1" noResize="1" noEditPoints="1" noAdjustHandles="1" noChangeArrowheads="1" noChangeShapeType="1" noTextEdit="1"/>
              </p:cNvSpPr>
              <p:nvPr/>
            </p:nvSpPr>
            <p:spPr>
              <a:xfrm>
                <a:off x="930944" y="2257931"/>
                <a:ext cx="2034981" cy="275268"/>
              </a:xfrm>
              <a:prstGeom prst="rect">
                <a:avLst/>
              </a:prstGeom>
              <a:blipFill>
                <a:blip r:embed="rId5"/>
                <a:stretch>
                  <a:fillRect l="-898" r="-119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E0F280C-B739-4227-A290-2FA22EE575EF}"/>
                  </a:ext>
                </a:extLst>
              </p:cNvPr>
              <p:cNvSpPr txBox="1"/>
              <p:nvPr/>
            </p:nvSpPr>
            <p:spPr>
              <a:xfrm>
                <a:off x="3833061" y="2166206"/>
                <a:ext cx="3809248" cy="269433"/>
              </a:xfrm>
              <a:prstGeom prst="rect">
                <a:avLst/>
              </a:prstGeom>
              <a:noFill/>
            </p:spPr>
            <p:txBody>
              <a:bodyPr wrap="none" lIns="0" tIns="0" rIns="0" bIns="0" rtlCol="0">
                <a:spAutoFit/>
              </a:bodyPr>
              <a:lstStyle/>
              <a:p>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=4.80/(4.566/</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10</m:t>
                        </m:r>
                      </m:e>
                    </m:rad>
                    <m:r>
                      <a:rPr lang="en-US" sz="1600" i="1">
                        <a:latin typeface="Cambria Math" panose="02040503050406030204" pitchFamily="18" charset="0"/>
                      </a:rPr>
                      <m:t>)</m:t>
                    </m:r>
                  </m:oMath>
                </a14:m>
                <a:r>
                  <a:rPr lang="en-US" sz="1600" dirty="0"/>
                  <a:t> = 4.80/1.444 = 3.32</a:t>
                </a:r>
              </a:p>
            </p:txBody>
          </p:sp>
        </mc:Choice>
        <mc:Fallback xmlns="">
          <p:sp>
            <p:nvSpPr>
              <p:cNvPr id="6" name="文本框 5">
                <a:extLst>
                  <a:ext uri="{FF2B5EF4-FFF2-40B4-BE49-F238E27FC236}">
                    <a16:creationId xmlns:a16="http://schemas.microsoft.com/office/drawing/2014/main" id="{3E0F280C-B739-4227-A290-2FA22EE575EF}"/>
                  </a:ext>
                </a:extLst>
              </p:cNvPr>
              <p:cNvSpPr txBox="1">
                <a:spLocks noRot="1" noChangeAspect="1" noMove="1" noResize="1" noEditPoints="1" noAdjustHandles="1" noChangeArrowheads="1" noChangeShapeType="1" noTextEdit="1"/>
              </p:cNvSpPr>
              <p:nvPr/>
            </p:nvSpPr>
            <p:spPr>
              <a:xfrm>
                <a:off x="3833061" y="2166206"/>
                <a:ext cx="3809248" cy="269433"/>
              </a:xfrm>
              <a:prstGeom prst="rect">
                <a:avLst/>
              </a:prstGeom>
              <a:blipFill>
                <a:blip r:embed="rId6"/>
                <a:stretch>
                  <a:fillRect l="-1760" t="-13333" r="-1920" b="-44444"/>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0B68BCF9-E453-4596-AA85-3F5732456FC4}"/>
              </a:ext>
            </a:extLst>
          </p:cNvPr>
          <p:cNvSpPr/>
          <p:nvPr/>
        </p:nvSpPr>
        <p:spPr>
          <a:xfrm>
            <a:off x="292146" y="2895036"/>
            <a:ext cx="8642304" cy="2308324"/>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Degree of freedom (df): 10-1 = 9 degrees of freedom (</a:t>
            </a:r>
            <a:r>
              <a:rPr lang="en-US" i="1" dirty="0">
                <a:latin typeface="Arial" panose="020B0604020202020204" pitchFamily="34" charset="0"/>
                <a:cs typeface="Arial" panose="020B0604020202020204" pitchFamily="34" charset="0"/>
              </a:rPr>
              <a:t>df)</a:t>
            </a:r>
          </a:p>
          <a:p>
            <a:pPr marL="285750" indent="-285750" algn="just">
              <a:buFont typeface="Arial" panose="020B0604020202020204" pitchFamily="34" charset="0"/>
              <a:buChar char="•"/>
            </a:pP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9,.975</a:t>
            </a:r>
            <a:r>
              <a:rPr lang="en-US" dirty="0">
                <a:latin typeface="Arial" panose="020B0604020202020204" pitchFamily="34" charset="0"/>
                <a:cs typeface="Arial" panose="020B0604020202020204" pitchFamily="34" charset="0"/>
              </a:rPr>
              <a:t> = 2.262</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 3.32 &gt; 2.262</a:t>
            </a:r>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Paired t Test that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can be rejected using a two-sided significance test with α = .05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approximate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a:t>
            </a:r>
          </a:p>
          <a:p>
            <a:pPr algn="just"/>
            <a:r>
              <a:rPr lang="en-US" dirty="0">
                <a:latin typeface="Arial" panose="020B0604020202020204" pitchFamily="34" charset="0"/>
                <a:cs typeface="Arial" panose="020B0604020202020204" pitchFamily="34" charset="0"/>
              </a:rPr>
              <a:t>    -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9,.9995</a:t>
            </a:r>
            <a:r>
              <a:rPr lang="en-US" dirty="0">
                <a:latin typeface="Arial" panose="020B0604020202020204" pitchFamily="34" charset="0"/>
                <a:cs typeface="Arial" panose="020B0604020202020204" pitchFamily="34" charset="0"/>
              </a:rPr>
              <a:t> = 4.781 and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9,.995</a:t>
            </a:r>
            <a:r>
              <a:rPr lang="en-US" dirty="0">
                <a:latin typeface="Arial" panose="020B0604020202020204" pitchFamily="34" charset="0"/>
                <a:cs typeface="Arial" panose="020B0604020202020204" pitchFamily="34" charset="0"/>
              </a:rPr>
              <a:t> = 3.250</a:t>
            </a:r>
          </a:p>
          <a:p>
            <a:pPr algn="just"/>
            <a:r>
              <a:rPr lang="en-US" dirty="0">
                <a:latin typeface="Arial" panose="020B0604020202020204" pitchFamily="34" charset="0"/>
                <a:cs typeface="Arial" panose="020B0604020202020204" pitchFamily="34" charset="0"/>
              </a:rPr>
              <a:t>    - because 3.25 &lt; 3.32 &lt; 4.781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.0005 &lt;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&lt; .005 or .001 &lt;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.01</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 </a:t>
            </a:r>
            <a:r>
              <a:rPr lang="en-US" dirty="0" err="1">
                <a:latin typeface="Arial" panose="020B0604020202020204" pitchFamily="34" charset="0"/>
                <a:cs typeface="Arial" panose="020B0604020202020204" pitchFamily="34" charset="0"/>
              </a:rPr>
              <a:t>t.test</a:t>
            </a:r>
            <a:r>
              <a:rPr lang="en-US" dirty="0">
                <a:latin typeface="Arial" panose="020B0604020202020204" pitchFamily="34" charset="0"/>
                <a:cs typeface="Arial" panose="020B0604020202020204" pitchFamily="34" charset="0"/>
              </a:rPr>
              <a:t>()</a:t>
            </a:r>
          </a:p>
        </p:txBody>
      </p:sp>
      <p:sp>
        <p:nvSpPr>
          <p:cNvPr id="8" name="文本框 2">
            <a:extLst>
              <a:ext uri="{FF2B5EF4-FFF2-40B4-BE49-F238E27FC236}">
                <a16:creationId xmlns:a16="http://schemas.microsoft.com/office/drawing/2014/main" id="{C80B16AD-BCBD-4F4A-B56E-CB9E875A8C9B}"/>
              </a:ext>
            </a:extLst>
          </p:cNvPr>
          <p:cNvSpPr txBox="1"/>
          <p:nvPr/>
        </p:nvSpPr>
        <p:spPr>
          <a:xfrm>
            <a:off x="2333245" y="0"/>
            <a:ext cx="4743829" cy="923330"/>
          </a:xfrm>
          <a:prstGeom prst="rect">
            <a:avLst/>
          </a:prstGeom>
          <a:noFill/>
        </p:spPr>
        <p:txBody>
          <a:bodyPr wrap="square" rtlCol="0">
            <a:spAutoFit/>
          </a:bodyPr>
          <a:lstStyle/>
          <a:p>
            <a:pPr algn="ctr"/>
            <a:r>
              <a:rPr lang="en-US" sz="2700" b="1" dirty="0"/>
              <a:t>Example on Paired T-test:</a:t>
            </a:r>
          </a:p>
          <a:p>
            <a:pPr algn="ctr"/>
            <a:r>
              <a:rPr lang="en-US" sz="2700" b="1" dirty="0"/>
              <a:t>Hypertension</a:t>
            </a:r>
          </a:p>
        </p:txBody>
      </p:sp>
      <p:pic>
        <p:nvPicPr>
          <p:cNvPr id="9" name="Picture 2" descr="Picture 2">
            <a:extLst>
              <a:ext uri="{FF2B5EF4-FFF2-40B4-BE49-F238E27FC236}">
                <a16:creationId xmlns:a16="http://schemas.microsoft.com/office/drawing/2014/main" id="{FEF7C281-36F9-42A2-895F-FE3212E3AE02}"/>
              </a:ext>
            </a:extLst>
          </p:cNvPr>
          <p:cNvPicPr>
            <a:picLocks noChangeAspect="1"/>
          </p:cNvPicPr>
          <p:nvPr/>
        </p:nvPicPr>
        <p:blipFill>
          <a:blip r:embed="rId7"/>
          <a:stretch>
            <a:fillRect/>
          </a:stretch>
        </p:blipFill>
        <p:spPr>
          <a:xfrm>
            <a:off x="6207052" y="583018"/>
            <a:ext cx="2355057" cy="505806"/>
          </a:xfrm>
          <a:prstGeom prst="rect">
            <a:avLst/>
          </a:prstGeom>
          <a:ln w="12700">
            <a:miter lim="400000"/>
          </a:ln>
        </p:spPr>
      </p:pic>
    </p:spTree>
    <p:extLst>
      <p:ext uri="{BB962C8B-B14F-4D97-AF65-F5344CB8AC3E}">
        <p14:creationId xmlns:p14="http://schemas.microsoft.com/office/powerpoint/2010/main" val="395486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6A13B-5436-4ED9-9E4D-3FEB000DA23E}"/>
              </a:ext>
            </a:extLst>
          </p:cNvPr>
          <p:cNvPicPr>
            <a:picLocks noChangeAspect="1"/>
          </p:cNvPicPr>
          <p:nvPr/>
        </p:nvPicPr>
        <p:blipFill>
          <a:blip r:embed="rId3"/>
          <a:stretch>
            <a:fillRect/>
          </a:stretch>
        </p:blipFill>
        <p:spPr>
          <a:xfrm>
            <a:off x="1315454" y="32452"/>
            <a:ext cx="6544208" cy="6825548"/>
          </a:xfrm>
          <a:prstGeom prst="rect">
            <a:avLst/>
          </a:prstGeom>
        </p:spPr>
      </p:pic>
      <p:sp>
        <p:nvSpPr>
          <p:cNvPr id="4" name="Rectangle 3">
            <a:extLst>
              <a:ext uri="{FF2B5EF4-FFF2-40B4-BE49-F238E27FC236}">
                <a16:creationId xmlns:a16="http://schemas.microsoft.com/office/drawing/2014/main" id="{7D34CA64-C6CD-4C7B-B24A-955D694A0DCE}"/>
              </a:ext>
            </a:extLst>
          </p:cNvPr>
          <p:cNvSpPr/>
          <p:nvPr/>
        </p:nvSpPr>
        <p:spPr>
          <a:xfrm>
            <a:off x="5239820" y="2239766"/>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33086B8E-8CF5-4E93-ACDB-D9692933429B}"/>
              </a:ext>
            </a:extLst>
          </p:cNvPr>
          <p:cNvSpPr/>
          <p:nvPr/>
        </p:nvSpPr>
        <p:spPr>
          <a:xfrm>
            <a:off x="7159374" y="2227782"/>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E4050D8E-7860-4750-928F-C3426CE4A8D6}"/>
              </a:ext>
            </a:extLst>
          </p:cNvPr>
          <p:cNvSpPr/>
          <p:nvPr/>
        </p:nvSpPr>
        <p:spPr>
          <a:xfrm>
            <a:off x="6542149" y="2225906"/>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8578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 descr="Picture 1"/>
          <p:cNvPicPr>
            <a:picLocks noChangeAspect="1"/>
          </p:cNvPicPr>
          <p:nvPr/>
        </p:nvPicPr>
        <p:blipFill>
          <a:blip r:embed="rId3"/>
          <a:stretch>
            <a:fillRect/>
          </a:stretch>
        </p:blipFill>
        <p:spPr>
          <a:xfrm>
            <a:off x="838200" y="1219200"/>
            <a:ext cx="7533100" cy="4062413"/>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ctrTitle"/>
          </p:nvPr>
        </p:nvSpPr>
        <p:spPr>
          <a:xfrm>
            <a:off x="685800" y="457200"/>
            <a:ext cx="7851648" cy="533400"/>
          </a:xfrm>
          <a:prstGeom prst="rect">
            <a:avLst/>
          </a:prstGeom>
        </p:spPr>
        <p:txBody>
          <a:bodyPr/>
          <a:lstStyle>
            <a:lvl1pPr>
              <a:defRPr sz="2700"/>
            </a:lvl1pPr>
          </a:lstStyle>
          <a:p>
            <a:r>
              <a:t>Overview</a:t>
            </a:r>
          </a:p>
        </p:txBody>
      </p:sp>
      <p:sp>
        <p:nvSpPr>
          <p:cNvPr id="98" name="Subtitle 2"/>
          <p:cNvSpPr txBox="1">
            <a:spLocks noGrp="1"/>
          </p:cNvSpPr>
          <p:nvPr>
            <p:ph type="subTitle" idx="1"/>
          </p:nvPr>
        </p:nvSpPr>
        <p:spPr>
          <a:xfrm>
            <a:off x="533400" y="1219200"/>
            <a:ext cx="7854950" cy="5334000"/>
          </a:xfrm>
          <a:prstGeom prst="rect">
            <a:avLst/>
          </a:prstGeom>
        </p:spPr>
        <p:txBody>
          <a:bodyPr/>
          <a:lstStyle/>
          <a:p>
            <a:pPr marL="342900" indent="-342900" algn="l">
              <a:lnSpc>
                <a:spcPct val="80000"/>
              </a:lnSpc>
              <a:spcBef>
                <a:spcPts val="500"/>
              </a:spcBef>
              <a:buClr>
                <a:srgbClr val="000000"/>
              </a:buClr>
              <a:buSzPct val="100000"/>
              <a:buFont typeface="Arial"/>
              <a:buChar char="•"/>
              <a:defRPr sz="2200"/>
            </a:pPr>
            <a:r>
              <a:rPr dirty="0"/>
              <a:t> Review the concepts of type I error and type II error</a:t>
            </a:r>
          </a:p>
          <a:p>
            <a:pPr marL="342900" indent="-342900" algn="l">
              <a:lnSpc>
                <a:spcPct val="80000"/>
              </a:lnSpc>
              <a:buClr>
                <a:srgbClr val="000000"/>
              </a:buClr>
              <a:buSzPct val="100000"/>
              <a:buFont typeface="Arial"/>
              <a:buChar char="•"/>
              <a:defRPr sz="2200"/>
            </a:pPr>
            <a:endParaRPr dirty="0"/>
          </a:p>
          <a:p>
            <a:pPr marL="342900" indent="-342900" algn="l">
              <a:lnSpc>
                <a:spcPct val="80000"/>
              </a:lnSpc>
              <a:spcBef>
                <a:spcPts val="500"/>
              </a:spcBef>
              <a:buClr>
                <a:srgbClr val="000000"/>
              </a:buClr>
              <a:buSzPct val="100000"/>
              <a:buFont typeface="Arial"/>
              <a:buChar char="•"/>
              <a:defRPr sz="2200"/>
            </a:pPr>
            <a:r>
              <a:rPr dirty="0"/>
              <a:t> Discuss how to perform hypothesis testing using two-</a:t>
            </a:r>
            <a:r>
              <a:rPr lang="en-US" dirty="0"/>
              <a:t>  </a:t>
            </a:r>
          </a:p>
          <a:p>
            <a:pPr algn="l">
              <a:lnSpc>
                <a:spcPct val="80000"/>
              </a:lnSpc>
              <a:spcBef>
                <a:spcPts val="500"/>
              </a:spcBef>
              <a:buClr>
                <a:srgbClr val="000000"/>
              </a:buClr>
              <a:buSzPct val="100000"/>
              <a:defRPr sz="2200"/>
            </a:pPr>
            <a:r>
              <a:rPr lang="en-US" dirty="0"/>
              <a:t>      </a:t>
            </a:r>
            <a:r>
              <a:rPr dirty="0"/>
              <a:t>sample inference:</a:t>
            </a:r>
            <a:endParaRPr lang="en-US" dirty="0"/>
          </a:p>
          <a:p>
            <a:pPr algn="l">
              <a:lnSpc>
                <a:spcPct val="80000"/>
              </a:lnSpc>
              <a:spcBef>
                <a:spcPts val="500"/>
              </a:spcBef>
              <a:buClr>
                <a:srgbClr val="000000"/>
              </a:buClr>
              <a:buSzPct val="100000"/>
              <a:defRPr sz="2200"/>
            </a:pPr>
            <a:endParaRPr dirty="0"/>
          </a:p>
          <a:p>
            <a:pPr marL="742950" lvl="1" indent="-285750" algn="l">
              <a:lnSpc>
                <a:spcPct val="80000"/>
              </a:lnSpc>
              <a:spcBef>
                <a:spcPts val="400"/>
              </a:spcBef>
              <a:buClr>
                <a:srgbClr val="000000"/>
              </a:buClr>
              <a:buSzPct val="100000"/>
              <a:buFont typeface="Courier New"/>
              <a:buChar char="o"/>
              <a:defRPr sz="1700"/>
            </a:pPr>
            <a:r>
              <a:rPr sz="1900" dirty="0"/>
              <a:t>Longitudinal Study Design</a:t>
            </a:r>
            <a:endParaRPr lang="en-US" sz="1900" dirty="0"/>
          </a:p>
          <a:p>
            <a:pPr marL="457200" lvl="1" indent="0" algn="l">
              <a:lnSpc>
                <a:spcPct val="80000"/>
              </a:lnSpc>
              <a:spcBef>
                <a:spcPts val="400"/>
              </a:spcBef>
              <a:buClr>
                <a:srgbClr val="000000"/>
              </a:buClr>
              <a:buSzPct val="100000"/>
              <a:defRPr sz="1700"/>
            </a:pPr>
            <a:endParaRPr sz="1900" dirty="0">
              <a:solidFill>
                <a:srgbClr val="888888"/>
              </a:solidFill>
            </a:endParaRPr>
          </a:p>
          <a:p>
            <a:pPr marL="742950" lvl="1" indent="-285750" algn="l">
              <a:lnSpc>
                <a:spcPct val="80000"/>
              </a:lnSpc>
              <a:spcBef>
                <a:spcPts val="400"/>
              </a:spcBef>
              <a:buClr>
                <a:srgbClr val="000000"/>
              </a:buClr>
              <a:buSzPct val="100000"/>
              <a:buFont typeface="Courier New"/>
              <a:buChar char="o"/>
              <a:defRPr sz="1700"/>
            </a:pPr>
            <a:r>
              <a:rPr sz="1900" dirty="0"/>
              <a:t>Cross-sectional Study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533400" y="762000"/>
            <a:ext cx="8305800" cy="5715000"/>
          </a:xfrm>
          <a:prstGeom prst="rect">
            <a:avLst/>
          </a:prstGeom>
        </p:spPr>
        <p:txBody>
          <a:bodyPr/>
          <a:lstStyle/>
          <a:p>
            <a:pPr>
              <a:spcBef>
                <a:spcPts val="600"/>
              </a:spcBef>
              <a:defRPr sz="2700" b="1"/>
            </a:pPr>
            <a:r>
              <a:rPr dirty="0"/>
              <a:t>Interval Estimation for the Comparison of Means</a:t>
            </a:r>
          </a:p>
          <a:p>
            <a:pPr>
              <a:spcBef>
                <a:spcPts val="600"/>
              </a:spcBef>
              <a:defRPr sz="2700" b="1"/>
            </a:pPr>
            <a:r>
              <a:rPr dirty="0"/>
              <a:t>from Two Paired Samples</a:t>
            </a:r>
          </a:p>
          <a:p>
            <a:pPr algn="l">
              <a:defRPr sz="2200"/>
            </a:pPr>
            <a:endParaRPr dirty="0"/>
          </a:p>
          <a:p>
            <a:pPr algn="l">
              <a:spcBef>
                <a:spcPts val="500"/>
              </a:spcBef>
              <a:defRPr sz="2200" u="sng"/>
            </a:pPr>
            <a:r>
              <a:rPr dirty="0"/>
              <a:t>Confidence Interval for the True Difference (</a:t>
            </a:r>
            <a:r>
              <a:rPr dirty="0">
                <a:latin typeface="Symbol"/>
                <a:ea typeface="Symbol"/>
                <a:cs typeface="Symbol"/>
                <a:sym typeface="Symbol"/>
              </a:rPr>
              <a:t>D</a:t>
            </a:r>
            <a:r>
              <a:rPr dirty="0"/>
              <a:t>) Between the Underlying Means of Two Paired Samples (Two-Sided)</a:t>
            </a:r>
            <a:r>
              <a:rPr u="none" dirty="0"/>
              <a:t>:</a:t>
            </a:r>
          </a:p>
          <a:p>
            <a:pPr algn="l">
              <a:defRPr sz="2200"/>
            </a:pPr>
            <a:endParaRPr u="none" dirty="0"/>
          </a:p>
          <a:p>
            <a:pPr marL="342900" indent="-342900" algn="l">
              <a:spcBef>
                <a:spcPts val="500"/>
              </a:spcBef>
              <a:buSzPct val="100000"/>
              <a:buFont typeface="Arial"/>
              <a:buChar char="•"/>
              <a:defRPr sz="2200"/>
            </a:pPr>
            <a:r>
              <a:rPr dirty="0"/>
              <a:t>A two-sided 100% × (1-</a:t>
            </a:r>
            <a:r>
              <a:rPr dirty="0">
                <a:latin typeface="Symbol"/>
                <a:ea typeface="Symbol"/>
                <a:cs typeface="Symbol"/>
                <a:sym typeface="Symbol"/>
              </a:rPr>
              <a:t>a</a:t>
            </a:r>
            <a:r>
              <a:rPr dirty="0"/>
              <a:t>) CI for the true mean difference (</a:t>
            </a:r>
            <a:r>
              <a:rPr dirty="0">
                <a:latin typeface="Symbol"/>
                <a:ea typeface="Symbol"/>
                <a:cs typeface="Symbol"/>
                <a:sym typeface="Symbol"/>
              </a:rPr>
              <a:t>D</a:t>
            </a:r>
            <a:r>
              <a:rPr dirty="0"/>
              <a:t>) between two paired samples:</a:t>
            </a:r>
          </a:p>
          <a:p>
            <a:pPr algn="l">
              <a:spcBef>
                <a:spcPts val="500"/>
              </a:spcBef>
              <a:defRPr sz="2200"/>
            </a:pPr>
            <a:r>
              <a:rPr dirty="0"/>
              <a:t>		(</a:t>
            </a:r>
            <a:r>
              <a:rPr i="1" dirty="0"/>
              <a:t>d – t</a:t>
            </a:r>
            <a:r>
              <a:rPr i="1" baseline="-25000" dirty="0"/>
              <a:t>n-1,1-</a:t>
            </a:r>
            <a:r>
              <a:rPr baseline="-25000" dirty="0">
                <a:latin typeface="Symbol"/>
                <a:ea typeface="Symbol"/>
                <a:cs typeface="Symbol"/>
                <a:sym typeface="Symbol"/>
              </a:rPr>
              <a:t>a</a:t>
            </a:r>
            <a:r>
              <a:rPr i="1" baseline="-25000" dirty="0"/>
              <a:t>/2</a:t>
            </a:r>
            <a:r>
              <a:rPr i="1" dirty="0"/>
              <a:t> </a:t>
            </a:r>
            <a:r>
              <a:rPr i="1" dirty="0" err="1">
                <a:solidFill>
                  <a:schemeClr val="accent1"/>
                </a:solidFill>
              </a:rPr>
              <a:t>s</a:t>
            </a:r>
            <a:r>
              <a:rPr i="1" baseline="-25000" dirty="0" err="1">
                <a:solidFill>
                  <a:schemeClr val="accent1"/>
                </a:solidFill>
              </a:rPr>
              <a:t>d</a:t>
            </a:r>
            <a:r>
              <a:rPr i="1" dirty="0">
                <a:solidFill>
                  <a:schemeClr val="accent1"/>
                </a:solidFill>
              </a:rPr>
              <a:t>/√n</a:t>
            </a:r>
            <a:r>
              <a:rPr dirty="0"/>
              <a:t>, </a:t>
            </a:r>
            <a:r>
              <a:rPr i="1" dirty="0"/>
              <a:t>d</a:t>
            </a:r>
            <a:r>
              <a:rPr dirty="0"/>
              <a:t> + </a:t>
            </a:r>
            <a:r>
              <a:rPr i="1" dirty="0"/>
              <a:t>t</a:t>
            </a:r>
            <a:r>
              <a:rPr i="1" baseline="-25000" dirty="0"/>
              <a:t>n-1,1-</a:t>
            </a:r>
            <a:r>
              <a:rPr baseline="-25000" dirty="0">
                <a:latin typeface="Symbol"/>
                <a:ea typeface="Symbol"/>
                <a:cs typeface="Symbol"/>
                <a:sym typeface="Symbol"/>
              </a:rPr>
              <a:t>a</a:t>
            </a:r>
            <a:r>
              <a:rPr i="1" baseline="-25000" dirty="0"/>
              <a:t>/2</a:t>
            </a:r>
            <a:r>
              <a:rPr i="1" dirty="0"/>
              <a:t> </a:t>
            </a:r>
            <a:r>
              <a:rPr i="1" dirty="0" err="1">
                <a:solidFill>
                  <a:schemeClr val="accent1"/>
                </a:solidFill>
              </a:rPr>
              <a:t>s</a:t>
            </a:r>
            <a:r>
              <a:rPr i="1" baseline="-25000" dirty="0" err="1">
                <a:solidFill>
                  <a:schemeClr val="accent1"/>
                </a:solidFill>
              </a:rPr>
              <a:t>d</a:t>
            </a:r>
            <a:r>
              <a:rPr i="1" dirty="0">
                <a:solidFill>
                  <a:schemeClr val="accent1"/>
                </a:solidFill>
              </a:rPr>
              <a:t>/√n</a:t>
            </a:r>
            <a:r>
              <a:rPr dirty="0"/>
              <a:t>)</a:t>
            </a:r>
            <a:endParaRPr lang="en-US" dirty="0"/>
          </a:p>
          <a:p>
            <a:pPr algn="l">
              <a:spcBef>
                <a:spcPts val="500"/>
              </a:spcBef>
              <a:defRPr sz="2200"/>
            </a:pPr>
            <a:r>
              <a:rPr lang="en-US" dirty="0">
                <a:solidFill>
                  <a:schemeClr val="accent1"/>
                </a:solidFill>
              </a:rPr>
              <a:t>*standard error (SE)</a:t>
            </a:r>
          </a:p>
          <a:p>
            <a:pPr algn="l">
              <a:spcBef>
                <a:spcPts val="500"/>
              </a:spcBef>
              <a:defRPr sz="2200"/>
            </a:pPr>
            <a:r>
              <a:rPr lang="en-US" dirty="0">
                <a:solidFill>
                  <a:srgbClr val="00B050"/>
                </a:solidFill>
              </a:rPr>
              <a:t>*margin of error</a:t>
            </a:r>
            <a:endParaRPr dirty="0">
              <a:solidFill>
                <a:srgbClr val="00B050"/>
              </a:solidFill>
            </a:endParaRPr>
          </a:p>
        </p:txBody>
      </p:sp>
      <p:sp>
        <p:nvSpPr>
          <p:cNvPr id="173" name="Straight Connector 4"/>
          <p:cNvSpPr/>
          <p:nvPr/>
        </p:nvSpPr>
        <p:spPr>
          <a:xfrm flipH="1" flipV="1">
            <a:off x="2514600" y="4113211"/>
            <a:ext cx="152401" cy="1589"/>
          </a:xfrm>
          <a:prstGeom prst="line">
            <a:avLst/>
          </a:prstGeom>
          <a:ln>
            <a:solidFill>
              <a:srgbClr val="000000"/>
            </a:solidFill>
          </a:ln>
        </p:spPr>
        <p:txBody>
          <a:bodyPr lIns="45719" rIns="45719"/>
          <a:lstStyle/>
          <a:p>
            <a:endParaRPr/>
          </a:p>
        </p:txBody>
      </p:sp>
      <p:sp>
        <p:nvSpPr>
          <p:cNvPr id="174" name="Straight Connector 5"/>
          <p:cNvSpPr/>
          <p:nvPr/>
        </p:nvSpPr>
        <p:spPr>
          <a:xfrm flipH="1" flipV="1">
            <a:off x="4724399" y="4113211"/>
            <a:ext cx="152401" cy="1589"/>
          </a:xfrm>
          <a:prstGeom prst="line">
            <a:avLst/>
          </a:prstGeom>
          <a:ln>
            <a:solidFill>
              <a:srgbClr val="000000"/>
            </a:solidFill>
          </a:ln>
        </p:spPr>
        <p:txBody>
          <a:bodyPr lIns="45719" rIns="45719"/>
          <a:lstStyle/>
          <a:p>
            <a:endParaRPr/>
          </a:p>
        </p:txBody>
      </p:sp>
      <p:sp>
        <p:nvSpPr>
          <p:cNvPr id="2" name="Rectangle 1">
            <a:extLst>
              <a:ext uri="{FF2B5EF4-FFF2-40B4-BE49-F238E27FC236}">
                <a16:creationId xmlns:a16="http://schemas.microsoft.com/office/drawing/2014/main" id="{05BD0669-FA51-4BD8-B794-F2949A6FC94A}"/>
              </a:ext>
            </a:extLst>
          </p:cNvPr>
          <p:cNvSpPr/>
          <p:nvPr/>
        </p:nvSpPr>
        <p:spPr>
          <a:xfrm>
            <a:off x="2909455" y="4011915"/>
            <a:ext cx="1662545" cy="541464"/>
          </a:xfrm>
          <a:prstGeom prst="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7" name="Rectangle 6">
            <a:extLst>
              <a:ext uri="{FF2B5EF4-FFF2-40B4-BE49-F238E27FC236}">
                <a16:creationId xmlns:a16="http://schemas.microsoft.com/office/drawing/2014/main" id="{6072E088-0630-4529-A21F-678CE7F5AE4F}"/>
              </a:ext>
            </a:extLst>
          </p:cNvPr>
          <p:cNvSpPr/>
          <p:nvPr/>
        </p:nvSpPr>
        <p:spPr>
          <a:xfrm>
            <a:off x="5043056" y="3992157"/>
            <a:ext cx="1662545" cy="541464"/>
          </a:xfrm>
          <a:prstGeom prst="rect">
            <a:avLst/>
          </a:prstGeom>
          <a:noFill/>
          <a:ln w="2540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445E32-618F-4699-8DD4-24013BCD1E82}"/>
              </a:ext>
            </a:extLst>
          </p:cNvPr>
          <p:cNvSpPr txBox="1"/>
          <p:nvPr/>
        </p:nvSpPr>
        <p:spPr>
          <a:xfrm>
            <a:off x="1632711" y="191850"/>
            <a:ext cx="6167334" cy="1338828"/>
          </a:xfrm>
          <a:prstGeom prst="rect">
            <a:avLst/>
          </a:prstGeom>
          <a:noFill/>
        </p:spPr>
        <p:txBody>
          <a:bodyPr wrap="square" rtlCol="0">
            <a:spAutoFit/>
          </a:bodyPr>
          <a:lstStyle/>
          <a:p>
            <a:pPr algn="ctr"/>
            <a:r>
              <a:rPr lang="en-US" sz="2700" b="1" dirty="0"/>
              <a:t>Example on Interval Estimation for Two Paired Samples:</a:t>
            </a:r>
          </a:p>
          <a:p>
            <a:pPr algn="ctr"/>
            <a:r>
              <a:rPr lang="en-US" sz="2700" b="1" dirty="0"/>
              <a:t>Hypertension</a:t>
            </a:r>
          </a:p>
        </p:txBody>
      </p:sp>
      <p:sp>
        <p:nvSpPr>
          <p:cNvPr id="3" name="矩形 2">
            <a:extLst>
              <a:ext uri="{FF2B5EF4-FFF2-40B4-BE49-F238E27FC236}">
                <a16:creationId xmlns:a16="http://schemas.microsoft.com/office/drawing/2014/main" id="{DF7D76F1-0D45-4951-A8AC-748623C90F91}"/>
              </a:ext>
            </a:extLst>
          </p:cNvPr>
          <p:cNvSpPr/>
          <p:nvPr/>
        </p:nvSpPr>
        <p:spPr>
          <a:xfrm>
            <a:off x="551676" y="1835090"/>
            <a:ext cx="8329403" cy="369332"/>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compute a 95% CI for the true increase in mean SBP after starting OCs.</a:t>
            </a:r>
          </a:p>
        </p:txBody>
      </p:sp>
      <p:pic>
        <p:nvPicPr>
          <p:cNvPr id="4" name="图片 3">
            <a:extLst>
              <a:ext uri="{FF2B5EF4-FFF2-40B4-BE49-F238E27FC236}">
                <a16:creationId xmlns:a16="http://schemas.microsoft.com/office/drawing/2014/main" id="{3E201F38-2171-4EA9-A2E4-5DBA442F87F3}"/>
              </a:ext>
            </a:extLst>
          </p:cNvPr>
          <p:cNvPicPr>
            <a:picLocks noChangeAspect="1"/>
          </p:cNvPicPr>
          <p:nvPr/>
        </p:nvPicPr>
        <p:blipFill>
          <a:blip r:embed="rId3"/>
          <a:stretch>
            <a:fillRect/>
          </a:stretch>
        </p:blipFill>
        <p:spPr>
          <a:xfrm>
            <a:off x="1598508" y="2772367"/>
            <a:ext cx="5946984" cy="2908616"/>
          </a:xfrm>
          <a:prstGeom prst="rect">
            <a:avLst/>
          </a:prstGeom>
        </p:spPr>
      </p:pic>
    </p:spTree>
    <p:extLst>
      <p:ext uri="{BB962C8B-B14F-4D97-AF65-F5344CB8AC3E}">
        <p14:creationId xmlns:p14="http://schemas.microsoft.com/office/powerpoint/2010/main" val="3728147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38BB98-F763-401A-92FD-45409E140249}"/>
              </a:ext>
            </a:extLst>
          </p:cNvPr>
          <p:cNvSpPr txBox="1"/>
          <p:nvPr/>
        </p:nvSpPr>
        <p:spPr>
          <a:xfrm>
            <a:off x="757989" y="1515551"/>
            <a:ext cx="3017298"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2EB4A22-C944-4E2B-8FEC-0E9C8E23D619}"/>
                  </a:ext>
                </a:extLst>
              </p:cNvPr>
              <p:cNvSpPr/>
              <p:nvPr/>
            </p:nvSpPr>
            <p:spPr>
              <a:xfrm>
                <a:off x="757989" y="2267035"/>
                <a:ext cx="7255042" cy="652423"/>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We have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𝑑</m:t>
                        </m:r>
                      </m:e>
                    </m:acc>
                  </m:oMath>
                </a14:m>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4.80mmHg, </a:t>
                </a:r>
                <a:r>
                  <a:rPr lang="en-US" i="1" dirty="0" err="1">
                    <a:latin typeface="Arial" panose="020B0604020202020204" pitchFamily="34" charset="0"/>
                    <a:cs typeface="Arial" panose="020B0604020202020204" pitchFamily="34" charset="0"/>
                  </a:rPr>
                  <a:t>sd</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4.566 mm Hg, </a:t>
                </a:r>
                <a:r>
                  <a:rPr lang="en-US" i="1" dirty="0">
                    <a:latin typeface="Arial" panose="020B0604020202020204" pitchFamily="34" charset="0"/>
                    <a:cs typeface="Arial" panose="020B0604020202020204" pitchFamily="34" charset="0"/>
                  </a:rPr>
                  <a:t>n </a:t>
                </a:r>
                <a:r>
                  <a:rPr lang="en-US" dirty="0">
                    <a:latin typeface="Arial" panose="020B0604020202020204" pitchFamily="34" charset="0"/>
                    <a:cs typeface="Arial" panose="020B0604020202020204" pitchFamily="34" charset="0"/>
                  </a:rPr>
                  <a:t>= 10</a:t>
                </a:r>
              </a:p>
              <a:p>
                <a:pPr algn="just"/>
                <a:r>
                  <a:rPr lang="en-US" dirty="0">
                    <a:latin typeface="Arial" panose="020B0604020202020204" pitchFamily="34" charset="0"/>
                    <a:cs typeface="Arial" panose="020B0604020202020204" pitchFamily="34" charset="0"/>
                  </a:rPr>
                  <a:t>A 95% CI for the true mean SBP change is given by:</a:t>
                </a:r>
              </a:p>
            </p:txBody>
          </p:sp>
        </mc:Choice>
        <mc:Fallback xmlns="">
          <p:sp>
            <p:nvSpPr>
              <p:cNvPr id="3" name="矩形 2">
                <a:extLst>
                  <a:ext uri="{FF2B5EF4-FFF2-40B4-BE49-F238E27FC236}">
                    <a16:creationId xmlns:a16="http://schemas.microsoft.com/office/drawing/2014/main" id="{62EB4A22-C944-4E2B-8FEC-0E9C8E23D619}"/>
                  </a:ext>
                </a:extLst>
              </p:cNvPr>
              <p:cNvSpPr>
                <a:spLocks noRot="1" noChangeAspect="1" noMove="1" noResize="1" noEditPoints="1" noAdjustHandles="1" noChangeArrowheads="1" noChangeShapeType="1" noTextEdit="1"/>
              </p:cNvSpPr>
              <p:nvPr/>
            </p:nvSpPr>
            <p:spPr>
              <a:xfrm>
                <a:off x="757989" y="2267035"/>
                <a:ext cx="7255042" cy="652423"/>
              </a:xfrm>
              <a:prstGeom prst="rect">
                <a:avLst/>
              </a:prstGeom>
              <a:blipFill>
                <a:blip r:embed="rId3"/>
                <a:stretch>
                  <a:fillRect l="-672" t="-4673" b="-14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0DABAEE-029E-4A3D-83D2-61A982FE918C}"/>
                  </a:ext>
                </a:extLst>
              </p:cNvPr>
              <p:cNvSpPr txBox="1"/>
              <p:nvPr/>
            </p:nvSpPr>
            <p:spPr>
              <a:xfrm>
                <a:off x="276573" y="3184299"/>
                <a:ext cx="8879610" cy="268087"/>
              </a:xfrm>
              <a:prstGeom prst="rect">
                <a:avLst/>
              </a:prstGeom>
              <a:noFill/>
            </p:spPr>
            <p:txBody>
              <a:bodyPr wrap="none" lIns="0" tIns="0" rIns="0" bIns="0" rtlCol="0">
                <a:spAutoFit/>
              </a:bodyPr>
              <a:lstStyle/>
              <a:p>
                <a14:m>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𝑑</m:t>
                        </m:r>
                      </m:e>
                    </m:acc>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−1, .975</m:t>
                        </m:r>
                      </m:sub>
                    </m:sSub>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𝑠</m:t>
                        </m:r>
                      </m:e>
                      <m:sub>
                        <m:r>
                          <a:rPr lang="en-US" sz="1600" i="1">
                            <a:latin typeface="Cambria Math" panose="02040503050406030204" pitchFamily="18" charset="0"/>
                            <a:ea typeface="Cambria Math" panose="02040503050406030204" pitchFamily="18" charset="0"/>
                          </a:rPr>
                          <m:t>𝑑</m:t>
                        </m:r>
                      </m:sub>
                    </m:sSub>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oMath>
                </a14:m>
                <a:r>
                  <a:rPr lang="en-US" sz="1600" dirty="0"/>
                  <a:t> = </a:t>
                </a:r>
                <a14:m>
                  <m:oMath xmlns:m="http://schemas.openxmlformats.org/officeDocument/2006/math">
                    <m:r>
                      <a:rPr lang="en-US" sz="1600" i="1">
                        <a:latin typeface="Cambria Math" panose="02040503050406030204" pitchFamily="18" charset="0"/>
                      </a:rPr>
                      <m:t>4.80</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𝑡</m:t>
                        </m:r>
                      </m:e>
                      <m:sub>
                        <m:r>
                          <a:rPr lang="en-US" sz="1600" i="1">
                            <a:latin typeface="Cambria Math" panose="02040503050406030204" pitchFamily="18" charset="0"/>
                            <a:ea typeface="Cambria Math" panose="02040503050406030204" pitchFamily="18" charset="0"/>
                          </a:rPr>
                          <m:t>9, .975</m:t>
                        </m:r>
                      </m:sub>
                    </m:sSub>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1.444</m:t>
                        </m:r>
                      </m:e>
                    </m:d>
                    <m:r>
                      <a:rPr lang="en-US" sz="1600" i="1">
                        <a:latin typeface="Cambria Math" panose="02040503050406030204" pitchFamily="18" charset="0"/>
                        <a:ea typeface="Cambria Math" panose="02040503050406030204" pitchFamily="18" charset="0"/>
                      </a:rPr>
                      <m:t>=4.80±2.262</m:t>
                    </m:r>
                    <m:d>
                      <m:dPr>
                        <m:ctrlPr>
                          <a:rPr lang="en-US" sz="1600" i="1">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r>
                          <a:rPr lang="en-US" sz="1600" i="1">
                            <a:latin typeface="Cambria Math" panose="02040503050406030204" pitchFamily="18" charset="0"/>
                            <a:ea typeface="Cambria Math" panose="02040503050406030204" pitchFamily="18" charset="0"/>
                          </a:rPr>
                          <m:t>.444</m:t>
                        </m:r>
                      </m:e>
                    </m:d>
                    <m:r>
                      <a:rPr lang="en-US" sz="1600" i="1">
                        <a:latin typeface="Cambria Math" panose="02040503050406030204" pitchFamily="18" charset="0"/>
                        <a:ea typeface="Cambria Math" panose="02040503050406030204" pitchFamily="18" charset="0"/>
                      </a:rPr>
                      <m:t>=4.80±3.27=(1.53,8.07) </m:t>
                    </m:r>
                  </m:oMath>
                </a14:m>
                <a:r>
                  <a:rPr lang="en-US" sz="1600" dirty="0"/>
                  <a:t>mmHg</a:t>
                </a:r>
              </a:p>
            </p:txBody>
          </p:sp>
        </mc:Choice>
        <mc:Fallback xmlns="">
          <p:sp>
            <p:nvSpPr>
              <p:cNvPr id="4" name="文本框 3">
                <a:extLst>
                  <a:ext uri="{FF2B5EF4-FFF2-40B4-BE49-F238E27FC236}">
                    <a16:creationId xmlns:a16="http://schemas.microsoft.com/office/drawing/2014/main" id="{B0DABAEE-029E-4A3D-83D2-61A982FE918C}"/>
                  </a:ext>
                </a:extLst>
              </p:cNvPr>
              <p:cNvSpPr txBox="1">
                <a:spLocks noRot="1" noChangeAspect="1" noMove="1" noResize="1" noEditPoints="1" noAdjustHandles="1" noChangeArrowheads="1" noChangeShapeType="1" noTextEdit="1"/>
              </p:cNvSpPr>
              <p:nvPr/>
            </p:nvSpPr>
            <p:spPr>
              <a:xfrm>
                <a:off x="276573" y="3184299"/>
                <a:ext cx="8879610" cy="268087"/>
              </a:xfrm>
              <a:prstGeom prst="rect">
                <a:avLst/>
              </a:prstGeom>
              <a:blipFill>
                <a:blip r:embed="rId4"/>
                <a:stretch>
                  <a:fillRect l="-824" t="-20455" r="-275" b="-40909"/>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F7427D13-C797-4803-A0A7-FF6C30E6A8B8}"/>
              </a:ext>
            </a:extLst>
          </p:cNvPr>
          <p:cNvSpPr/>
          <p:nvPr/>
        </p:nvSpPr>
        <p:spPr>
          <a:xfrm>
            <a:off x="769017" y="3982068"/>
            <a:ext cx="7432178"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true change in mean SBP is most likely between 1.5 and 8.1 mm Hg.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 </a:t>
            </a:r>
            <a:r>
              <a:rPr lang="en-US" dirty="0" err="1">
                <a:latin typeface="Arial" panose="020B0604020202020204" pitchFamily="34" charset="0"/>
                <a:cs typeface="Arial" panose="020B0604020202020204" pitchFamily="34" charset="0"/>
              </a:rPr>
              <a:t>t.test</a:t>
            </a:r>
            <a:r>
              <a:rPr lang="en-US" dirty="0">
                <a:latin typeface="Arial" panose="020B0604020202020204" pitchFamily="34" charset="0"/>
                <a:cs typeface="Arial" panose="020B0604020202020204" pitchFamily="34" charset="0"/>
              </a:rPr>
              <a:t>()</a:t>
            </a:r>
          </a:p>
        </p:txBody>
      </p:sp>
      <p:sp>
        <p:nvSpPr>
          <p:cNvPr id="6" name="文本框 1">
            <a:extLst>
              <a:ext uri="{FF2B5EF4-FFF2-40B4-BE49-F238E27FC236}">
                <a16:creationId xmlns:a16="http://schemas.microsoft.com/office/drawing/2014/main" id="{9019F99D-A3C7-4407-BD56-4B57D804AF9E}"/>
              </a:ext>
            </a:extLst>
          </p:cNvPr>
          <p:cNvSpPr txBox="1"/>
          <p:nvPr/>
        </p:nvSpPr>
        <p:spPr>
          <a:xfrm>
            <a:off x="1632711" y="191850"/>
            <a:ext cx="6167334" cy="1338828"/>
          </a:xfrm>
          <a:prstGeom prst="rect">
            <a:avLst/>
          </a:prstGeom>
          <a:noFill/>
        </p:spPr>
        <p:txBody>
          <a:bodyPr wrap="square" rtlCol="0">
            <a:spAutoFit/>
          </a:bodyPr>
          <a:lstStyle/>
          <a:p>
            <a:pPr algn="ctr"/>
            <a:r>
              <a:rPr lang="en-US" sz="2700" b="1" dirty="0"/>
              <a:t>Example on Interval Estimation for Two Paired Samples:</a:t>
            </a:r>
          </a:p>
          <a:p>
            <a:pPr algn="ctr"/>
            <a:r>
              <a:rPr lang="en-US" sz="2700" b="1" dirty="0"/>
              <a:t>Hypertension</a:t>
            </a:r>
          </a:p>
        </p:txBody>
      </p:sp>
    </p:spTree>
    <p:extLst>
      <p:ext uri="{BB962C8B-B14F-4D97-AF65-F5344CB8AC3E}">
        <p14:creationId xmlns:p14="http://schemas.microsoft.com/office/powerpoint/2010/main" val="415382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Picture 1" descr="Picture 1"/>
          <p:cNvPicPr>
            <a:picLocks noChangeAspect="1"/>
          </p:cNvPicPr>
          <p:nvPr/>
        </p:nvPicPr>
        <p:blipFill>
          <a:blip r:embed="rId3"/>
          <a:stretch>
            <a:fillRect/>
          </a:stretch>
        </p:blipFill>
        <p:spPr>
          <a:xfrm>
            <a:off x="838200" y="1219200"/>
            <a:ext cx="7533100" cy="4062413"/>
          </a:xfrm>
          <a:prstGeom prst="rect">
            <a:avLst/>
          </a:prstGeom>
          <a:ln w="12700">
            <a:miter lim="400000"/>
          </a:ln>
        </p:spPr>
      </p:pic>
    </p:spTree>
    <p:extLst>
      <p:ext uri="{BB962C8B-B14F-4D97-AF65-F5344CB8AC3E}">
        <p14:creationId xmlns:p14="http://schemas.microsoft.com/office/powerpoint/2010/main" val="28806018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2A1E-4F3B-42F4-B0F4-DFD5442F06D3}"/>
              </a:ext>
            </a:extLst>
          </p:cNvPr>
          <p:cNvSpPr>
            <a:spLocks noGrp="1"/>
          </p:cNvSpPr>
          <p:nvPr>
            <p:ph type="title"/>
          </p:nvPr>
        </p:nvSpPr>
        <p:spPr/>
        <p:txBody>
          <a:bodyPr>
            <a:normAutofit/>
          </a:bodyPr>
          <a:lstStyle/>
          <a:p>
            <a:r>
              <a:rPr lang="en-US" sz="3000" b="1" dirty="0"/>
              <a:t>Equal vs. unequal variances</a:t>
            </a:r>
          </a:p>
        </p:txBody>
      </p:sp>
      <p:sp>
        <p:nvSpPr>
          <p:cNvPr id="3" name="Text Placeholder 2">
            <a:extLst>
              <a:ext uri="{FF2B5EF4-FFF2-40B4-BE49-F238E27FC236}">
                <a16:creationId xmlns:a16="http://schemas.microsoft.com/office/drawing/2014/main" id="{ADAC42B0-E107-4D9F-97B8-458BF9D3997D}"/>
              </a:ext>
            </a:extLst>
          </p:cNvPr>
          <p:cNvSpPr>
            <a:spLocks noGrp="1"/>
          </p:cNvSpPr>
          <p:nvPr>
            <p:ph type="body" idx="1"/>
          </p:nvPr>
        </p:nvSpPr>
        <p:spPr/>
        <p:txBody>
          <a:bodyPr>
            <a:normAutofit/>
          </a:bodyPr>
          <a:lstStyle/>
          <a:p>
            <a:r>
              <a:rPr lang="en-US" sz="2000" dirty="0"/>
              <a:t>Homoscedasticity: equal variances</a:t>
            </a:r>
          </a:p>
          <a:p>
            <a:r>
              <a:rPr lang="en-US" sz="2000" dirty="0"/>
              <a:t>Heteroscedasticity: unequal variances</a:t>
            </a:r>
          </a:p>
          <a:p>
            <a:endParaRPr lang="en-US" sz="2000" dirty="0"/>
          </a:p>
          <a:p>
            <a:pPr marL="0" indent="0">
              <a:buNone/>
            </a:pPr>
            <a:r>
              <a:rPr lang="en-US" sz="2000" dirty="0"/>
              <a:t>*Unequal variances </a:t>
            </a:r>
            <a:r>
              <a:rPr lang="en-US" sz="2000" dirty="0">
                <a:sym typeface="Wingdings" panose="05000000000000000000" pitchFamily="2" charset="2"/>
              </a:rPr>
              <a:t> </a:t>
            </a:r>
            <a:r>
              <a:rPr lang="en-US" sz="2000" dirty="0"/>
              <a:t>Type I error rate</a:t>
            </a:r>
          </a:p>
          <a:p>
            <a:pPr marL="0" indent="0">
              <a:buNone/>
            </a:pPr>
            <a:r>
              <a:rPr lang="en-US" sz="2000" dirty="0"/>
              <a:t>*</a:t>
            </a:r>
            <a:r>
              <a:rPr lang="en-US" sz="2000" dirty="0">
                <a:sym typeface="Wingdings" panose="05000000000000000000" pitchFamily="2" charset="2"/>
              </a:rPr>
              <a:t> </a:t>
            </a:r>
            <a:r>
              <a:rPr lang="en-US" sz="2000" dirty="0"/>
              <a:t>False positives (falsely reject H</a:t>
            </a:r>
            <a:r>
              <a:rPr lang="en-US" sz="2000" baseline="-25000" dirty="0"/>
              <a:t>0 </a:t>
            </a:r>
            <a:r>
              <a:rPr lang="en-US" sz="2000" dirty="0"/>
              <a:t>when it is true)</a:t>
            </a:r>
          </a:p>
        </p:txBody>
      </p:sp>
      <p:pic>
        <p:nvPicPr>
          <p:cNvPr id="5" name="Picture 4" descr="Chart, scatter chart&#10;&#10;Description automatically generated">
            <a:extLst>
              <a:ext uri="{FF2B5EF4-FFF2-40B4-BE49-F238E27FC236}">
                <a16:creationId xmlns:a16="http://schemas.microsoft.com/office/drawing/2014/main" id="{3062D6E9-28BA-4DAA-B8E9-33DCDD1BD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4015" y="3863181"/>
            <a:ext cx="4349496" cy="2401824"/>
          </a:xfrm>
          <a:prstGeom prst="rect">
            <a:avLst/>
          </a:prstGeom>
        </p:spPr>
      </p:pic>
    </p:spTree>
    <p:extLst>
      <p:ext uri="{BB962C8B-B14F-4D97-AF65-F5344CB8AC3E}">
        <p14:creationId xmlns:p14="http://schemas.microsoft.com/office/powerpoint/2010/main" val="18460061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ubtitle 2"/>
          <p:cNvSpPr txBox="1">
            <a:spLocks noGrp="1"/>
          </p:cNvSpPr>
          <p:nvPr>
            <p:ph type="subTitle" idx="1"/>
          </p:nvPr>
        </p:nvSpPr>
        <p:spPr>
          <a:xfrm>
            <a:off x="533400" y="533400"/>
            <a:ext cx="7854950" cy="5943600"/>
          </a:xfrm>
          <a:prstGeom prst="rect">
            <a:avLst/>
          </a:prstGeom>
        </p:spPr>
        <p:txBody>
          <a:bodyPr/>
          <a:lstStyle/>
          <a:p>
            <a:pPr>
              <a:spcBef>
                <a:spcPts val="600"/>
              </a:spcBef>
              <a:defRPr sz="2500" b="1"/>
            </a:pPr>
            <a:r>
              <a:t>Testing for the Equality of Two Variances</a:t>
            </a:r>
          </a:p>
          <a:p>
            <a:pPr>
              <a:defRPr sz="2500" b="1">
                <a:solidFill>
                  <a:srgbClr val="4DE1EA"/>
                </a:solidFill>
                <a:latin typeface="+mn-lt"/>
                <a:ea typeface="+mn-ea"/>
                <a:cs typeface="+mn-cs"/>
                <a:sym typeface="Calibri"/>
              </a:defRPr>
            </a:pPr>
            <a:endParaRPr/>
          </a:p>
          <a:p>
            <a:pPr algn="just">
              <a:spcBef>
                <a:spcPts val="500"/>
              </a:spcBef>
              <a:defRPr sz="2200" i="1"/>
            </a:pPr>
            <a:r>
              <a:t>H</a:t>
            </a:r>
            <a:r>
              <a:rPr baseline="-25000"/>
              <a:t>0</a:t>
            </a:r>
            <a:r>
              <a:rPr i="0"/>
              <a:t>: </a:t>
            </a:r>
            <a:r>
              <a:rPr i="0">
                <a:latin typeface="Symbol"/>
                <a:ea typeface="Symbol"/>
                <a:cs typeface="Symbol"/>
                <a:sym typeface="Symbol"/>
              </a:rPr>
              <a:t>s</a:t>
            </a:r>
            <a:r>
              <a:rPr i="0" baseline="-25000"/>
              <a:t>1</a:t>
            </a:r>
            <a:r>
              <a:rPr i="0" baseline="30000"/>
              <a:t>2</a:t>
            </a:r>
            <a:r>
              <a:rPr i="0"/>
              <a:t> = </a:t>
            </a:r>
            <a:r>
              <a:rPr i="0">
                <a:latin typeface="Symbol"/>
                <a:ea typeface="Symbol"/>
                <a:cs typeface="Symbol"/>
                <a:sym typeface="Symbol"/>
              </a:rPr>
              <a:t>s</a:t>
            </a:r>
            <a:r>
              <a:rPr i="0" baseline="-25000"/>
              <a:t>2</a:t>
            </a:r>
            <a:r>
              <a:rPr i="0" baseline="30000"/>
              <a:t>2</a:t>
            </a:r>
            <a:r>
              <a:rPr i="0"/>
              <a:t> vs. </a:t>
            </a:r>
            <a:r>
              <a:t>H</a:t>
            </a:r>
            <a:r>
              <a:rPr baseline="-25000"/>
              <a:t>1</a:t>
            </a:r>
            <a:r>
              <a:rPr i="0"/>
              <a:t>: </a:t>
            </a:r>
            <a:r>
              <a:rPr i="0">
                <a:latin typeface="Symbol"/>
                <a:ea typeface="Symbol"/>
                <a:cs typeface="Symbol"/>
                <a:sym typeface="Symbol"/>
              </a:rPr>
              <a:t>s</a:t>
            </a:r>
            <a:r>
              <a:rPr i="0" baseline="-25000"/>
              <a:t>1</a:t>
            </a:r>
            <a:r>
              <a:rPr i="0" baseline="30000"/>
              <a:t>2</a:t>
            </a:r>
            <a:r>
              <a:rPr i="0">
                <a:latin typeface="Symbol"/>
                <a:ea typeface="Symbol"/>
                <a:cs typeface="Symbol"/>
                <a:sym typeface="Symbol"/>
              </a:rPr>
              <a:t> ¹ s</a:t>
            </a:r>
            <a:r>
              <a:rPr i="0" baseline="-25000"/>
              <a:t>2</a:t>
            </a:r>
            <a:r>
              <a:rPr i="0" baseline="30000"/>
              <a:t>2</a:t>
            </a:r>
          </a:p>
          <a:p>
            <a:pPr algn="just">
              <a:spcBef>
                <a:spcPts val="500"/>
              </a:spcBef>
              <a:defRPr sz="2200"/>
            </a:pPr>
            <a:r>
              <a:t>Two independent random samples: N(</a:t>
            </a:r>
            <a:r>
              <a:rPr>
                <a:latin typeface="Symbol"/>
                <a:ea typeface="Symbol"/>
                <a:cs typeface="Symbol"/>
                <a:sym typeface="Symbol"/>
              </a:rPr>
              <a:t>m</a:t>
            </a:r>
            <a:r>
              <a:rPr baseline="-25000"/>
              <a:t>1</a:t>
            </a:r>
            <a:r>
              <a:t>,</a:t>
            </a:r>
            <a:r>
              <a:rPr>
                <a:latin typeface="Symbol"/>
                <a:ea typeface="Symbol"/>
                <a:cs typeface="Symbol"/>
                <a:sym typeface="Symbol"/>
              </a:rPr>
              <a:t>s</a:t>
            </a:r>
            <a:r>
              <a:rPr baseline="-25000"/>
              <a:t>1</a:t>
            </a:r>
            <a:r>
              <a:rPr baseline="30000"/>
              <a:t>2</a:t>
            </a:r>
            <a:r>
              <a:t>) and N(</a:t>
            </a:r>
            <a:r>
              <a:rPr>
                <a:latin typeface="Symbol"/>
                <a:ea typeface="Symbol"/>
                <a:cs typeface="Symbol"/>
                <a:sym typeface="Symbol"/>
              </a:rPr>
              <a:t>m</a:t>
            </a:r>
            <a:r>
              <a:rPr baseline="-25000"/>
              <a:t>2</a:t>
            </a:r>
            <a:r>
              <a:t>,</a:t>
            </a:r>
            <a:r>
              <a:rPr>
                <a:latin typeface="Symbol"/>
                <a:ea typeface="Symbol"/>
                <a:cs typeface="Symbol"/>
                <a:sym typeface="Symbol"/>
              </a:rPr>
              <a:t>s</a:t>
            </a:r>
            <a:r>
              <a:rPr baseline="-25000"/>
              <a:t>2</a:t>
            </a:r>
            <a:r>
              <a:rPr baseline="30000"/>
              <a:t>2</a:t>
            </a:r>
            <a:r>
              <a:t>)</a:t>
            </a:r>
          </a:p>
          <a:p>
            <a:pPr marL="342900" indent="-342900" algn="just">
              <a:spcBef>
                <a:spcPts val="500"/>
              </a:spcBef>
              <a:buSzPct val="100000"/>
              <a:buFont typeface="Arial"/>
              <a:buChar char="•"/>
              <a:defRPr sz="2200"/>
            </a:pPr>
            <a:r>
              <a:t>Best test:  the ratio of the sample variances (s</a:t>
            </a:r>
            <a:r>
              <a:rPr baseline="-25000"/>
              <a:t>1</a:t>
            </a:r>
            <a:r>
              <a:rPr baseline="30000"/>
              <a:t>2</a:t>
            </a:r>
            <a:r>
              <a:t>/s</a:t>
            </a:r>
            <a:r>
              <a:rPr baseline="-25000"/>
              <a:t>2</a:t>
            </a:r>
            <a:r>
              <a:rPr baseline="30000"/>
              <a:t>2</a:t>
            </a:r>
            <a:r>
              <a:t>) rather than on difference (s</a:t>
            </a:r>
            <a:r>
              <a:rPr baseline="-25000"/>
              <a:t>1</a:t>
            </a:r>
            <a:r>
              <a:rPr baseline="30000"/>
              <a:t>2</a:t>
            </a:r>
            <a:r>
              <a:t> – s</a:t>
            </a:r>
            <a:r>
              <a:rPr baseline="-25000"/>
              <a:t>2</a:t>
            </a:r>
            <a:r>
              <a:rPr baseline="30000"/>
              <a:t>2</a:t>
            </a:r>
            <a:r>
              <a:t>)</a:t>
            </a:r>
          </a:p>
          <a:p>
            <a:pPr marL="342900" indent="-342900" algn="just">
              <a:spcBef>
                <a:spcPts val="500"/>
              </a:spcBef>
              <a:buSzPct val="100000"/>
              <a:buFont typeface="Arial"/>
              <a:buChar char="•"/>
              <a:defRPr sz="2200"/>
            </a:pPr>
            <a:r>
              <a:t>If the variance ratio is either too large or too small</a:t>
            </a:r>
          </a:p>
          <a:p>
            <a:pPr algn="just">
              <a:spcBef>
                <a:spcPts val="500"/>
              </a:spcBef>
              <a:defRPr sz="2200"/>
            </a:pPr>
            <a:r>
              <a:t>   </a:t>
            </a:r>
            <a:r>
              <a:rPr>
                <a:latin typeface="Wingdings"/>
                <a:ea typeface="Wingdings"/>
                <a:cs typeface="Wingdings"/>
                <a:sym typeface="Wingdings"/>
              </a:rPr>
              <a:t> </a:t>
            </a:r>
            <a:r>
              <a:t>reject H</a:t>
            </a:r>
            <a:r>
              <a:rPr baseline="-25000"/>
              <a:t>0</a:t>
            </a:r>
          </a:p>
          <a:p>
            <a:pPr marL="342900" indent="-342900" algn="just">
              <a:spcBef>
                <a:spcPts val="500"/>
              </a:spcBef>
              <a:buSzPct val="100000"/>
              <a:buFont typeface="Arial"/>
              <a:buChar char="•"/>
              <a:defRPr sz="2200"/>
            </a:pPr>
            <a:r>
              <a:t>Otherwise: </a:t>
            </a:r>
            <a:r>
              <a:rPr>
                <a:latin typeface="Wingdings"/>
                <a:ea typeface="Wingdings"/>
                <a:cs typeface="Wingdings"/>
                <a:sym typeface="Wingdings"/>
              </a:rPr>
              <a:t> </a:t>
            </a:r>
            <a:r>
              <a:t>accept H</a:t>
            </a:r>
            <a:r>
              <a:rPr baseline="-25000"/>
              <a:t>0</a:t>
            </a:r>
          </a:p>
        </p:txBody>
      </p:sp>
    </p:spTree>
    <p:extLst>
      <p:ext uri="{BB962C8B-B14F-4D97-AF65-F5344CB8AC3E}">
        <p14:creationId xmlns:p14="http://schemas.microsoft.com/office/powerpoint/2010/main" val="29725910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ubtitle 2"/>
          <p:cNvSpPr txBox="1">
            <a:spLocks noGrp="1"/>
          </p:cNvSpPr>
          <p:nvPr>
            <p:ph type="subTitle" idx="1"/>
          </p:nvPr>
        </p:nvSpPr>
        <p:spPr>
          <a:xfrm>
            <a:off x="533400" y="685800"/>
            <a:ext cx="7854950" cy="5867400"/>
          </a:xfrm>
          <a:prstGeom prst="rect">
            <a:avLst/>
          </a:prstGeom>
        </p:spPr>
        <p:txBody>
          <a:bodyPr/>
          <a:lstStyle/>
          <a:p>
            <a:pPr marL="457200" indent="-457200" algn="just">
              <a:spcBef>
                <a:spcPts val="400"/>
              </a:spcBef>
              <a:buClr>
                <a:srgbClr val="000000"/>
              </a:buClr>
              <a:buSzPct val="100000"/>
              <a:buFont typeface="Arial" panose="020B0604020202020204" pitchFamily="34" charset="0"/>
              <a:buChar char="•"/>
              <a:defRPr sz="2000"/>
            </a:pPr>
            <a:r>
              <a:rPr lang="en-US" dirty="0"/>
              <a:t>S</a:t>
            </a:r>
            <a:r>
              <a:rPr dirty="0"/>
              <a:t>tatisticians R. A. Fisher and G. </a:t>
            </a:r>
            <a:r>
              <a:rPr dirty="0" err="1"/>
              <a:t>Snedecor</a:t>
            </a:r>
            <a:r>
              <a:rPr lang="en-US" dirty="0"/>
              <a:t>: </a:t>
            </a:r>
            <a:r>
              <a:rPr dirty="0"/>
              <a:t>distribution of the variance ratio (S</a:t>
            </a:r>
            <a:r>
              <a:rPr baseline="-25000" dirty="0"/>
              <a:t>1</a:t>
            </a:r>
            <a:r>
              <a:rPr baseline="30000" dirty="0"/>
              <a:t>2</a:t>
            </a:r>
            <a:r>
              <a:rPr dirty="0"/>
              <a:t>/S</a:t>
            </a:r>
            <a:r>
              <a:rPr baseline="-25000" dirty="0"/>
              <a:t>2</a:t>
            </a:r>
            <a:r>
              <a:rPr baseline="30000" dirty="0"/>
              <a:t>2</a:t>
            </a:r>
            <a:r>
              <a:rPr dirty="0"/>
              <a:t>)</a:t>
            </a:r>
          </a:p>
          <a:p>
            <a:pPr marL="457200" indent="-457200" algn="just">
              <a:spcBef>
                <a:spcPts val="400"/>
              </a:spcBef>
              <a:buClr>
                <a:srgbClr val="000000"/>
              </a:buClr>
              <a:buSzPct val="100000"/>
              <a:buFont typeface="Arial" panose="020B0604020202020204" pitchFamily="34" charset="0"/>
              <a:buChar char="•"/>
              <a:defRPr sz="2000"/>
            </a:pPr>
            <a:r>
              <a:rPr dirty="0"/>
              <a:t>The variance ratio (S</a:t>
            </a:r>
            <a:r>
              <a:rPr baseline="-25000" dirty="0"/>
              <a:t>1</a:t>
            </a:r>
            <a:r>
              <a:rPr baseline="30000" dirty="0"/>
              <a:t>2</a:t>
            </a:r>
            <a:r>
              <a:rPr dirty="0"/>
              <a:t>/S</a:t>
            </a:r>
            <a:r>
              <a:rPr baseline="-25000" dirty="0"/>
              <a:t>2</a:t>
            </a:r>
            <a:r>
              <a:rPr baseline="30000" dirty="0"/>
              <a:t>2</a:t>
            </a:r>
            <a:r>
              <a:rPr dirty="0"/>
              <a:t>) follows an </a:t>
            </a:r>
            <a:r>
              <a:rPr b="1" i="1" dirty="0"/>
              <a:t>F</a:t>
            </a:r>
            <a:r>
              <a:rPr b="1" dirty="0"/>
              <a:t> distribution </a:t>
            </a:r>
            <a:r>
              <a:rPr dirty="0"/>
              <a:t>under the </a:t>
            </a:r>
            <a:r>
              <a:rPr i="1" dirty="0"/>
              <a:t>H</a:t>
            </a:r>
            <a:r>
              <a:rPr i="1" baseline="-25000" dirty="0"/>
              <a:t>0</a:t>
            </a:r>
            <a:r>
              <a:rPr dirty="0"/>
              <a:t> that </a:t>
            </a:r>
            <a:r>
              <a:rPr dirty="0">
                <a:latin typeface="Symbol"/>
                <a:ea typeface="Symbol"/>
                <a:cs typeface="Symbol"/>
                <a:sym typeface="Symbol"/>
              </a:rPr>
              <a:t>s</a:t>
            </a:r>
            <a:r>
              <a:rPr baseline="-25000" dirty="0"/>
              <a:t>1</a:t>
            </a:r>
            <a:r>
              <a:rPr baseline="30000" dirty="0"/>
              <a:t>2</a:t>
            </a:r>
            <a:r>
              <a:rPr dirty="0"/>
              <a:t> = </a:t>
            </a:r>
            <a:r>
              <a:rPr dirty="0">
                <a:latin typeface="Symbol"/>
                <a:ea typeface="Symbol"/>
                <a:cs typeface="Symbol"/>
                <a:sym typeface="Symbol"/>
              </a:rPr>
              <a:t>s</a:t>
            </a:r>
            <a:r>
              <a:rPr baseline="-25000" dirty="0"/>
              <a:t>2</a:t>
            </a:r>
            <a:r>
              <a:rPr baseline="30000" dirty="0"/>
              <a:t>2</a:t>
            </a:r>
          </a:p>
          <a:p>
            <a:pPr marL="457200" indent="-457200" algn="just">
              <a:spcBef>
                <a:spcPts val="400"/>
              </a:spcBef>
              <a:buClr>
                <a:srgbClr val="000000"/>
              </a:buClr>
              <a:buSzPct val="100000"/>
              <a:buFont typeface="Arial" panose="020B0604020202020204" pitchFamily="34" charset="0"/>
              <a:buChar char="•"/>
              <a:defRPr sz="2000"/>
            </a:pPr>
            <a:r>
              <a:rPr dirty="0"/>
              <a:t>A family of F distributions, rather than a unique </a:t>
            </a:r>
            <a:r>
              <a:rPr i="1" dirty="0"/>
              <a:t>F</a:t>
            </a:r>
            <a:r>
              <a:rPr dirty="0"/>
              <a:t> distribution </a:t>
            </a:r>
          </a:p>
          <a:p>
            <a:pPr marL="457200" indent="-457200" algn="just">
              <a:spcBef>
                <a:spcPts val="400"/>
              </a:spcBef>
              <a:buClr>
                <a:srgbClr val="000000"/>
              </a:buClr>
              <a:buSzPct val="100000"/>
              <a:buFont typeface="Arial" panose="020B0604020202020204" pitchFamily="34" charset="0"/>
              <a:buChar char="•"/>
              <a:defRPr sz="2000"/>
            </a:pPr>
            <a:r>
              <a:rPr dirty="0"/>
              <a:t>Two parameters: </a:t>
            </a:r>
            <a:r>
              <a:rPr i="1" dirty="0"/>
              <a:t>numerator and denominator degrees of freedom</a:t>
            </a:r>
            <a:r>
              <a:rPr dirty="0"/>
              <a:t>. </a:t>
            </a:r>
          </a:p>
          <a:p>
            <a:pPr marL="800100" lvl="1" indent="-342900" algn="just">
              <a:spcBef>
                <a:spcPts val="300"/>
              </a:spcBef>
              <a:buClr>
                <a:srgbClr val="000000"/>
              </a:buClr>
              <a:buSzPct val="100000"/>
              <a:buFont typeface="Arial"/>
              <a:buChar char="•"/>
              <a:defRPr sz="1600"/>
            </a:pPr>
            <a:r>
              <a:rPr dirty="0"/>
              <a:t>n</a:t>
            </a:r>
            <a:r>
              <a:rPr baseline="-25000" dirty="0"/>
              <a:t>1: </a:t>
            </a:r>
            <a:r>
              <a:rPr dirty="0"/>
              <a:t>first samples size</a:t>
            </a:r>
            <a:endParaRPr lang="en-US" dirty="0"/>
          </a:p>
          <a:p>
            <a:pPr marL="800100" lvl="1" indent="-342900" algn="just">
              <a:spcBef>
                <a:spcPts val="300"/>
              </a:spcBef>
              <a:buClr>
                <a:srgbClr val="000000"/>
              </a:buClr>
              <a:buSzPct val="100000"/>
              <a:buFont typeface="Arial"/>
              <a:buChar char="•"/>
              <a:defRPr sz="1600"/>
            </a:pPr>
            <a:r>
              <a:rPr dirty="0"/>
              <a:t>n</a:t>
            </a:r>
            <a:r>
              <a:rPr baseline="-25000" dirty="0"/>
              <a:t>2</a:t>
            </a:r>
            <a:r>
              <a:rPr dirty="0"/>
              <a:t>: second samples size</a:t>
            </a:r>
            <a:endParaRPr sz="2800" dirty="0">
              <a:solidFill>
                <a:srgbClr val="888888"/>
              </a:solidFill>
            </a:endParaRPr>
          </a:p>
          <a:p>
            <a:pPr marL="800100" lvl="1" indent="-342900" algn="just">
              <a:spcBef>
                <a:spcPts val="300"/>
              </a:spcBef>
              <a:buClr>
                <a:srgbClr val="000000"/>
              </a:buClr>
              <a:buSzPct val="100000"/>
              <a:buFont typeface="Arial"/>
              <a:buChar char="•"/>
              <a:defRPr sz="1600"/>
            </a:pPr>
            <a:r>
              <a:rPr dirty="0"/>
              <a:t>variance ratio ~ </a:t>
            </a:r>
            <a:r>
              <a:rPr i="1" dirty="0"/>
              <a:t>F</a:t>
            </a:r>
            <a:r>
              <a:rPr dirty="0"/>
              <a:t> distribution with n</a:t>
            </a:r>
            <a:r>
              <a:rPr baseline="-25000" dirty="0"/>
              <a:t>1</a:t>
            </a:r>
            <a:r>
              <a:rPr dirty="0"/>
              <a:t>- 1 (numerator </a:t>
            </a:r>
            <a:r>
              <a:rPr i="1" dirty="0"/>
              <a:t>df</a:t>
            </a:r>
            <a:r>
              <a:rPr dirty="0"/>
              <a:t>) and n</a:t>
            </a:r>
            <a:r>
              <a:rPr baseline="-25000" dirty="0"/>
              <a:t>2 </a:t>
            </a:r>
            <a:r>
              <a:rPr dirty="0"/>
              <a:t>– 1 (denominator </a:t>
            </a:r>
            <a:r>
              <a:rPr i="1" dirty="0"/>
              <a:t>df</a:t>
            </a:r>
            <a:r>
              <a:rPr dirty="0"/>
              <a:t>) </a:t>
            </a:r>
            <a:r>
              <a:rPr dirty="0">
                <a:latin typeface="Wingdings"/>
                <a:ea typeface="Wingdings"/>
                <a:cs typeface="Wingdings"/>
                <a:sym typeface="Wingdings"/>
              </a:rPr>
              <a:t></a:t>
            </a:r>
            <a:r>
              <a:rPr dirty="0"/>
              <a:t> </a:t>
            </a:r>
            <a:r>
              <a:rPr i="1" dirty="0"/>
              <a:t>F</a:t>
            </a:r>
            <a:r>
              <a:rPr i="1" baseline="-25000" dirty="0"/>
              <a:t>n1-1,n2-1</a:t>
            </a:r>
            <a:r>
              <a:rPr dirty="0"/>
              <a:t> distribution</a:t>
            </a:r>
          </a:p>
          <a:p>
            <a:pPr marL="457200" indent="-457200" algn="just">
              <a:spcBef>
                <a:spcPts val="400"/>
              </a:spcBef>
              <a:buClr>
                <a:srgbClr val="000000"/>
              </a:buClr>
              <a:buSzPct val="100000"/>
              <a:buFont typeface="Arial" panose="020B0604020202020204" pitchFamily="34" charset="0"/>
              <a:buChar char="•"/>
              <a:defRPr sz="2000" i="1"/>
            </a:pPr>
            <a:r>
              <a:rPr dirty="0"/>
              <a:t>F </a:t>
            </a:r>
            <a:r>
              <a:rPr i="0" dirty="0"/>
              <a:t>distribution: positively skewed</a:t>
            </a:r>
          </a:p>
          <a:p>
            <a:pPr marL="914400" lvl="1" indent="-457200" algn="just">
              <a:spcBef>
                <a:spcPts val="300"/>
              </a:spcBef>
              <a:buClr>
                <a:srgbClr val="000000"/>
              </a:buClr>
              <a:buSzPct val="100000"/>
              <a:buFont typeface="Arial"/>
              <a:buChar char="•"/>
              <a:defRPr sz="1600"/>
            </a:pPr>
            <a:r>
              <a:rPr dirty="0"/>
              <a:t>skewness : relative magnitudes of the two degrees of freedom</a:t>
            </a:r>
          </a:p>
          <a:p>
            <a:pPr marL="457200" indent="-457200" algn="just">
              <a:spcBef>
                <a:spcPts val="400"/>
              </a:spcBef>
              <a:buClr>
                <a:srgbClr val="000000"/>
              </a:buClr>
              <a:buSzPct val="100000"/>
              <a:buFont typeface="Arial" panose="020B0604020202020204" pitchFamily="34" charset="0"/>
              <a:buChar char="•"/>
              <a:defRPr sz="2000"/>
            </a:pPr>
            <a:r>
              <a:rPr dirty="0"/>
              <a:t>Numerator </a:t>
            </a:r>
            <a:r>
              <a:rPr i="1" dirty="0"/>
              <a:t>df</a:t>
            </a:r>
            <a:r>
              <a:rPr dirty="0"/>
              <a:t> is 1 or 2 </a:t>
            </a:r>
            <a:r>
              <a:rPr dirty="0">
                <a:latin typeface="Wingdings"/>
                <a:ea typeface="Wingdings"/>
                <a:cs typeface="Wingdings"/>
                <a:sym typeface="Wingdings"/>
              </a:rPr>
              <a:t></a:t>
            </a:r>
            <a:r>
              <a:rPr dirty="0"/>
              <a:t> distribution has a mode at 0</a:t>
            </a:r>
          </a:p>
          <a:p>
            <a:pPr marL="800100" lvl="1" indent="-342900" algn="just">
              <a:spcBef>
                <a:spcPts val="300"/>
              </a:spcBef>
              <a:buClr>
                <a:srgbClr val="000000"/>
              </a:buClr>
              <a:buSzPct val="100000"/>
              <a:buFont typeface="Arial"/>
              <a:buChar char="•"/>
              <a:defRPr sz="1600">
                <a:solidFill>
                  <a:srgbClr val="888888"/>
                </a:solidFill>
              </a:defRPr>
            </a:pPr>
            <a:r>
              <a:rPr dirty="0"/>
              <a:t>   </a:t>
            </a:r>
            <a:r>
              <a:rPr dirty="0">
                <a:solidFill>
                  <a:srgbClr val="000000"/>
                </a:solidFill>
              </a:rPr>
              <a:t>otherwise: mode &gt; 0</a:t>
            </a:r>
          </a:p>
        </p:txBody>
      </p:sp>
    </p:spTree>
    <p:extLst>
      <p:ext uri="{BB962C8B-B14F-4D97-AF65-F5344CB8AC3E}">
        <p14:creationId xmlns:p14="http://schemas.microsoft.com/office/powerpoint/2010/main" val="167398217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ubtitle 2"/>
          <p:cNvSpPr txBox="1">
            <a:spLocks noGrp="1"/>
          </p:cNvSpPr>
          <p:nvPr>
            <p:ph type="subTitle" sz="half" idx="1"/>
          </p:nvPr>
        </p:nvSpPr>
        <p:spPr>
          <a:xfrm>
            <a:off x="533400" y="533400"/>
            <a:ext cx="7854950" cy="3048000"/>
          </a:xfrm>
          <a:prstGeom prst="rect">
            <a:avLst/>
          </a:prstGeom>
        </p:spPr>
        <p:txBody>
          <a:bodyPr/>
          <a:lstStyle/>
          <a:p>
            <a:pPr>
              <a:spcBef>
                <a:spcPts val="600"/>
              </a:spcBef>
              <a:defRPr sz="2500" b="1"/>
            </a:pPr>
            <a:r>
              <a:rPr dirty="0"/>
              <a:t>F Test for the Equality of Two Variances</a:t>
            </a:r>
          </a:p>
          <a:p>
            <a:pPr algn="l">
              <a:defRPr sz="2000"/>
            </a:pPr>
            <a:endParaRPr dirty="0"/>
          </a:p>
          <a:p>
            <a:pPr algn="just">
              <a:spcBef>
                <a:spcPts val="400"/>
              </a:spcBef>
              <a:defRPr sz="2000" i="1"/>
            </a:pPr>
            <a:r>
              <a:rPr dirty="0"/>
              <a:t>H</a:t>
            </a:r>
            <a:r>
              <a:rPr baseline="-25000" dirty="0"/>
              <a:t>0</a:t>
            </a:r>
            <a:r>
              <a:rPr i="0" dirty="0"/>
              <a:t>: </a:t>
            </a:r>
            <a:r>
              <a:rPr i="0" dirty="0">
                <a:latin typeface="Symbol"/>
                <a:ea typeface="Symbol"/>
                <a:cs typeface="Symbol"/>
                <a:sym typeface="Symbol"/>
              </a:rPr>
              <a:t>s</a:t>
            </a:r>
            <a:r>
              <a:rPr i="0" baseline="-25000" dirty="0"/>
              <a:t>1</a:t>
            </a:r>
            <a:r>
              <a:rPr i="0" baseline="30000" dirty="0"/>
              <a:t>2</a:t>
            </a:r>
            <a:r>
              <a:rPr i="0" dirty="0"/>
              <a:t> = </a:t>
            </a:r>
            <a:r>
              <a:rPr i="0" dirty="0">
                <a:latin typeface="Symbol"/>
                <a:ea typeface="Symbol"/>
                <a:cs typeface="Symbol"/>
                <a:sym typeface="Symbol"/>
              </a:rPr>
              <a:t>s</a:t>
            </a:r>
            <a:r>
              <a:rPr i="0" baseline="-25000" dirty="0"/>
              <a:t>2</a:t>
            </a:r>
            <a:r>
              <a:rPr i="0" baseline="30000" dirty="0"/>
              <a:t>2</a:t>
            </a:r>
            <a:r>
              <a:rPr i="0" dirty="0"/>
              <a:t> vs. </a:t>
            </a:r>
            <a:r>
              <a:rPr dirty="0"/>
              <a:t>H</a:t>
            </a:r>
            <a:r>
              <a:rPr baseline="-25000" dirty="0"/>
              <a:t>1</a:t>
            </a:r>
            <a:r>
              <a:rPr i="0" dirty="0"/>
              <a:t>: </a:t>
            </a:r>
            <a:r>
              <a:rPr i="0" dirty="0">
                <a:latin typeface="Symbol"/>
                <a:ea typeface="Symbol"/>
                <a:cs typeface="Symbol"/>
                <a:sym typeface="Symbol"/>
              </a:rPr>
              <a:t>s</a:t>
            </a:r>
            <a:r>
              <a:rPr i="0" baseline="-25000" dirty="0"/>
              <a:t>1</a:t>
            </a:r>
            <a:r>
              <a:rPr i="0" baseline="30000" dirty="0"/>
              <a:t>2</a:t>
            </a:r>
            <a:r>
              <a:rPr i="0" dirty="0">
                <a:latin typeface="Symbol"/>
                <a:ea typeface="Symbol"/>
                <a:cs typeface="Symbol"/>
                <a:sym typeface="Symbol"/>
              </a:rPr>
              <a:t> ¹ s</a:t>
            </a:r>
            <a:r>
              <a:rPr i="0" baseline="-25000" dirty="0"/>
              <a:t>2</a:t>
            </a:r>
            <a:r>
              <a:rPr i="0" baseline="30000" dirty="0"/>
              <a:t>2</a:t>
            </a:r>
            <a:r>
              <a:rPr i="0" dirty="0"/>
              <a:t> </a:t>
            </a:r>
          </a:p>
          <a:p>
            <a:pPr algn="just">
              <a:spcBef>
                <a:spcPts val="400"/>
              </a:spcBef>
              <a:defRPr sz="2000"/>
            </a:pPr>
            <a:r>
              <a:rPr dirty="0"/>
              <a:t>with significance level </a:t>
            </a:r>
            <a:r>
              <a:rPr dirty="0">
                <a:latin typeface="Symbol"/>
                <a:ea typeface="Symbol"/>
                <a:cs typeface="Symbol"/>
                <a:sym typeface="Symbol"/>
              </a:rPr>
              <a:t>a</a:t>
            </a:r>
          </a:p>
          <a:p>
            <a:pPr algn="just">
              <a:spcBef>
                <a:spcPts val="400"/>
              </a:spcBef>
              <a:defRPr sz="2000" i="1"/>
            </a:pPr>
            <a:r>
              <a:rPr dirty="0"/>
              <a:t>F = s</a:t>
            </a:r>
            <a:r>
              <a:rPr baseline="-25000" dirty="0"/>
              <a:t>1</a:t>
            </a:r>
            <a:r>
              <a:rPr baseline="30000" dirty="0"/>
              <a:t>2</a:t>
            </a:r>
            <a:r>
              <a:rPr dirty="0"/>
              <a:t>/s</a:t>
            </a:r>
            <a:r>
              <a:rPr baseline="-25000" dirty="0"/>
              <a:t>2</a:t>
            </a:r>
            <a:r>
              <a:rPr baseline="30000" dirty="0"/>
              <a:t>2</a:t>
            </a:r>
          </a:p>
          <a:p>
            <a:pPr marL="342900" indent="-342900" algn="just">
              <a:spcBef>
                <a:spcPts val="400"/>
              </a:spcBef>
              <a:buSzPct val="100000"/>
              <a:buFont typeface="Arial"/>
              <a:buChar char="•"/>
              <a:defRPr sz="2000" i="1"/>
            </a:pPr>
            <a:r>
              <a:rPr dirty="0"/>
              <a:t>F &gt; F</a:t>
            </a:r>
            <a:r>
              <a:rPr baseline="-25000" dirty="0"/>
              <a:t>n1-1,n2-1,1-</a:t>
            </a:r>
            <a:r>
              <a:rPr i="0" baseline="-25000" dirty="0">
                <a:latin typeface="Symbol"/>
                <a:ea typeface="Symbol"/>
                <a:cs typeface="Symbol"/>
                <a:sym typeface="Symbol"/>
              </a:rPr>
              <a:t>a</a:t>
            </a:r>
            <a:r>
              <a:rPr baseline="-25000" dirty="0"/>
              <a:t>/2</a:t>
            </a:r>
            <a:r>
              <a:rPr i="0" dirty="0"/>
              <a:t> or </a:t>
            </a:r>
            <a:r>
              <a:rPr dirty="0"/>
              <a:t>F &lt; F</a:t>
            </a:r>
            <a:r>
              <a:rPr baseline="-25000" dirty="0"/>
              <a:t>n1-1,n2-1,</a:t>
            </a:r>
            <a:r>
              <a:rPr i="0" baseline="-25000" dirty="0">
                <a:latin typeface="Symbol"/>
                <a:ea typeface="Symbol"/>
                <a:cs typeface="Symbol"/>
                <a:sym typeface="Symbol"/>
              </a:rPr>
              <a:t>a</a:t>
            </a:r>
            <a:r>
              <a:rPr baseline="-25000" dirty="0"/>
              <a:t>/2</a:t>
            </a:r>
            <a:r>
              <a:rPr i="0" dirty="0"/>
              <a:t> </a:t>
            </a:r>
            <a:r>
              <a:rPr i="0" dirty="0">
                <a:latin typeface="Wingdings"/>
                <a:ea typeface="Wingdings"/>
                <a:cs typeface="Wingdings"/>
                <a:sym typeface="Wingdings"/>
              </a:rPr>
              <a:t> </a:t>
            </a:r>
            <a:r>
              <a:rPr i="0" dirty="0"/>
              <a:t>reject </a:t>
            </a:r>
            <a:r>
              <a:rPr dirty="0"/>
              <a:t>H</a:t>
            </a:r>
            <a:r>
              <a:rPr baseline="-25000" dirty="0"/>
              <a:t>0</a:t>
            </a:r>
          </a:p>
          <a:p>
            <a:pPr marL="342900" indent="-342900" algn="just">
              <a:spcBef>
                <a:spcPts val="400"/>
              </a:spcBef>
              <a:buSzPct val="100000"/>
              <a:buFont typeface="Arial"/>
              <a:buChar char="•"/>
              <a:defRPr sz="2000" i="1"/>
            </a:pPr>
            <a:r>
              <a:rPr dirty="0"/>
              <a:t>F</a:t>
            </a:r>
            <a:r>
              <a:rPr baseline="-25000" dirty="0"/>
              <a:t>n1-1,n2-1,1-</a:t>
            </a:r>
            <a:r>
              <a:rPr i="0" baseline="-25000" dirty="0">
                <a:latin typeface="Symbol"/>
                <a:ea typeface="Symbol"/>
                <a:cs typeface="Symbol"/>
                <a:sym typeface="Symbol"/>
              </a:rPr>
              <a:t>a</a:t>
            </a:r>
            <a:r>
              <a:rPr baseline="-25000" dirty="0"/>
              <a:t>/2</a:t>
            </a:r>
            <a:r>
              <a:rPr i="0" dirty="0"/>
              <a:t> </a:t>
            </a:r>
            <a:r>
              <a:rPr dirty="0"/>
              <a:t>≤ F ≤ F</a:t>
            </a:r>
            <a:r>
              <a:rPr baseline="-25000" dirty="0"/>
              <a:t>n1-1,n2-1,1-</a:t>
            </a:r>
            <a:r>
              <a:rPr i="0" baseline="-25000" dirty="0">
                <a:latin typeface="Symbol"/>
                <a:ea typeface="Symbol"/>
                <a:cs typeface="Symbol"/>
                <a:sym typeface="Symbol"/>
              </a:rPr>
              <a:t>a</a:t>
            </a:r>
            <a:r>
              <a:rPr baseline="-25000" dirty="0"/>
              <a:t>/2</a:t>
            </a:r>
            <a:r>
              <a:rPr i="0" dirty="0"/>
              <a:t> </a:t>
            </a:r>
            <a:r>
              <a:rPr i="0" dirty="0">
                <a:latin typeface="Wingdings"/>
                <a:ea typeface="Wingdings"/>
                <a:cs typeface="Wingdings"/>
                <a:sym typeface="Wingdings"/>
              </a:rPr>
              <a:t> </a:t>
            </a:r>
            <a:r>
              <a:rPr i="0" dirty="0"/>
              <a:t>accept </a:t>
            </a:r>
            <a:r>
              <a:rPr dirty="0"/>
              <a:t>H</a:t>
            </a:r>
            <a:r>
              <a:rPr baseline="-25000" dirty="0"/>
              <a:t>0</a:t>
            </a:r>
          </a:p>
        </p:txBody>
      </p:sp>
      <p:pic>
        <p:nvPicPr>
          <p:cNvPr id="227" name="Picture 2" descr="Picture 2"/>
          <p:cNvPicPr>
            <a:picLocks noChangeAspect="1"/>
          </p:cNvPicPr>
          <p:nvPr/>
        </p:nvPicPr>
        <p:blipFill>
          <a:blip r:embed="rId3"/>
          <a:stretch>
            <a:fillRect/>
          </a:stretch>
        </p:blipFill>
        <p:spPr>
          <a:xfrm>
            <a:off x="1828800" y="3505200"/>
            <a:ext cx="5675313" cy="3200400"/>
          </a:xfrm>
          <a:prstGeom prst="rect">
            <a:avLst/>
          </a:prstGeom>
          <a:ln w="12700">
            <a:miter lim="400000"/>
          </a:ln>
        </p:spPr>
      </p:pic>
    </p:spTree>
    <p:extLst>
      <p:ext uri="{BB962C8B-B14F-4D97-AF65-F5344CB8AC3E}">
        <p14:creationId xmlns:p14="http://schemas.microsoft.com/office/powerpoint/2010/main" val="101985396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ubtitle 2"/>
          <p:cNvSpPr txBox="1">
            <a:spLocks noGrp="1"/>
          </p:cNvSpPr>
          <p:nvPr>
            <p:ph type="subTitle" sz="half" idx="1"/>
          </p:nvPr>
        </p:nvSpPr>
        <p:spPr>
          <a:xfrm>
            <a:off x="762000" y="4572000"/>
            <a:ext cx="7854950" cy="1752600"/>
          </a:xfrm>
          <a:prstGeom prst="rect">
            <a:avLst/>
          </a:prstGeom>
        </p:spPr>
        <p:txBody>
          <a:bodyPr/>
          <a:lstStyle/>
          <a:p>
            <a:pPr marL="342900" indent="-342900" algn="l">
              <a:spcBef>
                <a:spcPts val="500"/>
              </a:spcBef>
              <a:buSzPct val="100000"/>
              <a:buFont typeface="Arial"/>
              <a:buChar char="•"/>
              <a:defRPr sz="2200"/>
            </a:pPr>
            <a:r>
              <a:rPr dirty="0"/>
              <a:t>F </a:t>
            </a:r>
            <a:r>
              <a:rPr dirty="0">
                <a:latin typeface="Symbol"/>
                <a:ea typeface="Symbol"/>
                <a:cs typeface="Symbol"/>
                <a:sym typeface="Symbol"/>
              </a:rPr>
              <a:t>³ </a:t>
            </a:r>
            <a:r>
              <a:rPr dirty="0"/>
              <a:t>1  </a:t>
            </a:r>
            <a:r>
              <a:rPr dirty="0">
                <a:latin typeface="Wingdings"/>
                <a:ea typeface="Wingdings"/>
                <a:cs typeface="Wingdings"/>
                <a:sym typeface="Wingdings"/>
              </a:rPr>
              <a:t> </a:t>
            </a:r>
            <a:r>
              <a:rPr i="1" dirty="0"/>
              <a:t>p</a:t>
            </a:r>
            <a:r>
              <a:rPr dirty="0"/>
              <a:t> = 2 × </a:t>
            </a:r>
            <a:r>
              <a:rPr i="1" dirty="0" err="1"/>
              <a:t>Pr</a:t>
            </a:r>
            <a:r>
              <a:rPr dirty="0"/>
              <a:t>(</a:t>
            </a:r>
            <a:r>
              <a:rPr i="1" dirty="0"/>
              <a:t>F</a:t>
            </a:r>
            <a:r>
              <a:rPr i="1" baseline="-25000" dirty="0"/>
              <a:t>n1-1,n2-1</a:t>
            </a:r>
            <a:r>
              <a:rPr i="1" dirty="0"/>
              <a:t> &gt; F)</a:t>
            </a:r>
          </a:p>
          <a:p>
            <a:pPr marL="342900" indent="-342900" algn="l">
              <a:spcBef>
                <a:spcPts val="500"/>
              </a:spcBef>
              <a:buSzPct val="100000"/>
              <a:buFont typeface="Arial"/>
              <a:buChar char="•"/>
              <a:defRPr sz="2200"/>
            </a:pPr>
            <a:r>
              <a:rPr dirty="0"/>
              <a:t>F &lt; 1</a:t>
            </a:r>
            <a:r>
              <a:rPr i="1" dirty="0"/>
              <a:t> </a:t>
            </a:r>
            <a:r>
              <a:rPr dirty="0">
                <a:latin typeface="Wingdings"/>
                <a:ea typeface="Wingdings"/>
                <a:cs typeface="Wingdings"/>
                <a:sym typeface="Wingdings"/>
              </a:rPr>
              <a:t></a:t>
            </a:r>
            <a:r>
              <a:rPr dirty="0"/>
              <a:t> </a:t>
            </a:r>
            <a:r>
              <a:rPr lang="en-US" dirty="0"/>
              <a:t>   </a:t>
            </a:r>
            <a:r>
              <a:rPr i="1" dirty="0"/>
              <a:t>p</a:t>
            </a:r>
            <a:r>
              <a:rPr dirty="0"/>
              <a:t> = 2 × </a:t>
            </a:r>
            <a:r>
              <a:rPr i="1" dirty="0" err="1"/>
              <a:t>Pr</a:t>
            </a:r>
            <a:r>
              <a:rPr dirty="0"/>
              <a:t>(</a:t>
            </a:r>
            <a:r>
              <a:rPr i="1" dirty="0"/>
              <a:t>F</a:t>
            </a:r>
            <a:r>
              <a:rPr i="1" baseline="-25000" dirty="0"/>
              <a:t>n1-1,n2-1</a:t>
            </a:r>
            <a:r>
              <a:rPr i="1" dirty="0"/>
              <a:t> &lt; F)</a:t>
            </a:r>
          </a:p>
        </p:txBody>
      </p:sp>
      <p:pic>
        <p:nvPicPr>
          <p:cNvPr id="232" name="Picture 2" descr="Picture 2"/>
          <p:cNvPicPr>
            <a:picLocks noChangeAspect="1"/>
          </p:cNvPicPr>
          <p:nvPr/>
        </p:nvPicPr>
        <p:blipFill>
          <a:blip r:embed="rId3"/>
          <a:stretch>
            <a:fillRect/>
          </a:stretch>
        </p:blipFill>
        <p:spPr>
          <a:xfrm>
            <a:off x="838200" y="1066800"/>
            <a:ext cx="7362825" cy="3124200"/>
          </a:xfrm>
          <a:prstGeom prst="rect">
            <a:avLst/>
          </a:prstGeom>
          <a:ln w="12700">
            <a:miter lim="400000"/>
          </a:ln>
        </p:spPr>
      </p:pic>
    </p:spTree>
    <p:extLst>
      <p:ext uri="{BB962C8B-B14F-4D97-AF65-F5344CB8AC3E}">
        <p14:creationId xmlns:p14="http://schemas.microsoft.com/office/powerpoint/2010/main" val="29585287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2BD0206-9CF5-4A6D-B4AC-345D6C3DD5EC}"/>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D66CD8D-7223-48CC-96BB-0DC8DDAF1D0F}"/>
                  </a:ext>
                </a:extLst>
              </p:cNvPr>
              <p:cNvSpPr/>
              <p:nvPr/>
            </p:nvSpPr>
            <p:spPr>
              <a:xfrm>
                <a:off x="306062" y="1050483"/>
                <a:ext cx="8169442" cy="5509200"/>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Familial aggregation of cholesterol levels: suppose cholesterol levels are assessed in 100 children, 2 to 14 years of age, of men who have died from heart disease and it is found that the mean cholesterol level in the group (</a:t>
                </a:r>
                <a14:m>
                  <m:oMath xmlns:m="http://schemas.openxmlformats.org/officeDocument/2006/math">
                    <m:acc>
                      <m:accPr>
                        <m:chr m:val="̅"/>
                        <m:ctrlPr>
                          <a:rPr lang="en-US" sz="1600" i="1">
                            <a:latin typeface="Cambria Math" panose="02040503050406030204" pitchFamily="18" charset="0"/>
                            <a:ea typeface="等线" panose="02010600030101010101" pitchFamily="2" charset="-122"/>
                          </a:rPr>
                        </m:ctrlPr>
                      </m:accPr>
                      <m:e>
                        <m:r>
                          <m:rPr>
                            <m:nor/>
                          </m:rPr>
                          <a:rPr lang="en-US" sz="1600" dirty="0">
                            <a:latin typeface="Arial" panose="020B0604020202020204" pitchFamily="34" charset="0"/>
                            <a:ea typeface="等线" panose="02010600030101010101" pitchFamily="2" charset="-122"/>
                            <a:cs typeface="Arial" panose="020B0604020202020204" pitchFamily="34" charset="0"/>
                          </a:rPr>
                          <m:t>x</m:t>
                        </m:r>
                        <m:r>
                          <m:rPr>
                            <m:nor/>
                          </m:rPr>
                          <a:rPr lang="en-US" sz="1600" baseline="-25000" dirty="0">
                            <a:latin typeface="Arial" panose="020B0604020202020204" pitchFamily="34" charset="0"/>
                            <a:ea typeface="等线" panose="02010600030101010101" pitchFamily="2" charset="-122"/>
                            <a:cs typeface="Arial" panose="020B0604020202020204" pitchFamily="34" charset="0"/>
                          </a:rPr>
                          <m:t>1</m:t>
                        </m:r>
                      </m:e>
                    </m:acc>
                  </m:oMath>
                </a14:m>
                <a:r>
                  <a:rPr lang="en-US" sz="1600" dirty="0">
                    <a:latin typeface="Arial" panose="020B0604020202020204" pitchFamily="34" charset="0"/>
                    <a:ea typeface="等线" panose="02010600030101010101" pitchFamily="2" charset="-122"/>
                    <a:cs typeface="Arial" panose="020B0604020202020204" pitchFamily="34" charset="0"/>
                  </a:rPr>
                  <a:t>)  is 207.3 mg/dL. </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Suppose the sample standard deviation in this group (s</a:t>
                </a:r>
                <a:r>
                  <a:rPr lang="en-US" sz="1600" baseline="-25000" dirty="0">
                    <a:latin typeface="Arial" panose="020B0604020202020204" pitchFamily="34" charset="0"/>
                    <a:ea typeface="等线" panose="02010600030101010101" pitchFamily="2" charset="-122"/>
                    <a:cs typeface="Arial" panose="020B0604020202020204" pitchFamily="34" charset="0"/>
                  </a:rPr>
                  <a:t>1</a:t>
                </a:r>
                <a:r>
                  <a:rPr lang="en-US" sz="1600" dirty="0">
                    <a:latin typeface="Arial" panose="020B0604020202020204" pitchFamily="34" charset="0"/>
                    <a:ea typeface="等线" panose="02010600030101010101" pitchFamily="2" charset="-122"/>
                    <a:cs typeface="Arial" panose="020B0604020202020204" pitchFamily="34" charset="0"/>
                  </a:rPr>
                  <a:t>) is 35.6 mg/dL. </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Previously, the cholesterol levels in this group of children were compared with 175 mg/dL, which was assumed to be the underlying mean level in children in this age group based on previous large studies.</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The case and control children come from the same census tract (a geographic region defined for the purpose of taking a census) but are not individually matched </a:t>
                </a:r>
                <a:r>
                  <a:rPr lang="en-US" sz="1600" dirty="0">
                    <a:latin typeface="Arial" panose="020B0604020202020204" pitchFamily="34" charset="0"/>
                    <a:ea typeface="等线" panose="02010600030101010101" pitchFamily="2" charset="-122"/>
                    <a:cs typeface="Arial" panose="020B0604020202020204" pitchFamily="34" charset="0"/>
                    <a:sym typeface="Wingdings" panose="05000000000000000000" pitchFamily="2" charset="2"/>
                  </a:rPr>
                  <a:t></a:t>
                </a:r>
                <a:r>
                  <a:rPr lang="en-US" sz="1600" dirty="0">
                    <a:latin typeface="Arial" panose="020B0604020202020204" pitchFamily="34" charset="0"/>
                    <a:ea typeface="等线" panose="02010600030101010101" pitchFamily="2" charset="-122"/>
                    <a:cs typeface="Arial" panose="020B0604020202020204" pitchFamily="34" charset="0"/>
                  </a:rPr>
                  <a:t> two independent samples but not two paired samples</a:t>
                </a:r>
              </a:p>
              <a:p>
                <a:endParaRPr lang="en-US" sz="1600" dirty="0">
                  <a:latin typeface="Arial" panose="020B0604020202020204" pitchFamily="34" charset="0"/>
                  <a:ea typeface="等线" panose="02010600030101010101" pitchFamily="2" charset="-122"/>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ea typeface="等线" panose="02010600030101010101" pitchFamily="2" charset="-122"/>
                    <a:cs typeface="Arial" panose="020B0604020202020204" pitchFamily="34" charset="0"/>
                  </a:rPr>
                  <a:t>Suppose the researchers found that among 74 control children, the mean cholesterol level (</a:t>
                </a:r>
                <a14:m>
                  <m:oMath xmlns:m="http://schemas.openxmlformats.org/officeDocument/2006/math">
                    <m:acc>
                      <m:accPr>
                        <m:chr m:val="̅"/>
                        <m:ctrlPr>
                          <a:rPr lang="en-US" sz="1600" i="1">
                            <a:latin typeface="Cambria Math" panose="02040503050406030204" pitchFamily="18" charset="0"/>
                            <a:ea typeface="等线" panose="02010600030101010101" pitchFamily="2" charset="-122"/>
                          </a:rPr>
                        </m:ctrlPr>
                      </m:accPr>
                      <m:e>
                        <m:r>
                          <a:rPr lang="en-US" sz="1600" i="1" dirty="0">
                            <a:latin typeface="Cambria Math" panose="02040503050406030204" pitchFamily="18" charset="0"/>
                            <a:ea typeface="等线" panose="02010600030101010101" pitchFamily="2" charset="-122"/>
                          </a:rPr>
                          <m:t>𝑥</m:t>
                        </m:r>
                        <m:r>
                          <a:rPr lang="en-US" sz="1600" i="1" baseline="-25000" dirty="0">
                            <a:latin typeface="Cambria Math" panose="02040503050406030204" pitchFamily="18" charset="0"/>
                            <a:ea typeface="等线" panose="02010600030101010101" pitchFamily="2" charset="-122"/>
                          </a:rPr>
                          <m:t>2</m:t>
                        </m:r>
                      </m:e>
                    </m:acc>
                  </m:oMath>
                </a14:m>
                <a:r>
                  <a:rPr lang="en-US" sz="1600" dirty="0">
                    <a:latin typeface="Arial" panose="020B0604020202020204" pitchFamily="34" charset="0"/>
                    <a:ea typeface="等线" panose="02010600030101010101" pitchFamily="2" charset="-122"/>
                    <a:cs typeface="Arial" panose="020B0604020202020204" pitchFamily="34" charset="0"/>
                  </a:rPr>
                  <a:t>)  is 193.4 mg/dL with a sample standard deviation (s</a:t>
                </a:r>
                <a:r>
                  <a:rPr lang="en-US" sz="1600" baseline="-25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of 17.3 mg/dL. We would like to compare the means of these two groups using the two-sample t test for independent samples, but we are hesitant to assume equal variances because the sample variance of the case group is about four times as large as that of the control group: 35.6</a:t>
                </a:r>
                <a:r>
                  <a:rPr lang="en-US" sz="1600" baseline="30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 17.3</a:t>
                </a:r>
                <a:r>
                  <a:rPr lang="en-US" sz="1600" baseline="30000" dirty="0">
                    <a:latin typeface="Arial" panose="020B0604020202020204" pitchFamily="34" charset="0"/>
                    <a:ea typeface="等线" panose="02010600030101010101" pitchFamily="2" charset="-122"/>
                    <a:cs typeface="Arial" panose="020B0604020202020204" pitchFamily="34" charset="0"/>
                  </a:rPr>
                  <a:t>2</a:t>
                </a:r>
                <a:r>
                  <a:rPr lang="en-US" sz="1600" dirty="0">
                    <a:latin typeface="Arial" panose="020B0604020202020204" pitchFamily="34" charset="0"/>
                    <a:ea typeface="等线" panose="02010600030101010101" pitchFamily="2" charset="-122"/>
                    <a:cs typeface="Arial" panose="020B0604020202020204" pitchFamily="34" charset="0"/>
                  </a:rPr>
                  <a:t> = 4.23.</a:t>
                </a:r>
              </a:p>
              <a:p>
                <a:endParaRPr lang="en-US" sz="1600" dirty="0">
                  <a:latin typeface="Arial" panose="020B0604020202020204" pitchFamily="34" charset="0"/>
                  <a:ea typeface="等线" panose="02010600030101010101" pitchFamily="2" charset="-122"/>
                  <a:cs typeface="Arial" panose="020B0604020202020204" pitchFamily="34" charset="0"/>
                </a:endParaRPr>
              </a:p>
              <a:p>
                <a:r>
                  <a:rPr lang="en-US" sz="1600" b="1" dirty="0">
                    <a:latin typeface="Arial" panose="020B0604020202020204" pitchFamily="34" charset="0"/>
                    <a:ea typeface="等线" panose="02010600030101010101" pitchFamily="2" charset="-122"/>
                    <a:cs typeface="Arial" panose="020B0604020202020204" pitchFamily="34" charset="0"/>
                  </a:rPr>
                  <a:t>Q: Test for the equality of the two variances.</a:t>
                </a:r>
              </a:p>
            </p:txBody>
          </p:sp>
        </mc:Choice>
        <mc:Fallback xmlns="">
          <p:sp>
            <p:nvSpPr>
              <p:cNvPr id="4" name="矩形 3">
                <a:extLst>
                  <a:ext uri="{FF2B5EF4-FFF2-40B4-BE49-F238E27FC236}">
                    <a16:creationId xmlns:a16="http://schemas.microsoft.com/office/drawing/2014/main" id="{6D66CD8D-7223-48CC-96BB-0DC8DDAF1D0F}"/>
                  </a:ext>
                </a:extLst>
              </p:cNvPr>
              <p:cNvSpPr>
                <a:spLocks noRot="1" noChangeAspect="1" noMove="1" noResize="1" noEditPoints="1" noAdjustHandles="1" noChangeArrowheads="1" noChangeShapeType="1" noTextEdit="1"/>
              </p:cNvSpPr>
              <p:nvPr/>
            </p:nvSpPr>
            <p:spPr>
              <a:xfrm>
                <a:off x="306062" y="1050483"/>
                <a:ext cx="8169442" cy="5509200"/>
              </a:xfrm>
              <a:prstGeom prst="rect">
                <a:avLst/>
              </a:prstGeom>
              <a:blipFill>
                <a:blip r:embed="rId3"/>
                <a:stretch>
                  <a:fillRect l="-373" t="-332" r="-522" b="-442"/>
                </a:stretch>
              </a:blipFill>
            </p:spPr>
            <p:txBody>
              <a:bodyPr/>
              <a:lstStyle/>
              <a:p>
                <a:r>
                  <a:rPr lang="en-US">
                    <a:noFill/>
                  </a:rPr>
                  <a:t> </a:t>
                </a:r>
              </a:p>
            </p:txBody>
          </p:sp>
        </mc:Fallback>
      </mc:AlternateContent>
    </p:spTree>
    <p:extLst>
      <p:ext uri="{BB962C8B-B14F-4D97-AF65-F5344CB8AC3E}">
        <p14:creationId xmlns:p14="http://schemas.microsoft.com/office/powerpoint/2010/main" val="104732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ctrTitle"/>
          </p:nvPr>
        </p:nvSpPr>
        <p:spPr>
          <a:xfrm>
            <a:off x="609600" y="381000"/>
            <a:ext cx="7851648" cy="533400"/>
          </a:xfrm>
          <a:prstGeom prst="rect">
            <a:avLst/>
          </a:prstGeom>
        </p:spPr>
        <p:txBody>
          <a:bodyPr/>
          <a:lstStyle>
            <a:lvl1pPr>
              <a:defRPr sz="2700" b="1"/>
            </a:lvl1pPr>
          </a:lstStyle>
          <a:p>
            <a:r>
              <a:t>Hypothesis Testing</a:t>
            </a:r>
          </a:p>
        </p:txBody>
      </p:sp>
      <p:sp>
        <p:nvSpPr>
          <p:cNvPr id="101" name="Subtitle 2"/>
          <p:cNvSpPr txBox="1">
            <a:spLocks noGrp="1"/>
          </p:cNvSpPr>
          <p:nvPr>
            <p:ph type="subTitle" idx="1"/>
          </p:nvPr>
        </p:nvSpPr>
        <p:spPr>
          <a:xfrm>
            <a:off x="536702" y="1524000"/>
            <a:ext cx="7851648" cy="4724400"/>
          </a:xfrm>
          <a:prstGeom prst="rect">
            <a:avLst/>
          </a:prstGeom>
        </p:spPr>
        <p:txBody>
          <a:bodyPr>
            <a:normAutofit/>
          </a:bodyPr>
          <a:lstStyle/>
          <a:p>
            <a:pPr marL="342900" indent="-342900" algn="just">
              <a:spcBef>
                <a:spcPts val="400"/>
              </a:spcBef>
              <a:buSzPct val="100000"/>
              <a:buFont typeface="Arial"/>
              <a:buChar char="•"/>
              <a:defRPr sz="2000"/>
            </a:pPr>
            <a:r>
              <a:rPr dirty="0"/>
              <a:t>Two hypotheses in hypothesis-testing framework: </a:t>
            </a:r>
          </a:p>
          <a:p>
            <a:pPr algn="just">
              <a:spcBef>
                <a:spcPts val="400"/>
              </a:spcBef>
              <a:defRPr sz="2000" b="1"/>
            </a:pPr>
            <a:r>
              <a:rPr lang="en-US" dirty="0"/>
              <a:t>     </a:t>
            </a:r>
            <a:r>
              <a:rPr dirty="0"/>
              <a:t>Null</a:t>
            </a:r>
            <a:r>
              <a:rPr b="0" dirty="0"/>
              <a:t> and </a:t>
            </a:r>
            <a:r>
              <a:rPr dirty="0"/>
              <a:t>alternative hypothesis</a:t>
            </a:r>
          </a:p>
          <a:p>
            <a:pPr algn="just">
              <a:defRPr sz="2000"/>
            </a:pPr>
            <a:endParaRPr dirty="0"/>
          </a:p>
          <a:p>
            <a:pPr marL="342900" indent="-342900" algn="just">
              <a:spcBef>
                <a:spcPts val="400"/>
              </a:spcBef>
              <a:buSzPct val="100000"/>
              <a:buFont typeface="Arial"/>
              <a:buChar char="•"/>
              <a:defRPr sz="2000"/>
            </a:pPr>
            <a:r>
              <a:rPr lang="en-US" dirty="0"/>
              <a:t>O</a:t>
            </a:r>
            <a:r>
              <a:rPr dirty="0"/>
              <a:t>bjective framework for making decision</a:t>
            </a:r>
            <a:r>
              <a:rPr lang="en-US" dirty="0"/>
              <a:t>s</a:t>
            </a:r>
          </a:p>
          <a:p>
            <a:pPr algn="just">
              <a:spcBef>
                <a:spcPts val="400"/>
              </a:spcBef>
              <a:buSzPct val="100000"/>
              <a:defRPr sz="2000"/>
            </a:pPr>
            <a:r>
              <a:rPr lang="en-US" dirty="0"/>
              <a:t>     - </a:t>
            </a:r>
            <a:r>
              <a:rPr lang="en-US" sz="1900" dirty="0"/>
              <a:t>probabilities methods</a:t>
            </a:r>
          </a:p>
          <a:p>
            <a:pPr algn="just">
              <a:spcBef>
                <a:spcPts val="400"/>
              </a:spcBef>
              <a:buSzPct val="100000"/>
              <a:defRPr sz="2000"/>
            </a:pPr>
            <a:r>
              <a:rPr lang="en-US" sz="1900" dirty="0"/>
              <a:t>     - </a:t>
            </a:r>
            <a:r>
              <a:rPr sz="1900" dirty="0"/>
              <a:t>not subjective impressions</a:t>
            </a:r>
            <a:endParaRPr lang="en-US" sz="1900" dirty="0"/>
          </a:p>
          <a:p>
            <a:pPr marL="342900" indent="-342900" algn="just">
              <a:spcBef>
                <a:spcPts val="400"/>
              </a:spcBef>
              <a:buSzPct val="100000"/>
              <a:buFont typeface="Arial"/>
              <a:buChar char="•"/>
              <a:defRPr sz="2000"/>
            </a:pPr>
            <a:endParaRPr lang="en-US" dirty="0"/>
          </a:p>
          <a:p>
            <a:pPr marL="342900" indent="-342900" algn="just">
              <a:spcBef>
                <a:spcPts val="400"/>
              </a:spcBef>
              <a:buSzPct val="100000"/>
              <a:buFont typeface="Arial"/>
              <a:buChar char="•"/>
              <a:defRPr sz="2000"/>
            </a:pPr>
            <a:r>
              <a:rPr lang="en-US" dirty="0"/>
              <a:t>U</a:t>
            </a:r>
            <a:r>
              <a:rPr dirty="0"/>
              <a:t>niform and consistent decision-making criterion</a:t>
            </a:r>
          </a:p>
          <a:p>
            <a:pPr algn="just">
              <a:defRPr sz="2000"/>
            </a:pPr>
            <a:endParaRPr dirty="0"/>
          </a:p>
          <a:p>
            <a:pPr marL="342900" indent="-342900" algn="just">
              <a:spcBef>
                <a:spcPts val="400"/>
              </a:spcBef>
              <a:buSzPct val="100000"/>
              <a:buFont typeface="Arial"/>
              <a:buChar char="•"/>
              <a:defRPr sz="2000" b="1"/>
            </a:pPr>
            <a:r>
              <a:rPr dirty="0"/>
              <a:t>One-sample problem</a:t>
            </a:r>
            <a:r>
              <a:rPr b="0" dirty="0"/>
              <a:t>:</a:t>
            </a:r>
            <a:r>
              <a:rPr lang="en-US" b="0" dirty="0"/>
              <a:t> </a:t>
            </a:r>
            <a:r>
              <a:rPr b="0" dirty="0"/>
              <a:t>specify hypotheses about a single distribution</a:t>
            </a:r>
          </a:p>
          <a:p>
            <a:pPr algn="just">
              <a:defRPr sz="2000"/>
            </a:pPr>
            <a:endParaRPr b="0" dirty="0"/>
          </a:p>
          <a:p>
            <a:pPr marL="342900" indent="-342900" algn="just">
              <a:spcBef>
                <a:spcPts val="400"/>
              </a:spcBef>
              <a:buSzPct val="100000"/>
              <a:buFont typeface="Arial"/>
              <a:buChar char="•"/>
              <a:defRPr sz="2000" b="1"/>
            </a:pPr>
            <a:r>
              <a:rPr dirty="0"/>
              <a:t>Two-sample problem</a:t>
            </a:r>
            <a:r>
              <a:rPr b="0" dirty="0"/>
              <a:t>: compare two different distributions</a:t>
            </a:r>
          </a:p>
        </p:txBody>
      </p:sp>
      <p:sp>
        <p:nvSpPr>
          <p:cNvPr id="4" name="TextBox 3">
            <a:extLst>
              <a:ext uri="{FF2B5EF4-FFF2-40B4-BE49-F238E27FC236}">
                <a16:creationId xmlns:a16="http://schemas.microsoft.com/office/drawing/2014/main" id="{DFCE03DD-C44A-4694-B32D-C39701BCC415}"/>
              </a:ext>
            </a:extLst>
          </p:cNvPr>
          <p:cNvSpPr txBox="1"/>
          <p:nvPr/>
        </p:nvSpPr>
        <p:spPr>
          <a:xfrm>
            <a:off x="141797" y="-20596"/>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202754-4D5B-492C-B49F-3F9F0602D7A8}"/>
              </a:ext>
            </a:extLst>
          </p:cNvPr>
          <p:cNvSpPr txBox="1"/>
          <p:nvPr/>
        </p:nvSpPr>
        <p:spPr>
          <a:xfrm>
            <a:off x="401217" y="1043066"/>
            <a:ext cx="3402308" cy="338554"/>
          </a:xfrm>
          <a:prstGeom prst="rect">
            <a:avLst/>
          </a:prstGeom>
          <a:noFill/>
        </p:spPr>
        <p:txBody>
          <a:bodyPr wrap="square" rtlCol="0">
            <a:spAutoFit/>
          </a:bodyPr>
          <a:lstStyle/>
          <a:p>
            <a:r>
              <a:rPr lang="en-US" sz="1600" b="1" dirty="0"/>
              <a:t>Solution:</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38A4BCD-9EAF-430C-A847-D4C21C1F8D28}"/>
                  </a:ext>
                </a:extLst>
              </p:cNvPr>
              <p:cNvSpPr txBox="1"/>
              <p:nvPr/>
            </p:nvSpPr>
            <p:spPr>
              <a:xfrm>
                <a:off x="3102469" y="1335560"/>
                <a:ext cx="2055178" cy="556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𝐹</m:t>
                      </m:r>
                      <m:r>
                        <a:rPr lang="en-US" sz="1600" i="1">
                          <a:latin typeface="Cambria Math" panose="02040503050406030204" pitchFamily="18"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1</m:t>
                              </m:r>
                            </m:sub>
                            <m:sup>
                              <m:r>
                                <a:rPr lang="en-US" sz="1600" i="1">
                                  <a:latin typeface="Cambria Math" panose="02040503050406030204" pitchFamily="18" charset="0"/>
                                </a:rPr>
                                <m:t>2</m:t>
                              </m:r>
                            </m:sup>
                          </m:sSubSup>
                        </m:num>
                        <m:den>
                          <m:sSubSup>
                            <m:sSubSupPr>
                              <m:ctrlPr>
                                <a:rPr lang="en-US" sz="1600" i="1">
                                  <a:latin typeface="Cambria Math" panose="02040503050406030204" pitchFamily="18" charset="0"/>
                                </a:rPr>
                              </m:ctrlPr>
                            </m:sSubSupPr>
                            <m:e>
                              <m:r>
                                <a:rPr lang="en-US" sz="1600" i="1">
                                  <a:latin typeface="Cambria Math" panose="02040503050406030204" pitchFamily="18" charset="0"/>
                                </a:rPr>
                                <m:t>𝑠</m:t>
                              </m:r>
                            </m:e>
                            <m:sub>
                              <m:r>
                                <a:rPr lang="en-US" sz="1600" i="1">
                                  <a:latin typeface="Cambria Math" panose="02040503050406030204" pitchFamily="18" charset="0"/>
                                </a:rPr>
                                <m:t>2</m:t>
                              </m:r>
                            </m:sub>
                            <m:sup>
                              <m:r>
                                <a:rPr lang="en-US" sz="1600" i="1">
                                  <a:latin typeface="Cambria Math" panose="02040503050406030204" pitchFamily="18" charset="0"/>
                                </a:rPr>
                                <m:t>2</m:t>
                              </m:r>
                            </m:sup>
                          </m:sSubSup>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35.6</m:t>
                              </m:r>
                            </m:e>
                            <m:sup>
                              <m:r>
                                <a:rPr lang="en-US" sz="1600" i="1">
                                  <a:latin typeface="Cambria Math" panose="02040503050406030204" pitchFamily="18" charset="0"/>
                                </a:rPr>
                                <m:t>2</m:t>
                              </m:r>
                            </m:sup>
                          </m:sSup>
                        </m:num>
                        <m:den>
                          <m:sSup>
                            <m:sSupPr>
                              <m:ctrlPr>
                                <a:rPr lang="en-US" sz="1600" i="1">
                                  <a:latin typeface="Cambria Math" panose="02040503050406030204" pitchFamily="18" charset="0"/>
                                </a:rPr>
                              </m:ctrlPr>
                            </m:sSupPr>
                            <m:e>
                              <m:r>
                                <a:rPr lang="en-US" sz="1600" i="1">
                                  <a:latin typeface="Cambria Math" panose="02040503050406030204" pitchFamily="18" charset="0"/>
                                </a:rPr>
                                <m:t>17.3</m:t>
                              </m:r>
                            </m:e>
                            <m:sup>
                              <m:r>
                                <a:rPr lang="en-US" sz="1600" i="1">
                                  <a:latin typeface="Cambria Math" panose="02040503050406030204" pitchFamily="18" charset="0"/>
                                </a:rPr>
                                <m:t>2</m:t>
                              </m:r>
                            </m:sup>
                          </m:sSup>
                        </m:den>
                      </m:f>
                      <m:r>
                        <a:rPr lang="en-US" sz="1600" i="1">
                          <a:latin typeface="Cambria Math" panose="02040503050406030204" pitchFamily="18" charset="0"/>
                        </a:rPr>
                        <m:t>=4.23</m:t>
                      </m:r>
                    </m:oMath>
                  </m:oMathPara>
                </a14:m>
                <a:endParaRPr lang="en-US" sz="1600" dirty="0"/>
              </a:p>
            </p:txBody>
          </p:sp>
        </mc:Choice>
        <mc:Fallback xmlns="">
          <p:sp>
            <p:nvSpPr>
              <p:cNvPr id="4" name="文本框 3">
                <a:extLst>
                  <a:ext uri="{FF2B5EF4-FFF2-40B4-BE49-F238E27FC236}">
                    <a16:creationId xmlns:a16="http://schemas.microsoft.com/office/drawing/2014/main" id="{338A4BCD-9EAF-430C-A847-D4C21C1F8D28}"/>
                  </a:ext>
                </a:extLst>
              </p:cNvPr>
              <p:cNvSpPr txBox="1">
                <a:spLocks noRot="1" noChangeAspect="1" noMove="1" noResize="1" noEditPoints="1" noAdjustHandles="1" noChangeArrowheads="1" noChangeShapeType="1" noTextEdit="1"/>
              </p:cNvSpPr>
              <p:nvPr/>
            </p:nvSpPr>
            <p:spPr>
              <a:xfrm>
                <a:off x="3102469" y="1335560"/>
                <a:ext cx="2055178" cy="556755"/>
              </a:xfrm>
              <a:prstGeom prst="rect">
                <a:avLst/>
              </a:prstGeom>
              <a:blipFill>
                <a:blip r:embed="rId3"/>
                <a:stretch>
                  <a:fillRect b="-1099"/>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14C3C0F6-F18C-4351-8DD6-CA2B354BF716}"/>
              </a:ext>
            </a:extLst>
          </p:cNvPr>
          <p:cNvSpPr/>
          <p:nvPr/>
        </p:nvSpPr>
        <p:spPr>
          <a:xfrm>
            <a:off x="329298" y="1866488"/>
            <a:ext cx="794801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two samples have 100 and 74 people, respectively under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F ~ F</a:t>
            </a:r>
            <a:r>
              <a:rPr lang="en-US" baseline="-25000" dirty="0">
                <a:latin typeface="Arial" panose="020B0604020202020204" pitchFamily="34" charset="0"/>
                <a:cs typeface="Arial" panose="020B0604020202020204" pitchFamily="34" charset="0"/>
              </a:rPr>
              <a:t>99,73</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is rejected if</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882B332-D3C7-463D-A597-D949D74CD506}"/>
                  </a:ext>
                </a:extLst>
              </p:cNvPr>
              <p:cNvSpPr txBox="1"/>
              <p:nvPr/>
            </p:nvSpPr>
            <p:spPr>
              <a:xfrm>
                <a:off x="2952758" y="2494470"/>
                <a:ext cx="2701090" cy="360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i="1" dirty="0">
                          <a:latin typeface="StoneSerif-Italic"/>
                        </a:rPr>
                        <m:t>F</m:t>
                      </m:r>
                      <m:r>
                        <m:rPr>
                          <m:nor/>
                        </m:rPr>
                        <a:rPr lang="en-US" sz="2400" i="1" dirty="0">
                          <a:latin typeface="StoneSerif-Italic"/>
                        </a:rPr>
                        <m:t> </m:t>
                      </m:r>
                      <m:r>
                        <m:rPr>
                          <m:nor/>
                        </m:rPr>
                        <a:rPr lang="en-US" sz="2400" dirty="0">
                          <a:latin typeface="Symbol" panose="05050102010706020507" pitchFamily="18" charset="2"/>
                        </a:rPr>
                        <m:t>&gt; </m:t>
                      </m:r>
                      <m:r>
                        <m:rPr>
                          <m:nor/>
                        </m:rPr>
                        <a:rPr lang="en-US" sz="2400" i="1" dirty="0">
                          <a:latin typeface="StoneSerif-Italic"/>
                        </a:rPr>
                        <m:t>F</m:t>
                      </m:r>
                      <m:r>
                        <m:rPr>
                          <m:nor/>
                        </m:rPr>
                        <a:rPr lang="en-US" sz="825" dirty="0">
                          <a:latin typeface="StoneSerif"/>
                        </a:rPr>
                        <m:t>99,73,.975 </m:t>
                      </m:r>
                      <m:r>
                        <m:rPr>
                          <m:nor/>
                        </m:rPr>
                        <a:rPr lang="en-US" sz="2400" dirty="0">
                          <a:latin typeface="StoneSerif"/>
                        </a:rPr>
                        <m:t>or</m:t>
                      </m:r>
                      <m:r>
                        <m:rPr>
                          <m:nor/>
                        </m:rPr>
                        <a:rPr lang="en-US" sz="2400" dirty="0">
                          <a:latin typeface="StoneSerif"/>
                        </a:rPr>
                        <m:t> </m:t>
                      </m:r>
                      <m:r>
                        <m:rPr>
                          <m:nor/>
                        </m:rPr>
                        <a:rPr lang="en-US" sz="2400" i="1" dirty="0">
                          <a:latin typeface="StoneSerif-Italic"/>
                        </a:rPr>
                        <m:t>F</m:t>
                      </m:r>
                      <m:r>
                        <m:rPr>
                          <m:nor/>
                        </m:rPr>
                        <a:rPr lang="en-US" sz="2400" i="1" dirty="0">
                          <a:latin typeface="StoneSerif-Italic"/>
                        </a:rPr>
                        <m:t> </m:t>
                      </m:r>
                      <m:r>
                        <m:rPr>
                          <m:nor/>
                        </m:rPr>
                        <a:rPr lang="en-US" sz="2400" dirty="0">
                          <a:latin typeface="Symbol" panose="05050102010706020507" pitchFamily="18" charset="2"/>
                        </a:rPr>
                        <m:t>&lt; </m:t>
                      </m:r>
                      <m:r>
                        <m:rPr>
                          <m:nor/>
                        </m:rPr>
                        <a:rPr lang="en-US" sz="2400" i="1" dirty="0">
                          <a:latin typeface="StoneSerif-Italic"/>
                        </a:rPr>
                        <m:t>F</m:t>
                      </m:r>
                      <m:r>
                        <m:rPr>
                          <m:nor/>
                        </m:rPr>
                        <a:rPr lang="en-US" sz="825" dirty="0">
                          <a:latin typeface="StoneSerif"/>
                        </a:rPr>
                        <m:t>99,73,.025</m:t>
                      </m:r>
                    </m:oMath>
                  </m:oMathPara>
                </a14:m>
                <a:endParaRPr lang="en-US" sz="1350" dirty="0"/>
              </a:p>
            </p:txBody>
          </p:sp>
        </mc:Choice>
        <mc:Fallback xmlns="">
          <p:sp>
            <p:nvSpPr>
              <p:cNvPr id="7" name="文本框 6">
                <a:extLst>
                  <a:ext uri="{FF2B5EF4-FFF2-40B4-BE49-F238E27FC236}">
                    <a16:creationId xmlns:a16="http://schemas.microsoft.com/office/drawing/2014/main" id="{F882B332-D3C7-463D-A597-D949D74CD506}"/>
                  </a:ext>
                </a:extLst>
              </p:cNvPr>
              <p:cNvSpPr txBox="1">
                <a:spLocks noRot="1" noChangeAspect="1" noMove="1" noResize="1" noEditPoints="1" noAdjustHandles="1" noChangeArrowheads="1" noChangeShapeType="1" noTextEdit="1"/>
              </p:cNvSpPr>
              <p:nvPr/>
            </p:nvSpPr>
            <p:spPr>
              <a:xfrm>
                <a:off x="2952758" y="2494470"/>
                <a:ext cx="2701090" cy="360804"/>
              </a:xfrm>
              <a:prstGeom prst="rect">
                <a:avLst/>
              </a:prstGeom>
              <a:blipFill>
                <a:blip r:embed="rId4"/>
                <a:stretch>
                  <a:fillRect b="-11864"/>
                </a:stretch>
              </a:blipFill>
            </p:spPr>
            <p:txBody>
              <a:bodyPr/>
              <a:lstStyle/>
              <a:p>
                <a:r>
                  <a:rPr lang="en-US">
                    <a:noFill/>
                  </a:rPr>
                  <a:t> </a:t>
                </a:r>
              </a:p>
            </p:txBody>
          </p:sp>
        </mc:Fallback>
      </mc:AlternateContent>
      <p:sp>
        <p:nvSpPr>
          <p:cNvPr id="8" name="矩形 7">
            <a:extLst>
              <a:ext uri="{FF2B5EF4-FFF2-40B4-BE49-F238E27FC236}">
                <a16:creationId xmlns:a16="http://schemas.microsoft.com/office/drawing/2014/main" id="{CAE432AA-6C7E-4A74-94CD-B1AEC4FBC484}"/>
              </a:ext>
            </a:extLst>
          </p:cNvPr>
          <p:cNvSpPr/>
          <p:nvPr/>
        </p:nvSpPr>
        <p:spPr>
          <a:xfrm>
            <a:off x="401217" y="3207153"/>
            <a:ext cx="8341563"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obtain the percentiles using R:</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find the value </a:t>
            </a:r>
            <a:r>
              <a:rPr lang="en-US" sz="1600" i="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1 = </a:t>
            </a:r>
            <a:r>
              <a:rPr lang="en-US" sz="1600" i="1" dirty="0">
                <a:latin typeface="Arial" panose="020B0604020202020204" pitchFamily="34" charset="0"/>
                <a:cs typeface="Arial" panose="020B0604020202020204" pitchFamily="34" charset="0"/>
              </a:rPr>
              <a:t>F</a:t>
            </a:r>
            <a:r>
              <a:rPr lang="en-US" sz="1600" baseline="-25000" dirty="0">
                <a:latin typeface="Arial" panose="020B0604020202020204" pitchFamily="34" charset="0"/>
                <a:cs typeface="Arial" panose="020B0604020202020204" pitchFamily="34" charset="0"/>
              </a:rPr>
              <a:t>99,73,.025</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2 = </a:t>
            </a:r>
            <a:r>
              <a:rPr lang="en-US" sz="1600" i="1" dirty="0">
                <a:latin typeface="Arial" panose="020B0604020202020204" pitchFamily="34" charset="0"/>
                <a:cs typeface="Arial" panose="020B0604020202020204" pitchFamily="34" charset="0"/>
              </a:rPr>
              <a:t>F</a:t>
            </a:r>
            <a:r>
              <a:rPr lang="en-US" sz="1600" baseline="-25000" dirty="0">
                <a:latin typeface="Arial" panose="020B0604020202020204" pitchFamily="34" charset="0"/>
                <a:cs typeface="Arial" panose="020B0604020202020204" pitchFamily="34" charset="0"/>
              </a:rPr>
              <a:t>99,73,.975 </a:t>
            </a:r>
            <a:r>
              <a:rPr lang="en-US" sz="1600" dirty="0">
                <a:latin typeface="Arial" panose="020B0604020202020204" pitchFamily="34" charset="0"/>
                <a:cs typeface="Arial" panose="020B0604020202020204" pitchFamily="34" charset="0"/>
              </a:rPr>
              <a:t>such that: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5A7A8E4-8FF0-41FC-BCD4-184F9E74F1AA}"/>
                  </a:ext>
                </a:extLst>
              </p:cNvPr>
              <p:cNvSpPr/>
              <p:nvPr/>
            </p:nvSpPr>
            <p:spPr>
              <a:xfrm>
                <a:off x="2284096" y="3857836"/>
                <a:ext cx="4575804" cy="349326"/>
              </a:xfrm>
              <a:prstGeom prst="rect">
                <a:avLst/>
              </a:prstGeom>
            </p:spPr>
            <p:txBody>
              <a:bodyPr wrap="none">
                <a:spAutoFit/>
              </a:bodyPr>
              <a:lstStyle/>
              <a:p>
                <a:r>
                  <a:rPr lang="da-DK" sz="1600" i="1" dirty="0">
                    <a:latin typeface="Arial" panose="020B0604020202020204" pitchFamily="34" charset="0"/>
                    <a:cs typeface="Arial" panose="020B0604020202020204" pitchFamily="34" charset="0"/>
                  </a:rPr>
                  <a:t>Pr </a:t>
                </a:r>
                <a:r>
                  <a:rPr lang="da-DK" sz="1600" dirty="0">
                    <a:latin typeface="Arial" panose="020B0604020202020204" pitchFamily="34" charset="0"/>
                    <a:cs typeface="Arial" panose="020B0604020202020204" pitchFamily="34" charset="0"/>
                  </a:rPr>
                  <a:t>(</a:t>
                </a:r>
                <a14:m>
                  <m:oMath xmlns:m="http://schemas.openxmlformats.org/officeDocument/2006/math">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𝐹</m:t>
                        </m:r>
                      </m:e>
                      <m:sub>
                        <m:r>
                          <a:rPr lang="en-US" sz="1600" i="1">
                            <a:latin typeface="Cambria Math" panose="02040503050406030204" pitchFamily="18" charset="0"/>
                            <a:ea typeface="Cambria Math" panose="02040503050406030204" pitchFamily="18" charset="0"/>
                          </a:rPr>
                          <m:t>99,73</m:t>
                        </m:r>
                      </m:sub>
                    </m:sSub>
                    <m:r>
                      <a:rPr lang="da-DK" sz="1600" i="1">
                        <a:latin typeface="Cambria Math" panose="02040503050406030204" pitchFamily="18" charset="0"/>
                        <a:ea typeface="Cambria Math" panose="02040503050406030204" pitchFamily="18" charset="0"/>
                      </a:rPr>
                      <m:t>≤</m:t>
                    </m:r>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i="1">
                            <a:latin typeface="Cambria Math" panose="02040503050406030204" pitchFamily="18" charset="0"/>
                            <a:ea typeface="Cambria Math" panose="02040503050406030204" pitchFamily="18" charset="0"/>
                          </a:rPr>
                          <m:t>1</m:t>
                        </m:r>
                      </m:sub>
                    </m:sSub>
                  </m:oMath>
                </a14:m>
                <a:r>
                  <a:rPr lang="da-DK" sz="1600" dirty="0">
                    <a:latin typeface="Arial" panose="020B0604020202020204" pitchFamily="34" charset="0"/>
                    <a:cs typeface="Arial" panose="020B0604020202020204" pitchFamily="34" charset="0"/>
                  </a:rPr>
                  <a:t>) = .025 and </a:t>
                </a:r>
                <a:r>
                  <a:rPr lang="da-DK" sz="1600" i="1" dirty="0">
                    <a:latin typeface="Arial" panose="020B0604020202020204" pitchFamily="34" charset="0"/>
                    <a:cs typeface="Arial" panose="020B0604020202020204" pitchFamily="34" charset="0"/>
                  </a:rPr>
                  <a:t>Pr </a:t>
                </a:r>
                <a:r>
                  <a:rPr lang="da-DK" sz="1600" dirty="0">
                    <a:latin typeface="Arial" panose="020B0604020202020204" pitchFamily="34" charset="0"/>
                    <a:cs typeface="Arial" panose="020B0604020202020204" pitchFamily="34" charset="0"/>
                  </a:rPr>
                  <a:t>(</a:t>
                </a:r>
                <a14:m>
                  <m:oMath xmlns:m="http://schemas.openxmlformats.org/officeDocument/2006/math">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𝐹</m:t>
                        </m:r>
                      </m:e>
                      <m:sub>
                        <m:r>
                          <a:rPr lang="en-US" sz="1600" i="1">
                            <a:latin typeface="Cambria Math" panose="02040503050406030204" pitchFamily="18" charset="0"/>
                            <a:ea typeface="Cambria Math" panose="02040503050406030204" pitchFamily="18" charset="0"/>
                          </a:rPr>
                          <m:t>99,73</m:t>
                        </m:r>
                      </m:sub>
                    </m:sSub>
                    <m:r>
                      <a:rPr lang="da-DK" sz="1600" i="1">
                        <a:latin typeface="Cambria Math" panose="02040503050406030204" pitchFamily="18" charset="0"/>
                        <a:ea typeface="Cambria Math" panose="02040503050406030204" pitchFamily="18" charset="0"/>
                      </a:rPr>
                      <m:t>≥</m:t>
                    </m:r>
                    <m:sSub>
                      <m:sSubPr>
                        <m:ctrlPr>
                          <a:rPr lang="da-DK"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𝑐</m:t>
                        </m:r>
                      </m:e>
                      <m:sub>
                        <m:r>
                          <a:rPr lang="en-US" sz="1600" i="1">
                            <a:latin typeface="Cambria Math" panose="02040503050406030204" pitchFamily="18" charset="0"/>
                            <a:ea typeface="Cambria Math" panose="02040503050406030204" pitchFamily="18" charset="0"/>
                          </a:rPr>
                          <m:t>2</m:t>
                        </m:r>
                      </m:sub>
                    </m:sSub>
                  </m:oMath>
                </a14:m>
                <a:r>
                  <a:rPr lang="da-DK" sz="1600" dirty="0">
                    <a:latin typeface="Arial" panose="020B0604020202020204" pitchFamily="34" charset="0"/>
                    <a:cs typeface="Arial" panose="020B0604020202020204" pitchFamily="34" charset="0"/>
                  </a:rPr>
                  <a:t>) = .975</a:t>
                </a:r>
                <a:endParaRPr lang="en-US" sz="1600" dirty="0">
                  <a:latin typeface="Arial" panose="020B0604020202020204" pitchFamily="34" charset="0"/>
                  <a:cs typeface="Arial" panose="020B0604020202020204" pitchFamily="34" charset="0"/>
                </a:endParaRPr>
              </a:p>
            </p:txBody>
          </p:sp>
        </mc:Choice>
        <mc:Fallback xmlns="">
          <p:sp>
            <p:nvSpPr>
              <p:cNvPr id="9" name="矩形 8">
                <a:extLst>
                  <a:ext uri="{FF2B5EF4-FFF2-40B4-BE49-F238E27FC236}">
                    <a16:creationId xmlns:a16="http://schemas.microsoft.com/office/drawing/2014/main" id="{15A7A8E4-8FF0-41FC-BCD4-184F9E74F1AA}"/>
                  </a:ext>
                </a:extLst>
              </p:cNvPr>
              <p:cNvSpPr>
                <a:spLocks noRot="1" noChangeAspect="1" noMove="1" noResize="1" noEditPoints="1" noAdjustHandles="1" noChangeArrowheads="1" noChangeShapeType="1" noTextEdit="1"/>
              </p:cNvSpPr>
              <p:nvPr/>
            </p:nvSpPr>
            <p:spPr>
              <a:xfrm>
                <a:off x="2284096" y="3857836"/>
                <a:ext cx="4575804" cy="349326"/>
              </a:xfrm>
              <a:prstGeom prst="rect">
                <a:avLst/>
              </a:prstGeom>
              <a:blipFill>
                <a:blip r:embed="rId5"/>
                <a:stretch>
                  <a:fillRect l="-800" t="-5263" b="-19298"/>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79B8B64D-EAFA-49B5-B0FC-1085274C263F}"/>
              </a:ext>
            </a:extLst>
          </p:cNvPr>
          <p:cNvSpPr/>
          <p:nvPr/>
        </p:nvSpPr>
        <p:spPr>
          <a:xfrm>
            <a:off x="401217" y="4352373"/>
            <a:ext cx="2396810" cy="323165"/>
          </a:xfrm>
          <a:prstGeom prst="rect">
            <a:avLst/>
          </a:prstGeom>
        </p:spPr>
        <p:txBody>
          <a:bodyPr wrap="none">
            <a:spAutoFit/>
          </a:bodyPr>
          <a:lstStyle/>
          <a:p>
            <a:pPr marL="285750" indent="-285750">
              <a:buFont typeface="Arial" panose="020B0604020202020204" pitchFamily="34" charset="0"/>
              <a:buChar char="•"/>
            </a:pPr>
            <a:r>
              <a:rPr lang="en-US" sz="1500" dirty="0">
                <a:latin typeface="StoneSerif"/>
              </a:rPr>
              <a:t>use the </a:t>
            </a:r>
            <a:r>
              <a:rPr lang="en-US" sz="1500" dirty="0" err="1">
                <a:latin typeface="StoneSerif"/>
              </a:rPr>
              <a:t>qf</a:t>
            </a:r>
            <a:r>
              <a:rPr lang="en-US" sz="1500" dirty="0">
                <a:latin typeface="StoneSerif"/>
              </a:rPr>
              <a:t> function of R :</a:t>
            </a:r>
            <a:endParaRPr lang="en-US" sz="1500" dirty="0"/>
          </a:p>
        </p:txBody>
      </p:sp>
      <p:sp>
        <p:nvSpPr>
          <p:cNvPr id="11" name="矩形 10">
            <a:extLst>
              <a:ext uri="{FF2B5EF4-FFF2-40B4-BE49-F238E27FC236}">
                <a16:creationId xmlns:a16="http://schemas.microsoft.com/office/drawing/2014/main" id="{6748C3C5-88C2-4112-975A-216634045307}"/>
              </a:ext>
            </a:extLst>
          </p:cNvPr>
          <p:cNvSpPr/>
          <p:nvPr/>
        </p:nvSpPr>
        <p:spPr>
          <a:xfrm>
            <a:off x="3221453" y="4741130"/>
            <a:ext cx="4572000" cy="646331"/>
          </a:xfrm>
          <a:prstGeom prst="rect">
            <a:avLst/>
          </a:prstGeom>
        </p:spPr>
        <p:txBody>
          <a:bodyPr>
            <a:spAutoFit/>
          </a:bodyPr>
          <a:lstStyle/>
          <a:p>
            <a:r>
              <a:rPr lang="en-US" dirty="0">
                <a:latin typeface="StoneSerif"/>
              </a:rPr>
              <a:t>c</a:t>
            </a:r>
            <a:r>
              <a:rPr lang="en-US" sz="750" dirty="0">
                <a:latin typeface="StoneSerif"/>
              </a:rPr>
              <a:t>1 </a:t>
            </a:r>
            <a:r>
              <a:rPr lang="en-US" dirty="0">
                <a:latin typeface="Symbol" panose="05050102010706020507" pitchFamily="18" charset="2"/>
              </a:rPr>
              <a:t>= </a:t>
            </a:r>
            <a:r>
              <a:rPr lang="en-US" dirty="0" err="1">
                <a:latin typeface="StoneSerif"/>
              </a:rPr>
              <a:t>qf</a:t>
            </a:r>
            <a:r>
              <a:rPr lang="en-US" dirty="0">
                <a:latin typeface="StoneSerif"/>
              </a:rPr>
              <a:t>(0.025, 99, 73)</a:t>
            </a:r>
          </a:p>
          <a:p>
            <a:r>
              <a:rPr lang="en-US" dirty="0">
                <a:latin typeface="StoneSerif"/>
              </a:rPr>
              <a:t>c</a:t>
            </a:r>
            <a:r>
              <a:rPr lang="en-US" sz="750" dirty="0">
                <a:latin typeface="StoneSerif"/>
              </a:rPr>
              <a:t>2 </a:t>
            </a:r>
            <a:r>
              <a:rPr lang="en-US" dirty="0">
                <a:latin typeface="Symbol" panose="05050102010706020507" pitchFamily="18" charset="2"/>
              </a:rPr>
              <a:t>= </a:t>
            </a:r>
            <a:r>
              <a:rPr lang="en-US" dirty="0" err="1">
                <a:latin typeface="StoneSerif"/>
              </a:rPr>
              <a:t>qf</a:t>
            </a:r>
            <a:r>
              <a:rPr lang="en-US" dirty="0">
                <a:latin typeface="StoneSerif"/>
              </a:rPr>
              <a:t>(0.975, 99, 73)</a:t>
            </a:r>
            <a:endParaRPr lang="en-US" dirty="0"/>
          </a:p>
        </p:txBody>
      </p:sp>
      <p:sp>
        <p:nvSpPr>
          <p:cNvPr id="12" name="文本框 2">
            <a:extLst>
              <a:ext uri="{FF2B5EF4-FFF2-40B4-BE49-F238E27FC236}">
                <a16:creationId xmlns:a16="http://schemas.microsoft.com/office/drawing/2014/main" id="{3EEE04AF-6384-496E-838E-7F3E8EA467A4}"/>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p:sp>
        <p:nvSpPr>
          <p:cNvPr id="3" name="TextBox 2">
            <a:extLst>
              <a:ext uri="{FF2B5EF4-FFF2-40B4-BE49-F238E27FC236}">
                <a16:creationId xmlns:a16="http://schemas.microsoft.com/office/drawing/2014/main" id="{9E72F35A-7FA2-432C-9E2B-F1EDC41705CC}"/>
              </a:ext>
            </a:extLst>
          </p:cNvPr>
          <p:cNvSpPr txBox="1"/>
          <p:nvPr/>
        </p:nvSpPr>
        <p:spPr>
          <a:xfrm>
            <a:off x="5837054" y="2339416"/>
            <a:ext cx="2527442"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*cannot obtain relevant values from F table*</a:t>
            </a:r>
          </a:p>
        </p:txBody>
      </p:sp>
    </p:spTree>
    <p:extLst>
      <p:ext uri="{BB962C8B-B14F-4D97-AF65-F5344CB8AC3E}">
        <p14:creationId xmlns:p14="http://schemas.microsoft.com/office/powerpoint/2010/main" val="137602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4B57643-3394-4EF9-B379-626E00A64E3C}"/>
              </a:ext>
            </a:extLst>
          </p:cNvPr>
          <p:cNvPicPr>
            <a:picLocks noChangeAspect="1"/>
          </p:cNvPicPr>
          <p:nvPr/>
        </p:nvPicPr>
        <p:blipFill>
          <a:blip r:embed="rId2"/>
          <a:stretch>
            <a:fillRect/>
          </a:stretch>
        </p:blipFill>
        <p:spPr>
          <a:xfrm>
            <a:off x="972053" y="2009168"/>
            <a:ext cx="6979467" cy="3047373"/>
          </a:xfrm>
          <a:prstGeom prst="rect">
            <a:avLst/>
          </a:prstGeom>
        </p:spPr>
      </p:pic>
      <p:sp>
        <p:nvSpPr>
          <p:cNvPr id="5" name="文本框 2">
            <a:extLst>
              <a:ext uri="{FF2B5EF4-FFF2-40B4-BE49-F238E27FC236}">
                <a16:creationId xmlns:a16="http://schemas.microsoft.com/office/drawing/2014/main" id="{9FC1F399-CC5B-40EE-BC9C-F30DE12BC1D2}"/>
              </a:ext>
            </a:extLst>
          </p:cNvPr>
          <p:cNvSpPr txBox="1"/>
          <p:nvPr/>
        </p:nvSpPr>
        <p:spPr>
          <a:xfrm>
            <a:off x="136906" y="0"/>
            <a:ext cx="8870188" cy="1200329"/>
          </a:xfrm>
          <a:prstGeom prst="rect">
            <a:avLst/>
          </a:prstGeom>
          <a:noFill/>
        </p:spPr>
        <p:txBody>
          <a:bodyPr wrap="square" rtlCol="0">
            <a:spAutoFit/>
          </a:bodyPr>
          <a:lstStyle/>
          <a:p>
            <a:pPr algn="ctr"/>
            <a:r>
              <a:rPr lang="en-US" sz="2700" b="1" dirty="0"/>
              <a:t>Example on F Test for the Equality of Two Variances:</a:t>
            </a:r>
          </a:p>
          <a:p>
            <a:pPr algn="ctr"/>
            <a:r>
              <a:rPr lang="en-US" sz="2700" b="1" dirty="0"/>
              <a:t>Cardiovascular Disease and Pediatrics</a:t>
            </a:r>
          </a:p>
          <a:p>
            <a:r>
              <a:rPr lang="en-US" dirty="0"/>
              <a:t> </a:t>
            </a:r>
          </a:p>
        </p:txBody>
      </p:sp>
    </p:spTree>
    <p:extLst>
      <p:ext uri="{BB962C8B-B14F-4D97-AF65-F5344CB8AC3E}">
        <p14:creationId xmlns:p14="http://schemas.microsoft.com/office/powerpoint/2010/main" val="385063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ubtitle 2"/>
          <p:cNvSpPr txBox="1">
            <a:spLocks noGrp="1"/>
          </p:cNvSpPr>
          <p:nvPr>
            <p:ph type="subTitle" idx="1"/>
          </p:nvPr>
        </p:nvSpPr>
        <p:spPr>
          <a:xfrm>
            <a:off x="533400" y="838200"/>
            <a:ext cx="7854950" cy="5562600"/>
          </a:xfrm>
          <a:prstGeom prst="rect">
            <a:avLst/>
          </a:prstGeom>
        </p:spPr>
        <p:txBody>
          <a:bodyPr/>
          <a:lstStyle/>
          <a:p>
            <a:pPr>
              <a:spcBef>
                <a:spcPts val="600"/>
              </a:spcBef>
              <a:defRPr sz="2700" b="1"/>
            </a:pPr>
            <a:r>
              <a:rPr dirty="0"/>
              <a:t>Two-Sample </a:t>
            </a:r>
            <a:r>
              <a:rPr i="1" dirty="0"/>
              <a:t>t</a:t>
            </a:r>
            <a:r>
              <a:rPr dirty="0"/>
              <a:t> Test for Independent Samples with Equal Variances</a:t>
            </a:r>
          </a:p>
          <a:p>
            <a:pPr>
              <a:defRPr sz="2700" b="1">
                <a:solidFill>
                  <a:srgbClr val="4DE1EA"/>
                </a:solidFill>
                <a:latin typeface="+mn-lt"/>
                <a:ea typeface="+mn-ea"/>
                <a:cs typeface="+mn-cs"/>
                <a:sym typeface="Calibri"/>
              </a:defRPr>
            </a:pPr>
            <a:endParaRPr dirty="0"/>
          </a:p>
          <a:p>
            <a:pPr algn="just">
              <a:spcBef>
                <a:spcPts val="500"/>
              </a:spcBef>
              <a:defRPr sz="2200"/>
            </a:pPr>
            <a:r>
              <a:rPr dirty="0"/>
              <a:t>Difference between the two sample means: x</a:t>
            </a:r>
            <a:r>
              <a:rPr baseline="-25000" dirty="0"/>
              <a:t>1</a:t>
            </a:r>
            <a:r>
              <a:rPr dirty="0"/>
              <a:t> – x</a:t>
            </a:r>
            <a:r>
              <a:rPr baseline="-25000" dirty="0"/>
              <a:t>2</a:t>
            </a:r>
          </a:p>
          <a:p>
            <a:pPr marL="342900" indent="-342900" algn="just">
              <a:spcBef>
                <a:spcPts val="500"/>
              </a:spcBef>
              <a:buSzPct val="100000"/>
              <a:buFont typeface="Arial"/>
              <a:buChar char="•"/>
              <a:defRPr sz="2200"/>
            </a:pPr>
            <a:r>
              <a:rPr dirty="0"/>
              <a:t>far from 0 </a:t>
            </a:r>
            <a:r>
              <a:rPr dirty="0">
                <a:latin typeface="Wingdings"/>
                <a:ea typeface="Wingdings"/>
                <a:cs typeface="Wingdings"/>
                <a:sym typeface="Wingdings"/>
              </a:rPr>
              <a:t> </a:t>
            </a:r>
            <a:r>
              <a:rPr dirty="0"/>
              <a:t>reject </a:t>
            </a:r>
            <a:r>
              <a:rPr i="1" dirty="0"/>
              <a:t>H</a:t>
            </a:r>
            <a:r>
              <a:rPr i="1" baseline="-25000" dirty="0"/>
              <a:t>0</a:t>
            </a:r>
            <a:r>
              <a:rPr dirty="0"/>
              <a:t> </a:t>
            </a:r>
          </a:p>
          <a:p>
            <a:pPr marL="342900" indent="-342900" algn="just">
              <a:spcBef>
                <a:spcPts val="500"/>
              </a:spcBef>
              <a:buSzPct val="100000"/>
              <a:buFont typeface="Arial"/>
              <a:buChar char="•"/>
              <a:defRPr sz="2200"/>
            </a:pPr>
            <a:r>
              <a:rPr lang="en-US" dirty="0"/>
              <a:t>Close to 0</a:t>
            </a:r>
            <a:r>
              <a:rPr dirty="0"/>
              <a:t> </a:t>
            </a:r>
            <a:r>
              <a:rPr dirty="0">
                <a:latin typeface="Wingdings"/>
                <a:ea typeface="Wingdings"/>
                <a:cs typeface="Wingdings"/>
                <a:sym typeface="Wingdings"/>
              </a:rPr>
              <a:t> </a:t>
            </a:r>
            <a:r>
              <a:rPr dirty="0"/>
              <a:t>accept </a:t>
            </a:r>
            <a:r>
              <a:rPr i="1" dirty="0"/>
              <a:t>H</a:t>
            </a:r>
            <a:r>
              <a:rPr i="1" baseline="-25000" dirty="0"/>
              <a:t>0</a:t>
            </a:r>
            <a:r>
              <a:rPr dirty="0"/>
              <a:t> </a:t>
            </a:r>
          </a:p>
          <a:p>
            <a:pPr marL="342900" indent="-342900" algn="just">
              <a:buSzPct val="100000"/>
              <a:buFont typeface="Arial"/>
              <a:buChar char="•"/>
              <a:defRPr sz="2200"/>
            </a:pPr>
            <a:endParaRPr dirty="0"/>
          </a:p>
          <a:p>
            <a:pPr marL="342900" indent="-342900" algn="just">
              <a:spcBef>
                <a:spcPts val="500"/>
              </a:spcBef>
              <a:buSzPct val="100000"/>
              <a:buFont typeface="Arial"/>
              <a:buChar char="•"/>
              <a:defRPr sz="2200"/>
            </a:pPr>
            <a:r>
              <a:rPr dirty="0"/>
              <a:t>The two samples are independent:</a:t>
            </a:r>
          </a:p>
          <a:p>
            <a:pPr algn="just">
              <a:spcBef>
                <a:spcPts val="500"/>
              </a:spcBef>
              <a:defRPr sz="2200"/>
            </a:pPr>
            <a:r>
              <a:rPr dirty="0"/>
              <a:t>  X</a:t>
            </a:r>
            <a:r>
              <a:rPr baseline="-25000" dirty="0"/>
              <a:t>1</a:t>
            </a:r>
            <a:r>
              <a:rPr dirty="0"/>
              <a:t> – X</a:t>
            </a:r>
            <a:r>
              <a:rPr baseline="-25000" dirty="0"/>
              <a:t>2</a:t>
            </a:r>
            <a:r>
              <a:rPr dirty="0"/>
              <a:t> ~ N(</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a:t>
            </a:r>
            <a:r>
              <a:rPr dirty="0"/>
              <a:t>,</a:t>
            </a:r>
            <a:r>
              <a:rPr baseline="-25000" dirty="0"/>
              <a:t> </a:t>
            </a:r>
            <a:r>
              <a:rPr dirty="0">
                <a:latin typeface="Symbol"/>
                <a:ea typeface="Symbol"/>
                <a:cs typeface="Symbol"/>
                <a:sym typeface="Symbol"/>
              </a:rPr>
              <a:t>s</a:t>
            </a:r>
            <a:r>
              <a:rPr baseline="30000" dirty="0"/>
              <a:t>2</a:t>
            </a:r>
            <a:r>
              <a:rPr dirty="0"/>
              <a:t>(</a:t>
            </a:r>
            <a:r>
              <a:rPr i="1" dirty="0"/>
              <a:t>1/n</a:t>
            </a:r>
            <a:r>
              <a:rPr i="1" baseline="-25000" dirty="0"/>
              <a:t>1</a:t>
            </a:r>
            <a:r>
              <a:rPr i="1" dirty="0"/>
              <a:t> + 1/n</a:t>
            </a:r>
            <a:r>
              <a:rPr i="1" baseline="-25000" dirty="0"/>
              <a:t>2</a:t>
            </a:r>
            <a:r>
              <a:rPr dirty="0"/>
              <a:t>)): </a:t>
            </a:r>
          </a:p>
          <a:p>
            <a:pPr algn="just">
              <a:defRPr sz="2200"/>
            </a:pPr>
            <a:endParaRPr dirty="0"/>
          </a:p>
          <a:p>
            <a:pPr algn="just">
              <a:spcBef>
                <a:spcPts val="500"/>
              </a:spcBef>
              <a:defRPr sz="2200"/>
            </a:pPr>
            <a:r>
              <a:rPr dirty="0"/>
              <a:t>  Under </a:t>
            </a:r>
            <a:r>
              <a:rPr i="1" dirty="0"/>
              <a:t>H</a:t>
            </a:r>
            <a:r>
              <a:rPr i="1" baseline="-25000" dirty="0"/>
              <a:t>0</a:t>
            </a:r>
            <a:r>
              <a:rPr dirty="0"/>
              <a:t>, </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 </a:t>
            </a:r>
          </a:p>
        </p:txBody>
      </p:sp>
      <p:pic>
        <p:nvPicPr>
          <p:cNvPr id="179" name="Picture 2" descr="Picture 2"/>
          <p:cNvPicPr>
            <a:picLocks noChangeAspect="1"/>
          </p:cNvPicPr>
          <p:nvPr/>
        </p:nvPicPr>
        <p:blipFill>
          <a:blip r:embed="rId3"/>
          <a:stretch>
            <a:fillRect/>
          </a:stretch>
        </p:blipFill>
        <p:spPr>
          <a:xfrm>
            <a:off x="5334000" y="4191000"/>
            <a:ext cx="3060700" cy="762000"/>
          </a:xfrm>
          <a:prstGeom prst="rect">
            <a:avLst/>
          </a:prstGeom>
          <a:ln w="12700">
            <a:miter lim="400000"/>
          </a:ln>
        </p:spPr>
      </p:pic>
      <p:pic>
        <p:nvPicPr>
          <p:cNvPr id="180" name="Picture 3" descr="Picture 3"/>
          <p:cNvPicPr>
            <a:picLocks noChangeAspect="1"/>
          </p:cNvPicPr>
          <p:nvPr/>
        </p:nvPicPr>
        <p:blipFill>
          <a:blip r:embed="rId4"/>
          <a:stretch>
            <a:fillRect/>
          </a:stretch>
        </p:blipFill>
        <p:spPr>
          <a:xfrm>
            <a:off x="3124200" y="5105400"/>
            <a:ext cx="2274889" cy="609600"/>
          </a:xfrm>
          <a:prstGeom prst="rect">
            <a:avLst/>
          </a:prstGeom>
          <a:ln w="12700">
            <a:miter lim="400000"/>
          </a:ln>
        </p:spPr>
      </p:pic>
      <p:sp>
        <p:nvSpPr>
          <p:cNvPr id="181" name="Straight Connector 5"/>
          <p:cNvSpPr/>
          <p:nvPr/>
        </p:nvSpPr>
        <p:spPr>
          <a:xfrm>
            <a:off x="6629400" y="2285999"/>
            <a:ext cx="152401" cy="1589"/>
          </a:xfrm>
          <a:prstGeom prst="line">
            <a:avLst/>
          </a:prstGeom>
          <a:ln>
            <a:solidFill>
              <a:srgbClr val="000000"/>
            </a:solidFill>
          </a:ln>
        </p:spPr>
        <p:txBody>
          <a:bodyPr lIns="45719" rIns="45719"/>
          <a:lstStyle/>
          <a:p>
            <a:endParaRPr/>
          </a:p>
        </p:txBody>
      </p:sp>
      <p:sp>
        <p:nvSpPr>
          <p:cNvPr id="182" name="Straight Connector 6"/>
          <p:cNvSpPr/>
          <p:nvPr/>
        </p:nvSpPr>
        <p:spPr>
          <a:xfrm>
            <a:off x="6095999" y="2285999"/>
            <a:ext cx="152401" cy="1589"/>
          </a:xfrm>
          <a:prstGeom prst="line">
            <a:avLst/>
          </a:prstGeom>
          <a:ln>
            <a:solidFill>
              <a:srgbClr val="000000"/>
            </a:solidFill>
          </a:ln>
        </p:spPr>
        <p:txBody>
          <a:bodyPr lIns="45719" rIns="45719"/>
          <a:lstStyle/>
          <a:p>
            <a:endParaRPr/>
          </a:p>
        </p:txBody>
      </p:sp>
      <p:sp>
        <p:nvSpPr>
          <p:cNvPr id="183" name="Straight Connector 8"/>
          <p:cNvSpPr/>
          <p:nvPr/>
        </p:nvSpPr>
        <p:spPr>
          <a:xfrm>
            <a:off x="761999" y="4265612"/>
            <a:ext cx="228602" cy="1589"/>
          </a:xfrm>
          <a:prstGeom prst="line">
            <a:avLst/>
          </a:prstGeom>
          <a:ln>
            <a:solidFill>
              <a:srgbClr val="000000"/>
            </a:solidFill>
          </a:ln>
        </p:spPr>
        <p:txBody>
          <a:bodyPr lIns="45719" rIns="45719"/>
          <a:lstStyle/>
          <a:p>
            <a:endParaRPr/>
          </a:p>
        </p:txBody>
      </p:sp>
      <p:sp>
        <p:nvSpPr>
          <p:cNvPr id="184" name="Straight Connector 9"/>
          <p:cNvSpPr/>
          <p:nvPr/>
        </p:nvSpPr>
        <p:spPr>
          <a:xfrm>
            <a:off x="1371600" y="4265612"/>
            <a:ext cx="228601" cy="1589"/>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ubtitle 2"/>
          <p:cNvSpPr txBox="1">
            <a:spLocks noGrp="1"/>
          </p:cNvSpPr>
          <p:nvPr>
            <p:ph type="subTitle" idx="1"/>
          </p:nvPr>
        </p:nvSpPr>
        <p:spPr>
          <a:xfrm>
            <a:off x="533400" y="533400"/>
            <a:ext cx="8153400" cy="5867400"/>
          </a:xfrm>
          <a:prstGeom prst="rect">
            <a:avLst/>
          </a:prstGeom>
        </p:spPr>
        <p:txBody>
          <a:bodyPr/>
          <a:lstStyle/>
          <a:p>
            <a:pPr marL="342900" indent="-342900" algn="l">
              <a:spcBef>
                <a:spcPts val="400"/>
              </a:spcBef>
              <a:buSzPct val="100000"/>
              <a:buFont typeface="Arial"/>
              <a:buChar char="•"/>
              <a:defRPr sz="2000"/>
            </a:pPr>
            <a:r>
              <a:rPr dirty="0">
                <a:latin typeface="Symbol"/>
                <a:ea typeface="Symbol"/>
                <a:cs typeface="Symbol"/>
                <a:sym typeface="Symbol"/>
              </a:rPr>
              <a:t>s</a:t>
            </a:r>
            <a:r>
              <a:rPr baseline="30000" dirty="0"/>
              <a:t>2</a:t>
            </a:r>
            <a:r>
              <a:rPr dirty="0"/>
              <a:t> were known:</a:t>
            </a:r>
          </a:p>
          <a:p>
            <a:pPr algn="l">
              <a:spcBef>
                <a:spcPts val="400"/>
              </a:spcBef>
              <a:defRPr sz="2000"/>
            </a:pPr>
            <a:r>
              <a:rPr dirty="0"/>
              <a:t>     X1 – X2 could be divided by </a:t>
            </a:r>
            <a:r>
              <a:rPr dirty="0">
                <a:latin typeface="Symbol"/>
                <a:ea typeface="Symbol"/>
                <a:cs typeface="Symbol"/>
                <a:sym typeface="Symbol"/>
              </a:rPr>
              <a:t>s</a:t>
            </a:r>
            <a:r>
              <a:rPr dirty="0"/>
              <a:t>√(</a:t>
            </a:r>
            <a:r>
              <a:rPr i="1" dirty="0"/>
              <a:t>1/n</a:t>
            </a:r>
            <a:r>
              <a:rPr i="1" baseline="-25000" dirty="0"/>
              <a:t>1</a:t>
            </a:r>
            <a:r>
              <a:rPr i="1" dirty="0"/>
              <a:t> + 1/n</a:t>
            </a:r>
            <a:r>
              <a:rPr i="1" baseline="-25000" dirty="0"/>
              <a:t>2</a:t>
            </a:r>
            <a:r>
              <a:rPr dirty="0"/>
              <a:t>): </a:t>
            </a:r>
          </a:p>
          <a:p>
            <a:pPr algn="l">
              <a:defRPr sz="2000"/>
            </a:pPr>
            <a:endParaRPr dirty="0"/>
          </a:p>
          <a:p>
            <a:pPr algn="l">
              <a:defRPr sz="2000"/>
            </a:pPr>
            <a:endParaRPr dirty="0"/>
          </a:p>
          <a:p>
            <a:pPr marL="342900" indent="-342900" algn="l">
              <a:spcBef>
                <a:spcPts val="400"/>
              </a:spcBef>
              <a:buSzPct val="100000"/>
              <a:buFont typeface="Arial"/>
              <a:buChar char="•"/>
              <a:defRPr sz="2000"/>
            </a:pPr>
            <a:r>
              <a:rPr dirty="0">
                <a:latin typeface="Symbol"/>
                <a:ea typeface="Symbol"/>
                <a:cs typeface="Symbol"/>
                <a:sym typeface="Symbol"/>
              </a:rPr>
              <a:t>s</a:t>
            </a:r>
            <a:r>
              <a:rPr baseline="30000" dirty="0"/>
              <a:t>2 </a:t>
            </a:r>
            <a:r>
              <a:rPr dirty="0"/>
              <a:t>is unknown </a:t>
            </a:r>
            <a:r>
              <a:rPr lang="en-US" dirty="0"/>
              <a:t>(</a:t>
            </a:r>
            <a:r>
              <a:rPr dirty="0"/>
              <a:t>generally</a:t>
            </a:r>
            <a:r>
              <a:rPr lang="en-US" dirty="0"/>
              <a:t>)</a:t>
            </a:r>
            <a:r>
              <a:rPr dirty="0"/>
              <a:t>: </a:t>
            </a:r>
          </a:p>
          <a:p>
            <a:pPr algn="l">
              <a:spcBef>
                <a:spcPts val="400"/>
              </a:spcBef>
              <a:defRPr sz="2000"/>
            </a:pPr>
            <a:r>
              <a:rPr dirty="0"/>
              <a:t>    need to be estimated from the data using sample variances s</a:t>
            </a:r>
            <a:r>
              <a:rPr baseline="-25000" dirty="0"/>
              <a:t>1</a:t>
            </a:r>
            <a:r>
              <a:rPr baseline="30000" dirty="0"/>
              <a:t>2</a:t>
            </a:r>
            <a:r>
              <a:rPr dirty="0"/>
              <a:t> and   </a:t>
            </a:r>
          </a:p>
          <a:p>
            <a:pPr algn="l">
              <a:spcBef>
                <a:spcPts val="400"/>
              </a:spcBef>
              <a:defRPr sz="2000"/>
            </a:pPr>
            <a:r>
              <a:rPr dirty="0"/>
              <a:t>    s</a:t>
            </a:r>
            <a:r>
              <a:rPr baseline="-25000" dirty="0"/>
              <a:t>2</a:t>
            </a:r>
            <a:r>
              <a:rPr baseline="30000" dirty="0"/>
              <a:t>2</a:t>
            </a:r>
            <a:r>
              <a:rPr dirty="0"/>
              <a:t> </a:t>
            </a:r>
          </a:p>
          <a:p>
            <a:pPr algn="l">
              <a:spcBef>
                <a:spcPts val="400"/>
              </a:spcBef>
              <a:defRPr sz="2000"/>
            </a:pPr>
            <a:r>
              <a:rPr dirty="0"/>
              <a:t>    The pooled estimate of the variance from two independent samples: </a:t>
            </a:r>
          </a:p>
          <a:p>
            <a:pPr algn="l">
              <a:defRPr sz="2000"/>
            </a:pPr>
            <a:endParaRPr dirty="0"/>
          </a:p>
          <a:p>
            <a:pPr algn="l">
              <a:defRPr sz="2000"/>
            </a:pPr>
            <a:endParaRPr dirty="0"/>
          </a:p>
          <a:p>
            <a:pPr algn="l">
              <a:spcBef>
                <a:spcPts val="400"/>
              </a:spcBef>
              <a:defRPr sz="2000" i="1"/>
            </a:pPr>
            <a:r>
              <a:rPr dirty="0"/>
              <a:t>H</a:t>
            </a:r>
            <a:r>
              <a:rPr baseline="-25000" dirty="0"/>
              <a:t>0</a:t>
            </a:r>
            <a:r>
              <a:rPr i="0" dirty="0"/>
              <a:t>: </a:t>
            </a:r>
            <a:r>
              <a:rPr i="0" dirty="0">
                <a:latin typeface="Symbol"/>
                <a:ea typeface="Symbol"/>
                <a:cs typeface="Symbol"/>
                <a:sym typeface="Symbol"/>
              </a:rPr>
              <a:t>m</a:t>
            </a:r>
            <a:r>
              <a:rPr i="0" baseline="-25000" dirty="0"/>
              <a:t>1</a:t>
            </a:r>
            <a:r>
              <a:rPr i="0" dirty="0"/>
              <a:t> = </a:t>
            </a:r>
            <a:r>
              <a:rPr i="0" dirty="0">
                <a:latin typeface="Symbol"/>
                <a:ea typeface="Symbol"/>
                <a:cs typeface="Symbol"/>
                <a:sym typeface="Symbol"/>
              </a:rPr>
              <a:t>m</a:t>
            </a:r>
            <a:r>
              <a:rPr i="0" baseline="-25000" dirty="0"/>
              <a:t>2</a:t>
            </a:r>
            <a:r>
              <a:rPr i="0" dirty="0"/>
              <a:t> vs. </a:t>
            </a:r>
            <a:r>
              <a:rPr dirty="0"/>
              <a:t>H</a:t>
            </a:r>
            <a:r>
              <a:rPr baseline="-25000" dirty="0"/>
              <a:t>1</a:t>
            </a:r>
            <a:r>
              <a:rPr i="0" dirty="0"/>
              <a:t>: </a:t>
            </a:r>
            <a:r>
              <a:rPr i="0" dirty="0">
                <a:latin typeface="Symbol"/>
                <a:ea typeface="Symbol"/>
                <a:cs typeface="Symbol"/>
                <a:sym typeface="Symbol"/>
              </a:rPr>
              <a:t>m</a:t>
            </a:r>
            <a:r>
              <a:rPr i="0" baseline="-25000" dirty="0"/>
              <a:t>1</a:t>
            </a:r>
            <a:r>
              <a:rPr i="0" dirty="0">
                <a:latin typeface="Symbol"/>
                <a:ea typeface="Symbol"/>
                <a:cs typeface="Symbol"/>
                <a:sym typeface="Symbol"/>
              </a:rPr>
              <a:t> ¹m</a:t>
            </a:r>
            <a:r>
              <a:rPr i="0" baseline="-25000" dirty="0"/>
              <a:t>2</a:t>
            </a:r>
            <a:r>
              <a:rPr i="0" dirty="0"/>
              <a:t> </a:t>
            </a:r>
          </a:p>
          <a:p>
            <a:pPr algn="l">
              <a:spcBef>
                <a:spcPts val="400"/>
              </a:spcBef>
              <a:defRPr sz="2000"/>
            </a:pPr>
            <a:r>
              <a:rPr dirty="0"/>
              <a:t>significance level of </a:t>
            </a:r>
            <a:r>
              <a:rPr dirty="0">
                <a:latin typeface="Symbol"/>
                <a:ea typeface="Symbol"/>
                <a:cs typeface="Symbol"/>
                <a:sym typeface="Symbol"/>
              </a:rPr>
              <a:t>a </a:t>
            </a:r>
            <a:r>
              <a:rPr dirty="0"/>
              <a:t>for two normally distributed populations</a:t>
            </a:r>
          </a:p>
          <a:p>
            <a:pPr algn="l">
              <a:spcBef>
                <a:spcPts val="400"/>
              </a:spcBef>
              <a:defRPr sz="2000"/>
            </a:pPr>
            <a:r>
              <a:rPr dirty="0">
                <a:latin typeface="Symbol"/>
                <a:ea typeface="Symbol"/>
                <a:cs typeface="Symbol"/>
                <a:sym typeface="Symbol"/>
              </a:rPr>
              <a:t>s</a:t>
            </a:r>
            <a:r>
              <a:rPr baseline="30000" dirty="0"/>
              <a:t>2</a:t>
            </a:r>
            <a:r>
              <a:rPr dirty="0"/>
              <a:t> is assumed to be the same for each population</a:t>
            </a:r>
          </a:p>
          <a:p>
            <a:pPr algn="l">
              <a:spcBef>
                <a:spcPts val="400"/>
              </a:spcBef>
              <a:defRPr sz="2000"/>
            </a:pPr>
            <a:r>
              <a:rPr dirty="0"/>
              <a:t>Test statistic: </a:t>
            </a:r>
          </a:p>
        </p:txBody>
      </p:sp>
      <p:pic>
        <p:nvPicPr>
          <p:cNvPr id="189" name="Picture 2" descr="Picture 2"/>
          <p:cNvPicPr>
            <a:picLocks noChangeAspect="1"/>
          </p:cNvPicPr>
          <p:nvPr/>
        </p:nvPicPr>
        <p:blipFill>
          <a:blip r:embed="rId3"/>
          <a:stretch>
            <a:fillRect/>
          </a:stretch>
        </p:blipFill>
        <p:spPr>
          <a:xfrm>
            <a:off x="6400800" y="838200"/>
            <a:ext cx="1676400" cy="838200"/>
          </a:xfrm>
          <a:prstGeom prst="rect">
            <a:avLst/>
          </a:prstGeom>
          <a:ln w="12700">
            <a:miter lim="400000"/>
          </a:ln>
        </p:spPr>
      </p:pic>
      <p:pic>
        <p:nvPicPr>
          <p:cNvPr id="190" name="Picture 4" descr="Picture 4"/>
          <p:cNvPicPr>
            <a:picLocks noChangeAspect="1"/>
          </p:cNvPicPr>
          <p:nvPr/>
        </p:nvPicPr>
        <p:blipFill>
          <a:blip r:embed="rId4"/>
          <a:stretch>
            <a:fillRect/>
          </a:stretch>
        </p:blipFill>
        <p:spPr>
          <a:xfrm>
            <a:off x="3200400" y="3581400"/>
            <a:ext cx="2192339" cy="685800"/>
          </a:xfrm>
          <a:prstGeom prst="rect">
            <a:avLst/>
          </a:prstGeom>
          <a:ln w="12700">
            <a:miter lim="400000"/>
          </a:ln>
        </p:spPr>
      </p:pic>
      <p:pic>
        <p:nvPicPr>
          <p:cNvPr id="191" name="Picture 5" descr="Picture 5"/>
          <p:cNvPicPr>
            <a:picLocks noChangeAspect="1"/>
          </p:cNvPicPr>
          <p:nvPr/>
        </p:nvPicPr>
        <p:blipFill>
          <a:blip r:embed="rId5"/>
          <a:stretch>
            <a:fillRect/>
          </a:stretch>
        </p:blipFill>
        <p:spPr>
          <a:xfrm>
            <a:off x="2286000" y="5334000"/>
            <a:ext cx="3892550" cy="1143000"/>
          </a:xfrm>
          <a:prstGeom prst="rect">
            <a:avLst/>
          </a:prstGeom>
          <a:ln w="12700">
            <a:miter lim="400000"/>
          </a:ln>
        </p:spPr>
      </p:pic>
      <p:sp>
        <p:nvSpPr>
          <p:cNvPr id="192" name="Straight Connector 6"/>
          <p:cNvSpPr/>
          <p:nvPr/>
        </p:nvSpPr>
        <p:spPr>
          <a:xfrm>
            <a:off x="1066799" y="914400"/>
            <a:ext cx="152401" cy="1589"/>
          </a:xfrm>
          <a:prstGeom prst="line">
            <a:avLst/>
          </a:prstGeom>
          <a:ln>
            <a:solidFill>
              <a:srgbClr val="000000"/>
            </a:solidFill>
          </a:ln>
        </p:spPr>
        <p:txBody>
          <a:bodyPr lIns="45719" rIns="45719"/>
          <a:lstStyle/>
          <a:p>
            <a:endParaRPr/>
          </a:p>
        </p:txBody>
      </p:sp>
      <p:sp>
        <p:nvSpPr>
          <p:cNvPr id="193" name="Straight Connector 7"/>
          <p:cNvSpPr/>
          <p:nvPr/>
        </p:nvSpPr>
        <p:spPr>
          <a:xfrm>
            <a:off x="1600200" y="914400"/>
            <a:ext cx="228601" cy="1589"/>
          </a:xfrm>
          <a:prstGeom prst="line">
            <a:avLst/>
          </a:prstGeom>
          <a:ln>
            <a:solidFill>
              <a:srgbClr val="000000"/>
            </a:solidFill>
          </a:ln>
        </p:spPr>
        <p:txBody>
          <a:bodyPr lIns="45719" rIns="45719"/>
          <a:lstStyle/>
          <a:p>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ubtitle 2"/>
          <p:cNvSpPr txBox="1">
            <a:spLocks noGrp="1"/>
          </p:cNvSpPr>
          <p:nvPr>
            <p:ph type="subTitle" sz="quarter" idx="1"/>
          </p:nvPr>
        </p:nvSpPr>
        <p:spPr>
          <a:xfrm>
            <a:off x="533400" y="914400"/>
            <a:ext cx="7854950" cy="1066800"/>
          </a:xfrm>
          <a:prstGeom prst="rect">
            <a:avLst/>
          </a:prstGeom>
        </p:spPr>
        <p:txBody>
          <a:bodyPr/>
          <a:lstStyle/>
          <a:p>
            <a:pPr marL="342900" indent="-342900" algn="l">
              <a:spcBef>
                <a:spcPts val="500"/>
              </a:spcBef>
              <a:buSzPct val="100000"/>
              <a:buFont typeface="Arial"/>
              <a:buChar char="•"/>
              <a:defRPr sz="2200" i="1"/>
            </a:pPr>
            <a:r>
              <a:t>t</a:t>
            </a:r>
            <a:r>
              <a:rPr i="0"/>
              <a:t> &gt; </a:t>
            </a:r>
            <a:r>
              <a:t>t</a:t>
            </a:r>
            <a:r>
              <a:rPr baseline="-25000"/>
              <a:t>n1 + n2 -2,1-</a:t>
            </a:r>
            <a:r>
              <a:rPr i="0" baseline="-25000">
                <a:latin typeface="Symbol"/>
                <a:ea typeface="Symbol"/>
                <a:cs typeface="Symbol"/>
                <a:sym typeface="Symbol"/>
              </a:rPr>
              <a:t>a</a:t>
            </a:r>
            <a:r>
              <a:rPr baseline="-25000"/>
              <a:t>/2  </a:t>
            </a:r>
            <a:r>
              <a:rPr i="0"/>
              <a:t>or </a:t>
            </a:r>
            <a:r>
              <a:t>t</a:t>
            </a:r>
            <a:r>
              <a:rPr i="0"/>
              <a:t> &lt; -</a:t>
            </a:r>
            <a:r>
              <a:t>t</a:t>
            </a:r>
            <a:r>
              <a:rPr baseline="-25000"/>
              <a:t>n1+ n2 -2,1-</a:t>
            </a:r>
            <a:r>
              <a:rPr i="0" baseline="-25000">
                <a:latin typeface="Symbol"/>
                <a:ea typeface="Symbol"/>
                <a:cs typeface="Symbol"/>
                <a:sym typeface="Symbol"/>
              </a:rPr>
              <a:t>a</a:t>
            </a:r>
            <a:r>
              <a:rPr baseline="-25000"/>
              <a:t>/2  </a:t>
            </a:r>
            <a:r>
              <a:rPr i="0">
                <a:latin typeface="Wingdings"/>
                <a:ea typeface="Wingdings"/>
                <a:cs typeface="Wingdings"/>
                <a:sym typeface="Wingdings"/>
              </a:rPr>
              <a:t> </a:t>
            </a:r>
            <a:r>
              <a:rPr i="0"/>
              <a:t>reject H</a:t>
            </a:r>
            <a:r>
              <a:rPr i="0" baseline="-25000"/>
              <a:t>0</a:t>
            </a:r>
            <a:r>
              <a:rPr i="0"/>
              <a:t> </a:t>
            </a:r>
          </a:p>
          <a:p>
            <a:pPr marL="342900" indent="-342900" algn="l">
              <a:spcBef>
                <a:spcPts val="500"/>
              </a:spcBef>
              <a:buSzPct val="100000"/>
              <a:buFont typeface="Arial"/>
              <a:buChar char="•"/>
              <a:defRPr sz="2200"/>
            </a:pPr>
            <a:r>
              <a:t>–</a:t>
            </a:r>
            <a:r>
              <a:rPr i="1"/>
              <a:t>t</a:t>
            </a:r>
            <a:r>
              <a:rPr i="1" baseline="-25000"/>
              <a:t>n1+n2-2,1-</a:t>
            </a:r>
            <a:r>
              <a:rPr baseline="-25000">
                <a:latin typeface="Symbol"/>
                <a:ea typeface="Symbol"/>
                <a:cs typeface="Symbol"/>
                <a:sym typeface="Symbol"/>
              </a:rPr>
              <a:t>a</a:t>
            </a:r>
            <a:r>
              <a:rPr i="1" baseline="-25000"/>
              <a:t>/2  </a:t>
            </a:r>
            <a:r>
              <a:t>≤ t</a:t>
            </a:r>
            <a:r>
              <a:rPr i="1" baseline="-25000"/>
              <a:t> </a:t>
            </a:r>
            <a:r>
              <a:t>≤ </a:t>
            </a:r>
            <a:r>
              <a:rPr i="1"/>
              <a:t>t</a:t>
            </a:r>
            <a:r>
              <a:rPr i="1" baseline="-25000"/>
              <a:t>n1+n2 -2,1-</a:t>
            </a:r>
            <a:r>
              <a:rPr baseline="-25000">
                <a:latin typeface="Symbol"/>
                <a:ea typeface="Symbol"/>
                <a:cs typeface="Symbol"/>
                <a:sym typeface="Symbol"/>
              </a:rPr>
              <a:t>a</a:t>
            </a:r>
            <a:r>
              <a:rPr i="1" baseline="-25000"/>
              <a:t>/2 </a:t>
            </a:r>
            <a:r>
              <a:rPr>
                <a:latin typeface="Wingdings"/>
                <a:ea typeface="Wingdings"/>
                <a:cs typeface="Wingdings"/>
                <a:sym typeface="Wingdings"/>
              </a:rPr>
              <a:t> </a:t>
            </a:r>
            <a:r>
              <a:t>accept H</a:t>
            </a:r>
            <a:r>
              <a:rPr baseline="-25000"/>
              <a:t>0</a:t>
            </a:r>
          </a:p>
        </p:txBody>
      </p:sp>
      <p:pic>
        <p:nvPicPr>
          <p:cNvPr id="198" name="Picture 2" descr="Picture 2"/>
          <p:cNvPicPr>
            <a:picLocks noChangeAspect="1"/>
          </p:cNvPicPr>
          <p:nvPr/>
        </p:nvPicPr>
        <p:blipFill>
          <a:blip r:embed="rId3"/>
          <a:stretch>
            <a:fillRect/>
          </a:stretch>
        </p:blipFill>
        <p:spPr>
          <a:xfrm>
            <a:off x="1600200" y="2743200"/>
            <a:ext cx="6383338" cy="350520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ubtitle 2"/>
          <p:cNvSpPr txBox="1">
            <a:spLocks noGrp="1"/>
          </p:cNvSpPr>
          <p:nvPr>
            <p:ph type="subTitle" sz="half" idx="1"/>
          </p:nvPr>
        </p:nvSpPr>
        <p:spPr>
          <a:xfrm>
            <a:off x="457200" y="533400"/>
            <a:ext cx="8077200" cy="2819400"/>
          </a:xfrm>
          <a:prstGeom prst="rect">
            <a:avLst/>
          </a:prstGeom>
        </p:spPr>
        <p:txBody>
          <a:bodyPr/>
          <a:lstStyle/>
          <a:p>
            <a:pPr defTabSz="877823">
              <a:lnSpc>
                <a:spcPct val="90000"/>
              </a:lnSpc>
              <a:spcBef>
                <a:spcPts val="500"/>
              </a:spcBef>
              <a:defRPr sz="2400" b="1"/>
            </a:pPr>
            <a:r>
              <a:t>Computation of the </a:t>
            </a:r>
            <a:r>
              <a:rPr i="1"/>
              <a:t>p</a:t>
            </a:r>
            <a:r>
              <a:t>-value for the Two-Sample </a:t>
            </a:r>
            <a:r>
              <a:rPr i="1"/>
              <a:t>t</a:t>
            </a:r>
            <a:r>
              <a:t> Test for Independent Samples with Equal Variances</a:t>
            </a:r>
          </a:p>
          <a:p>
            <a:pPr algn="l" defTabSz="877823">
              <a:lnSpc>
                <a:spcPct val="90000"/>
              </a:lnSpc>
              <a:defRPr sz="1919"/>
            </a:pPr>
            <a:endParaRPr/>
          </a:p>
          <a:p>
            <a:pPr algn="l" defTabSz="877823">
              <a:lnSpc>
                <a:spcPct val="90000"/>
              </a:lnSpc>
              <a:spcBef>
                <a:spcPts val="400"/>
              </a:spcBef>
              <a:defRPr sz="1919"/>
            </a:pPr>
            <a:r>
              <a:t>Test statistic: </a:t>
            </a:r>
          </a:p>
          <a:p>
            <a:pPr algn="l" defTabSz="877823">
              <a:lnSpc>
                <a:spcPct val="90000"/>
              </a:lnSpc>
              <a:defRPr sz="1727"/>
            </a:pPr>
            <a:endParaRPr/>
          </a:p>
          <a:p>
            <a:pPr algn="l" defTabSz="877823">
              <a:lnSpc>
                <a:spcPct val="90000"/>
              </a:lnSpc>
              <a:defRPr sz="1727"/>
            </a:pPr>
            <a:endParaRPr/>
          </a:p>
          <a:p>
            <a:pPr marL="329184" indent="-329184" algn="l" defTabSz="877823">
              <a:lnSpc>
                <a:spcPct val="90000"/>
              </a:lnSpc>
              <a:spcBef>
                <a:spcPts val="400"/>
              </a:spcBef>
              <a:buSzPct val="100000"/>
              <a:buFont typeface="Arial"/>
              <a:buChar char="•"/>
              <a:defRPr sz="1919"/>
            </a:pPr>
            <a:r>
              <a:t> </a:t>
            </a:r>
            <a:r>
              <a:rPr i="1"/>
              <a:t>t</a:t>
            </a:r>
            <a:r>
              <a:t> ≤ 0: </a:t>
            </a:r>
            <a:r>
              <a:rPr i="1"/>
              <a:t>p</a:t>
            </a:r>
            <a:r>
              <a:t> = 2 × (area to the </a:t>
            </a:r>
            <a:r>
              <a:rPr u="sng"/>
              <a:t>left </a:t>
            </a:r>
            <a:r>
              <a:t>of </a:t>
            </a:r>
            <a:r>
              <a:rPr i="1"/>
              <a:t>t</a:t>
            </a:r>
            <a:r>
              <a:t> under a </a:t>
            </a:r>
            <a:r>
              <a:rPr i="1"/>
              <a:t>t</a:t>
            </a:r>
            <a:r>
              <a:rPr i="1" baseline="-25791"/>
              <a:t>n1+n2-2</a:t>
            </a:r>
            <a:r>
              <a:t> distribution)</a:t>
            </a:r>
          </a:p>
          <a:p>
            <a:pPr marL="329184" indent="-329184" algn="l" defTabSz="877823">
              <a:lnSpc>
                <a:spcPct val="90000"/>
              </a:lnSpc>
              <a:spcBef>
                <a:spcPts val="400"/>
              </a:spcBef>
              <a:buSzPct val="100000"/>
              <a:buFont typeface="Arial"/>
              <a:buChar char="•"/>
              <a:defRPr sz="1919" i="1"/>
            </a:pPr>
            <a:r>
              <a:t>t</a:t>
            </a:r>
            <a:r>
              <a:rPr i="0"/>
              <a:t> &gt; 0: </a:t>
            </a:r>
            <a:r>
              <a:t>p</a:t>
            </a:r>
            <a:r>
              <a:rPr i="0"/>
              <a:t> = 2 × (area to the right of </a:t>
            </a:r>
            <a:r>
              <a:t>t</a:t>
            </a:r>
            <a:r>
              <a:rPr i="0"/>
              <a:t> under a </a:t>
            </a:r>
            <a:r>
              <a:t>t</a:t>
            </a:r>
            <a:r>
              <a:rPr baseline="-25791"/>
              <a:t>n1+n2-2</a:t>
            </a:r>
            <a:r>
              <a:rPr i="0" baseline="-25791"/>
              <a:t> </a:t>
            </a:r>
            <a:r>
              <a:rPr i="0"/>
              <a:t>distribution)</a:t>
            </a:r>
          </a:p>
        </p:txBody>
      </p:sp>
      <p:pic>
        <p:nvPicPr>
          <p:cNvPr id="203" name="Picture 2" descr="Picture 2"/>
          <p:cNvPicPr>
            <a:picLocks noChangeAspect="1"/>
          </p:cNvPicPr>
          <p:nvPr/>
        </p:nvPicPr>
        <p:blipFill>
          <a:blip r:embed="rId3"/>
          <a:stretch>
            <a:fillRect/>
          </a:stretch>
        </p:blipFill>
        <p:spPr>
          <a:xfrm>
            <a:off x="2438400" y="1371600"/>
            <a:ext cx="3429000" cy="1172664"/>
          </a:xfrm>
          <a:prstGeom prst="rect">
            <a:avLst/>
          </a:prstGeom>
          <a:ln w="12700">
            <a:miter lim="400000"/>
          </a:ln>
        </p:spPr>
      </p:pic>
      <p:pic>
        <p:nvPicPr>
          <p:cNvPr id="204" name="Picture 3" descr="Picture 3"/>
          <p:cNvPicPr>
            <a:picLocks noChangeAspect="1"/>
          </p:cNvPicPr>
          <p:nvPr/>
        </p:nvPicPr>
        <p:blipFill>
          <a:blip r:embed="rId4"/>
          <a:stretch>
            <a:fillRect/>
          </a:stretch>
        </p:blipFill>
        <p:spPr>
          <a:xfrm>
            <a:off x="685800" y="3505200"/>
            <a:ext cx="7620000" cy="3181350"/>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8A270E-1853-45C5-AF50-C425591934F4}"/>
              </a:ext>
            </a:extLst>
          </p:cNvPr>
          <p:cNvSpPr txBox="1"/>
          <p:nvPr/>
        </p:nvSpPr>
        <p:spPr>
          <a:xfrm>
            <a:off x="601579" y="143838"/>
            <a:ext cx="7685069" cy="1338828"/>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Equal Variances:</a:t>
            </a:r>
          </a:p>
          <a:p>
            <a:pPr algn="ctr"/>
            <a:r>
              <a:rPr lang="en-US" sz="2700" b="1" dirty="0"/>
              <a:t>Hypertension </a:t>
            </a:r>
          </a:p>
        </p:txBody>
      </p:sp>
      <p:sp>
        <p:nvSpPr>
          <p:cNvPr id="3" name="矩形 2">
            <a:extLst>
              <a:ext uri="{FF2B5EF4-FFF2-40B4-BE49-F238E27FC236}">
                <a16:creationId xmlns:a16="http://schemas.microsoft.com/office/drawing/2014/main" id="{6E04ED40-C3E3-4177-9300-D642C45EBB63}"/>
              </a:ext>
            </a:extLst>
          </p:cNvPr>
          <p:cNvSpPr/>
          <p:nvPr/>
        </p:nvSpPr>
        <p:spPr>
          <a:xfrm>
            <a:off x="339047" y="1743923"/>
            <a:ext cx="8486454" cy="2308324"/>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Suppose a sample of eight 35- to 39-year-old non-pregnant, premenopausal OC users who work in a company and have a mean systolic blood pressure (SBP) of 132.86 mm Hg and sample standard deviation of 15.34 mm Hg are identified. A sample of 21 nonpregnant, premenopausal, non-OC users in the same age group are similarly identified who have mean SBP of 127.44 mm Hg and sample standard deviation of 18.23 mm Hg. </a:t>
            </a:r>
          </a:p>
          <a:p>
            <a:pPr algn="just"/>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Q: Assess the statistical significance of the data.</a:t>
            </a:r>
          </a:p>
        </p:txBody>
      </p:sp>
    </p:spTree>
    <p:extLst>
      <p:ext uri="{BB962C8B-B14F-4D97-AF65-F5344CB8AC3E}">
        <p14:creationId xmlns:p14="http://schemas.microsoft.com/office/powerpoint/2010/main" val="368528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CD7F6D-C4D4-4B13-BDF3-674D81B8534F}"/>
              </a:ext>
            </a:extLst>
          </p:cNvPr>
          <p:cNvSpPr txBox="1"/>
          <p:nvPr/>
        </p:nvSpPr>
        <p:spPr>
          <a:xfrm>
            <a:off x="601579" y="1549089"/>
            <a:ext cx="3017298" cy="369332"/>
          </a:xfrm>
          <a:prstGeom prst="rect">
            <a:avLst/>
          </a:prstGeom>
          <a:noFill/>
        </p:spPr>
        <p:txBody>
          <a:bodyPr wrap="square" rtlCol="0">
            <a:spAutoFit/>
          </a:bodyPr>
          <a:lstStyle/>
          <a:p>
            <a:r>
              <a:rPr lang="en-US" b="1" dirty="0"/>
              <a:t>Solution</a:t>
            </a:r>
          </a:p>
        </p:txBody>
      </p:sp>
      <p:sp>
        <p:nvSpPr>
          <p:cNvPr id="3" name="矩形 2">
            <a:extLst>
              <a:ext uri="{FF2B5EF4-FFF2-40B4-BE49-F238E27FC236}">
                <a16:creationId xmlns:a16="http://schemas.microsoft.com/office/drawing/2014/main" id="{2BE704EE-F455-4D1C-A843-000B60C8C83B}"/>
              </a:ext>
            </a:extLst>
          </p:cNvPr>
          <p:cNvSpPr/>
          <p:nvPr/>
        </p:nvSpPr>
        <p:spPr>
          <a:xfrm>
            <a:off x="601579" y="2014008"/>
            <a:ext cx="437812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Let’s first estimate the common variance:</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36878E3-A779-4E9C-8014-C6FDEDB1124D}"/>
                  </a:ext>
                </a:extLst>
              </p:cNvPr>
              <p:cNvSpPr txBox="1"/>
              <p:nvPr/>
            </p:nvSpPr>
            <p:spPr>
              <a:xfrm>
                <a:off x="695601" y="2558382"/>
                <a:ext cx="5820761" cy="4932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7</m:t>
                          </m:r>
                          <m:sSup>
                            <m:sSupPr>
                              <m:ctrlPr>
                                <a:rPr lang="en-US" sz="1600" i="1">
                                  <a:latin typeface="Cambria Math" panose="02040503050406030204" pitchFamily="18" charset="0"/>
                                </a:rPr>
                              </m:ctrlPr>
                            </m:sSupPr>
                            <m:e>
                              <m:r>
                                <a:rPr lang="en-US" sz="1600" i="1">
                                  <a:latin typeface="Cambria Math" panose="02040503050406030204" pitchFamily="18" charset="0"/>
                                </a:rPr>
                                <m:t>(15.34)</m:t>
                              </m:r>
                            </m:e>
                            <m:sup>
                              <m:r>
                                <a:rPr lang="en-US" sz="1600" i="1">
                                  <a:latin typeface="Cambria Math" panose="02040503050406030204" pitchFamily="18" charset="0"/>
                                </a:rPr>
                                <m:t>2</m:t>
                              </m:r>
                            </m:sup>
                          </m:sSup>
                          <m:r>
                            <a:rPr lang="en-US" sz="1600" i="1">
                              <a:latin typeface="Cambria Math" panose="02040503050406030204" pitchFamily="18" charset="0"/>
                            </a:rPr>
                            <m:t>+20</m:t>
                          </m:r>
                          <m:sSup>
                            <m:sSupPr>
                              <m:ctrlPr>
                                <a:rPr lang="en-US" sz="1600" i="1">
                                  <a:latin typeface="Cambria Math" panose="02040503050406030204" pitchFamily="18" charset="0"/>
                                </a:rPr>
                              </m:ctrlPr>
                            </m:sSupPr>
                            <m:e>
                              <m:r>
                                <a:rPr lang="en-US" sz="1600" i="1">
                                  <a:latin typeface="Cambria Math" panose="02040503050406030204" pitchFamily="18" charset="0"/>
                                </a:rPr>
                                <m:t>(18.23)</m:t>
                              </m:r>
                            </m:e>
                            <m:sup>
                              <m:r>
                                <a:rPr lang="en-US" sz="1600" i="1">
                                  <a:latin typeface="Cambria Math" panose="02040503050406030204" pitchFamily="18" charset="0"/>
                                </a:rPr>
                                <m:t>2</m:t>
                              </m:r>
                            </m:sup>
                          </m:sSup>
                        </m:num>
                        <m:den>
                          <m:r>
                            <a:rPr lang="en-US" sz="1600" i="1">
                              <a:latin typeface="Cambria Math" panose="02040503050406030204" pitchFamily="18" charset="0"/>
                            </a:rPr>
                            <m:t>27</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8293.9</m:t>
                          </m:r>
                        </m:num>
                        <m:den>
                          <m:r>
                            <a:rPr lang="en-US" sz="1600" i="1">
                              <a:latin typeface="Cambria Math" panose="02040503050406030204" pitchFamily="18" charset="0"/>
                            </a:rPr>
                            <m:t>27</m:t>
                          </m:r>
                        </m:den>
                      </m:f>
                      <m:r>
                        <a:rPr lang="en-US" sz="1600" i="1">
                          <a:latin typeface="Cambria Math" panose="02040503050406030204" pitchFamily="18" charset="0"/>
                        </a:rPr>
                        <m:t>=307.18,   </m:t>
                      </m:r>
                      <m:r>
                        <a:rPr lang="en-US" sz="1600" i="1">
                          <a:latin typeface="Cambria Math" panose="02040503050406030204" pitchFamily="18" charset="0"/>
                        </a:rPr>
                        <m:t>𝑠</m:t>
                      </m:r>
                      <m:r>
                        <a:rPr lang="en-US" sz="1600" i="1">
                          <a:latin typeface="Cambria Math" panose="02040503050406030204" pitchFamily="18" charset="0"/>
                        </a:rPr>
                        <m:t>=17.527 </m:t>
                      </m:r>
                    </m:oMath>
                  </m:oMathPara>
                </a14:m>
                <a:endParaRPr lang="en-US" sz="1600" dirty="0"/>
              </a:p>
            </p:txBody>
          </p:sp>
        </mc:Choice>
        <mc:Fallback xmlns="">
          <p:sp>
            <p:nvSpPr>
              <p:cNvPr id="4" name="文本框 3">
                <a:extLst>
                  <a:ext uri="{FF2B5EF4-FFF2-40B4-BE49-F238E27FC236}">
                    <a16:creationId xmlns:a16="http://schemas.microsoft.com/office/drawing/2014/main" id="{736878E3-A779-4E9C-8014-C6FDEDB1124D}"/>
                  </a:ext>
                </a:extLst>
              </p:cNvPr>
              <p:cNvSpPr txBox="1">
                <a:spLocks noRot="1" noChangeAspect="1" noMove="1" noResize="1" noEditPoints="1" noAdjustHandles="1" noChangeArrowheads="1" noChangeShapeType="1" noTextEdit="1"/>
              </p:cNvSpPr>
              <p:nvPr/>
            </p:nvSpPr>
            <p:spPr>
              <a:xfrm>
                <a:off x="695601" y="2558382"/>
                <a:ext cx="5820761" cy="493212"/>
              </a:xfrm>
              <a:prstGeom prst="rect">
                <a:avLst/>
              </a:prstGeom>
              <a:blipFill>
                <a:blip r:embed="rId3"/>
                <a:stretch>
                  <a:fillRect/>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BFBCEEF0-732C-4046-958A-F94F3D2A55A9}"/>
              </a:ext>
            </a:extLst>
          </p:cNvPr>
          <p:cNvSpPr/>
          <p:nvPr/>
        </p:nvSpPr>
        <p:spPr>
          <a:xfrm>
            <a:off x="601579" y="3195032"/>
            <a:ext cx="469872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following test statistic is then computed:</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1F0CE09-2FCE-4C95-A840-87017DE35F1F}"/>
                  </a:ext>
                </a:extLst>
              </p:cNvPr>
              <p:cNvSpPr txBox="1"/>
              <p:nvPr/>
            </p:nvSpPr>
            <p:spPr>
              <a:xfrm>
                <a:off x="695601" y="3683440"/>
                <a:ext cx="5220083" cy="5709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132.86−127.44</m:t>
                          </m:r>
                        </m:num>
                        <m:den>
                          <m:r>
                            <a:rPr lang="en-US" sz="1600" i="1">
                              <a:latin typeface="Cambria Math" panose="02040503050406030204" pitchFamily="18" charset="0"/>
                            </a:rPr>
                            <m:t>17.527</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1/8+1/21</m:t>
                              </m:r>
                            </m:e>
                          </m:ra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5.42</m:t>
                          </m:r>
                        </m:num>
                        <m:den>
                          <m:r>
                            <a:rPr lang="en-US" sz="1600" i="1">
                              <a:latin typeface="Cambria Math" panose="02040503050406030204" pitchFamily="18" charset="0"/>
                            </a:rPr>
                            <m:t>17.527</m:t>
                          </m:r>
                          <m:r>
                            <a:rPr lang="en-US" sz="1600" i="1">
                              <a:latin typeface="Cambria Math" panose="02040503050406030204" pitchFamily="18" charset="0"/>
                              <a:ea typeface="Cambria Math" panose="02040503050406030204" pitchFamily="18" charset="0"/>
                            </a:rPr>
                            <m:t>×0.415</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5.42</m:t>
                          </m:r>
                        </m:num>
                        <m:den>
                          <m:r>
                            <a:rPr lang="en-US" sz="1600" i="1">
                              <a:latin typeface="Cambria Math" panose="02040503050406030204" pitchFamily="18" charset="0"/>
                            </a:rPr>
                            <m:t>7.282</m:t>
                          </m:r>
                        </m:den>
                      </m:f>
                      <m:r>
                        <a:rPr lang="en-US" sz="1600" i="1">
                          <a:latin typeface="Cambria Math" panose="02040503050406030204" pitchFamily="18" charset="0"/>
                        </a:rPr>
                        <m:t>=0.74</m:t>
                      </m:r>
                    </m:oMath>
                  </m:oMathPara>
                </a14:m>
                <a:endParaRPr lang="en-US" sz="1600" dirty="0"/>
              </a:p>
            </p:txBody>
          </p:sp>
        </mc:Choice>
        <mc:Fallback xmlns="">
          <p:sp>
            <p:nvSpPr>
              <p:cNvPr id="6" name="文本框 5">
                <a:extLst>
                  <a:ext uri="{FF2B5EF4-FFF2-40B4-BE49-F238E27FC236}">
                    <a16:creationId xmlns:a16="http://schemas.microsoft.com/office/drawing/2014/main" id="{C1F0CE09-2FCE-4C95-A840-87017DE35F1F}"/>
                  </a:ext>
                </a:extLst>
              </p:cNvPr>
              <p:cNvSpPr txBox="1">
                <a:spLocks noRot="1" noChangeAspect="1" noMove="1" noResize="1" noEditPoints="1" noAdjustHandles="1" noChangeArrowheads="1" noChangeShapeType="1" noTextEdit="1"/>
              </p:cNvSpPr>
              <p:nvPr/>
            </p:nvSpPr>
            <p:spPr>
              <a:xfrm>
                <a:off x="695601" y="3683440"/>
                <a:ext cx="5220083" cy="570926"/>
              </a:xfrm>
              <a:prstGeom prst="rect">
                <a:avLst/>
              </a:prstGeom>
              <a:blipFill>
                <a:blip r:embed="rId4"/>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D0E57FDA-8ED3-4F26-ADB3-2202AB8B5EFB}"/>
              </a:ext>
            </a:extLst>
          </p:cNvPr>
          <p:cNvSpPr/>
          <p:nvPr/>
        </p:nvSpPr>
        <p:spPr>
          <a:xfrm>
            <a:off x="319286" y="4292436"/>
            <a:ext cx="8680784" cy="2585323"/>
          </a:xfrm>
          <a:prstGeom prst="rect">
            <a:avLst/>
          </a:prstGeom>
        </p:spPr>
        <p:txBody>
          <a:bodyPr wrap="square">
            <a:spAutoFit/>
          </a:bodyPr>
          <a:lstStyle/>
          <a:p>
            <a:pPr marL="285750" indent="-285750" algn="just">
              <a:buFont typeface="Arial" panose="020B0604020202020204" pitchFamily="34" charset="0"/>
              <a:buChar char="•"/>
            </a:pPr>
            <a:r>
              <a:rPr lang="en-US" u="sng" dirty="0">
                <a:latin typeface="Arial" panose="020B0604020202020204" pitchFamily="34" charset="0"/>
                <a:cs typeface="Arial" panose="020B0604020202020204" pitchFamily="34" charset="0"/>
              </a:rPr>
              <a:t>Critical-value method</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        - Under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comes from a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a:t>
            </a:r>
            <a:r>
              <a:rPr lang="en-US" dirty="0">
                <a:latin typeface="Arial" panose="020B0604020202020204" pitchFamily="34" charset="0"/>
                <a:cs typeface="Arial" panose="020B0604020202020204" pitchFamily="34" charset="0"/>
              </a:rPr>
              <a:t> distribution,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27,.975</a:t>
            </a:r>
            <a:r>
              <a:rPr lang="en-US" dirty="0">
                <a:latin typeface="Arial" panose="020B0604020202020204" pitchFamily="34" charset="0"/>
                <a:cs typeface="Arial" panose="020B0604020202020204" pitchFamily="34" charset="0"/>
              </a:rPr>
              <a:t> = 2.052</a:t>
            </a:r>
          </a:p>
          <a:p>
            <a:pPr algn="just"/>
            <a:r>
              <a:rPr lang="en-US" dirty="0">
                <a:latin typeface="Arial" panose="020B0604020202020204" pitchFamily="34" charset="0"/>
                <a:cs typeface="Arial" panose="020B0604020202020204" pitchFamily="34" charset="0"/>
              </a:rPr>
              <a:t>        - Because -2.052</a:t>
            </a:r>
            <a:r>
              <a:rPr lang="zh-CN" alt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0.74</a:t>
            </a:r>
            <a:r>
              <a:rPr lang="zh-CN" alt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2.052 </a:t>
            </a:r>
            <a:r>
              <a:rPr lang="en-US" dirty="0">
                <a:latin typeface="Arial" panose="020B0604020202020204" pitchFamily="34" charset="0"/>
                <a:cs typeface="Arial" panose="020B0604020202020204" pitchFamily="34" charset="0"/>
                <a:sym typeface="Wingdings" panose="05000000000000000000" pitchFamily="2" charset="2"/>
              </a:rPr>
              <a:t> </a:t>
            </a:r>
            <a:r>
              <a:rPr lang="en-US" i="1" dirty="0">
                <a:latin typeface="Arial" panose="020B0604020202020204" pitchFamily="34" charset="0"/>
                <a:cs typeface="Arial" panose="020B0604020202020204" pitchFamily="34" charset="0"/>
              </a:rPr>
              <a:t>H</a:t>
            </a:r>
            <a:r>
              <a:rPr lang="en-US" baseline="-25000"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is accepted using a two-sided test at the </a:t>
            </a:r>
          </a:p>
          <a:p>
            <a:pPr algn="just"/>
            <a:r>
              <a:rPr lang="en-US" dirty="0">
                <a:latin typeface="Arial" panose="020B0604020202020204" pitchFamily="34" charset="0"/>
                <a:cs typeface="Arial" panose="020B0604020202020204" pitchFamily="34" charset="0"/>
              </a:rPr>
              <a:t>          5% level</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 mean blood pressures of the OC users and non-OC users do not significantly differ from each other</a:t>
            </a:r>
          </a:p>
          <a:p>
            <a:pPr marL="285750" indent="-285750" algn="just">
              <a:buFont typeface="Arial" panose="020B0604020202020204" pitchFamily="34" charset="0"/>
              <a:buChar char="•"/>
            </a:pPr>
            <a:r>
              <a:rPr lang="en-US" i="1" u="sng" dirty="0">
                <a:latin typeface="Arial" panose="020B0604020202020204" pitchFamily="34" charset="0"/>
                <a:cs typeface="Arial" panose="020B0604020202020204" pitchFamily="34" charset="0"/>
              </a:rPr>
              <a:t>p</a:t>
            </a:r>
            <a:r>
              <a:rPr lang="en-US" u="sng" dirty="0">
                <a:latin typeface="Arial" panose="020B0604020202020204" pitchFamily="34" charset="0"/>
                <a:cs typeface="Arial" panose="020B0604020202020204" pitchFamily="34" charset="0"/>
              </a:rPr>
              <a:t>-value approximation</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27,.75</a:t>
            </a:r>
            <a:r>
              <a:rPr lang="en-US" dirty="0">
                <a:latin typeface="Arial" panose="020B0604020202020204" pitchFamily="34" charset="0"/>
                <a:cs typeface="Arial" panose="020B0604020202020204" pitchFamily="34" charset="0"/>
              </a:rPr>
              <a:t> = 0.684, </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27,.80</a:t>
            </a:r>
            <a:r>
              <a:rPr lang="en-US" dirty="0">
                <a:latin typeface="Arial" panose="020B0604020202020204" pitchFamily="34" charset="0"/>
                <a:cs typeface="Arial" panose="020B0604020202020204" pitchFamily="34" charset="0"/>
              </a:rPr>
              <a:t> = 0.855</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0.684 &lt; 0.74 &lt; 0.855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.2 &lt;</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&lt; .25 or .4 &lt;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.5.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from statistical software: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 2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t>
            </a:r>
            <a:r>
              <a:rPr lang="en-US" baseline="-25000" dirty="0">
                <a:latin typeface="Arial" panose="020B0604020202020204" pitchFamily="34" charset="0"/>
                <a:cs typeface="Arial" panose="020B0604020202020204" pitchFamily="34" charset="0"/>
              </a:rPr>
              <a:t>27</a:t>
            </a:r>
            <a:r>
              <a:rPr lang="en-US" dirty="0">
                <a:latin typeface="Arial" panose="020B0604020202020204" pitchFamily="34" charset="0"/>
                <a:cs typeface="Arial" panose="020B0604020202020204" pitchFamily="34" charset="0"/>
              </a:rPr>
              <a:t> &gt; 0.74) = .46</a:t>
            </a:r>
          </a:p>
        </p:txBody>
      </p:sp>
      <p:sp>
        <p:nvSpPr>
          <p:cNvPr id="8" name="文本框 1">
            <a:extLst>
              <a:ext uri="{FF2B5EF4-FFF2-40B4-BE49-F238E27FC236}">
                <a16:creationId xmlns:a16="http://schemas.microsoft.com/office/drawing/2014/main" id="{C3E326BD-1C8A-4B77-A150-390E28A52168}"/>
              </a:ext>
            </a:extLst>
          </p:cNvPr>
          <p:cNvSpPr txBox="1"/>
          <p:nvPr/>
        </p:nvSpPr>
        <p:spPr>
          <a:xfrm>
            <a:off x="601579" y="143838"/>
            <a:ext cx="7685069" cy="1338828"/>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Equal Variances:</a:t>
            </a:r>
          </a:p>
          <a:p>
            <a:pPr algn="ctr"/>
            <a:r>
              <a:rPr lang="en-US" sz="2700" b="1" dirty="0"/>
              <a:t>Hypertension </a:t>
            </a:r>
          </a:p>
        </p:txBody>
      </p:sp>
      <p:pic>
        <p:nvPicPr>
          <p:cNvPr id="10" name="Picture 5" descr="Picture 5">
            <a:extLst>
              <a:ext uri="{FF2B5EF4-FFF2-40B4-BE49-F238E27FC236}">
                <a16:creationId xmlns:a16="http://schemas.microsoft.com/office/drawing/2014/main" id="{EB446A46-641D-4F69-A237-BA420FC834BB}"/>
              </a:ext>
            </a:extLst>
          </p:cNvPr>
          <p:cNvPicPr>
            <a:picLocks noChangeAspect="1"/>
          </p:cNvPicPr>
          <p:nvPr/>
        </p:nvPicPr>
        <p:blipFill>
          <a:blip r:embed="rId5"/>
          <a:stretch>
            <a:fillRect/>
          </a:stretch>
        </p:blipFill>
        <p:spPr>
          <a:xfrm>
            <a:off x="6152152" y="1657708"/>
            <a:ext cx="2390269" cy="701873"/>
          </a:xfrm>
          <a:prstGeom prst="rect">
            <a:avLst/>
          </a:prstGeom>
          <a:ln w="12700">
            <a:miter lim="400000"/>
          </a:ln>
        </p:spPr>
      </p:pic>
      <p:sp>
        <p:nvSpPr>
          <p:cNvPr id="11" name="TextBox 10">
            <a:extLst>
              <a:ext uri="{FF2B5EF4-FFF2-40B4-BE49-F238E27FC236}">
                <a16:creationId xmlns:a16="http://schemas.microsoft.com/office/drawing/2014/main" id="{71E85526-FA91-4A36-AE24-80F9BD4D90D3}"/>
              </a:ext>
            </a:extLst>
          </p:cNvPr>
          <p:cNvSpPr txBox="1"/>
          <p:nvPr/>
        </p:nvSpPr>
        <p:spPr>
          <a:xfrm>
            <a:off x="4114800" y="3048000"/>
            <a:ext cx="914400"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2" name="TextBox 11">
            <a:extLst>
              <a:ext uri="{FF2B5EF4-FFF2-40B4-BE49-F238E27FC236}">
                <a16:creationId xmlns:a16="http://schemas.microsoft.com/office/drawing/2014/main" id="{15DA1EB3-6DB8-4E5B-B3E5-44B6A6923E8E}"/>
              </a:ext>
            </a:extLst>
          </p:cNvPr>
          <p:cNvSpPr txBox="1"/>
          <p:nvPr/>
        </p:nvSpPr>
        <p:spPr>
          <a:xfrm>
            <a:off x="7490254" y="6067833"/>
            <a:ext cx="1483737" cy="646329"/>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R command:</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&gt;</a:t>
            </a:r>
            <a:r>
              <a:rPr kumimoji="0" lang="en-US" sz="1800" b="0" i="0" u="none" strike="noStrike" cap="none" spc="0" normalizeH="0" baseline="0" dirty="0" err="1">
                <a:ln>
                  <a:noFill/>
                </a:ln>
                <a:solidFill>
                  <a:schemeClr val="accent1">
                    <a:lumMod val="75000"/>
                  </a:schemeClr>
                </a:solidFill>
                <a:effectLst/>
                <a:uFillTx/>
                <a:latin typeface="Arial"/>
                <a:ea typeface="Arial"/>
                <a:cs typeface="Arial"/>
                <a:sym typeface="Arial"/>
              </a:rPr>
              <a:t>pt</a:t>
            </a: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(-0.74, 27)</a:t>
            </a:r>
          </a:p>
        </p:txBody>
      </p:sp>
    </p:spTree>
    <p:extLst>
      <p:ext uri="{BB962C8B-B14F-4D97-AF65-F5344CB8AC3E}">
        <p14:creationId xmlns:p14="http://schemas.microsoft.com/office/powerpoint/2010/main" val="248914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36A13B-5436-4ED9-9E4D-3FEB000DA23E}"/>
              </a:ext>
            </a:extLst>
          </p:cNvPr>
          <p:cNvPicPr>
            <a:picLocks noChangeAspect="1"/>
          </p:cNvPicPr>
          <p:nvPr/>
        </p:nvPicPr>
        <p:blipFill>
          <a:blip r:embed="rId2"/>
          <a:stretch>
            <a:fillRect/>
          </a:stretch>
        </p:blipFill>
        <p:spPr>
          <a:xfrm>
            <a:off x="1315454" y="32452"/>
            <a:ext cx="6544208" cy="6825548"/>
          </a:xfrm>
          <a:prstGeom prst="rect">
            <a:avLst/>
          </a:prstGeom>
        </p:spPr>
      </p:pic>
      <p:sp>
        <p:nvSpPr>
          <p:cNvPr id="4" name="Rectangle 3">
            <a:extLst>
              <a:ext uri="{FF2B5EF4-FFF2-40B4-BE49-F238E27FC236}">
                <a16:creationId xmlns:a16="http://schemas.microsoft.com/office/drawing/2014/main" id="{7D34CA64-C6CD-4C7B-B24A-955D694A0DCE}"/>
              </a:ext>
            </a:extLst>
          </p:cNvPr>
          <p:cNvSpPr/>
          <p:nvPr/>
        </p:nvSpPr>
        <p:spPr>
          <a:xfrm>
            <a:off x="5250094" y="5424755"/>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33086B8E-8CF5-4E93-ACDB-D9692933429B}"/>
              </a:ext>
            </a:extLst>
          </p:cNvPr>
          <p:cNvSpPr/>
          <p:nvPr/>
        </p:nvSpPr>
        <p:spPr>
          <a:xfrm>
            <a:off x="2196956" y="542475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6" name="Rectangle 5">
            <a:extLst>
              <a:ext uri="{FF2B5EF4-FFF2-40B4-BE49-F238E27FC236}">
                <a16:creationId xmlns:a16="http://schemas.microsoft.com/office/drawing/2014/main" id="{A9F57826-9DC3-467D-BAA0-F35C5A3D7CBE}"/>
              </a:ext>
            </a:extLst>
          </p:cNvPr>
          <p:cNvSpPr/>
          <p:nvPr/>
        </p:nvSpPr>
        <p:spPr>
          <a:xfrm>
            <a:off x="2801417" y="542304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790827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ubtitle 2"/>
          <p:cNvSpPr txBox="1">
            <a:spLocks noGrp="1"/>
          </p:cNvSpPr>
          <p:nvPr>
            <p:ph type="subTitle" idx="1"/>
          </p:nvPr>
        </p:nvSpPr>
        <p:spPr>
          <a:xfrm>
            <a:off x="533400" y="685800"/>
            <a:ext cx="7854950" cy="5791200"/>
          </a:xfrm>
          <a:prstGeom prst="rect">
            <a:avLst/>
          </a:prstGeom>
        </p:spPr>
        <p:txBody>
          <a:bodyPr/>
          <a:lstStyle/>
          <a:p>
            <a:pPr>
              <a:spcBef>
                <a:spcPts val="600"/>
              </a:spcBef>
              <a:defRPr sz="2500" b="1"/>
            </a:pPr>
            <a:r>
              <a:rPr dirty="0"/>
              <a:t>Interval Estimation for the Comparison of Means from Two Independent Samples </a:t>
            </a:r>
          </a:p>
          <a:p>
            <a:pPr>
              <a:spcBef>
                <a:spcPts val="600"/>
              </a:spcBef>
              <a:defRPr sz="2500" b="1"/>
            </a:pPr>
            <a:r>
              <a:rPr dirty="0"/>
              <a:t>(Equal Variance Case)</a:t>
            </a:r>
          </a:p>
          <a:p>
            <a:pPr algn="l">
              <a:defRPr sz="2200"/>
            </a:pPr>
            <a:endParaRPr dirty="0"/>
          </a:p>
          <a:p>
            <a:pPr algn="l">
              <a:spcBef>
                <a:spcPts val="500"/>
              </a:spcBef>
              <a:defRPr sz="2200"/>
            </a:pPr>
            <a:r>
              <a:rPr dirty="0"/>
              <a:t>Two-sided 100% × (1-</a:t>
            </a:r>
            <a:r>
              <a:rPr dirty="0">
                <a:latin typeface="Symbol"/>
                <a:ea typeface="Symbol"/>
                <a:cs typeface="Symbol"/>
                <a:sym typeface="Symbol"/>
              </a:rPr>
              <a:t>a</a:t>
            </a:r>
            <a:r>
              <a:rPr dirty="0"/>
              <a:t>) CI for true mean difference </a:t>
            </a:r>
            <a:r>
              <a:rPr dirty="0">
                <a:latin typeface="Symbol"/>
                <a:ea typeface="Symbol"/>
                <a:cs typeface="Symbol"/>
                <a:sym typeface="Symbol"/>
              </a:rPr>
              <a:t>m</a:t>
            </a:r>
            <a:r>
              <a:rPr baseline="-25000" dirty="0"/>
              <a:t>1</a:t>
            </a:r>
            <a:r>
              <a:rPr dirty="0"/>
              <a:t> - </a:t>
            </a:r>
            <a:r>
              <a:rPr dirty="0">
                <a:latin typeface="Symbol"/>
                <a:ea typeface="Symbol"/>
                <a:cs typeface="Symbol"/>
                <a:sym typeface="Symbol"/>
              </a:rPr>
              <a:t>m</a:t>
            </a:r>
            <a:r>
              <a:rPr baseline="-25000" dirty="0"/>
              <a:t>2</a:t>
            </a:r>
            <a:r>
              <a:rPr dirty="0"/>
              <a:t> (two independent samples):</a:t>
            </a:r>
          </a:p>
          <a:p>
            <a:pPr algn="l">
              <a:defRPr sz="2200"/>
            </a:pPr>
            <a:endParaRPr dirty="0"/>
          </a:p>
          <a:p>
            <a:pPr algn="l">
              <a:defRPr sz="2200"/>
            </a:pPr>
            <a:endParaRPr dirty="0"/>
          </a:p>
          <a:p>
            <a:pPr algn="l">
              <a:defRPr sz="2200"/>
            </a:pPr>
            <a:endParaRPr dirty="0"/>
          </a:p>
          <a:p>
            <a:pPr marL="342900" indent="-342900" algn="l">
              <a:spcBef>
                <a:spcPts val="500"/>
              </a:spcBef>
              <a:buSzPct val="100000"/>
              <a:buFont typeface="Arial"/>
              <a:buChar char="•"/>
              <a:defRPr sz="2200"/>
            </a:pPr>
            <a:r>
              <a:rPr dirty="0"/>
              <a:t>Wide interval: need much larger sample to accurately assess the true mean difference</a:t>
            </a:r>
          </a:p>
        </p:txBody>
      </p:sp>
      <p:pic>
        <p:nvPicPr>
          <p:cNvPr id="209" name="Picture 2" descr="Picture 2"/>
          <p:cNvPicPr>
            <a:picLocks noChangeAspect="1"/>
          </p:cNvPicPr>
          <p:nvPr/>
        </p:nvPicPr>
        <p:blipFill>
          <a:blip r:embed="rId3"/>
          <a:stretch>
            <a:fillRect/>
          </a:stretch>
        </p:blipFill>
        <p:spPr>
          <a:xfrm>
            <a:off x="762000" y="3352800"/>
            <a:ext cx="7285039" cy="91440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ubtitle 2"/>
          <p:cNvSpPr txBox="1">
            <a:spLocks noGrp="1"/>
          </p:cNvSpPr>
          <p:nvPr>
            <p:ph type="subTitle" idx="1"/>
          </p:nvPr>
        </p:nvSpPr>
        <p:spPr>
          <a:xfrm>
            <a:off x="762000" y="762000"/>
            <a:ext cx="7620000" cy="5715000"/>
          </a:xfrm>
          <a:prstGeom prst="rect">
            <a:avLst/>
          </a:prstGeom>
        </p:spPr>
        <p:txBody>
          <a:bodyPr/>
          <a:lstStyle/>
          <a:p>
            <a:pPr>
              <a:defRPr sz="3000" b="1"/>
            </a:pPr>
            <a:r>
              <a:rPr dirty="0"/>
              <a:t>Two-sample hypothesis-testing </a:t>
            </a:r>
          </a:p>
          <a:p>
            <a:pPr algn="just">
              <a:defRPr sz="2000"/>
            </a:pPr>
            <a:endParaRPr dirty="0"/>
          </a:p>
          <a:p>
            <a:pPr algn="just">
              <a:defRPr sz="2000"/>
            </a:pPr>
            <a:endParaRPr dirty="0"/>
          </a:p>
          <a:p>
            <a:pPr marL="342900" indent="-342900" algn="just">
              <a:spcBef>
                <a:spcPts val="500"/>
              </a:spcBef>
              <a:buSzPct val="100000"/>
              <a:buFont typeface="Arial"/>
              <a:buChar char="•"/>
              <a:defRPr sz="2200"/>
            </a:pPr>
            <a:r>
              <a:rPr dirty="0"/>
              <a:t>Compare the parameters of two different population</a:t>
            </a:r>
            <a:r>
              <a:rPr lang="en-US" dirty="0"/>
              <a:t>s</a:t>
            </a:r>
          </a:p>
          <a:p>
            <a:pPr algn="just">
              <a:spcBef>
                <a:spcPts val="500"/>
              </a:spcBef>
              <a:buSzPct val="100000"/>
              <a:defRPr sz="2200"/>
            </a:pPr>
            <a:endParaRPr lang="en-US" dirty="0"/>
          </a:p>
          <a:p>
            <a:pPr marL="342900" indent="-342900" algn="just">
              <a:spcBef>
                <a:spcPts val="500"/>
              </a:spcBef>
              <a:buSzPct val="100000"/>
              <a:buFont typeface="Arial"/>
              <a:buChar char="•"/>
              <a:defRPr sz="2200"/>
            </a:pPr>
            <a:r>
              <a:rPr lang="en-US" i="1" dirty="0"/>
              <a:t>N</a:t>
            </a:r>
            <a:r>
              <a:rPr i="1" dirty="0"/>
              <a:t>either of two sets of values is assumed known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2E8D8-E497-41A4-AA8A-E0AADCD41808}"/>
              </a:ext>
            </a:extLst>
          </p:cNvPr>
          <p:cNvSpPr txBox="1"/>
          <p:nvPr/>
        </p:nvSpPr>
        <p:spPr>
          <a:xfrm>
            <a:off x="242990" y="-22509"/>
            <a:ext cx="8801858" cy="2062103"/>
          </a:xfrm>
          <a:prstGeom prst="rect">
            <a:avLst/>
          </a:prstGeom>
          <a:noFill/>
        </p:spPr>
        <p:txBody>
          <a:bodyPr wrap="square" rtlCol="0">
            <a:spAutoFit/>
          </a:bodyPr>
          <a:lstStyle/>
          <a:p>
            <a:pPr algn="ctr">
              <a:spcBef>
                <a:spcPts val="600"/>
              </a:spcBef>
              <a:defRPr sz="2500" b="1"/>
            </a:pPr>
            <a:r>
              <a:rPr lang="en-US" dirty="0"/>
              <a:t>Example on Interval Estimation for the Comparison of Means from Two Independent Samples </a:t>
            </a:r>
          </a:p>
          <a:p>
            <a:pPr algn="ctr">
              <a:spcBef>
                <a:spcPts val="600"/>
              </a:spcBef>
              <a:defRPr sz="2500" b="1"/>
            </a:pPr>
            <a:r>
              <a:rPr lang="en-US" dirty="0"/>
              <a:t>(Equal Variance Case): </a:t>
            </a:r>
          </a:p>
          <a:p>
            <a:pPr algn="ctr">
              <a:spcBef>
                <a:spcPts val="600"/>
              </a:spcBef>
              <a:defRPr sz="2500" b="1"/>
            </a:pPr>
            <a:r>
              <a:rPr lang="en-US" dirty="0"/>
              <a:t>Hypertension</a:t>
            </a:r>
          </a:p>
          <a:p>
            <a:pPr algn="ctr"/>
            <a:endParaRPr lang="en-US" dirty="0"/>
          </a:p>
        </p:txBody>
      </p:sp>
      <p:sp>
        <p:nvSpPr>
          <p:cNvPr id="3" name="矩形 2">
            <a:extLst>
              <a:ext uri="{FF2B5EF4-FFF2-40B4-BE49-F238E27FC236}">
                <a16:creationId xmlns:a16="http://schemas.microsoft.com/office/drawing/2014/main" id="{B52DB917-E1A6-4FC5-9D14-EFEDB9353229}"/>
              </a:ext>
            </a:extLst>
          </p:cNvPr>
          <p:cNvSpPr/>
          <p:nvPr/>
        </p:nvSpPr>
        <p:spPr>
          <a:xfrm>
            <a:off x="242990" y="1892106"/>
            <a:ext cx="8448947" cy="646331"/>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Q: C</a:t>
            </a:r>
            <a:r>
              <a:rPr lang="en-US" b="1" dirty="0">
                <a:latin typeface="Arial" panose="020B0604020202020204" pitchFamily="34" charset="0"/>
                <a:cs typeface="Arial" panose="020B0604020202020204" pitchFamily="34" charset="0"/>
              </a:rPr>
              <a:t>ompute a 95% CI for the true mean difference in systolic blood pressure (SBP) between 35- to 39-year-old OC users and non-OC users.</a:t>
            </a:r>
          </a:p>
        </p:txBody>
      </p:sp>
      <p:sp>
        <p:nvSpPr>
          <p:cNvPr id="4" name="矩形 3">
            <a:extLst>
              <a:ext uri="{FF2B5EF4-FFF2-40B4-BE49-F238E27FC236}">
                <a16:creationId xmlns:a16="http://schemas.microsoft.com/office/drawing/2014/main" id="{AA9749EA-B941-4148-A872-D8F07708F1F2}"/>
              </a:ext>
            </a:extLst>
          </p:cNvPr>
          <p:cNvSpPr/>
          <p:nvPr/>
        </p:nvSpPr>
        <p:spPr>
          <a:xfrm>
            <a:off x="217372" y="2664043"/>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5D867ED-A0A2-4A8A-B4DA-483CDC0295F8}"/>
              </a:ext>
            </a:extLst>
          </p:cNvPr>
          <p:cNvSpPr/>
          <p:nvPr/>
        </p:nvSpPr>
        <p:spPr>
          <a:xfrm>
            <a:off x="242990" y="3105834"/>
            <a:ext cx="7736304"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95% CI for the underlying mean difference in SBP between the population of 35- to 39-year-old OC users and non-OC users is: </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791800-F91E-43FF-9384-2A373CD9E2E1}"/>
                  </a:ext>
                </a:extLst>
              </p:cNvPr>
              <p:cNvSpPr txBox="1"/>
              <p:nvPr/>
            </p:nvSpPr>
            <p:spPr>
              <a:xfrm>
                <a:off x="242990" y="3820719"/>
                <a:ext cx="8093048" cy="524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5.42−</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27, .975</m:t>
                              </m:r>
                            </m:sub>
                          </m:sSub>
                          <m:d>
                            <m:dPr>
                              <m:ctrlPr>
                                <a:rPr lang="en-US" sz="1600" i="1">
                                  <a:latin typeface="Cambria Math" panose="02040503050406030204" pitchFamily="18" charset="0"/>
                                </a:rPr>
                              </m:ctrlPr>
                            </m:dPr>
                            <m:e>
                              <m:r>
                                <a:rPr lang="en-US" sz="1600" i="1">
                                  <a:latin typeface="Cambria Math" panose="02040503050406030204" pitchFamily="18" charset="0"/>
                                </a:rPr>
                                <m:t>7.282</m:t>
                              </m:r>
                            </m:e>
                          </m:d>
                          <m:r>
                            <a:rPr lang="en-US" sz="1600" i="1">
                              <a:latin typeface="Cambria Math" panose="02040503050406030204" pitchFamily="18" charset="0"/>
                            </a:rPr>
                            <m:t>, 5.42+</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i="1">
                                  <a:latin typeface="Cambria Math" panose="02040503050406030204" pitchFamily="18" charset="0"/>
                                </a:rPr>
                                <m:t>27, .975</m:t>
                              </m:r>
                            </m:sub>
                          </m:sSub>
                          <m:d>
                            <m:dPr>
                              <m:ctrlPr>
                                <a:rPr lang="en-US" sz="1600" i="1">
                                  <a:latin typeface="Cambria Math" panose="02040503050406030204" pitchFamily="18" charset="0"/>
                                </a:rPr>
                              </m:ctrlPr>
                            </m:dPr>
                            <m:e>
                              <m:r>
                                <a:rPr lang="en-US" sz="1600" i="1">
                                  <a:latin typeface="Cambria Math" panose="02040503050406030204" pitchFamily="18" charset="0"/>
                                </a:rPr>
                                <m:t>7.282</m:t>
                              </m:r>
                            </m:e>
                          </m:d>
                        </m:e>
                      </m:d>
                      <m:r>
                        <a:rPr lang="en-US" sz="1600" i="1">
                          <a:latin typeface="Cambria Math" panose="02040503050406030204" pitchFamily="18" charset="0"/>
                        </a:rPr>
                        <m:t>=</m:t>
                      </m:r>
                      <m:r>
                        <m:rPr>
                          <m:nor/>
                        </m:rPr>
                        <a:rPr lang="en-US" sz="1600">
                          <a:latin typeface="Cambria Math" panose="02040503050406030204" pitchFamily="18" charset="0"/>
                        </a:rPr>
                        <m:t>[5.42 − 2.052(7.282),5.42 + 2.052(7.282)] </m:t>
                      </m:r>
                    </m:oMath>
                  </m:oMathPara>
                </a14:m>
                <a:endParaRPr lang="en-US" sz="1600" dirty="0">
                  <a:latin typeface="Cambria Math" panose="02040503050406030204" pitchFamily="18" charset="0"/>
                </a:endParaRPr>
              </a:p>
              <a:p>
                <a:r>
                  <a:rPr lang="en-US" sz="1600" dirty="0"/>
                  <a:t>                                                                       </a:t>
                </a:r>
                <a14:m>
                  <m:oMath xmlns:m="http://schemas.openxmlformats.org/officeDocument/2006/math">
                    <m:r>
                      <m:rPr>
                        <m:nor/>
                      </m:rPr>
                      <a:rPr lang="en-US" sz="1600">
                        <a:latin typeface="Cambria Math" panose="02040503050406030204" pitchFamily="18" charset="0"/>
                      </a:rPr>
                      <m:t>= (−9.52,20.36)</m:t>
                    </m:r>
                  </m:oMath>
                </a14:m>
                <a:endParaRPr lang="en-US" sz="1600"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72791800-F91E-43FF-9384-2A373CD9E2E1}"/>
                  </a:ext>
                </a:extLst>
              </p:cNvPr>
              <p:cNvSpPr txBox="1">
                <a:spLocks noRot="1" noChangeAspect="1" noMove="1" noResize="1" noEditPoints="1" noAdjustHandles="1" noChangeArrowheads="1" noChangeShapeType="1" noTextEdit="1"/>
              </p:cNvSpPr>
              <p:nvPr/>
            </p:nvSpPr>
            <p:spPr>
              <a:xfrm>
                <a:off x="242990" y="3820719"/>
                <a:ext cx="8093048" cy="524182"/>
              </a:xfrm>
              <a:prstGeom prst="rect">
                <a:avLst/>
              </a:prstGeom>
              <a:blipFill>
                <a:blip r:embed="rId3"/>
                <a:stretch>
                  <a:fillRect b="-16279"/>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116DAF61-99DB-4E30-BE6B-2586C2A4F611}"/>
              </a:ext>
            </a:extLst>
          </p:cNvPr>
          <p:cNvSpPr/>
          <p:nvPr/>
        </p:nvSpPr>
        <p:spPr>
          <a:xfrm>
            <a:off x="181301" y="4623028"/>
            <a:ext cx="8623651"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Wide interval</a:t>
            </a: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much larger sample is needed to accurately assess the true mean difference</a:t>
            </a:r>
          </a:p>
        </p:txBody>
      </p:sp>
    </p:spTree>
    <p:extLst>
      <p:ext uri="{BB962C8B-B14F-4D97-AF65-F5344CB8AC3E}">
        <p14:creationId xmlns:p14="http://schemas.microsoft.com/office/powerpoint/2010/main" val="2809161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ubtitle 2"/>
          <p:cNvSpPr txBox="1">
            <a:spLocks noGrp="1"/>
          </p:cNvSpPr>
          <p:nvPr>
            <p:ph type="subTitle" idx="1"/>
          </p:nvPr>
        </p:nvSpPr>
        <p:spPr>
          <a:xfrm>
            <a:off x="533400" y="152400"/>
            <a:ext cx="7854950" cy="6248400"/>
          </a:xfrm>
          <a:prstGeom prst="rect">
            <a:avLst/>
          </a:prstGeom>
        </p:spPr>
        <p:txBody>
          <a:bodyPr/>
          <a:lstStyle/>
          <a:p>
            <a:pPr defTabSz="877823">
              <a:spcBef>
                <a:spcPts val="500"/>
              </a:spcBef>
              <a:defRPr sz="2400" b="1"/>
            </a:pPr>
            <a:r>
              <a:rPr dirty="0"/>
              <a:t>Two-Sample </a:t>
            </a:r>
            <a:r>
              <a:rPr i="1" dirty="0"/>
              <a:t>t</a:t>
            </a:r>
            <a:r>
              <a:rPr dirty="0"/>
              <a:t> Test for Independent Samples with Unequal Variances</a:t>
            </a:r>
            <a:r>
              <a:rPr lang="en-US" dirty="0"/>
              <a:t> </a:t>
            </a:r>
          </a:p>
          <a:p>
            <a:pPr defTabSz="877823">
              <a:spcBef>
                <a:spcPts val="500"/>
              </a:spcBef>
              <a:defRPr sz="2400" b="1"/>
            </a:pPr>
            <a:r>
              <a:rPr lang="en-US" i="0" dirty="0"/>
              <a:t>*</a:t>
            </a:r>
            <a:r>
              <a:rPr lang="en-US" b="1" i="0" dirty="0"/>
              <a:t>Behrens-Fisher</a:t>
            </a:r>
            <a:r>
              <a:rPr lang="en-US" i="0" dirty="0"/>
              <a:t> </a:t>
            </a:r>
            <a:r>
              <a:rPr lang="en-US" b="1" i="0" dirty="0"/>
              <a:t>problem*</a:t>
            </a:r>
            <a:endParaRPr dirty="0"/>
          </a:p>
          <a:p>
            <a:pPr algn="just" defTabSz="877823">
              <a:spcBef>
                <a:spcPts val="400"/>
              </a:spcBef>
              <a:defRPr sz="1919"/>
            </a:pPr>
            <a:r>
              <a:rPr dirty="0"/>
              <a:t>Two normally distributed samples</a:t>
            </a:r>
          </a:p>
          <a:p>
            <a:pPr marL="329184" indent="-329184" algn="just" defTabSz="877823">
              <a:spcBef>
                <a:spcPts val="400"/>
              </a:spcBef>
              <a:buSzPct val="100000"/>
              <a:buFont typeface="Arial"/>
              <a:buChar char="•"/>
              <a:defRPr sz="1919"/>
            </a:pPr>
            <a:r>
              <a:rPr dirty="0"/>
              <a:t>first sampl</a:t>
            </a:r>
            <a:r>
              <a:rPr lang="en-US" dirty="0"/>
              <a:t>e: </a:t>
            </a:r>
            <a:r>
              <a:rPr dirty="0"/>
              <a:t>random sample of size </a:t>
            </a:r>
            <a:r>
              <a:rPr i="1" dirty="0"/>
              <a:t>n</a:t>
            </a:r>
            <a:r>
              <a:rPr i="1" baseline="-25791" dirty="0"/>
              <a:t>1</a:t>
            </a:r>
            <a:r>
              <a:rPr lang="en-US" i="1" baseline="-25791" dirty="0"/>
              <a:t>, </a:t>
            </a:r>
            <a:r>
              <a:rPr i="1" dirty="0"/>
              <a:t>N</a:t>
            </a:r>
            <a:r>
              <a:rPr dirty="0"/>
              <a:t>(</a:t>
            </a:r>
            <a:r>
              <a:rPr dirty="0">
                <a:latin typeface="Symbol"/>
                <a:ea typeface="Symbol"/>
                <a:cs typeface="Symbol"/>
                <a:sym typeface="Symbol"/>
              </a:rPr>
              <a:t>m</a:t>
            </a:r>
            <a:r>
              <a:rPr baseline="-25791" dirty="0"/>
              <a:t>1</a:t>
            </a:r>
            <a:r>
              <a:rPr dirty="0"/>
              <a:t>,</a:t>
            </a:r>
            <a:r>
              <a:rPr dirty="0">
                <a:latin typeface="Symbol"/>
                <a:ea typeface="Symbol"/>
                <a:cs typeface="Symbol"/>
                <a:sym typeface="Symbol"/>
              </a:rPr>
              <a:t>s</a:t>
            </a:r>
            <a:r>
              <a:rPr baseline="-25791" dirty="0"/>
              <a:t>1</a:t>
            </a:r>
            <a:r>
              <a:rPr baseline="29916" dirty="0"/>
              <a:t>2</a:t>
            </a:r>
            <a:r>
              <a:rPr dirty="0"/>
              <a:t>)</a:t>
            </a:r>
          </a:p>
          <a:p>
            <a:pPr marL="329184" indent="-329184" algn="just" defTabSz="877823">
              <a:spcBef>
                <a:spcPts val="400"/>
              </a:spcBef>
              <a:buSzPct val="100000"/>
              <a:buFont typeface="Arial"/>
              <a:buChar char="•"/>
              <a:defRPr sz="1919"/>
            </a:pPr>
            <a:r>
              <a:rPr dirty="0"/>
              <a:t>second sample</a:t>
            </a:r>
            <a:r>
              <a:rPr lang="en-US" dirty="0"/>
              <a:t>: </a:t>
            </a:r>
            <a:r>
              <a:rPr i="1" dirty="0"/>
              <a:t>N</a:t>
            </a:r>
            <a:r>
              <a:rPr dirty="0"/>
              <a:t>(</a:t>
            </a:r>
            <a:r>
              <a:rPr dirty="0">
                <a:latin typeface="Symbol"/>
                <a:ea typeface="Symbol"/>
                <a:cs typeface="Symbol"/>
                <a:sym typeface="Symbol"/>
              </a:rPr>
              <a:t>m</a:t>
            </a:r>
            <a:r>
              <a:rPr baseline="-25791" dirty="0"/>
              <a:t>2</a:t>
            </a:r>
            <a:r>
              <a:rPr dirty="0"/>
              <a:t>,</a:t>
            </a:r>
            <a:r>
              <a:rPr dirty="0">
                <a:latin typeface="Symbol"/>
                <a:ea typeface="Symbol"/>
                <a:cs typeface="Symbol"/>
                <a:sym typeface="Symbol"/>
              </a:rPr>
              <a:t>s</a:t>
            </a:r>
            <a:r>
              <a:rPr baseline="-25791" dirty="0"/>
              <a:t>2</a:t>
            </a:r>
            <a:r>
              <a:rPr baseline="29916" dirty="0"/>
              <a:t>2</a:t>
            </a:r>
            <a:r>
              <a:rPr dirty="0"/>
              <a:t>) </a:t>
            </a:r>
          </a:p>
          <a:p>
            <a:pPr marL="329184" indent="-329184" algn="just" defTabSz="877823">
              <a:spcBef>
                <a:spcPts val="400"/>
              </a:spcBef>
              <a:buSzPct val="100000"/>
              <a:buFont typeface="Arial"/>
              <a:buChar char="•"/>
              <a:defRPr sz="1919"/>
            </a:pPr>
            <a:r>
              <a:rPr dirty="0">
                <a:latin typeface="Symbol"/>
                <a:ea typeface="Symbol"/>
                <a:cs typeface="Symbol"/>
                <a:sym typeface="Symbol"/>
              </a:rPr>
              <a:t>s</a:t>
            </a:r>
            <a:r>
              <a:rPr baseline="-25791" dirty="0"/>
              <a:t>1</a:t>
            </a:r>
            <a:r>
              <a:rPr baseline="29916" dirty="0"/>
              <a:t>2</a:t>
            </a:r>
            <a:r>
              <a:rPr dirty="0">
                <a:latin typeface="Symbol"/>
                <a:ea typeface="Symbol"/>
                <a:cs typeface="Symbol"/>
                <a:sym typeface="Symbol"/>
              </a:rPr>
              <a:t> ¹ s</a:t>
            </a:r>
            <a:r>
              <a:rPr baseline="-25791" dirty="0"/>
              <a:t>2</a:t>
            </a:r>
            <a:r>
              <a:rPr baseline="29916" dirty="0"/>
              <a:t>2</a:t>
            </a:r>
          </a:p>
          <a:p>
            <a:pPr marL="329184" indent="-329184" algn="just" defTabSz="877823">
              <a:spcBef>
                <a:spcPts val="400"/>
              </a:spcBef>
              <a:buSzPct val="100000"/>
              <a:buFont typeface="Arial"/>
              <a:buChar char="•"/>
              <a:defRPr sz="1919" i="1"/>
            </a:pPr>
            <a:r>
              <a:rPr dirty="0"/>
              <a:t>H</a:t>
            </a:r>
            <a:r>
              <a:rPr baseline="-25791" dirty="0"/>
              <a:t>0</a:t>
            </a:r>
            <a:r>
              <a:rPr i="0" dirty="0"/>
              <a:t>: </a:t>
            </a:r>
            <a:r>
              <a:rPr i="0" dirty="0">
                <a:latin typeface="Symbol"/>
                <a:ea typeface="Symbol"/>
                <a:cs typeface="Symbol"/>
                <a:sym typeface="Symbol"/>
              </a:rPr>
              <a:t>m</a:t>
            </a:r>
            <a:r>
              <a:rPr i="0" baseline="-25791" dirty="0"/>
              <a:t>1</a:t>
            </a:r>
            <a:r>
              <a:rPr i="0" dirty="0"/>
              <a:t> = </a:t>
            </a:r>
            <a:r>
              <a:rPr i="0" dirty="0">
                <a:latin typeface="Symbol"/>
                <a:ea typeface="Symbol"/>
                <a:cs typeface="Symbol"/>
                <a:sym typeface="Symbol"/>
              </a:rPr>
              <a:t>m</a:t>
            </a:r>
            <a:r>
              <a:rPr i="0" baseline="-25791" dirty="0"/>
              <a:t>2</a:t>
            </a:r>
            <a:r>
              <a:rPr i="0" dirty="0"/>
              <a:t> vs. </a:t>
            </a:r>
            <a:r>
              <a:rPr dirty="0"/>
              <a:t>H</a:t>
            </a:r>
            <a:r>
              <a:rPr baseline="-25791" dirty="0"/>
              <a:t>1</a:t>
            </a:r>
            <a:r>
              <a:rPr i="0" dirty="0"/>
              <a:t>: </a:t>
            </a:r>
            <a:r>
              <a:rPr i="0" dirty="0">
                <a:latin typeface="Symbol"/>
                <a:ea typeface="Symbol"/>
                <a:cs typeface="Symbol"/>
                <a:sym typeface="Symbol"/>
              </a:rPr>
              <a:t>m</a:t>
            </a:r>
            <a:r>
              <a:rPr i="0" baseline="-25791" dirty="0"/>
              <a:t>1</a:t>
            </a:r>
            <a:r>
              <a:rPr i="0" dirty="0">
                <a:latin typeface="Symbol"/>
                <a:ea typeface="Symbol"/>
                <a:cs typeface="Symbol"/>
                <a:sym typeface="Symbol"/>
              </a:rPr>
              <a:t> ¹ m</a:t>
            </a:r>
            <a:r>
              <a:rPr i="0" baseline="-25791" dirty="0"/>
              <a:t>2</a:t>
            </a:r>
            <a:r>
              <a:rPr i="0" dirty="0"/>
              <a:t> </a:t>
            </a:r>
          </a:p>
          <a:p>
            <a:pPr algn="just" defTabSz="877823">
              <a:defRPr sz="1919"/>
            </a:pPr>
            <a:endParaRPr i="0" dirty="0"/>
          </a:p>
          <a:p>
            <a:pPr algn="just" defTabSz="877823">
              <a:defRPr sz="1919"/>
            </a:pPr>
            <a:endParaRPr i="0" dirty="0"/>
          </a:p>
          <a:p>
            <a:pPr algn="just" defTabSz="877823">
              <a:spcBef>
                <a:spcPts val="400"/>
              </a:spcBef>
              <a:defRPr sz="1919"/>
            </a:pPr>
            <a:r>
              <a:rPr dirty="0"/>
              <a:t>Under </a:t>
            </a:r>
            <a:r>
              <a:rPr i="1" dirty="0"/>
              <a:t>H</a:t>
            </a:r>
            <a:r>
              <a:rPr i="1" baseline="-25791" dirty="0"/>
              <a:t>0</a:t>
            </a:r>
            <a:r>
              <a:rPr dirty="0"/>
              <a:t>, </a:t>
            </a:r>
            <a:r>
              <a:rPr dirty="0">
                <a:latin typeface="Symbol"/>
                <a:ea typeface="Symbol"/>
                <a:cs typeface="Symbol"/>
                <a:sym typeface="Symbol"/>
              </a:rPr>
              <a:t>m</a:t>
            </a:r>
            <a:r>
              <a:rPr baseline="-25791" dirty="0"/>
              <a:t>1</a:t>
            </a:r>
            <a:r>
              <a:rPr dirty="0"/>
              <a:t> - </a:t>
            </a:r>
            <a:r>
              <a:rPr dirty="0">
                <a:latin typeface="Symbol"/>
                <a:ea typeface="Symbol"/>
                <a:cs typeface="Symbol"/>
                <a:sym typeface="Symbol"/>
              </a:rPr>
              <a:t>m</a:t>
            </a:r>
            <a:r>
              <a:rPr baseline="-25791" dirty="0"/>
              <a:t>2 </a:t>
            </a:r>
            <a:r>
              <a:rPr dirty="0"/>
              <a:t>= 0:</a:t>
            </a:r>
          </a:p>
          <a:p>
            <a:pPr algn="just" defTabSz="877823">
              <a:defRPr sz="1919"/>
            </a:pPr>
            <a:endParaRPr dirty="0"/>
          </a:p>
          <a:p>
            <a:pPr algn="just" defTabSz="877823">
              <a:spcBef>
                <a:spcPts val="400"/>
              </a:spcBef>
              <a:defRPr sz="1919"/>
            </a:pPr>
            <a:r>
              <a:rPr dirty="0"/>
              <a:t>If </a:t>
            </a:r>
            <a:r>
              <a:rPr dirty="0">
                <a:latin typeface="Symbol"/>
                <a:ea typeface="Symbol"/>
                <a:cs typeface="Symbol"/>
                <a:sym typeface="Symbol"/>
              </a:rPr>
              <a:t>s</a:t>
            </a:r>
            <a:r>
              <a:rPr baseline="-25791" dirty="0"/>
              <a:t>1</a:t>
            </a:r>
            <a:r>
              <a:rPr baseline="29916" dirty="0"/>
              <a:t>2</a:t>
            </a:r>
            <a:r>
              <a:rPr dirty="0"/>
              <a:t> and </a:t>
            </a:r>
            <a:r>
              <a:rPr dirty="0">
                <a:latin typeface="Symbol"/>
                <a:ea typeface="Symbol"/>
                <a:cs typeface="Symbol"/>
                <a:sym typeface="Symbol"/>
              </a:rPr>
              <a:t>s</a:t>
            </a:r>
            <a:r>
              <a:rPr baseline="-25791" dirty="0"/>
              <a:t>2</a:t>
            </a:r>
            <a:r>
              <a:rPr baseline="29916" dirty="0"/>
              <a:t>2</a:t>
            </a:r>
            <a:r>
              <a:rPr dirty="0"/>
              <a:t> were known, test statistic:</a:t>
            </a:r>
          </a:p>
          <a:p>
            <a:pPr algn="just" defTabSz="877823">
              <a:defRPr sz="1919"/>
            </a:pPr>
            <a:endParaRPr dirty="0"/>
          </a:p>
          <a:p>
            <a:pPr algn="just" defTabSz="877823">
              <a:defRPr sz="1919"/>
            </a:pPr>
            <a:endParaRPr dirty="0"/>
          </a:p>
          <a:p>
            <a:pPr algn="just" defTabSz="877823">
              <a:spcBef>
                <a:spcPts val="400"/>
              </a:spcBef>
              <a:defRPr sz="1919"/>
            </a:pPr>
            <a:r>
              <a:rPr dirty="0">
                <a:latin typeface="Symbol"/>
                <a:ea typeface="Symbol"/>
                <a:cs typeface="Symbol"/>
                <a:sym typeface="Symbol"/>
              </a:rPr>
              <a:t>s</a:t>
            </a:r>
            <a:r>
              <a:rPr baseline="-25791" dirty="0"/>
              <a:t>1</a:t>
            </a:r>
            <a:r>
              <a:rPr baseline="29916" dirty="0"/>
              <a:t>2</a:t>
            </a:r>
            <a:r>
              <a:rPr dirty="0"/>
              <a:t> and </a:t>
            </a:r>
            <a:r>
              <a:rPr dirty="0">
                <a:latin typeface="Symbol"/>
                <a:ea typeface="Symbol"/>
                <a:cs typeface="Symbol"/>
                <a:sym typeface="Symbol"/>
              </a:rPr>
              <a:t>s</a:t>
            </a:r>
            <a:r>
              <a:rPr baseline="-25791" dirty="0"/>
              <a:t>2</a:t>
            </a:r>
            <a:r>
              <a:rPr baseline="29916" dirty="0"/>
              <a:t>2</a:t>
            </a:r>
            <a:r>
              <a:rPr dirty="0"/>
              <a:t> are unknown and estimated by s</a:t>
            </a:r>
            <a:r>
              <a:rPr baseline="-25791" dirty="0"/>
              <a:t>1</a:t>
            </a:r>
            <a:r>
              <a:rPr baseline="29916" dirty="0"/>
              <a:t>2</a:t>
            </a:r>
            <a:r>
              <a:rPr dirty="0"/>
              <a:t> and s</a:t>
            </a:r>
            <a:r>
              <a:rPr baseline="-25791" dirty="0"/>
              <a:t>2</a:t>
            </a:r>
            <a:r>
              <a:rPr baseline="29916" dirty="0"/>
              <a:t>2</a:t>
            </a:r>
            <a:r>
              <a:rPr dirty="0"/>
              <a:t>:</a:t>
            </a:r>
          </a:p>
        </p:txBody>
      </p:sp>
      <p:pic>
        <p:nvPicPr>
          <p:cNvPr id="237" name="Picture 2" descr="Picture 2"/>
          <p:cNvPicPr>
            <a:picLocks noChangeAspect="1"/>
          </p:cNvPicPr>
          <p:nvPr/>
        </p:nvPicPr>
        <p:blipFill>
          <a:blip r:embed="rId3"/>
          <a:stretch>
            <a:fillRect/>
          </a:stretch>
        </p:blipFill>
        <p:spPr>
          <a:xfrm>
            <a:off x="2676525" y="3134916"/>
            <a:ext cx="2667000" cy="623888"/>
          </a:xfrm>
          <a:prstGeom prst="rect">
            <a:avLst/>
          </a:prstGeom>
          <a:ln w="12700">
            <a:miter lim="400000"/>
          </a:ln>
        </p:spPr>
      </p:pic>
      <p:pic>
        <p:nvPicPr>
          <p:cNvPr id="238" name="Picture 3" descr="Picture 3"/>
          <p:cNvPicPr>
            <a:picLocks noChangeAspect="1"/>
          </p:cNvPicPr>
          <p:nvPr/>
        </p:nvPicPr>
        <p:blipFill>
          <a:blip r:embed="rId4"/>
          <a:stretch>
            <a:fillRect/>
          </a:stretch>
        </p:blipFill>
        <p:spPr>
          <a:xfrm>
            <a:off x="3053816" y="3893344"/>
            <a:ext cx="1911350" cy="609600"/>
          </a:xfrm>
          <a:prstGeom prst="rect">
            <a:avLst/>
          </a:prstGeom>
          <a:ln w="12700">
            <a:miter lim="400000"/>
          </a:ln>
        </p:spPr>
      </p:pic>
      <p:pic>
        <p:nvPicPr>
          <p:cNvPr id="239" name="Picture 4" descr="Picture 4"/>
          <p:cNvPicPr>
            <a:picLocks noChangeAspect="1"/>
          </p:cNvPicPr>
          <p:nvPr/>
        </p:nvPicPr>
        <p:blipFill>
          <a:blip r:embed="rId5"/>
          <a:stretch>
            <a:fillRect/>
          </a:stretch>
        </p:blipFill>
        <p:spPr>
          <a:xfrm>
            <a:off x="5176074" y="4502944"/>
            <a:ext cx="2155825" cy="685800"/>
          </a:xfrm>
          <a:prstGeom prst="rect">
            <a:avLst/>
          </a:prstGeom>
          <a:ln w="12700">
            <a:miter lim="400000"/>
          </a:ln>
        </p:spPr>
      </p:pic>
      <p:pic>
        <p:nvPicPr>
          <p:cNvPr id="240" name="Picture 5" descr="Picture 5"/>
          <p:cNvPicPr>
            <a:picLocks noChangeAspect="1"/>
          </p:cNvPicPr>
          <p:nvPr/>
        </p:nvPicPr>
        <p:blipFill>
          <a:blip r:embed="rId6"/>
          <a:stretch>
            <a:fillRect/>
          </a:stretch>
        </p:blipFill>
        <p:spPr>
          <a:xfrm>
            <a:off x="2676525" y="6078140"/>
            <a:ext cx="2520950" cy="457200"/>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ubtitle 2"/>
          <p:cNvSpPr txBox="1">
            <a:spLocks noGrp="1"/>
          </p:cNvSpPr>
          <p:nvPr>
            <p:ph type="subTitle" idx="1"/>
          </p:nvPr>
        </p:nvSpPr>
        <p:spPr>
          <a:xfrm>
            <a:off x="533400" y="762000"/>
            <a:ext cx="7854950" cy="5791200"/>
          </a:xfrm>
          <a:prstGeom prst="rect">
            <a:avLst/>
          </a:prstGeom>
        </p:spPr>
        <p:txBody>
          <a:bodyPr/>
          <a:lstStyle/>
          <a:p>
            <a:pPr marL="342900" indent="-342900" algn="just">
              <a:spcBef>
                <a:spcPts val="500"/>
              </a:spcBef>
              <a:buSzPct val="100000"/>
              <a:buFont typeface="Arial"/>
              <a:buChar char="•"/>
              <a:defRPr sz="2200"/>
            </a:pPr>
            <a:r>
              <a:t>Difficult to derive the exact distribution of </a:t>
            </a:r>
            <a:r>
              <a:rPr i="1"/>
              <a:t>t</a:t>
            </a:r>
            <a:r>
              <a:t> under </a:t>
            </a:r>
            <a:r>
              <a:rPr i="1"/>
              <a:t>H</a:t>
            </a:r>
            <a:r>
              <a:rPr i="1" baseline="-25000"/>
              <a:t>0</a:t>
            </a:r>
            <a:r>
              <a:t>  </a:t>
            </a:r>
          </a:p>
          <a:p>
            <a:pPr marL="342900" indent="-342900" algn="just">
              <a:spcBef>
                <a:spcPts val="500"/>
              </a:spcBef>
              <a:buSzPct val="100000"/>
              <a:buFont typeface="Arial"/>
              <a:buChar char="•"/>
              <a:defRPr sz="2200"/>
            </a:pPr>
            <a:r>
              <a:t>To determine t: </a:t>
            </a:r>
            <a:r>
              <a:rPr b="1"/>
              <a:t>Satterthwaite’s approximation method </a:t>
            </a:r>
            <a:r>
              <a:t>or the two-sample </a:t>
            </a:r>
            <a:r>
              <a:rPr i="1"/>
              <a:t>t</a:t>
            </a:r>
            <a:r>
              <a:t> test for independent samples with unequal variances</a:t>
            </a:r>
            <a:endParaRPr i="1"/>
          </a:p>
          <a:p>
            <a:pPr algn="just">
              <a:defRPr sz="2200" i="1"/>
            </a:pPr>
            <a:endParaRPr i="1"/>
          </a:p>
          <a:p>
            <a:pPr algn="just">
              <a:defRPr sz="2200" i="1"/>
            </a:pPr>
            <a:endParaRPr i="1"/>
          </a:p>
          <a:p>
            <a:pPr algn="just">
              <a:defRPr sz="2200"/>
            </a:pPr>
            <a:endParaRPr i="1"/>
          </a:p>
          <a:p>
            <a:pPr marL="800100" lvl="1" indent="-342900" algn="just">
              <a:spcBef>
                <a:spcPts val="400"/>
              </a:spcBef>
              <a:buSzPct val="100000"/>
              <a:buFont typeface="Arial"/>
              <a:buChar char="•"/>
              <a:defRPr sz="1800"/>
            </a:pPr>
            <a:r>
              <a:t>Compute the approximate degrees of freedom </a:t>
            </a:r>
            <a:r>
              <a:rPr i="1"/>
              <a:t>d</a:t>
            </a:r>
            <a:r>
              <a:rPr>
                <a:latin typeface="Symbol"/>
                <a:ea typeface="Symbol"/>
                <a:cs typeface="Symbol"/>
                <a:sym typeface="Symbol"/>
              </a:rPr>
              <a:t>¢</a:t>
            </a:r>
            <a:r>
              <a:t> :</a:t>
            </a:r>
          </a:p>
          <a:p>
            <a:pPr algn="just">
              <a:defRPr sz="2200" i="1"/>
            </a:pPr>
            <a:endParaRPr/>
          </a:p>
          <a:p>
            <a:pPr algn="just">
              <a:defRPr sz="2200" i="1"/>
            </a:pPr>
            <a:endParaRPr/>
          </a:p>
          <a:p>
            <a:pPr algn="just">
              <a:defRPr sz="2200"/>
            </a:pPr>
            <a:endParaRPr/>
          </a:p>
          <a:p>
            <a:pPr marL="800100" lvl="1" indent="-342900" algn="just">
              <a:spcBef>
                <a:spcPts val="400"/>
              </a:spcBef>
              <a:buSzPct val="100000"/>
              <a:buFont typeface="Arial"/>
              <a:buChar char="•"/>
              <a:defRPr sz="1800"/>
            </a:pPr>
            <a:r>
              <a:t>Round </a:t>
            </a:r>
            <a:r>
              <a:rPr i="1"/>
              <a:t>d</a:t>
            </a:r>
            <a:r>
              <a:rPr>
                <a:latin typeface="Symbol"/>
                <a:ea typeface="Symbol"/>
                <a:cs typeface="Symbol"/>
                <a:sym typeface="Symbol"/>
              </a:rPr>
              <a:t>¢</a:t>
            </a:r>
            <a:r>
              <a:t> down to the nearest integer </a:t>
            </a:r>
            <a:r>
              <a:rPr i="1"/>
              <a:t>d</a:t>
            </a:r>
            <a:r>
              <a:rPr>
                <a:latin typeface="Symbol"/>
                <a:ea typeface="Symbol"/>
                <a:cs typeface="Symbol"/>
                <a:sym typeface="Symbol"/>
              </a:rPr>
              <a:t>²</a:t>
            </a:r>
            <a:r>
              <a:rPr i="1"/>
              <a:t> :</a:t>
            </a:r>
          </a:p>
          <a:p>
            <a:pPr algn="just">
              <a:spcBef>
                <a:spcPts val="500"/>
              </a:spcBef>
              <a:defRPr sz="2200"/>
            </a:pPr>
            <a:r>
              <a:t>          </a:t>
            </a:r>
            <a:r>
              <a:rPr i="1"/>
              <a:t>t &gt;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or t &lt;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a:t>
            </a:r>
            <a:r>
              <a:rPr>
                <a:latin typeface="Wingdings"/>
                <a:ea typeface="Wingdings"/>
                <a:cs typeface="Wingdings"/>
                <a:sym typeface="Wingdings"/>
              </a:rPr>
              <a:t></a:t>
            </a:r>
            <a:r>
              <a:t> reject </a:t>
            </a:r>
            <a:r>
              <a:rPr i="1"/>
              <a:t>H</a:t>
            </a:r>
            <a:r>
              <a:rPr i="1" baseline="-25000"/>
              <a:t>0</a:t>
            </a:r>
          </a:p>
          <a:p>
            <a:pPr algn="just">
              <a:spcBef>
                <a:spcPts val="500"/>
              </a:spcBef>
              <a:defRPr sz="2200"/>
            </a:pPr>
            <a:r>
              <a:t>          </a:t>
            </a:r>
            <a:r>
              <a:rPr i="1"/>
              <a:t>-t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 t ≤ t</a:t>
            </a:r>
            <a:r>
              <a:rPr i="1" baseline="-25000"/>
              <a:t>d </a:t>
            </a:r>
            <a:r>
              <a:rPr baseline="-25000">
                <a:latin typeface="Symbol"/>
                <a:ea typeface="Symbol"/>
                <a:cs typeface="Symbol"/>
                <a:sym typeface="Symbol"/>
              </a:rPr>
              <a:t>²</a:t>
            </a:r>
            <a:r>
              <a:rPr i="1" baseline="-25000"/>
              <a:t>,1-</a:t>
            </a:r>
            <a:r>
              <a:rPr baseline="-25000">
                <a:latin typeface="Symbol"/>
                <a:ea typeface="Symbol"/>
                <a:cs typeface="Symbol"/>
                <a:sym typeface="Symbol"/>
              </a:rPr>
              <a:t>a</a:t>
            </a:r>
            <a:r>
              <a:rPr i="1" baseline="-25000"/>
              <a:t>/2</a:t>
            </a:r>
            <a:r>
              <a:rPr i="1"/>
              <a:t> </a:t>
            </a:r>
            <a:r>
              <a:rPr>
                <a:latin typeface="Wingdings"/>
                <a:ea typeface="Wingdings"/>
                <a:cs typeface="Wingdings"/>
                <a:sym typeface="Wingdings"/>
              </a:rPr>
              <a:t></a:t>
            </a:r>
            <a:r>
              <a:t>accept </a:t>
            </a:r>
            <a:r>
              <a:rPr i="1"/>
              <a:t>H</a:t>
            </a:r>
            <a:r>
              <a:rPr i="1" baseline="-25000"/>
              <a:t>0</a:t>
            </a:r>
          </a:p>
        </p:txBody>
      </p:sp>
      <p:pic>
        <p:nvPicPr>
          <p:cNvPr id="245" name="Picture 2" descr="Picture 2"/>
          <p:cNvPicPr>
            <a:picLocks noChangeAspect="1"/>
          </p:cNvPicPr>
          <p:nvPr/>
        </p:nvPicPr>
        <p:blipFill>
          <a:blip r:embed="rId3"/>
          <a:stretch>
            <a:fillRect/>
          </a:stretch>
        </p:blipFill>
        <p:spPr>
          <a:xfrm>
            <a:off x="3352800" y="2133600"/>
            <a:ext cx="1449388" cy="1066800"/>
          </a:xfrm>
          <a:prstGeom prst="rect">
            <a:avLst/>
          </a:prstGeom>
          <a:ln w="12700">
            <a:miter lim="400000"/>
          </a:ln>
        </p:spPr>
      </p:pic>
      <p:pic>
        <p:nvPicPr>
          <p:cNvPr id="246" name="Picture 3" descr="Picture 3"/>
          <p:cNvPicPr>
            <a:picLocks noChangeAspect="1"/>
          </p:cNvPicPr>
          <p:nvPr/>
        </p:nvPicPr>
        <p:blipFill>
          <a:blip r:embed="rId4"/>
          <a:stretch>
            <a:fillRect/>
          </a:stretch>
        </p:blipFill>
        <p:spPr>
          <a:xfrm>
            <a:off x="2895600" y="3886200"/>
            <a:ext cx="3309938" cy="762000"/>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ubtitle 2"/>
          <p:cNvSpPr txBox="1">
            <a:spLocks noGrp="1"/>
          </p:cNvSpPr>
          <p:nvPr>
            <p:ph type="subTitle" sz="half" idx="1"/>
          </p:nvPr>
        </p:nvSpPr>
        <p:spPr>
          <a:xfrm>
            <a:off x="457200" y="3886200"/>
            <a:ext cx="8458200" cy="2590800"/>
          </a:xfrm>
          <a:prstGeom prst="rect">
            <a:avLst/>
          </a:prstGeom>
        </p:spPr>
        <p:txBody>
          <a:bodyPr/>
          <a:lstStyle/>
          <a:p>
            <a:pPr marL="339470" indent="-339470" algn="l" defTabSz="905255">
              <a:lnSpc>
                <a:spcPct val="90000"/>
              </a:lnSpc>
              <a:spcBef>
                <a:spcPts val="400"/>
              </a:spcBef>
              <a:buSzPct val="100000"/>
              <a:buFont typeface="Arial"/>
              <a:buChar char="•"/>
              <a:defRPr sz="1979"/>
            </a:pPr>
            <a:r>
              <a:rPr dirty="0"/>
              <a:t>Test statistic:</a:t>
            </a:r>
          </a:p>
          <a:p>
            <a:pPr algn="l" defTabSz="905255">
              <a:lnSpc>
                <a:spcPct val="90000"/>
              </a:lnSpc>
              <a:defRPr sz="1979"/>
            </a:pPr>
            <a:endParaRPr dirty="0"/>
          </a:p>
          <a:p>
            <a:pPr algn="l" defTabSz="905255">
              <a:lnSpc>
                <a:spcPct val="90000"/>
              </a:lnSpc>
              <a:defRPr sz="1979"/>
            </a:pPr>
            <a:endParaRPr dirty="0"/>
          </a:p>
          <a:p>
            <a:pPr algn="l" defTabSz="905255">
              <a:lnSpc>
                <a:spcPct val="90000"/>
              </a:lnSpc>
              <a:defRPr sz="1979"/>
            </a:pPr>
            <a:endParaRPr dirty="0"/>
          </a:p>
          <a:p>
            <a:pPr algn="l" defTabSz="905255">
              <a:lnSpc>
                <a:spcPct val="90000"/>
              </a:lnSpc>
              <a:defRPr sz="1979"/>
            </a:pPr>
            <a:endParaRPr dirty="0"/>
          </a:p>
          <a:p>
            <a:pPr marL="339470" indent="-339470" algn="l" defTabSz="905255">
              <a:lnSpc>
                <a:spcPct val="90000"/>
              </a:lnSpc>
              <a:spcBef>
                <a:spcPts val="400"/>
              </a:spcBef>
              <a:buSzPct val="100000"/>
              <a:buFont typeface="Arial"/>
              <a:buChar char="•"/>
              <a:defRPr sz="1979" i="1"/>
            </a:pPr>
            <a:r>
              <a:rPr dirty="0"/>
              <a:t>t</a:t>
            </a:r>
            <a:r>
              <a:rPr i="0" dirty="0"/>
              <a:t> ≤ 0 </a:t>
            </a:r>
            <a:r>
              <a:rPr lang="en-US" i="0" dirty="0"/>
              <a:t> </a:t>
            </a:r>
            <a:r>
              <a:rPr i="0" dirty="0">
                <a:latin typeface="Wingdings"/>
                <a:ea typeface="Wingdings"/>
                <a:cs typeface="Wingdings"/>
                <a:sym typeface="Wingdings"/>
              </a:rPr>
              <a:t></a:t>
            </a:r>
            <a:r>
              <a:rPr lang="en-US" dirty="0">
                <a:latin typeface="Wingdings"/>
                <a:ea typeface="Wingdings"/>
                <a:cs typeface="Wingdings"/>
                <a:sym typeface="Wingdings"/>
              </a:rPr>
              <a:t> </a:t>
            </a:r>
            <a:r>
              <a:rPr dirty="0"/>
              <a:t>p</a:t>
            </a:r>
            <a:r>
              <a:rPr i="0" dirty="0"/>
              <a:t> = 2 × (area to the left of </a:t>
            </a:r>
            <a:r>
              <a:rPr dirty="0"/>
              <a:t>t </a:t>
            </a:r>
            <a:r>
              <a:rPr i="0" dirty="0"/>
              <a:t>under a </a:t>
            </a:r>
            <a:r>
              <a:rPr dirty="0"/>
              <a:t>t</a:t>
            </a:r>
            <a:r>
              <a:rPr baseline="-25191" dirty="0"/>
              <a:t>d</a:t>
            </a:r>
            <a:r>
              <a:rPr i="0" baseline="-25191" dirty="0">
                <a:latin typeface="Symbol"/>
                <a:ea typeface="Symbol"/>
                <a:cs typeface="Symbol"/>
                <a:sym typeface="Symbol"/>
              </a:rPr>
              <a:t>²</a:t>
            </a:r>
            <a:r>
              <a:rPr i="0" dirty="0"/>
              <a:t> distribution)</a:t>
            </a:r>
          </a:p>
          <a:p>
            <a:pPr marL="339470" indent="-339470" algn="l" defTabSz="905255">
              <a:lnSpc>
                <a:spcPct val="90000"/>
              </a:lnSpc>
              <a:spcBef>
                <a:spcPts val="400"/>
              </a:spcBef>
              <a:buSzPct val="100000"/>
              <a:buFont typeface="Arial"/>
              <a:buChar char="•"/>
              <a:defRPr sz="1979"/>
            </a:pPr>
            <a:r>
              <a:rPr dirty="0"/>
              <a:t> </a:t>
            </a:r>
            <a:r>
              <a:rPr i="1" dirty="0"/>
              <a:t>t</a:t>
            </a:r>
            <a:r>
              <a:rPr dirty="0"/>
              <a:t> &gt; 0 </a:t>
            </a:r>
            <a:r>
              <a:rPr dirty="0">
                <a:latin typeface="Wingdings"/>
                <a:ea typeface="Wingdings"/>
                <a:cs typeface="Wingdings"/>
                <a:sym typeface="Wingdings"/>
              </a:rPr>
              <a:t></a:t>
            </a:r>
            <a:r>
              <a:rPr dirty="0"/>
              <a:t> </a:t>
            </a:r>
            <a:r>
              <a:rPr lang="en-US" dirty="0"/>
              <a:t>  </a:t>
            </a:r>
            <a:r>
              <a:rPr i="1" dirty="0"/>
              <a:t>p</a:t>
            </a:r>
            <a:r>
              <a:rPr dirty="0"/>
              <a:t> = 2 × (area to the right of </a:t>
            </a:r>
            <a:r>
              <a:rPr i="1" dirty="0"/>
              <a:t>t</a:t>
            </a:r>
            <a:r>
              <a:rPr dirty="0"/>
              <a:t> under a </a:t>
            </a:r>
            <a:r>
              <a:rPr i="1" dirty="0"/>
              <a:t>t</a:t>
            </a:r>
            <a:r>
              <a:rPr i="1" baseline="-25191" dirty="0"/>
              <a:t>d</a:t>
            </a:r>
            <a:r>
              <a:rPr baseline="-25191" dirty="0">
                <a:latin typeface="Symbol"/>
                <a:ea typeface="Symbol"/>
                <a:cs typeface="Symbol"/>
                <a:sym typeface="Symbol"/>
              </a:rPr>
              <a:t>²</a:t>
            </a:r>
            <a:r>
              <a:rPr dirty="0"/>
              <a:t> distribution)</a:t>
            </a:r>
          </a:p>
        </p:txBody>
      </p:sp>
      <p:pic>
        <p:nvPicPr>
          <p:cNvPr id="251" name="Picture 2" descr="Picture 2"/>
          <p:cNvPicPr>
            <a:picLocks noChangeAspect="1"/>
          </p:cNvPicPr>
          <p:nvPr/>
        </p:nvPicPr>
        <p:blipFill>
          <a:blip r:embed="rId3"/>
          <a:stretch>
            <a:fillRect/>
          </a:stretch>
        </p:blipFill>
        <p:spPr>
          <a:xfrm>
            <a:off x="1371600" y="228600"/>
            <a:ext cx="6575425" cy="3505200"/>
          </a:xfrm>
          <a:prstGeom prst="rect">
            <a:avLst/>
          </a:prstGeom>
          <a:ln w="12700">
            <a:miter lim="400000"/>
          </a:ln>
        </p:spPr>
      </p:pic>
      <p:pic>
        <p:nvPicPr>
          <p:cNvPr id="252" name="Picture 2" descr="Picture 2"/>
          <p:cNvPicPr>
            <a:picLocks noChangeAspect="1"/>
          </p:cNvPicPr>
          <p:nvPr/>
        </p:nvPicPr>
        <p:blipFill>
          <a:blip r:embed="rId4"/>
          <a:stretch>
            <a:fillRect/>
          </a:stretch>
        </p:blipFill>
        <p:spPr>
          <a:xfrm>
            <a:off x="3352800" y="4267200"/>
            <a:ext cx="1449388" cy="1066800"/>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ubtitle 2"/>
          <p:cNvSpPr txBox="1">
            <a:spLocks noGrp="1"/>
          </p:cNvSpPr>
          <p:nvPr>
            <p:ph type="subTitle" sz="quarter" idx="1"/>
          </p:nvPr>
        </p:nvSpPr>
        <p:spPr>
          <a:xfrm>
            <a:off x="533400" y="5410200"/>
            <a:ext cx="8229600" cy="1066800"/>
          </a:xfrm>
          <a:prstGeom prst="rect">
            <a:avLst/>
          </a:prstGeom>
        </p:spPr>
        <p:txBody>
          <a:bodyPr/>
          <a:lstStyle/>
          <a:p>
            <a:pPr algn="l">
              <a:defRPr sz="2200"/>
            </a:pPr>
            <a:endParaRPr/>
          </a:p>
        </p:txBody>
      </p:sp>
      <p:pic>
        <p:nvPicPr>
          <p:cNvPr id="255" name="Picture 4" descr="Picture 4"/>
          <p:cNvPicPr>
            <a:picLocks noChangeAspect="1"/>
          </p:cNvPicPr>
          <p:nvPr/>
        </p:nvPicPr>
        <p:blipFill>
          <a:blip r:embed="rId3"/>
          <a:stretch>
            <a:fillRect/>
          </a:stretch>
        </p:blipFill>
        <p:spPr>
          <a:xfrm>
            <a:off x="762000" y="457200"/>
            <a:ext cx="7620000" cy="3514725"/>
          </a:xfrm>
          <a:prstGeom prst="rect">
            <a:avLst/>
          </a:prstGeom>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ubtitle 2"/>
          <p:cNvSpPr txBox="1">
            <a:spLocks noGrp="1"/>
          </p:cNvSpPr>
          <p:nvPr>
            <p:ph type="subTitle" sz="half" idx="1"/>
          </p:nvPr>
        </p:nvSpPr>
        <p:spPr>
          <a:xfrm>
            <a:off x="609600" y="990600"/>
            <a:ext cx="7854950" cy="1752600"/>
          </a:xfrm>
          <a:prstGeom prst="rect">
            <a:avLst/>
          </a:prstGeom>
        </p:spPr>
        <p:txBody>
          <a:bodyPr/>
          <a:lstStyle/>
          <a:p>
            <a:pPr algn="l">
              <a:spcBef>
                <a:spcPts val="500"/>
              </a:spcBef>
              <a:defRPr sz="2200"/>
            </a:pPr>
            <a:r>
              <a:t>Two-sided 100% × (1-</a:t>
            </a:r>
            <a:r>
              <a:rPr>
                <a:latin typeface="Symbol"/>
                <a:ea typeface="Symbol"/>
                <a:cs typeface="Symbol"/>
                <a:sym typeface="Symbol"/>
              </a:rPr>
              <a:t>a</a:t>
            </a:r>
            <a:r>
              <a:t>) CI for </a:t>
            </a:r>
            <a:r>
              <a:rPr>
                <a:latin typeface="Symbol"/>
                <a:ea typeface="Symbol"/>
                <a:cs typeface="Symbol"/>
                <a:sym typeface="Symbol"/>
              </a:rPr>
              <a:t>m</a:t>
            </a:r>
            <a:r>
              <a:rPr baseline="-25000"/>
              <a:t>1</a:t>
            </a:r>
            <a:r>
              <a:t> - </a:t>
            </a:r>
            <a:r>
              <a:rPr>
                <a:latin typeface="Symbol"/>
                <a:ea typeface="Symbol"/>
                <a:cs typeface="Symbol"/>
                <a:sym typeface="Symbol"/>
              </a:rPr>
              <a:t>m</a:t>
            </a:r>
            <a:r>
              <a:rPr baseline="-25000"/>
              <a:t>2 </a:t>
            </a:r>
            <a:r>
              <a:t>(</a:t>
            </a:r>
            <a:r>
              <a:rPr>
                <a:latin typeface="Symbol"/>
                <a:ea typeface="Symbol"/>
                <a:cs typeface="Symbol"/>
                <a:sym typeface="Symbol"/>
              </a:rPr>
              <a:t>s</a:t>
            </a:r>
            <a:r>
              <a:rPr baseline="-25000"/>
              <a:t>1</a:t>
            </a:r>
            <a:r>
              <a:rPr baseline="30000"/>
              <a:t>2</a:t>
            </a:r>
            <a:r>
              <a:rPr>
                <a:latin typeface="Symbol"/>
                <a:ea typeface="Symbol"/>
                <a:cs typeface="Symbol"/>
                <a:sym typeface="Symbol"/>
              </a:rPr>
              <a:t> ¹ s</a:t>
            </a:r>
            <a:r>
              <a:rPr baseline="-25000"/>
              <a:t>2</a:t>
            </a:r>
            <a:r>
              <a:rPr baseline="30000"/>
              <a:t>2</a:t>
            </a:r>
            <a:r>
              <a:t>)</a:t>
            </a:r>
          </a:p>
        </p:txBody>
      </p:sp>
      <p:pic>
        <p:nvPicPr>
          <p:cNvPr id="263" name="Picture 3" descr="Picture 3"/>
          <p:cNvPicPr>
            <a:picLocks noChangeAspect="1"/>
          </p:cNvPicPr>
          <p:nvPr/>
        </p:nvPicPr>
        <p:blipFill>
          <a:blip r:embed="rId3"/>
          <a:stretch>
            <a:fillRect/>
          </a:stretch>
        </p:blipFill>
        <p:spPr>
          <a:xfrm>
            <a:off x="762000" y="1905000"/>
            <a:ext cx="7070725" cy="685800"/>
          </a:xfrm>
          <a:prstGeom prst="rect">
            <a:avLst/>
          </a:prstGeom>
          <a:ln w="12700">
            <a:miter lim="400000"/>
          </a:ln>
        </p:spPr>
      </p:pic>
    </p:spTree>
    <p:extLst>
      <p:ext uri="{BB962C8B-B14F-4D97-AF65-F5344CB8AC3E}">
        <p14:creationId xmlns:p14="http://schemas.microsoft.com/office/powerpoint/2010/main" val="1205300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52A269-8433-468B-8EC1-146EEAE29A11}"/>
              </a:ext>
            </a:extLst>
          </p:cNvPr>
          <p:cNvSpPr txBox="1"/>
          <p:nvPr/>
        </p:nvSpPr>
        <p:spPr>
          <a:xfrm>
            <a:off x="171071" y="-22473"/>
            <a:ext cx="8685253" cy="1615827"/>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Unequal Variances:</a:t>
            </a:r>
          </a:p>
          <a:p>
            <a:pPr algn="ctr"/>
            <a:r>
              <a:rPr lang="en-US" sz="2700" b="1" dirty="0"/>
              <a:t>Cardiovascular Disease, Pediatrics</a:t>
            </a:r>
          </a:p>
          <a:p>
            <a:endParaRPr lang="en-US" dirty="0"/>
          </a:p>
        </p:txBody>
      </p:sp>
      <p:sp>
        <p:nvSpPr>
          <p:cNvPr id="3" name="矩形 2">
            <a:extLst>
              <a:ext uri="{FF2B5EF4-FFF2-40B4-BE49-F238E27FC236}">
                <a16:creationId xmlns:a16="http://schemas.microsoft.com/office/drawing/2014/main" id="{D60E1F59-C760-4EF3-A1B9-BAEDFEEF01C7}"/>
              </a:ext>
            </a:extLst>
          </p:cNvPr>
          <p:cNvSpPr/>
          <p:nvPr/>
        </p:nvSpPr>
        <p:spPr>
          <a:xfrm>
            <a:off x="234972" y="1361573"/>
            <a:ext cx="8443539" cy="92333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Q: Consider the cholesterol data. </a:t>
            </a:r>
            <a:r>
              <a:rPr lang="en-US" b="1" dirty="0">
                <a:latin typeface="Arial" panose="020B0604020202020204" pitchFamily="34" charset="0"/>
                <a:cs typeface="Arial" panose="020B0604020202020204" pitchFamily="34" charset="0"/>
              </a:rPr>
              <a:t>Test for the equality of the mean cholesterol levels of the children whose fathers have died from heart disease vs. the children whose fathers do not have a history of heart disease.</a:t>
            </a:r>
          </a:p>
        </p:txBody>
      </p:sp>
      <p:sp>
        <p:nvSpPr>
          <p:cNvPr id="4" name="矩形 3">
            <a:extLst>
              <a:ext uri="{FF2B5EF4-FFF2-40B4-BE49-F238E27FC236}">
                <a16:creationId xmlns:a16="http://schemas.microsoft.com/office/drawing/2014/main" id="{1EA62ED8-AD7E-40B0-A1C4-2AF4501E1BBC}"/>
              </a:ext>
            </a:extLst>
          </p:cNvPr>
          <p:cNvSpPr/>
          <p:nvPr/>
        </p:nvSpPr>
        <p:spPr>
          <a:xfrm>
            <a:off x="240380" y="2392324"/>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02CCC22B-9291-4E8C-B962-12ED21FFACFA}"/>
              </a:ext>
            </a:extLst>
          </p:cNvPr>
          <p:cNvSpPr/>
          <p:nvPr/>
        </p:nvSpPr>
        <p:spPr>
          <a:xfrm>
            <a:off x="318959" y="2744974"/>
            <a:ext cx="8275563"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Tested for equality of the two variances: significantly different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Need to use two-sample </a:t>
            </a:r>
            <a:r>
              <a:rPr lang="en-US" i="1" dirty="0">
                <a:latin typeface="Arial" panose="020B0604020202020204" pitchFamily="34" charset="0"/>
                <a:cs typeface="Arial" panose="020B0604020202020204" pitchFamily="34" charset="0"/>
              </a:rPr>
              <a:t>t </a:t>
            </a:r>
            <a:r>
              <a:rPr lang="en-US" dirty="0">
                <a:latin typeface="Arial" panose="020B0604020202020204" pitchFamily="34" charset="0"/>
                <a:cs typeface="Arial" panose="020B0604020202020204" pitchFamily="34" charset="0"/>
              </a:rPr>
              <a:t>test for unequal variances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Test statistic:</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9952AF2-7146-4DAC-9EA9-7218CD12DAFE}"/>
                  </a:ext>
                </a:extLst>
              </p:cNvPr>
              <p:cNvSpPr txBox="1"/>
              <p:nvPr/>
            </p:nvSpPr>
            <p:spPr>
              <a:xfrm>
                <a:off x="2525848" y="3743942"/>
                <a:ext cx="3183692" cy="768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207.3−193.4</m:t>
                          </m:r>
                        </m:num>
                        <m:den>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35.6</m:t>
                                      </m:r>
                                    </m:e>
                                    <m:sup>
                                      <m:r>
                                        <a:rPr lang="en-US" sz="1600" i="1">
                                          <a:latin typeface="Cambria Math" panose="02040503050406030204" pitchFamily="18" charset="0"/>
                                        </a:rPr>
                                        <m:t>2</m:t>
                                      </m:r>
                                    </m:sup>
                                  </m:sSup>
                                </m:num>
                                <m:den>
                                  <m:r>
                                    <a:rPr lang="en-US" sz="1600" i="1">
                                      <a:latin typeface="Cambria Math" panose="02040503050406030204" pitchFamily="18" charset="0"/>
                                    </a:rPr>
                                    <m:t>100</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17.3</m:t>
                                      </m:r>
                                    </m:e>
                                    <m:sup>
                                      <m:r>
                                        <a:rPr lang="en-US" sz="1600" i="1">
                                          <a:latin typeface="Cambria Math" panose="02040503050406030204" pitchFamily="18" charset="0"/>
                                        </a:rPr>
                                        <m:t>2</m:t>
                                      </m:r>
                                    </m:sup>
                                  </m:sSup>
                                </m:num>
                                <m:den>
                                  <m:r>
                                    <a:rPr lang="en-US" sz="1600" i="1">
                                      <a:latin typeface="Cambria Math" panose="02040503050406030204" pitchFamily="18" charset="0"/>
                                    </a:rPr>
                                    <m:t>74</m:t>
                                  </m:r>
                                </m:den>
                              </m:f>
                            </m:e>
                          </m:rad>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13.9</m:t>
                          </m:r>
                        </m:num>
                        <m:den>
                          <m:r>
                            <a:rPr lang="en-US" sz="1600" i="1">
                              <a:latin typeface="Cambria Math" panose="02040503050406030204" pitchFamily="18" charset="0"/>
                            </a:rPr>
                            <m:t>4.089</m:t>
                          </m:r>
                        </m:den>
                      </m:f>
                      <m:r>
                        <a:rPr lang="en-US" sz="1600" i="1">
                          <a:latin typeface="Cambria Math" panose="02040503050406030204" pitchFamily="18" charset="0"/>
                        </a:rPr>
                        <m:t>=3.40</m:t>
                      </m:r>
                    </m:oMath>
                  </m:oMathPara>
                </a14:m>
                <a:endParaRPr lang="en-US" sz="1600" dirty="0"/>
              </a:p>
            </p:txBody>
          </p:sp>
        </mc:Choice>
        <mc:Fallback xmlns="">
          <p:sp>
            <p:nvSpPr>
              <p:cNvPr id="6" name="文本框 5">
                <a:extLst>
                  <a:ext uri="{FF2B5EF4-FFF2-40B4-BE49-F238E27FC236}">
                    <a16:creationId xmlns:a16="http://schemas.microsoft.com/office/drawing/2014/main" id="{99952AF2-7146-4DAC-9EA9-7218CD12DAFE}"/>
                  </a:ext>
                </a:extLst>
              </p:cNvPr>
              <p:cNvSpPr txBox="1">
                <a:spLocks noRot="1" noChangeAspect="1" noMove="1" noResize="1" noEditPoints="1" noAdjustHandles="1" noChangeArrowheads="1" noChangeShapeType="1" noTextEdit="1"/>
              </p:cNvSpPr>
              <p:nvPr/>
            </p:nvSpPr>
            <p:spPr>
              <a:xfrm>
                <a:off x="2525848" y="3743942"/>
                <a:ext cx="3183692" cy="768865"/>
              </a:xfrm>
              <a:prstGeom prst="rect">
                <a:avLst/>
              </a:prstGeom>
              <a:blipFill>
                <a:blip r:embed="rId3"/>
                <a:stretch>
                  <a:fillRect/>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D8865398-4D88-4AF0-8079-3227FB85013D}"/>
              </a:ext>
            </a:extLst>
          </p:cNvPr>
          <p:cNvSpPr/>
          <p:nvPr/>
        </p:nvSpPr>
        <p:spPr>
          <a:xfrm>
            <a:off x="357813" y="4725973"/>
            <a:ext cx="4499950"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Degrees of freedom are now computed:</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8A6AE97-9BF5-408F-85C4-86C1EBB10747}"/>
                  </a:ext>
                </a:extLst>
              </p:cNvPr>
              <p:cNvSpPr txBox="1"/>
              <p:nvPr/>
            </p:nvSpPr>
            <p:spPr>
              <a:xfrm>
                <a:off x="111466" y="5192049"/>
                <a:ext cx="8804462" cy="5220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500" i="1">
                              <a:latin typeface="Cambria Math" panose="02040503050406030204" pitchFamily="18" charset="0"/>
                            </a:rPr>
                          </m:ctrlPr>
                        </m:sSupPr>
                        <m:e>
                          <m:r>
                            <a:rPr lang="en-US" sz="1500" i="1">
                              <a:latin typeface="Cambria Math" panose="02040503050406030204" pitchFamily="18" charset="0"/>
                            </a:rPr>
                            <m:t>𝑑</m:t>
                          </m:r>
                        </m:e>
                        <m:sup>
                          <m:r>
                            <a:rPr lang="en-US" sz="1500" i="1">
                              <a:latin typeface="Cambria Math" panose="02040503050406030204" pitchFamily="18" charset="0"/>
                            </a:rPr>
                            <m:t>′</m:t>
                          </m:r>
                        </m:sup>
                      </m:sSup>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r>
                                <a:rPr lang="en-US" sz="1500" i="1">
                                  <a:latin typeface="Cambria Math" panose="02040503050406030204" pitchFamily="18" charset="0"/>
                                </a:rPr>
                                <m:t>+</m:t>
                              </m:r>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r>
                                <a:rPr lang="en-US" sz="1500" i="1">
                                  <a:latin typeface="Cambria Math" panose="02040503050406030204" pitchFamily="18" charset="0"/>
                                </a:rPr>
                                <m:t>)</m:t>
                              </m:r>
                            </m:e>
                            <m:sup>
                              <m:r>
                                <a:rPr lang="en-US" sz="1500" i="1">
                                  <a:latin typeface="Cambria Math" panose="02040503050406030204" pitchFamily="18" charset="0"/>
                                </a:rPr>
                                <m:t>2</m:t>
                              </m:r>
                            </m:sup>
                          </m:sSup>
                        </m:num>
                        <m:den>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f>
                                        <m:fPr>
                                          <m:type m:val="lin"/>
                                          <m:ctrlPr>
                                            <a:rPr lang="en-US" sz="1500" i="1">
                                              <a:latin typeface="Cambria Math" panose="02040503050406030204" pitchFamily="18" charset="0"/>
                                            </a:rPr>
                                          </m:ctrlPr>
                                        </m:fPr>
                                        <m:num>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1</m:t>
                                              </m:r>
                                            </m:sub>
                                            <m:sup>
                                              <m:r>
                                                <a:rPr lang="en-US" sz="1500" i="1">
                                                  <a:latin typeface="Cambria Math" panose="02040503050406030204" pitchFamily="18" charset="0"/>
                                                </a:rPr>
                                                <m:t>2</m:t>
                                              </m:r>
                                            </m:sup>
                                          </m:sSubSup>
                                        </m:num>
                                        <m:den>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den>
                                      </m:f>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1</m:t>
                                      </m:r>
                                    </m:sub>
                                  </m:sSub>
                                  <m:r>
                                    <a:rPr lang="en-US" sz="1500" i="1">
                                      <a:latin typeface="Cambria Math" panose="02040503050406030204" pitchFamily="18" charset="0"/>
                                    </a:rPr>
                                    <m:t>−1</m:t>
                                  </m:r>
                                </m:e>
                              </m:d>
                            </m:den>
                          </m:f>
                          <m:r>
                            <a:rPr lang="en-US" sz="1500" i="1">
                              <a:latin typeface="Cambria Math" panose="02040503050406030204" pitchFamily="18" charset="0"/>
                            </a:rPr>
                            <m:t>+</m:t>
                          </m:r>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f>
                                        <m:fPr>
                                          <m:type m:val="lin"/>
                                          <m:ctrlPr>
                                            <a:rPr lang="en-US" sz="1500" i="1">
                                              <a:latin typeface="Cambria Math" panose="02040503050406030204" pitchFamily="18" charset="0"/>
                                            </a:rPr>
                                          </m:ctrlPr>
                                        </m:fPr>
                                        <m:num>
                                          <m:sSubSup>
                                            <m:sSubSupPr>
                                              <m:ctrlPr>
                                                <a:rPr lang="en-US" sz="1500" i="1">
                                                  <a:latin typeface="Cambria Math" panose="02040503050406030204" pitchFamily="18" charset="0"/>
                                                </a:rPr>
                                              </m:ctrlPr>
                                            </m:sSubSupPr>
                                            <m:e>
                                              <m:r>
                                                <a:rPr lang="en-US" sz="1500" i="1">
                                                  <a:latin typeface="Cambria Math" panose="02040503050406030204" pitchFamily="18" charset="0"/>
                                                </a:rPr>
                                                <m:t>𝑠</m:t>
                                              </m:r>
                                            </m:e>
                                            <m:sub>
                                              <m:r>
                                                <a:rPr lang="en-US" sz="1500" i="1">
                                                  <a:latin typeface="Cambria Math" panose="02040503050406030204" pitchFamily="18" charset="0"/>
                                                </a:rPr>
                                                <m:t>2</m:t>
                                              </m:r>
                                            </m:sub>
                                            <m:sup>
                                              <m:r>
                                                <a:rPr lang="en-US" sz="1500" i="1">
                                                  <a:latin typeface="Cambria Math" panose="02040503050406030204" pitchFamily="18" charset="0"/>
                                                </a:rPr>
                                                <m:t>2</m:t>
                                              </m:r>
                                            </m:sup>
                                          </m:sSubSup>
                                        </m:num>
                                        <m:den>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den>
                                      </m:f>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𝑛</m:t>
                                      </m:r>
                                    </m:e>
                                    <m:sub>
                                      <m:r>
                                        <a:rPr lang="en-US" sz="1500" i="1">
                                          <a:latin typeface="Cambria Math" panose="02040503050406030204" pitchFamily="18" charset="0"/>
                                        </a:rPr>
                                        <m:t>2</m:t>
                                      </m:r>
                                    </m:sub>
                                  </m:sSub>
                                  <m:r>
                                    <a:rPr lang="en-US" sz="1500" i="1">
                                      <a:latin typeface="Cambria Math" panose="02040503050406030204" pitchFamily="18" charset="0"/>
                                    </a:rPr>
                                    <m:t>−1</m:t>
                                  </m:r>
                                </m:e>
                              </m:d>
                            </m:den>
                          </m:f>
                        </m:den>
                      </m:f>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35.6</m:t>
                                  </m:r>
                                </m:e>
                                <m:sup>
                                  <m:r>
                                    <a:rPr lang="en-US" sz="1500" i="1">
                                      <a:latin typeface="Cambria Math" panose="02040503050406030204" pitchFamily="18" charset="0"/>
                                    </a:rPr>
                                    <m:t>2</m:t>
                                  </m:r>
                                </m:sup>
                              </m:sSup>
                              <m:r>
                                <a:rPr lang="en-US" sz="1500" i="1">
                                  <a:latin typeface="Cambria Math" panose="02040503050406030204" pitchFamily="18" charset="0"/>
                                </a:rPr>
                                <m:t>/100+</m:t>
                              </m:r>
                              <m:sSup>
                                <m:sSupPr>
                                  <m:ctrlPr>
                                    <a:rPr lang="en-US" sz="1500" i="1">
                                      <a:latin typeface="Cambria Math" panose="02040503050406030204" pitchFamily="18" charset="0"/>
                                    </a:rPr>
                                  </m:ctrlPr>
                                </m:sSupPr>
                                <m:e>
                                  <m:r>
                                    <a:rPr lang="en-US" sz="1500" i="1">
                                      <a:latin typeface="Cambria Math" panose="02040503050406030204" pitchFamily="18" charset="0"/>
                                    </a:rPr>
                                    <m:t>17.3</m:t>
                                  </m:r>
                                </m:e>
                                <m:sup>
                                  <m:r>
                                    <a:rPr lang="en-US" sz="1500" i="1">
                                      <a:latin typeface="Cambria Math" panose="02040503050406030204" pitchFamily="18" charset="0"/>
                                    </a:rPr>
                                    <m:t>2</m:t>
                                  </m:r>
                                </m:sup>
                              </m:sSup>
                              <m:r>
                                <a:rPr lang="en-US" sz="1500" i="1">
                                  <a:latin typeface="Cambria Math" panose="02040503050406030204" pitchFamily="18" charset="0"/>
                                </a:rPr>
                                <m:t>/74)</m:t>
                              </m:r>
                            </m:e>
                            <m:sup>
                              <m:r>
                                <a:rPr lang="en-US" sz="1500" i="1">
                                  <a:latin typeface="Cambria Math" panose="02040503050406030204" pitchFamily="18" charset="0"/>
                                </a:rPr>
                                <m:t>2</m:t>
                              </m:r>
                            </m:sup>
                          </m:sSup>
                        </m:num>
                        <m:den>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35.6</m:t>
                                          </m:r>
                                        </m:e>
                                        <m:sup>
                                          <m:r>
                                            <a:rPr lang="en-US" sz="1500" i="1">
                                              <a:latin typeface="Cambria Math" panose="02040503050406030204" pitchFamily="18" charset="0"/>
                                            </a:rPr>
                                            <m:t>2</m:t>
                                          </m:r>
                                        </m:sup>
                                      </m:sSup>
                                      <m:r>
                                        <a:rPr lang="en-US" sz="1500" i="1">
                                          <a:latin typeface="Cambria Math" panose="02040503050406030204" pitchFamily="18" charset="0"/>
                                        </a:rPr>
                                        <m:t>/100</m:t>
                                      </m:r>
                                    </m:e>
                                  </m:d>
                                </m:e>
                                <m:sup>
                                  <m:r>
                                    <a:rPr lang="en-US" sz="1500" i="1">
                                      <a:latin typeface="Cambria Math" panose="02040503050406030204" pitchFamily="18" charset="0"/>
                                    </a:rPr>
                                    <m:t>2</m:t>
                                  </m:r>
                                </m:sup>
                              </m:sSup>
                            </m:num>
                            <m:den>
                              <m:r>
                                <a:rPr lang="en-US" sz="1500" i="1">
                                  <a:latin typeface="Cambria Math" panose="02040503050406030204" pitchFamily="18" charset="0"/>
                                </a:rPr>
                                <m:t>99</m:t>
                              </m:r>
                            </m:den>
                          </m:f>
                          <m:r>
                            <a:rPr lang="en-US" sz="1500" i="1">
                              <a:latin typeface="Cambria Math" panose="02040503050406030204" pitchFamily="18" charset="0"/>
                            </a:rPr>
                            <m:t>+</m:t>
                          </m:r>
                          <m:f>
                            <m:fPr>
                              <m:type m:val="lin"/>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d>
                                    <m:dPr>
                                      <m:ctrlPr>
                                        <a:rPr lang="en-US" sz="1500" i="1">
                                          <a:latin typeface="Cambria Math" panose="02040503050406030204" pitchFamily="18" charset="0"/>
                                        </a:rPr>
                                      </m:ctrlPr>
                                    </m:dPr>
                                    <m:e>
                                      <m:sSup>
                                        <m:sSupPr>
                                          <m:ctrlPr>
                                            <a:rPr lang="en-US" sz="1500" i="1">
                                              <a:latin typeface="Cambria Math" panose="02040503050406030204" pitchFamily="18" charset="0"/>
                                            </a:rPr>
                                          </m:ctrlPr>
                                        </m:sSupPr>
                                        <m:e>
                                          <m:r>
                                            <a:rPr lang="en-US" sz="1500" i="1">
                                              <a:latin typeface="Cambria Math" panose="02040503050406030204" pitchFamily="18" charset="0"/>
                                            </a:rPr>
                                            <m:t>17.3</m:t>
                                          </m:r>
                                        </m:e>
                                        <m:sup>
                                          <m:r>
                                            <a:rPr lang="en-US" sz="1500" i="1">
                                              <a:latin typeface="Cambria Math" panose="02040503050406030204" pitchFamily="18" charset="0"/>
                                            </a:rPr>
                                            <m:t>2</m:t>
                                          </m:r>
                                        </m:sup>
                                      </m:sSup>
                                      <m:r>
                                        <a:rPr lang="en-US" sz="1500" i="1">
                                          <a:latin typeface="Cambria Math" panose="02040503050406030204" pitchFamily="18" charset="0"/>
                                        </a:rPr>
                                        <m:t>/74</m:t>
                                      </m:r>
                                    </m:e>
                                  </m:d>
                                </m:e>
                                <m:sup>
                                  <m:r>
                                    <a:rPr lang="en-US" sz="1500" i="1">
                                      <a:latin typeface="Cambria Math" panose="02040503050406030204" pitchFamily="18" charset="0"/>
                                    </a:rPr>
                                    <m:t>2</m:t>
                                  </m:r>
                                </m:sup>
                              </m:sSup>
                            </m:num>
                            <m:den>
                              <m:d>
                                <m:dPr>
                                  <m:ctrlPr>
                                    <a:rPr lang="en-US" sz="1500" i="1">
                                      <a:latin typeface="Cambria Math" panose="02040503050406030204" pitchFamily="18" charset="0"/>
                                    </a:rPr>
                                  </m:ctrlPr>
                                </m:dPr>
                                <m:e>
                                  <m:r>
                                    <a:rPr lang="en-US" sz="1500" i="1">
                                      <a:latin typeface="Cambria Math" panose="02040503050406030204" pitchFamily="18" charset="0"/>
                                    </a:rPr>
                                    <m:t>73</m:t>
                                  </m:r>
                                </m:e>
                              </m:d>
                            </m:den>
                          </m:f>
                        </m:den>
                      </m:f>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16.718</m:t>
                              </m:r>
                            </m:e>
                            <m:sup>
                              <m:r>
                                <a:rPr lang="en-US" sz="1500" i="1">
                                  <a:latin typeface="Cambria Math" panose="02040503050406030204" pitchFamily="18" charset="0"/>
                                </a:rPr>
                                <m:t>2</m:t>
                              </m:r>
                            </m:sup>
                          </m:sSup>
                        </m:num>
                        <m:den>
                          <m:r>
                            <a:rPr lang="en-US" sz="1500" i="1">
                              <a:latin typeface="Cambria Math" panose="02040503050406030204" pitchFamily="18" charset="0"/>
                            </a:rPr>
                            <m:t>1.8465</m:t>
                          </m:r>
                        </m:den>
                      </m:f>
                      <m:r>
                        <a:rPr lang="en-US" sz="1500" i="1">
                          <a:latin typeface="Cambria Math" panose="02040503050406030204" pitchFamily="18" charset="0"/>
                        </a:rPr>
                        <m:t>=151.4</m:t>
                      </m:r>
                    </m:oMath>
                  </m:oMathPara>
                </a14:m>
                <a:endParaRPr lang="en-US" sz="1500"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D8A6AE97-9BF5-408F-85C4-86C1EBB10747}"/>
                  </a:ext>
                </a:extLst>
              </p:cNvPr>
              <p:cNvSpPr txBox="1">
                <a:spLocks noRot="1" noChangeAspect="1" noMove="1" noResize="1" noEditPoints="1" noAdjustHandles="1" noChangeArrowheads="1" noChangeShapeType="1" noTextEdit="1"/>
              </p:cNvSpPr>
              <p:nvPr/>
            </p:nvSpPr>
            <p:spPr>
              <a:xfrm>
                <a:off x="111466" y="5192049"/>
                <a:ext cx="8804462" cy="522066"/>
              </a:xfrm>
              <a:prstGeom prst="rect">
                <a:avLst/>
              </a:prstGeom>
              <a:blipFill>
                <a:blip r:embed="rId4"/>
                <a:stretch>
                  <a:fillRect/>
                </a:stretch>
              </a:blipFill>
            </p:spPr>
            <p:txBody>
              <a:bodyPr/>
              <a:lstStyle/>
              <a:p>
                <a:r>
                  <a:rPr lang="en-US">
                    <a:noFill/>
                  </a:rPr>
                  <a:t> </a:t>
                </a:r>
              </a:p>
            </p:txBody>
          </p:sp>
        </mc:Fallback>
      </mc:AlternateContent>
      <p:sp>
        <p:nvSpPr>
          <p:cNvPr id="10" name="矩形 9">
            <a:extLst>
              <a:ext uri="{FF2B5EF4-FFF2-40B4-BE49-F238E27FC236}">
                <a16:creationId xmlns:a16="http://schemas.microsoft.com/office/drawing/2014/main" id="{8D7F8BB2-3A07-4ADC-ABE9-A183759017CC}"/>
              </a:ext>
            </a:extLst>
          </p:cNvPr>
          <p:cNvSpPr/>
          <p:nvPr/>
        </p:nvSpPr>
        <p:spPr>
          <a:xfrm>
            <a:off x="350231" y="5968308"/>
            <a:ext cx="8443538" cy="36933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Critical value method: </a:t>
            </a:r>
            <a:r>
              <a:rPr lang="en-US" i="1" dirty="0">
                <a:latin typeface="Arial" panose="020B0604020202020204" pitchFamily="34" charset="0"/>
                <a:ea typeface="等线" panose="02010600030101010101" pitchFamily="2" charset="-122"/>
                <a:cs typeface="Arial" panose="020B0604020202020204" pitchFamily="34" charset="0"/>
              </a:rPr>
              <a:t>t </a:t>
            </a:r>
            <a:r>
              <a:rPr lang="en-US" dirty="0">
                <a:latin typeface="Arial" panose="020B0604020202020204" pitchFamily="34" charset="0"/>
                <a:ea typeface="等线" panose="02010600030101010101" pitchFamily="2" charset="-122"/>
                <a:cs typeface="Arial" panose="020B0604020202020204" pitchFamily="34" charset="0"/>
              </a:rPr>
              <a:t>= 3.40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baseline="-25000" dirty="0">
                <a:latin typeface="Arial" panose="020B0604020202020204" pitchFamily="34" charset="0"/>
                <a:ea typeface="等线" panose="02010600030101010101" pitchFamily="2" charset="-122"/>
                <a:cs typeface="Arial" panose="020B0604020202020204" pitchFamily="34" charset="0"/>
              </a:rPr>
              <a:t>120,.975 </a:t>
            </a:r>
            <a:r>
              <a:rPr lang="en-US" dirty="0">
                <a:latin typeface="Arial" panose="020B0604020202020204" pitchFamily="34" charset="0"/>
                <a:ea typeface="等线" panose="02010600030101010101" pitchFamily="2" charset="-122"/>
                <a:cs typeface="Arial" panose="020B0604020202020204" pitchFamily="34" charset="0"/>
              </a:rPr>
              <a:t>= 1.980 &gt; </a:t>
            </a:r>
            <a:r>
              <a:rPr lang="en-US" b="1" i="1" dirty="0">
                <a:latin typeface="Arial" panose="020B0604020202020204" pitchFamily="34" charset="0"/>
                <a:ea typeface="等线" panose="02010600030101010101" pitchFamily="2" charset="-122"/>
                <a:cs typeface="Arial" panose="020B0604020202020204" pitchFamily="34" charset="0"/>
              </a:rPr>
              <a:t>t </a:t>
            </a:r>
            <a:r>
              <a:rPr lang="en-US" b="1" baseline="-25000" dirty="0">
                <a:latin typeface="Arial" panose="020B0604020202020204" pitchFamily="34" charset="0"/>
                <a:ea typeface="等线" panose="02010600030101010101" pitchFamily="2" charset="-122"/>
                <a:cs typeface="Arial" panose="020B0604020202020204" pitchFamily="34" charset="0"/>
              </a:rPr>
              <a:t>151,0.975</a:t>
            </a:r>
          </a:p>
        </p:txBody>
      </p:sp>
      <p:pic>
        <p:nvPicPr>
          <p:cNvPr id="11" name="Picture 2" descr="Picture 2">
            <a:extLst>
              <a:ext uri="{FF2B5EF4-FFF2-40B4-BE49-F238E27FC236}">
                <a16:creationId xmlns:a16="http://schemas.microsoft.com/office/drawing/2014/main" id="{1F818BC8-7ABD-4E5A-A5B1-B1563A676FFD}"/>
              </a:ext>
            </a:extLst>
          </p:cNvPr>
          <p:cNvPicPr>
            <a:picLocks noChangeAspect="1"/>
          </p:cNvPicPr>
          <p:nvPr/>
        </p:nvPicPr>
        <p:blipFill>
          <a:blip r:embed="rId5"/>
          <a:stretch>
            <a:fillRect/>
          </a:stretch>
        </p:blipFill>
        <p:spPr>
          <a:xfrm>
            <a:off x="7344381" y="2654034"/>
            <a:ext cx="1449388" cy="1066800"/>
          </a:xfrm>
          <a:prstGeom prst="rect">
            <a:avLst/>
          </a:prstGeom>
          <a:ln w="12700">
            <a:miter lim="400000"/>
          </a:ln>
        </p:spPr>
      </p:pic>
    </p:spTree>
    <p:extLst>
      <p:ext uri="{BB962C8B-B14F-4D97-AF65-F5344CB8AC3E}">
        <p14:creationId xmlns:p14="http://schemas.microsoft.com/office/powerpoint/2010/main" val="3644010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97FE2-0564-4068-B523-0757E8ABF65A}"/>
              </a:ext>
            </a:extLst>
          </p:cNvPr>
          <p:cNvPicPr>
            <a:picLocks noChangeAspect="1"/>
          </p:cNvPicPr>
          <p:nvPr/>
        </p:nvPicPr>
        <p:blipFill>
          <a:blip r:embed="rId2"/>
          <a:stretch>
            <a:fillRect/>
          </a:stretch>
        </p:blipFill>
        <p:spPr>
          <a:xfrm>
            <a:off x="1315454" y="32452"/>
            <a:ext cx="6544208" cy="6825548"/>
          </a:xfrm>
          <a:prstGeom prst="rect">
            <a:avLst/>
          </a:prstGeom>
        </p:spPr>
      </p:pic>
      <p:sp>
        <p:nvSpPr>
          <p:cNvPr id="3" name="Rectangle 2">
            <a:extLst>
              <a:ext uri="{FF2B5EF4-FFF2-40B4-BE49-F238E27FC236}">
                <a16:creationId xmlns:a16="http://schemas.microsoft.com/office/drawing/2014/main" id="{CE68603F-B030-4D5F-9BFA-96309E81E22F}"/>
              </a:ext>
            </a:extLst>
          </p:cNvPr>
          <p:cNvSpPr/>
          <p:nvPr/>
        </p:nvSpPr>
        <p:spPr>
          <a:xfrm>
            <a:off x="5250094" y="6410604"/>
            <a:ext cx="482886" cy="154113"/>
          </a:xfrm>
          <a:prstGeom prst="rect">
            <a:avLst/>
          </a:prstGeom>
          <a:noFill/>
          <a:ln w="3492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565644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5140ED-548C-4D7E-B8EE-63526D314BED}"/>
              </a:ext>
            </a:extLst>
          </p:cNvPr>
          <p:cNvSpPr txBox="1"/>
          <p:nvPr/>
        </p:nvSpPr>
        <p:spPr>
          <a:xfrm>
            <a:off x="285596" y="1513751"/>
            <a:ext cx="7411257" cy="36933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use the qt command of R to evaluate </a:t>
            </a:r>
            <a:r>
              <a:rPr lang="en-US" b="1" i="1" dirty="0">
                <a:latin typeface="Arial" panose="020B0604020202020204" pitchFamily="34" charset="0"/>
                <a:ea typeface="等线" panose="02010600030101010101" pitchFamily="2" charset="-122"/>
                <a:cs typeface="Arial" panose="020B0604020202020204" pitchFamily="34" charset="0"/>
              </a:rPr>
              <a:t>t</a:t>
            </a:r>
            <a:r>
              <a:rPr lang="en-US" b="1" baseline="-25000" dirty="0">
                <a:latin typeface="Arial" panose="020B0604020202020204" pitchFamily="34" charset="0"/>
                <a:ea typeface="等线" panose="02010600030101010101" pitchFamily="2" charset="-122"/>
                <a:cs typeface="Arial" panose="020B0604020202020204" pitchFamily="34" charset="0"/>
              </a:rPr>
              <a:t>151,.975 </a:t>
            </a:r>
            <a:r>
              <a:rPr lang="en-US" dirty="0">
                <a:latin typeface="Arial" panose="020B0604020202020204" pitchFamily="34" charset="0"/>
                <a:ea typeface="等线" panose="02010600030101010101" pitchFamily="2" charset="-122"/>
                <a:cs typeface="Arial" panose="020B0604020202020204" pitchFamily="34" charset="0"/>
              </a:rPr>
              <a:t>directly as follows:</a:t>
            </a:r>
          </a:p>
        </p:txBody>
      </p:sp>
      <p:sp>
        <p:nvSpPr>
          <p:cNvPr id="3" name="矩形 2">
            <a:extLst>
              <a:ext uri="{FF2B5EF4-FFF2-40B4-BE49-F238E27FC236}">
                <a16:creationId xmlns:a16="http://schemas.microsoft.com/office/drawing/2014/main" id="{C4046E58-1FE1-41F5-885E-E632B5312EC9}"/>
              </a:ext>
            </a:extLst>
          </p:cNvPr>
          <p:cNvSpPr/>
          <p:nvPr/>
        </p:nvSpPr>
        <p:spPr>
          <a:xfrm>
            <a:off x="285596" y="2877189"/>
            <a:ext cx="7878057"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 = 3.40 &gt; 1.976</a:t>
            </a:r>
            <a:r>
              <a:rPr lang="en-US" dirty="0">
                <a:latin typeface="Arial" panose="020B0604020202020204" pitchFamily="34" charset="0"/>
                <a:cs typeface="Arial" panose="020B0604020202020204" pitchFamily="34" charset="0"/>
                <a:sym typeface="Wingdings" panose="05000000000000000000" pitchFamily="2" charset="2"/>
              </a:rPr>
              <a:t> r</a:t>
            </a:r>
            <a:r>
              <a:rPr lang="en-US" dirty="0">
                <a:latin typeface="Arial" panose="020B0604020202020204" pitchFamily="34" charset="0"/>
                <a:cs typeface="Arial" panose="020B0604020202020204" pitchFamily="34" charset="0"/>
              </a:rPr>
              <a:t>eject H0 using a two-sided test at the 5% level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exact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use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command of R :</a:t>
            </a:r>
          </a:p>
        </p:txBody>
      </p:sp>
      <p:pic>
        <p:nvPicPr>
          <p:cNvPr id="4" name="图片 3">
            <a:extLst>
              <a:ext uri="{FF2B5EF4-FFF2-40B4-BE49-F238E27FC236}">
                <a16:creationId xmlns:a16="http://schemas.microsoft.com/office/drawing/2014/main" id="{DA461962-250E-4BDB-889A-7F13489EFF2E}"/>
              </a:ext>
            </a:extLst>
          </p:cNvPr>
          <p:cNvPicPr>
            <a:picLocks noChangeAspect="1"/>
          </p:cNvPicPr>
          <p:nvPr/>
        </p:nvPicPr>
        <p:blipFill>
          <a:blip r:embed="rId3"/>
          <a:stretch>
            <a:fillRect/>
          </a:stretch>
        </p:blipFill>
        <p:spPr>
          <a:xfrm>
            <a:off x="1842185" y="3662610"/>
            <a:ext cx="4764881" cy="1135856"/>
          </a:xfrm>
          <a:prstGeom prst="rect">
            <a:avLst/>
          </a:prstGeom>
        </p:spPr>
      </p:pic>
      <p:sp>
        <p:nvSpPr>
          <p:cNvPr id="5" name="矩形 4">
            <a:extLst>
              <a:ext uri="{FF2B5EF4-FFF2-40B4-BE49-F238E27FC236}">
                <a16:creationId xmlns:a16="http://schemas.microsoft.com/office/drawing/2014/main" id="{2EB835E0-0CED-4012-BA3E-C602D5186E7B}"/>
              </a:ext>
            </a:extLst>
          </p:cNvPr>
          <p:cNvSpPr/>
          <p:nvPr/>
        </p:nvSpPr>
        <p:spPr>
          <a:xfrm>
            <a:off x="171070" y="4937556"/>
            <a:ext cx="8736625" cy="1754326"/>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two-sided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 0.0009</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mean cholesterol levels in children whose fathers have died from heart disease are significantly higher than mean cholesterol levels in children of fathers without heart disease</a:t>
            </a:r>
          </a:p>
          <a:p>
            <a:pPr algn="just"/>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a:t>
            </a:r>
            <a:r>
              <a:rPr lang="en-US" dirty="0">
                <a:latin typeface="Arial" panose="020B0604020202020204" pitchFamily="34" charset="0"/>
                <a:cs typeface="Arial" panose="020B0604020202020204" pitchFamily="34" charset="0"/>
              </a:rPr>
              <a:t>cause of this difference? genetic factors, environmental factors such as diet, </a:t>
            </a:r>
          </a:p>
          <a:p>
            <a:pPr algn="just"/>
            <a:r>
              <a:rPr lang="en-US" dirty="0">
                <a:latin typeface="Arial" panose="020B0604020202020204" pitchFamily="34" charset="0"/>
                <a:cs typeface="Arial" panose="020B0604020202020204" pitchFamily="34" charset="0"/>
              </a:rPr>
              <a:t>           or both?</a:t>
            </a:r>
          </a:p>
        </p:txBody>
      </p:sp>
      <p:pic>
        <p:nvPicPr>
          <p:cNvPr id="6" name="图片 5">
            <a:extLst>
              <a:ext uri="{FF2B5EF4-FFF2-40B4-BE49-F238E27FC236}">
                <a16:creationId xmlns:a16="http://schemas.microsoft.com/office/drawing/2014/main" id="{87135782-4A93-47C3-9ACD-ECDD3E59881C}"/>
              </a:ext>
            </a:extLst>
          </p:cNvPr>
          <p:cNvPicPr>
            <a:picLocks noChangeAspect="1"/>
          </p:cNvPicPr>
          <p:nvPr/>
        </p:nvPicPr>
        <p:blipFill>
          <a:blip r:embed="rId4"/>
          <a:stretch>
            <a:fillRect/>
          </a:stretch>
        </p:blipFill>
        <p:spPr>
          <a:xfrm>
            <a:off x="2369842" y="1984220"/>
            <a:ext cx="1854782" cy="753879"/>
          </a:xfrm>
          <a:prstGeom prst="rect">
            <a:avLst/>
          </a:prstGeom>
        </p:spPr>
      </p:pic>
      <p:sp>
        <p:nvSpPr>
          <p:cNvPr id="7" name="文本框 1">
            <a:extLst>
              <a:ext uri="{FF2B5EF4-FFF2-40B4-BE49-F238E27FC236}">
                <a16:creationId xmlns:a16="http://schemas.microsoft.com/office/drawing/2014/main" id="{E84EB496-477D-4BCC-BF50-2F5BE7F589C3}"/>
              </a:ext>
            </a:extLst>
          </p:cNvPr>
          <p:cNvSpPr txBox="1"/>
          <p:nvPr/>
        </p:nvSpPr>
        <p:spPr>
          <a:xfrm>
            <a:off x="285596" y="31374"/>
            <a:ext cx="8685253" cy="1615827"/>
          </a:xfrm>
          <a:prstGeom prst="rect">
            <a:avLst/>
          </a:prstGeom>
          <a:noFill/>
        </p:spPr>
        <p:txBody>
          <a:bodyPr wrap="square" rtlCol="0">
            <a:spAutoFit/>
          </a:bodyPr>
          <a:lstStyle/>
          <a:p>
            <a:pPr algn="ctr"/>
            <a:r>
              <a:rPr lang="en-US" sz="2700" b="1" dirty="0"/>
              <a:t>Example on Two-Sample </a:t>
            </a:r>
            <a:r>
              <a:rPr lang="en-US" sz="2700" b="1" i="1" dirty="0"/>
              <a:t>t</a:t>
            </a:r>
            <a:r>
              <a:rPr lang="en-US" sz="2700" b="1" dirty="0"/>
              <a:t> Test for Independent Samples with Unequal Variances:</a:t>
            </a:r>
          </a:p>
          <a:p>
            <a:pPr algn="ctr"/>
            <a:r>
              <a:rPr lang="en-US" sz="2700" b="1" dirty="0"/>
              <a:t>Cardiovascular Disease, Pediatrics</a:t>
            </a:r>
          </a:p>
          <a:p>
            <a:endParaRPr lang="en-US" dirty="0"/>
          </a:p>
        </p:txBody>
      </p:sp>
    </p:spTree>
    <p:extLst>
      <p:ext uri="{BB962C8B-B14F-4D97-AF65-F5344CB8AC3E}">
        <p14:creationId xmlns:p14="http://schemas.microsoft.com/office/powerpoint/2010/main" val="3956360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ubtitle 2"/>
          <p:cNvSpPr txBox="1">
            <a:spLocks noGrp="1"/>
          </p:cNvSpPr>
          <p:nvPr>
            <p:ph type="subTitle" sz="half" idx="1"/>
          </p:nvPr>
        </p:nvSpPr>
        <p:spPr>
          <a:xfrm>
            <a:off x="755073" y="5105400"/>
            <a:ext cx="7854950" cy="1752600"/>
          </a:xfrm>
          <a:prstGeom prst="rect">
            <a:avLst/>
          </a:prstGeom>
        </p:spPr>
        <p:txBody>
          <a:bodyPr/>
          <a:lstStyle/>
          <a:p>
            <a:pPr marL="342900" indent="-342900" algn="just">
              <a:lnSpc>
                <a:spcPct val="90000"/>
              </a:lnSpc>
              <a:spcBef>
                <a:spcPts val="500"/>
              </a:spcBef>
              <a:buSzPct val="100000"/>
              <a:buFont typeface="Arial"/>
              <a:buChar char="•"/>
              <a:defRPr sz="2200"/>
            </a:pPr>
            <a:r>
              <a:rPr dirty="0"/>
              <a:t>Two procedures for comparing two means from independent</a:t>
            </a:r>
            <a:r>
              <a:rPr lang="en-US" dirty="0"/>
              <a:t> and</a:t>
            </a:r>
            <a:r>
              <a:rPr dirty="0"/>
              <a:t> normally distributed </a:t>
            </a:r>
          </a:p>
          <a:p>
            <a:pPr marL="342900" indent="-342900" algn="just">
              <a:lnSpc>
                <a:spcPct val="90000"/>
              </a:lnSpc>
              <a:spcBef>
                <a:spcPts val="500"/>
              </a:spcBef>
              <a:buSzPct val="100000"/>
              <a:buFont typeface="Arial"/>
              <a:buChar char="•"/>
              <a:defRPr sz="2200"/>
            </a:pPr>
            <a:r>
              <a:rPr dirty="0"/>
              <a:t>First step: test for the equality of the two variances </a:t>
            </a:r>
            <a:r>
              <a:rPr b="1" dirty="0"/>
              <a:t>*F test* </a:t>
            </a:r>
          </a:p>
          <a:p>
            <a:pPr marL="800100" lvl="1" indent="-342900" algn="just">
              <a:lnSpc>
                <a:spcPct val="90000"/>
              </a:lnSpc>
              <a:spcBef>
                <a:spcPts val="400"/>
              </a:spcBef>
              <a:buSzPct val="100000"/>
              <a:buFont typeface="Arial"/>
              <a:buChar char="•"/>
              <a:defRPr sz="1800"/>
            </a:pPr>
            <a:r>
              <a:rPr dirty="0"/>
              <a:t>If this test is not significant </a:t>
            </a:r>
            <a:r>
              <a:rPr dirty="0">
                <a:latin typeface="Wingdings"/>
                <a:ea typeface="Wingdings"/>
                <a:cs typeface="Wingdings"/>
                <a:sym typeface="Wingdings"/>
              </a:rPr>
              <a:t></a:t>
            </a:r>
            <a:r>
              <a:rPr dirty="0"/>
              <a:t>use the </a:t>
            </a:r>
            <a:r>
              <a:rPr i="1" dirty="0"/>
              <a:t>t</a:t>
            </a:r>
            <a:r>
              <a:rPr dirty="0"/>
              <a:t> test with equal variances </a:t>
            </a:r>
            <a:endParaRPr sz="2800" dirty="0">
              <a:solidFill>
                <a:srgbClr val="888888"/>
              </a:solidFill>
            </a:endParaRPr>
          </a:p>
          <a:p>
            <a:pPr marL="800100" lvl="1" indent="-342900" algn="just">
              <a:lnSpc>
                <a:spcPct val="90000"/>
              </a:lnSpc>
              <a:spcBef>
                <a:spcPts val="400"/>
              </a:spcBef>
              <a:buSzPct val="100000"/>
              <a:buFont typeface="Arial"/>
              <a:buChar char="•"/>
              <a:defRPr sz="1800"/>
            </a:pPr>
            <a:r>
              <a:rPr lang="en-US" dirty="0"/>
              <a:t>If this test is significant </a:t>
            </a:r>
            <a:r>
              <a:rPr lang="en-US" dirty="0">
                <a:sym typeface="Wingdings" panose="05000000000000000000" pitchFamily="2" charset="2"/>
              </a:rPr>
              <a:t> </a:t>
            </a:r>
            <a:r>
              <a:rPr dirty="0"/>
              <a:t>use the </a:t>
            </a:r>
            <a:r>
              <a:rPr i="1" dirty="0"/>
              <a:t>t </a:t>
            </a:r>
            <a:r>
              <a:rPr dirty="0"/>
              <a:t>test with unequal variances</a:t>
            </a:r>
          </a:p>
        </p:txBody>
      </p:sp>
      <p:pic>
        <p:nvPicPr>
          <p:cNvPr id="258" name="Picture 2" descr="Picture 2"/>
          <p:cNvPicPr>
            <a:picLocks noChangeAspect="1"/>
          </p:cNvPicPr>
          <p:nvPr/>
        </p:nvPicPr>
        <p:blipFill>
          <a:blip r:embed="rId3"/>
          <a:stretch>
            <a:fillRect/>
          </a:stretch>
        </p:blipFill>
        <p:spPr>
          <a:xfrm>
            <a:off x="1054893" y="277091"/>
            <a:ext cx="7034214" cy="2743200"/>
          </a:xfrm>
          <a:prstGeom prst="rect">
            <a:avLst/>
          </a:prstGeom>
          <a:ln w="12700">
            <a:miter lim="400000"/>
          </a:ln>
        </p:spPr>
      </p:pic>
      <p:pic>
        <p:nvPicPr>
          <p:cNvPr id="4" name="Picture 2" descr="Picture 2">
            <a:extLst>
              <a:ext uri="{FF2B5EF4-FFF2-40B4-BE49-F238E27FC236}">
                <a16:creationId xmlns:a16="http://schemas.microsoft.com/office/drawing/2014/main" id="{C538722D-F330-47DC-9543-D5D20F21B088}"/>
              </a:ext>
            </a:extLst>
          </p:cNvPr>
          <p:cNvPicPr>
            <a:picLocks noChangeAspect="1"/>
          </p:cNvPicPr>
          <p:nvPr/>
        </p:nvPicPr>
        <p:blipFill>
          <a:blip r:embed="rId4"/>
          <a:stretch>
            <a:fillRect/>
          </a:stretch>
        </p:blipFill>
        <p:spPr>
          <a:xfrm>
            <a:off x="2493819" y="3072245"/>
            <a:ext cx="1449388" cy="1066800"/>
          </a:xfrm>
          <a:prstGeom prst="rect">
            <a:avLst/>
          </a:prstGeom>
          <a:ln w="12700">
            <a:miter lim="400000"/>
          </a:ln>
        </p:spPr>
      </p:pic>
      <p:pic>
        <p:nvPicPr>
          <p:cNvPr id="5" name="Picture 5" descr="Picture 5">
            <a:extLst>
              <a:ext uri="{FF2B5EF4-FFF2-40B4-BE49-F238E27FC236}">
                <a16:creationId xmlns:a16="http://schemas.microsoft.com/office/drawing/2014/main" id="{62E96E32-AA43-4B03-9924-5D7F5E10B43F}"/>
              </a:ext>
            </a:extLst>
          </p:cNvPr>
          <p:cNvPicPr>
            <a:picLocks noChangeAspect="1"/>
          </p:cNvPicPr>
          <p:nvPr/>
        </p:nvPicPr>
        <p:blipFill>
          <a:blip r:embed="rId5"/>
          <a:stretch>
            <a:fillRect/>
          </a:stretch>
        </p:blipFill>
        <p:spPr>
          <a:xfrm>
            <a:off x="5584115" y="3254708"/>
            <a:ext cx="2390269" cy="701873"/>
          </a:xfrm>
          <a:prstGeom prst="rect">
            <a:avLst/>
          </a:prstGeom>
          <a:ln w="12700">
            <a:miter lim="400000"/>
          </a:ln>
        </p:spPr>
      </p:pic>
      <p:pic>
        <p:nvPicPr>
          <p:cNvPr id="6" name="Picture 3" descr="Picture 3">
            <a:extLst>
              <a:ext uri="{FF2B5EF4-FFF2-40B4-BE49-F238E27FC236}">
                <a16:creationId xmlns:a16="http://schemas.microsoft.com/office/drawing/2014/main" id="{98EEABA3-8248-4A58-A4E7-596BC84FC622}"/>
              </a:ext>
            </a:extLst>
          </p:cNvPr>
          <p:cNvPicPr>
            <a:picLocks noChangeAspect="1"/>
          </p:cNvPicPr>
          <p:nvPr/>
        </p:nvPicPr>
        <p:blipFill>
          <a:blip r:embed="rId6"/>
          <a:stretch>
            <a:fillRect/>
          </a:stretch>
        </p:blipFill>
        <p:spPr>
          <a:xfrm>
            <a:off x="1563544" y="4241222"/>
            <a:ext cx="3309938" cy="762000"/>
          </a:xfrm>
          <a:prstGeom prst="rect">
            <a:avLst/>
          </a:prstGeom>
          <a:ln w="12700">
            <a:miter lim="400000"/>
          </a:ln>
        </p:spPr>
      </p:pic>
      <p:sp>
        <p:nvSpPr>
          <p:cNvPr id="8" name="TextBox 7">
            <a:extLst>
              <a:ext uri="{FF2B5EF4-FFF2-40B4-BE49-F238E27FC236}">
                <a16:creationId xmlns:a16="http://schemas.microsoft.com/office/drawing/2014/main" id="{585B097A-56F5-410A-9AE7-86FFF1053E70}"/>
              </a:ext>
            </a:extLst>
          </p:cNvPr>
          <p:cNvSpPr txBox="1"/>
          <p:nvPr/>
        </p:nvSpPr>
        <p:spPr>
          <a:xfrm>
            <a:off x="4400550" y="485745"/>
            <a:ext cx="136207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400"/>
              </a:spcBef>
              <a:defRPr sz="2000" i="1"/>
            </a:pPr>
            <a:r>
              <a:rPr lang="en-US" dirty="0">
                <a:solidFill>
                  <a:schemeClr val="accent1">
                    <a:lumMod val="75000"/>
                  </a:schemeClr>
                </a:solidFill>
              </a:rPr>
              <a:t>F = s</a:t>
            </a:r>
            <a:r>
              <a:rPr lang="en-US" baseline="-25000" dirty="0">
                <a:solidFill>
                  <a:schemeClr val="accent1">
                    <a:lumMod val="75000"/>
                  </a:schemeClr>
                </a:solidFill>
              </a:rPr>
              <a:t>1</a:t>
            </a:r>
            <a:r>
              <a:rPr lang="en-US" baseline="30000" dirty="0">
                <a:solidFill>
                  <a:schemeClr val="accent1">
                    <a:lumMod val="75000"/>
                  </a:schemeClr>
                </a:solidFill>
              </a:rPr>
              <a:t>2</a:t>
            </a:r>
            <a:r>
              <a:rPr lang="en-US" dirty="0">
                <a:solidFill>
                  <a:schemeClr val="accent1">
                    <a:lumMod val="75000"/>
                  </a:schemeClr>
                </a:solidFill>
              </a:rPr>
              <a:t>/s</a:t>
            </a:r>
            <a:r>
              <a:rPr lang="en-US" baseline="-25000" dirty="0">
                <a:solidFill>
                  <a:schemeClr val="accent1">
                    <a:lumMod val="75000"/>
                  </a:schemeClr>
                </a:solidFill>
              </a:rPr>
              <a:t>2</a:t>
            </a:r>
            <a:r>
              <a:rPr lang="en-US" baseline="30000" dirty="0">
                <a:solidFill>
                  <a:schemeClr val="accent1">
                    <a:lumMod val="75000"/>
                  </a:schemeClr>
                </a:solidFill>
              </a:rPr>
              <a:t>2</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prstGeom prst="rect">
            <a:avLst/>
          </a:prstGeom>
        </p:spPr>
        <p:txBody>
          <a:bodyPr>
            <a:normAutofit fontScale="90000"/>
          </a:bodyPr>
          <a:lstStyle/>
          <a:p>
            <a:r>
              <a:rPr dirty="0"/>
              <a:t>Example</a:t>
            </a:r>
            <a:r>
              <a:rPr lang="en-US" dirty="0"/>
              <a:t>:</a:t>
            </a:r>
            <a:br>
              <a:rPr lang="en-US" dirty="0"/>
            </a:br>
            <a:r>
              <a:rPr lang="en-US" dirty="0"/>
              <a:t>Two-sample Hypothesis Testing</a:t>
            </a:r>
            <a:endParaRPr dirty="0"/>
          </a:p>
        </p:txBody>
      </p:sp>
      <p:sp>
        <p:nvSpPr>
          <p:cNvPr id="108" name="Content Placeholder 2"/>
          <p:cNvSpPr txBox="1">
            <a:spLocks noGrp="1"/>
          </p:cNvSpPr>
          <p:nvPr>
            <p:ph type="body" idx="1"/>
          </p:nvPr>
        </p:nvSpPr>
        <p:spPr>
          <a:xfrm>
            <a:off x="457200" y="1600200"/>
            <a:ext cx="8229600" cy="4525963"/>
          </a:xfrm>
          <a:prstGeom prst="rect">
            <a:avLst/>
          </a:prstGeom>
        </p:spPr>
        <p:txBody>
          <a:bodyPr/>
          <a:lstStyle>
            <a:lvl1pPr>
              <a:spcBef>
                <a:spcPts val="500"/>
              </a:spcBef>
              <a:defRPr sz="2200"/>
            </a:lvl1pPr>
            <a:lvl2pPr marL="742950" indent="-285750">
              <a:spcBef>
                <a:spcPts val="400"/>
              </a:spcBef>
              <a:defRPr sz="1800"/>
            </a:lvl2pPr>
          </a:lstStyle>
          <a:p>
            <a:r>
              <a:rPr lang="en-US" dirty="0"/>
              <a:t>R</a:t>
            </a:r>
            <a:r>
              <a:rPr dirty="0"/>
              <a:t>elationship between oral contraceptive (OC) use and blood pressure in women</a:t>
            </a:r>
          </a:p>
          <a:p>
            <a:pPr lvl="1"/>
            <a:r>
              <a:rPr dirty="0"/>
              <a:t>two different experimental designs</a:t>
            </a:r>
          </a:p>
        </p:txBody>
      </p:sp>
      <p:pic>
        <p:nvPicPr>
          <p:cNvPr id="3" name="Picture 2" descr="Chart&#10;&#10;Description automatically generated">
            <a:extLst>
              <a:ext uri="{FF2B5EF4-FFF2-40B4-BE49-F238E27FC236}">
                <a16:creationId xmlns:a16="http://schemas.microsoft.com/office/drawing/2014/main" id="{7A89A535-A320-408B-8E23-92160D2E849E}"/>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7835"/>
          <a:stretch/>
        </p:blipFill>
        <p:spPr>
          <a:xfrm>
            <a:off x="579788" y="2744415"/>
            <a:ext cx="3992211" cy="3838947"/>
          </a:xfrm>
          <a:prstGeom prst="rect">
            <a:avLst/>
          </a:prstGeom>
        </p:spPr>
      </p:pic>
      <p:pic>
        <p:nvPicPr>
          <p:cNvPr id="5" name="Picture 4" descr="Chart&#10;&#10;Description automatically generated">
            <a:extLst>
              <a:ext uri="{FF2B5EF4-FFF2-40B4-BE49-F238E27FC236}">
                <a16:creationId xmlns:a16="http://schemas.microsoft.com/office/drawing/2014/main" id="{95C4F982-915B-46B1-90ED-882CC4317999}"/>
              </a:ext>
            </a:extLst>
          </p:cNvPr>
          <p:cNvPicPr>
            <a:picLocks noChangeAspect="1"/>
          </p:cNvPicPr>
          <p:nvPr/>
        </p:nvPicPr>
        <p:blipFill rotWithShape="1">
          <a:blip r:embed="rId3">
            <a:extLst>
              <a:ext uri="{28A0092B-C50C-407E-A947-70E740481C1C}">
                <a14:useLocalDpi xmlns:a14="http://schemas.microsoft.com/office/drawing/2010/main" val="0"/>
              </a:ext>
            </a:extLst>
          </a:blip>
          <a:srcRect l="1259" t="7554" r="50997" b="149"/>
          <a:stretch/>
        </p:blipFill>
        <p:spPr>
          <a:xfrm>
            <a:off x="4792989" y="2744415"/>
            <a:ext cx="3771223" cy="3803260"/>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itle 1"/>
          <p:cNvSpPr txBox="1">
            <a:spLocks noGrp="1"/>
          </p:cNvSpPr>
          <p:nvPr>
            <p:ph type="title"/>
          </p:nvPr>
        </p:nvSpPr>
        <p:spPr>
          <a:prstGeom prst="rect">
            <a:avLst/>
          </a:prstGeom>
        </p:spPr>
        <p:txBody>
          <a:bodyPr/>
          <a:lstStyle/>
          <a:p>
            <a:endParaRPr/>
          </a:p>
        </p:txBody>
      </p:sp>
      <p:sp>
        <p:nvSpPr>
          <p:cNvPr id="266" name="Content Placeholder 2"/>
          <p:cNvSpPr txBox="1">
            <a:spLocks noGrp="1"/>
          </p:cNvSpPr>
          <p:nvPr>
            <p:ph type="body" idx="1"/>
          </p:nvPr>
        </p:nvSpPr>
        <p:spPr>
          <a:xfrm>
            <a:off x="457200" y="1600200"/>
            <a:ext cx="8229600" cy="4525963"/>
          </a:xfrm>
          <a:prstGeom prst="rect">
            <a:avLst/>
          </a:prstGeom>
        </p:spPr>
        <p:txBody>
          <a:bodyPr/>
          <a:lstStyle/>
          <a:p>
            <a:endParaRPr/>
          </a:p>
        </p:txBody>
      </p:sp>
      <p:pic>
        <p:nvPicPr>
          <p:cNvPr id="267" name="Picture 1" descr="Picture 1"/>
          <p:cNvPicPr>
            <a:picLocks noChangeAspect="1"/>
          </p:cNvPicPr>
          <p:nvPr/>
        </p:nvPicPr>
        <p:blipFill>
          <a:blip r:embed="rId3"/>
          <a:stretch>
            <a:fillRect/>
          </a:stretch>
        </p:blipFill>
        <p:spPr>
          <a:xfrm>
            <a:off x="1721643" y="274638"/>
            <a:ext cx="5091113" cy="6583364"/>
          </a:xfrm>
          <a:prstGeom prst="rect">
            <a:avLst/>
          </a:prstGeom>
          <a:ln w="12700">
            <a:miter lim="400000"/>
          </a:ln>
        </p:spPr>
      </p:pic>
      <p:sp>
        <p:nvSpPr>
          <p:cNvPr id="268" name="Straight Connector 4"/>
          <p:cNvSpPr/>
          <p:nvPr/>
        </p:nvSpPr>
        <p:spPr>
          <a:xfrm flipV="1">
            <a:off x="4267200" y="3124199"/>
            <a:ext cx="2133601" cy="3352802"/>
          </a:xfrm>
          <a:prstGeom prst="line">
            <a:avLst/>
          </a:prstGeom>
          <a:ln w="38100">
            <a:solidFill>
              <a:schemeClr val="accent6"/>
            </a:solidFill>
          </a:ln>
          <a:effectLst>
            <a:outerShdw blurRad="38100" dist="23000" dir="5400000" rotWithShape="0">
              <a:srgbClr val="000000">
                <a:alpha val="35000"/>
              </a:srgbClr>
            </a:outerShdw>
          </a:effectLst>
        </p:spPr>
        <p:txBody>
          <a:bodyPr lIns="45719" rIns="45719"/>
          <a:lstStyle/>
          <a:p>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ubtitle 2"/>
          <p:cNvSpPr txBox="1">
            <a:spLocks noGrp="1"/>
          </p:cNvSpPr>
          <p:nvPr>
            <p:ph type="subTitle" idx="1"/>
          </p:nvPr>
        </p:nvSpPr>
        <p:spPr>
          <a:xfrm>
            <a:off x="533400" y="838200"/>
            <a:ext cx="7854950" cy="5410200"/>
          </a:xfrm>
          <a:prstGeom prst="rect">
            <a:avLst/>
          </a:prstGeom>
        </p:spPr>
        <p:txBody>
          <a:bodyPr/>
          <a:lstStyle/>
          <a:p>
            <a:pPr>
              <a:spcBef>
                <a:spcPts val="600"/>
              </a:spcBef>
              <a:defRPr sz="2500" b="1"/>
            </a:pPr>
            <a:r>
              <a:rPr dirty="0"/>
              <a:t>Summary</a:t>
            </a:r>
          </a:p>
          <a:p>
            <a:pPr algn="l">
              <a:defRPr sz="2000"/>
            </a:pPr>
            <a:endParaRPr dirty="0"/>
          </a:p>
          <a:p>
            <a:pPr marL="342900" indent="-342900" algn="l">
              <a:spcBef>
                <a:spcPts val="400"/>
              </a:spcBef>
              <a:buClr>
                <a:srgbClr val="000000"/>
              </a:buClr>
              <a:buSzPct val="100000"/>
              <a:buFont typeface="Arial"/>
              <a:buChar char="•"/>
              <a:defRPr sz="2000"/>
            </a:pPr>
            <a:r>
              <a:rPr dirty="0"/>
              <a:t>Methods of hypothesis testing for comparing the means and variances of two normally distributed samples </a:t>
            </a:r>
          </a:p>
          <a:p>
            <a:pPr algn="l">
              <a:defRPr sz="2000"/>
            </a:pPr>
            <a:endParaRPr dirty="0"/>
          </a:p>
          <a:p>
            <a:pPr marL="342900" indent="-342900" algn="l">
              <a:spcBef>
                <a:spcPts val="400"/>
              </a:spcBef>
              <a:buClr>
                <a:srgbClr val="000000"/>
              </a:buClr>
              <a:buSzPct val="100000"/>
              <a:buFont typeface="Arial"/>
              <a:buChar char="•"/>
              <a:defRPr sz="2000"/>
            </a:pPr>
            <a:r>
              <a:rPr dirty="0"/>
              <a:t>Paired t test  and F test for two-sample problem: </a:t>
            </a:r>
          </a:p>
          <a:p>
            <a:pPr marL="800100" lvl="1" indent="-342900" algn="l">
              <a:spcBef>
                <a:spcPts val="300"/>
              </a:spcBef>
              <a:buClr>
                <a:srgbClr val="000000"/>
              </a:buClr>
              <a:buSzPct val="100000"/>
              <a:buFont typeface="Courier New"/>
              <a:buChar char="o"/>
              <a:defRPr sz="1600"/>
            </a:pPr>
            <a:r>
              <a:rPr dirty="0"/>
              <a:t>Two samples are </a:t>
            </a:r>
            <a:r>
              <a:t>paired </a:t>
            </a:r>
            <a:r>
              <a:rPr>
                <a:latin typeface="Wingdings"/>
                <a:ea typeface="Wingdings"/>
                <a:cs typeface="Wingdings"/>
                <a:sym typeface="Wingdings"/>
              </a:rPr>
              <a:t></a:t>
            </a:r>
            <a:r>
              <a:rPr lang="en-US">
                <a:latin typeface="Wingdings"/>
                <a:ea typeface="Wingdings"/>
                <a:cs typeface="Wingdings"/>
                <a:sym typeface="Wingdings"/>
              </a:rPr>
              <a:t> </a:t>
            </a:r>
            <a:r>
              <a:t>paired </a:t>
            </a:r>
            <a:r>
              <a:rPr dirty="0"/>
              <a:t>t test is appropriate</a:t>
            </a:r>
            <a:endParaRPr sz="2800" dirty="0">
              <a:solidFill>
                <a:srgbClr val="888888"/>
              </a:solidFill>
            </a:endParaRPr>
          </a:p>
          <a:p>
            <a:pPr marL="800100" lvl="1" indent="-342900" algn="l">
              <a:spcBef>
                <a:spcPts val="300"/>
              </a:spcBef>
              <a:buClr>
                <a:srgbClr val="000000"/>
              </a:buClr>
              <a:buSzPct val="100000"/>
              <a:buFont typeface="Courier New"/>
              <a:buChar char="o"/>
              <a:defRPr sz="1600"/>
            </a:pPr>
            <a:r>
              <a:rPr dirty="0"/>
              <a:t> samples are independent </a:t>
            </a:r>
            <a:r>
              <a:rPr dirty="0">
                <a:latin typeface="Wingdings"/>
                <a:ea typeface="Wingdings"/>
                <a:cs typeface="Wingdings"/>
                <a:sym typeface="Wingdings"/>
              </a:rPr>
              <a:t></a:t>
            </a:r>
            <a:r>
              <a:rPr dirty="0"/>
              <a:t>F test for the equality of two variances is used to decide whether the variances are significantly different </a:t>
            </a:r>
            <a:endParaRPr sz="2800" dirty="0">
              <a:solidFill>
                <a:srgbClr val="888888"/>
              </a:solidFill>
            </a:endParaRPr>
          </a:p>
          <a:p>
            <a:pPr marL="800100" lvl="1" indent="-342900" algn="l">
              <a:spcBef>
                <a:spcPts val="300"/>
              </a:spcBef>
              <a:buClr>
                <a:srgbClr val="000000"/>
              </a:buClr>
              <a:buSzPct val="100000"/>
              <a:buFont typeface="Courier New"/>
              <a:buChar char="o"/>
              <a:defRPr sz="1600"/>
            </a:pPr>
            <a:r>
              <a:rPr dirty="0"/>
              <a:t>If the variances are not significantly different </a:t>
            </a:r>
            <a:r>
              <a:rPr dirty="0">
                <a:latin typeface="Wingdings"/>
                <a:ea typeface="Wingdings"/>
                <a:cs typeface="Wingdings"/>
                <a:sym typeface="Wingdings"/>
              </a:rPr>
              <a:t></a:t>
            </a:r>
            <a:r>
              <a:rPr dirty="0"/>
              <a:t>two-sample t test with equal variances </a:t>
            </a:r>
          </a:p>
          <a:p>
            <a:pPr marL="800100" lvl="1" indent="-342900" algn="l">
              <a:spcBef>
                <a:spcPts val="300"/>
              </a:spcBef>
              <a:buClr>
                <a:srgbClr val="000000"/>
              </a:buClr>
              <a:buSzPct val="100000"/>
              <a:buFont typeface="Courier New"/>
              <a:buChar char="o"/>
              <a:defRPr sz="1600"/>
            </a:pPr>
            <a:r>
              <a:rPr dirty="0"/>
              <a:t>If the variances are significantly different </a:t>
            </a:r>
            <a:r>
              <a:rPr dirty="0">
                <a:latin typeface="Wingdings"/>
                <a:ea typeface="Wingdings"/>
                <a:cs typeface="Wingdings"/>
                <a:sym typeface="Wingdings"/>
              </a:rPr>
              <a:t></a:t>
            </a:r>
            <a:r>
              <a:rPr dirty="0"/>
              <a:t>two sample t test with unequal variances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ubtitle 2"/>
          <p:cNvSpPr txBox="1">
            <a:spLocks noGrp="1"/>
          </p:cNvSpPr>
          <p:nvPr>
            <p:ph type="subTitle" idx="1"/>
          </p:nvPr>
        </p:nvSpPr>
        <p:spPr>
          <a:xfrm>
            <a:off x="462988" y="5547168"/>
            <a:ext cx="8385858" cy="1137212"/>
          </a:xfrm>
          <a:prstGeom prst="rect">
            <a:avLst/>
          </a:prstGeom>
        </p:spPr>
        <p:txBody>
          <a:bodyPr/>
          <a:lstStyle/>
          <a:p>
            <a:pPr marL="457200" indent="-457200" algn="just">
              <a:lnSpc>
                <a:spcPct val="90000"/>
              </a:lnSpc>
              <a:spcBef>
                <a:spcPts val="400"/>
              </a:spcBef>
              <a:buClr>
                <a:srgbClr val="000000"/>
              </a:buClr>
              <a:buSzPct val="100000"/>
              <a:buFont typeface="Arial"/>
              <a:buChar char="•"/>
              <a:defRPr sz="2000" b="1"/>
            </a:pPr>
            <a:r>
              <a:rPr dirty="0"/>
              <a:t>Longitudinal or follow-up</a:t>
            </a:r>
            <a:r>
              <a:rPr b="0" dirty="0"/>
              <a:t> study: same group of people is followed </a:t>
            </a:r>
            <a:r>
              <a:rPr b="0" i="1" dirty="0"/>
              <a:t>over time</a:t>
            </a:r>
          </a:p>
          <a:p>
            <a:pPr marL="457200" indent="-457200" algn="just">
              <a:lnSpc>
                <a:spcPct val="90000"/>
              </a:lnSpc>
              <a:spcBef>
                <a:spcPts val="400"/>
              </a:spcBef>
              <a:buClr>
                <a:srgbClr val="000000"/>
              </a:buClr>
              <a:buSzPct val="100000"/>
              <a:buFont typeface="Arial"/>
              <a:buChar char="•"/>
              <a:defRPr sz="2000" i="1"/>
            </a:pPr>
            <a:r>
              <a:rPr dirty="0"/>
              <a:t>Paired-sample</a:t>
            </a:r>
            <a:r>
              <a:rPr i="0" dirty="0"/>
              <a:t> design:  each woman is used as her own control</a:t>
            </a:r>
          </a:p>
        </p:txBody>
      </p:sp>
      <p:sp>
        <p:nvSpPr>
          <p:cNvPr id="2" name="TextBox 1">
            <a:extLst>
              <a:ext uri="{FF2B5EF4-FFF2-40B4-BE49-F238E27FC236}">
                <a16:creationId xmlns:a16="http://schemas.microsoft.com/office/drawing/2014/main" id="{32263E5B-137C-4190-A4AD-8A0014815A40}"/>
              </a:ext>
            </a:extLst>
          </p:cNvPr>
          <p:cNvSpPr txBox="1"/>
          <p:nvPr/>
        </p:nvSpPr>
        <p:spPr>
          <a:xfrm>
            <a:off x="2056825" y="173620"/>
            <a:ext cx="5030349"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ctr"/>
            <a:r>
              <a:rPr lang="en-US" sz="2700" b="1" dirty="0"/>
              <a:t>Longitudinal Study Design:</a:t>
            </a:r>
          </a:p>
          <a:p>
            <a:pPr algn="ctr"/>
            <a:r>
              <a:rPr lang="en-US" sz="2700" b="1" dirty="0"/>
              <a:t>OC use vs. Blood Pressure</a:t>
            </a:r>
          </a:p>
          <a:p>
            <a:pPr marL="0" marR="0" indent="0" algn="l" defTabSz="914400" rtl="0" fontAlgn="auto" latinLnBrk="0" hangingPunct="0">
              <a:lnSpc>
                <a:spcPct val="100000"/>
              </a:lnSpc>
              <a:spcBef>
                <a:spcPts val="0"/>
              </a:spcBef>
              <a:spcAft>
                <a:spcPts val="0"/>
              </a:spcAft>
              <a:buClrTx/>
              <a:buSzTx/>
              <a:buFontTx/>
              <a:buNone/>
              <a:tabLst/>
            </a:pPr>
            <a:endParaRPr kumimoji="0" lang="en-US" sz="2700" b="0" i="0" u="none" strike="noStrike" cap="none" spc="0" normalizeH="0" baseline="0" dirty="0">
              <a:ln>
                <a:noFill/>
              </a:ln>
              <a:solidFill>
                <a:srgbClr val="000000"/>
              </a:solidFill>
              <a:effectLst/>
              <a:uFillTx/>
              <a:latin typeface="Arial"/>
              <a:ea typeface="Arial"/>
              <a:cs typeface="Arial"/>
              <a:sym typeface="Arial"/>
            </a:endParaRPr>
          </a:p>
        </p:txBody>
      </p:sp>
      <p:graphicFrame>
        <p:nvGraphicFramePr>
          <p:cNvPr id="3" name="Diagram 2">
            <a:extLst>
              <a:ext uri="{FF2B5EF4-FFF2-40B4-BE49-F238E27FC236}">
                <a16:creationId xmlns:a16="http://schemas.microsoft.com/office/drawing/2014/main" id="{37C78F72-C1EA-4FA1-A900-EE18297294DC}"/>
              </a:ext>
            </a:extLst>
          </p:cNvPr>
          <p:cNvGraphicFramePr/>
          <p:nvPr>
            <p:extLst>
              <p:ext uri="{D42A27DB-BD31-4B8C-83A1-F6EECF244321}">
                <p14:modId xmlns:p14="http://schemas.microsoft.com/office/powerpoint/2010/main" val="394983268"/>
              </p:ext>
            </p:extLst>
          </p:nvPr>
        </p:nvGraphicFramePr>
        <p:xfrm>
          <a:off x="-1504710" y="1064870"/>
          <a:ext cx="12153417" cy="408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Chart&#10;&#10;Description automatically generated">
            <a:extLst>
              <a:ext uri="{FF2B5EF4-FFF2-40B4-BE49-F238E27FC236}">
                <a16:creationId xmlns:a16="http://schemas.microsoft.com/office/drawing/2014/main" id="{2D28F386-76B7-4EA6-83D2-0D90B88D28D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000" t="7835"/>
          <a:stretch/>
        </p:blipFill>
        <p:spPr>
          <a:xfrm>
            <a:off x="5962756" y="1100798"/>
            <a:ext cx="2886090" cy="277529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440A3F79-2F99-4E70-89A9-91899E9F959A}"/>
              </a:ext>
            </a:extLst>
          </p:cNvPr>
          <p:cNvGraphicFramePr/>
          <p:nvPr>
            <p:extLst>
              <p:ext uri="{D42A27DB-BD31-4B8C-83A1-F6EECF244321}">
                <p14:modId xmlns:p14="http://schemas.microsoft.com/office/powerpoint/2010/main" val="3455370090"/>
              </p:ext>
            </p:extLst>
          </p:nvPr>
        </p:nvGraphicFramePr>
        <p:xfrm>
          <a:off x="-1504710" y="1064870"/>
          <a:ext cx="12153417" cy="408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6" name="Subtitle 2"/>
          <p:cNvSpPr txBox="1">
            <a:spLocks noGrp="1"/>
          </p:cNvSpPr>
          <p:nvPr>
            <p:ph type="subTitle" idx="1"/>
          </p:nvPr>
        </p:nvSpPr>
        <p:spPr>
          <a:xfrm>
            <a:off x="162046" y="4611548"/>
            <a:ext cx="8861795" cy="1569334"/>
          </a:xfrm>
          <a:prstGeom prst="rect">
            <a:avLst/>
          </a:prstGeom>
        </p:spPr>
        <p:txBody>
          <a:bodyPr>
            <a:normAutofit/>
          </a:bodyPr>
          <a:lstStyle/>
          <a:p>
            <a:pPr marL="457200" indent="-457200" algn="just">
              <a:spcBef>
                <a:spcPts val="400"/>
              </a:spcBef>
              <a:buClr>
                <a:srgbClr val="000000"/>
              </a:buClr>
              <a:buSzPct val="100000"/>
              <a:buFont typeface="Arial"/>
              <a:buChar char="•"/>
              <a:defRPr sz="2000" b="1"/>
            </a:pPr>
            <a:r>
              <a:rPr dirty="0"/>
              <a:t>Cross-sectional</a:t>
            </a:r>
            <a:r>
              <a:rPr b="0" dirty="0"/>
              <a:t> study:  participants are seen at only one point in time</a:t>
            </a:r>
          </a:p>
          <a:p>
            <a:pPr marL="457200" indent="-457200" algn="just">
              <a:spcBef>
                <a:spcPts val="400"/>
              </a:spcBef>
              <a:buClr>
                <a:srgbClr val="000000"/>
              </a:buClr>
              <a:buSzPct val="100000"/>
              <a:buFont typeface="Arial"/>
              <a:buChar char="•"/>
              <a:defRPr sz="2000" i="1"/>
            </a:pPr>
            <a:r>
              <a:rPr dirty="0"/>
              <a:t>Independent-sample</a:t>
            </a:r>
            <a:r>
              <a:rPr i="0" dirty="0"/>
              <a:t> design: two completely different groups of women are being compared</a:t>
            </a:r>
          </a:p>
          <a:p>
            <a:pPr marL="457200" indent="-457200" algn="just">
              <a:spcBef>
                <a:spcPts val="400"/>
              </a:spcBef>
              <a:buClr>
                <a:srgbClr val="000000"/>
              </a:buClr>
              <a:buSzPct val="100000"/>
              <a:buFont typeface="Arial"/>
              <a:buChar char="•"/>
              <a:defRPr sz="2000"/>
            </a:pPr>
            <a:r>
              <a:rPr lang="en-US" dirty="0"/>
              <a:t>L</a:t>
            </a:r>
            <a:r>
              <a:rPr dirty="0"/>
              <a:t>ess expensive than a follow-up </a:t>
            </a:r>
            <a:r>
              <a:rPr lang="en-US" dirty="0"/>
              <a:t>(longitudinal) </a:t>
            </a:r>
            <a:r>
              <a:rPr dirty="0"/>
              <a:t>study</a:t>
            </a:r>
          </a:p>
        </p:txBody>
      </p:sp>
      <p:sp>
        <p:nvSpPr>
          <p:cNvPr id="2" name="TextBox 1">
            <a:extLst>
              <a:ext uri="{FF2B5EF4-FFF2-40B4-BE49-F238E27FC236}">
                <a16:creationId xmlns:a16="http://schemas.microsoft.com/office/drawing/2014/main" id="{827B9D02-1B8E-441F-8339-79570EF35317}"/>
              </a:ext>
            </a:extLst>
          </p:cNvPr>
          <p:cNvSpPr txBox="1"/>
          <p:nvPr/>
        </p:nvSpPr>
        <p:spPr>
          <a:xfrm>
            <a:off x="2453833" y="277792"/>
            <a:ext cx="3785650" cy="7848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2700" b="1" dirty="0"/>
              <a:t>Cross-Sectional Study</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4" name="Picture 3" descr="Chart&#10;&#10;Description automatically generated">
            <a:extLst>
              <a:ext uri="{FF2B5EF4-FFF2-40B4-BE49-F238E27FC236}">
                <a16:creationId xmlns:a16="http://schemas.microsoft.com/office/drawing/2014/main" id="{80E13E44-5D69-49B7-BAF6-DA76206BA85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259" t="7554" r="50997" b="149"/>
          <a:stretch/>
        </p:blipFill>
        <p:spPr>
          <a:xfrm>
            <a:off x="6551396" y="277792"/>
            <a:ext cx="2472445" cy="2493449"/>
          </a:xfrm>
          <a:prstGeom prst="rect">
            <a:avLst/>
          </a:prstGeom>
        </p:spPr>
      </p:pic>
      <p:graphicFrame>
        <p:nvGraphicFramePr>
          <p:cNvPr id="9" name="Diagram 8">
            <a:extLst>
              <a:ext uri="{FF2B5EF4-FFF2-40B4-BE49-F238E27FC236}">
                <a16:creationId xmlns:a16="http://schemas.microsoft.com/office/drawing/2014/main" id="{01C7FDA1-6191-4F7E-997D-A3763D1179BA}"/>
              </a:ext>
            </a:extLst>
          </p:cNvPr>
          <p:cNvGraphicFramePr/>
          <p:nvPr>
            <p:extLst>
              <p:ext uri="{D42A27DB-BD31-4B8C-83A1-F6EECF244321}">
                <p14:modId xmlns:p14="http://schemas.microsoft.com/office/powerpoint/2010/main" val="145573762"/>
              </p:ext>
            </p:extLst>
          </p:nvPr>
        </p:nvGraphicFramePr>
        <p:xfrm>
          <a:off x="-809701" y="1108468"/>
          <a:ext cx="8865153" cy="30592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ubtitle 2"/>
          <p:cNvSpPr txBox="1">
            <a:spLocks noGrp="1"/>
          </p:cNvSpPr>
          <p:nvPr>
            <p:ph type="subTitle" idx="1"/>
          </p:nvPr>
        </p:nvSpPr>
        <p:spPr>
          <a:xfrm>
            <a:off x="533400" y="533400"/>
            <a:ext cx="7854950" cy="5943600"/>
          </a:xfrm>
          <a:prstGeom prst="rect">
            <a:avLst/>
          </a:prstGeom>
        </p:spPr>
        <p:txBody>
          <a:bodyPr/>
          <a:lstStyle/>
          <a:p>
            <a:pPr marL="342900" indent="-342900" algn="just">
              <a:lnSpc>
                <a:spcPct val="90000"/>
              </a:lnSpc>
              <a:spcBef>
                <a:spcPts val="400"/>
              </a:spcBef>
              <a:buSzPct val="100000"/>
              <a:buFont typeface="Arial"/>
              <a:buChar char="•"/>
              <a:defRPr sz="2000" b="1"/>
            </a:pPr>
            <a:r>
              <a:rPr dirty="0"/>
              <a:t>Paired sample</a:t>
            </a:r>
            <a:r>
              <a:rPr b="0" dirty="0"/>
              <a:t>: when each data point in the first sample is matched to a unique data point in the second sample</a:t>
            </a:r>
          </a:p>
          <a:p>
            <a:pPr marL="800100" lvl="1" indent="-342900" algn="just">
              <a:lnSpc>
                <a:spcPct val="90000"/>
              </a:lnSpc>
              <a:spcBef>
                <a:spcPts val="300"/>
              </a:spcBef>
              <a:buSzPct val="100000"/>
              <a:buFont typeface="Arial"/>
              <a:buChar char="•"/>
              <a:defRPr sz="1600"/>
            </a:pPr>
            <a:r>
              <a:rPr dirty="0"/>
              <a:t>two sets of measurements on the same people </a:t>
            </a:r>
            <a:endParaRPr lang="en-US" dirty="0"/>
          </a:p>
          <a:p>
            <a:pPr marL="800100" lvl="1" indent="-342900" algn="just">
              <a:lnSpc>
                <a:spcPct val="90000"/>
              </a:lnSpc>
              <a:spcBef>
                <a:spcPts val="300"/>
              </a:spcBef>
              <a:buSzPct val="100000"/>
              <a:buFont typeface="Arial"/>
              <a:buChar char="•"/>
              <a:defRPr sz="1600"/>
            </a:pPr>
            <a:r>
              <a:rPr dirty="0"/>
              <a:t>different people selected using matching criteria e.g. age and gender</a:t>
            </a:r>
            <a:endParaRPr sz="2800" dirty="0">
              <a:solidFill>
                <a:srgbClr val="888888"/>
              </a:solidFill>
            </a:endParaRPr>
          </a:p>
          <a:p>
            <a:pPr lvl="1" algn="just">
              <a:lnSpc>
                <a:spcPct val="90000"/>
              </a:lnSpc>
              <a:spcBef>
                <a:spcPts val="600"/>
              </a:spcBef>
              <a:defRPr sz="2000">
                <a:solidFill>
                  <a:srgbClr val="888888"/>
                </a:solidFill>
              </a:defRPr>
            </a:pPr>
            <a:endParaRPr sz="2800" dirty="0">
              <a:solidFill>
                <a:srgbClr val="888888"/>
              </a:solidFill>
            </a:endParaRPr>
          </a:p>
          <a:p>
            <a:pPr marL="342900" indent="-342900" algn="just">
              <a:lnSpc>
                <a:spcPct val="90000"/>
              </a:lnSpc>
              <a:spcBef>
                <a:spcPts val="400"/>
              </a:spcBef>
              <a:buSzPct val="100000"/>
              <a:buFont typeface="Arial"/>
              <a:buChar char="•"/>
              <a:defRPr sz="2000" b="1"/>
            </a:pPr>
            <a:r>
              <a:rPr dirty="0"/>
              <a:t>Independent samples</a:t>
            </a:r>
            <a:r>
              <a:rPr b="0" dirty="0"/>
              <a:t>: when data points in one sample are unrelated to data points in the second sample</a:t>
            </a:r>
          </a:p>
          <a:p>
            <a:pPr algn="just">
              <a:lnSpc>
                <a:spcPct val="90000"/>
              </a:lnSpc>
              <a:defRPr sz="2000"/>
            </a:pPr>
            <a:endParaRPr b="0" dirty="0"/>
          </a:p>
          <a:p>
            <a:pPr marL="342900" indent="-342900" algn="just">
              <a:lnSpc>
                <a:spcPct val="90000"/>
              </a:lnSpc>
              <a:spcBef>
                <a:spcPts val="400"/>
              </a:spcBef>
              <a:buSzPct val="100000"/>
              <a:buFont typeface="Arial"/>
              <a:buChar char="•"/>
              <a:defRPr sz="2000"/>
            </a:pPr>
            <a:r>
              <a:rPr dirty="0"/>
              <a:t>Paired-study design: more definitive </a:t>
            </a:r>
          </a:p>
          <a:p>
            <a:pPr marL="800100" lvl="1" indent="-342900" algn="just">
              <a:lnSpc>
                <a:spcPct val="90000"/>
              </a:lnSpc>
              <a:spcBef>
                <a:spcPts val="300"/>
              </a:spcBef>
              <a:buSzPct val="100000"/>
              <a:buFont typeface="Courier New"/>
              <a:buChar char="o"/>
              <a:defRPr sz="1600"/>
            </a:pPr>
            <a:r>
              <a:rPr dirty="0"/>
              <a:t>Example: most influencing factors present at first screening will also be there at the second screening and will not influence the comparison of BP levels </a:t>
            </a:r>
            <a:endParaRPr sz="2800" dirty="0">
              <a:solidFill>
                <a:srgbClr val="888888"/>
              </a:solidFill>
            </a:endParaRPr>
          </a:p>
          <a:p>
            <a:pPr marL="800100" lvl="1" indent="-342900" algn="just">
              <a:lnSpc>
                <a:spcPct val="90000"/>
              </a:lnSpc>
              <a:spcBef>
                <a:spcPts val="300"/>
              </a:spcBef>
              <a:buSzPct val="100000"/>
              <a:buFont typeface="Courier New"/>
              <a:buChar char="o"/>
              <a:defRPr sz="1600"/>
            </a:pPr>
            <a:r>
              <a:rPr dirty="0"/>
              <a:t>A control group of non-OC users would completely rule out possible causes of BP change</a:t>
            </a:r>
            <a:endParaRPr sz="2800" dirty="0">
              <a:solidFill>
                <a:srgbClr val="888888"/>
              </a:solidFill>
            </a:endParaRPr>
          </a:p>
          <a:p>
            <a:pPr marL="800100" lvl="1" indent="-342900" algn="just">
              <a:lnSpc>
                <a:spcPct val="90000"/>
              </a:lnSpc>
              <a:spcBef>
                <a:spcPts val="600"/>
              </a:spcBef>
              <a:buSzPct val="100000"/>
              <a:buFont typeface="Courier New"/>
              <a:buChar char="o"/>
              <a:defRPr sz="1600"/>
            </a:pPr>
            <a:endParaRPr sz="2800" dirty="0">
              <a:solidFill>
                <a:srgbClr val="888888"/>
              </a:solidFill>
            </a:endParaRPr>
          </a:p>
          <a:p>
            <a:pPr marL="342900" indent="-342900" algn="just">
              <a:lnSpc>
                <a:spcPct val="90000"/>
              </a:lnSpc>
              <a:spcBef>
                <a:spcPts val="400"/>
              </a:spcBef>
              <a:buSzPct val="100000"/>
              <a:buFont typeface="Arial"/>
              <a:buChar char="•"/>
              <a:defRPr sz="2000"/>
            </a:pPr>
            <a:r>
              <a:rPr dirty="0"/>
              <a:t>The second type of study (independent design): suggestive </a:t>
            </a:r>
          </a:p>
          <a:p>
            <a:pPr marL="800100" lvl="1" indent="-342900" algn="just">
              <a:lnSpc>
                <a:spcPct val="90000"/>
              </a:lnSpc>
              <a:spcBef>
                <a:spcPts val="300"/>
              </a:spcBef>
              <a:buSzPct val="100000"/>
              <a:buFont typeface="Courier New"/>
              <a:buChar char="o"/>
              <a:defRPr sz="1600"/>
            </a:pPr>
            <a:r>
              <a:rPr dirty="0"/>
              <a:t>other confounding factors may influence BP and cause an apparent difference to be found when none is actually present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ubtitle 2"/>
          <p:cNvSpPr txBox="1">
            <a:spLocks noGrp="1"/>
          </p:cNvSpPr>
          <p:nvPr>
            <p:ph type="subTitle" idx="1"/>
          </p:nvPr>
        </p:nvSpPr>
        <p:spPr>
          <a:xfrm>
            <a:off x="533400" y="553996"/>
            <a:ext cx="8382000" cy="6477000"/>
          </a:xfrm>
          <a:prstGeom prst="rect">
            <a:avLst/>
          </a:prstGeom>
        </p:spPr>
        <p:txBody>
          <a:bodyPr/>
          <a:lstStyle/>
          <a:p>
            <a:pPr algn="just">
              <a:spcBef>
                <a:spcPts val="400"/>
              </a:spcBef>
              <a:defRPr sz="2000" i="1"/>
            </a:pPr>
            <a:r>
              <a:rPr dirty="0"/>
              <a:t>H</a:t>
            </a:r>
            <a:r>
              <a:rPr baseline="-25000" dirty="0"/>
              <a:t>o</a:t>
            </a:r>
            <a:r>
              <a:rPr i="0" dirty="0"/>
              <a:t>: hypothesis to be tested</a:t>
            </a:r>
          </a:p>
          <a:p>
            <a:pPr algn="just">
              <a:spcBef>
                <a:spcPts val="400"/>
              </a:spcBef>
              <a:defRPr sz="2000" i="1"/>
            </a:pPr>
            <a:r>
              <a:rPr dirty="0"/>
              <a:t>H</a:t>
            </a:r>
            <a:r>
              <a:rPr baseline="-25000" dirty="0"/>
              <a:t>1</a:t>
            </a:r>
            <a:r>
              <a:rPr i="0" dirty="0"/>
              <a:t>: hypothesis contradicts the null hypothesis</a:t>
            </a:r>
          </a:p>
          <a:p>
            <a:pPr algn="just">
              <a:defRPr sz="2000"/>
            </a:pPr>
            <a:endParaRPr i="0" dirty="0"/>
          </a:p>
          <a:p>
            <a:pPr algn="just">
              <a:spcBef>
                <a:spcPts val="400"/>
              </a:spcBef>
              <a:defRPr sz="2000" i="1"/>
            </a:pPr>
            <a:r>
              <a:rPr dirty="0"/>
              <a:t>		H</a:t>
            </a:r>
            <a:r>
              <a:rPr i="0" baseline="-25000" dirty="0"/>
              <a:t>0</a:t>
            </a:r>
            <a:r>
              <a:rPr i="0" dirty="0"/>
              <a:t>: </a:t>
            </a:r>
            <a:r>
              <a:rPr i="0" dirty="0">
                <a:latin typeface="Symbol"/>
                <a:ea typeface="Symbol"/>
                <a:cs typeface="Symbol"/>
                <a:sym typeface="Symbol"/>
              </a:rPr>
              <a:t>m </a:t>
            </a:r>
            <a:r>
              <a:rPr i="0" dirty="0"/>
              <a:t>= </a:t>
            </a:r>
            <a:r>
              <a:rPr i="0" dirty="0">
                <a:latin typeface="Symbol"/>
                <a:ea typeface="Symbol"/>
                <a:cs typeface="Symbol"/>
                <a:sym typeface="Symbol"/>
              </a:rPr>
              <a:t>m</a:t>
            </a:r>
            <a:r>
              <a:rPr i="0" baseline="-25000" dirty="0"/>
              <a:t>0</a:t>
            </a:r>
            <a:r>
              <a:rPr i="0" dirty="0"/>
              <a:t>       vs.     </a:t>
            </a:r>
            <a:r>
              <a:rPr dirty="0"/>
              <a:t>H</a:t>
            </a:r>
            <a:r>
              <a:rPr i="0" baseline="-25000" dirty="0"/>
              <a:t>1</a:t>
            </a:r>
            <a:r>
              <a:rPr i="0" dirty="0"/>
              <a:t>: </a:t>
            </a:r>
            <a:r>
              <a:rPr i="0" dirty="0">
                <a:latin typeface="Symbol"/>
                <a:ea typeface="Symbol"/>
                <a:cs typeface="Symbol"/>
                <a:sym typeface="Symbol"/>
              </a:rPr>
              <a:t>m </a:t>
            </a:r>
            <a:r>
              <a:rPr i="0" dirty="0"/>
              <a:t>&lt; </a:t>
            </a:r>
            <a:r>
              <a:rPr i="0" dirty="0">
                <a:latin typeface="Symbol"/>
                <a:ea typeface="Symbol"/>
                <a:cs typeface="Symbol"/>
                <a:sym typeface="Symbol"/>
              </a:rPr>
              <a:t>m</a:t>
            </a:r>
            <a:r>
              <a:rPr i="0" baseline="-25000" dirty="0"/>
              <a:t>0</a:t>
            </a:r>
          </a:p>
          <a:p>
            <a:pPr algn="just">
              <a:defRPr sz="2000" baseline="-25000"/>
            </a:pPr>
            <a:endParaRPr i="0" baseline="-25000" dirty="0"/>
          </a:p>
          <a:p>
            <a:pPr marL="342900" indent="-342900" algn="just">
              <a:spcBef>
                <a:spcPts val="400"/>
              </a:spcBef>
              <a:buSzPct val="100000"/>
              <a:buFont typeface="Arial"/>
              <a:buChar char="•"/>
              <a:defRPr sz="2000"/>
            </a:pPr>
            <a:r>
              <a:rPr dirty="0"/>
              <a:t>Only possible decisions : H</a:t>
            </a:r>
            <a:r>
              <a:rPr baseline="-25000" dirty="0"/>
              <a:t>0</a:t>
            </a:r>
            <a:r>
              <a:rPr dirty="0"/>
              <a:t> is true or H</a:t>
            </a:r>
            <a:r>
              <a:rPr baseline="-25000" dirty="0"/>
              <a:t>1</a:t>
            </a:r>
            <a:r>
              <a:rPr dirty="0"/>
              <a:t> is true</a:t>
            </a:r>
          </a:p>
          <a:p>
            <a:pPr marL="342900" indent="-342900" algn="just">
              <a:spcBef>
                <a:spcPts val="400"/>
              </a:spcBef>
              <a:buSzPct val="100000"/>
              <a:buFont typeface="Arial"/>
              <a:buChar char="•"/>
              <a:defRPr sz="2000"/>
            </a:pPr>
            <a:r>
              <a:rPr lang="en-US" dirty="0"/>
              <a:t>O</a:t>
            </a:r>
            <a:r>
              <a:rPr dirty="0"/>
              <a:t>utcomes</a:t>
            </a:r>
            <a:r>
              <a:rPr lang="en-US" dirty="0"/>
              <a:t>: </a:t>
            </a:r>
            <a:r>
              <a:rPr dirty="0"/>
              <a:t>refer to </a:t>
            </a:r>
            <a:r>
              <a:rPr i="1" dirty="0"/>
              <a:t>H</a:t>
            </a:r>
            <a:r>
              <a:rPr i="1" baseline="-25000" dirty="0"/>
              <a:t>o</a:t>
            </a:r>
          </a:p>
          <a:p>
            <a:pPr marL="342900" indent="-342900" algn="just">
              <a:spcBef>
                <a:spcPts val="400"/>
              </a:spcBef>
              <a:buSzPct val="100000"/>
              <a:buFont typeface="Arial"/>
              <a:buChar char="•"/>
              <a:defRPr sz="2000"/>
            </a:pPr>
            <a:r>
              <a:rPr dirty="0"/>
              <a:t>Decision: </a:t>
            </a:r>
            <a:r>
              <a:rPr i="1" dirty="0"/>
              <a:t>H</a:t>
            </a:r>
            <a:r>
              <a:rPr i="1" baseline="-25000" dirty="0"/>
              <a:t>0</a:t>
            </a:r>
            <a:r>
              <a:rPr dirty="0"/>
              <a:t> is </a:t>
            </a:r>
            <a:r>
              <a:rPr dirty="0" err="1"/>
              <a:t>true</a:t>
            </a:r>
            <a:r>
              <a:rPr dirty="0" err="1">
                <a:latin typeface="Wingdings"/>
                <a:ea typeface="Wingdings"/>
                <a:cs typeface="Wingdings"/>
                <a:sym typeface="Wingdings"/>
              </a:rPr>
              <a:t></a:t>
            </a:r>
            <a:r>
              <a:rPr dirty="0" err="1"/>
              <a:t>we</a:t>
            </a:r>
            <a:r>
              <a:rPr dirty="0"/>
              <a:t> accept </a:t>
            </a:r>
            <a:r>
              <a:rPr i="1" dirty="0"/>
              <a:t>H</a:t>
            </a:r>
            <a:r>
              <a:rPr i="1" baseline="-25000" dirty="0"/>
              <a:t>0</a:t>
            </a:r>
          </a:p>
          <a:p>
            <a:pPr algn="just">
              <a:spcBef>
                <a:spcPts val="400"/>
              </a:spcBef>
              <a:buSzPct val="100000"/>
              <a:defRPr sz="2000"/>
            </a:pPr>
            <a:r>
              <a:rPr lang="en-US" i="1" dirty="0"/>
              <a:t>                     </a:t>
            </a:r>
            <a:r>
              <a:rPr i="1" dirty="0"/>
              <a:t>H</a:t>
            </a:r>
            <a:r>
              <a:rPr i="1" baseline="-25000" dirty="0"/>
              <a:t>1</a:t>
            </a:r>
            <a:r>
              <a:rPr dirty="0"/>
              <a:t> is true</a:t>
            </a:r>
            <a:r>
              <a:rPr dirty="0">
                <a:latin typeface="Wingdings"/>
                <a:ea typeface="Wingdings"/>
                <a:cs typeface="Wingdings"/>
                <a:sym typeface="Wingdings"/>
              </a:rPr>
              <a:t></a:t>
            </a:r>
            <a:r>
              <a:rPr i="1" dirty="0"/>
              <a:t>H</a:t>
            </a:r>
            <a:r>
              <a:rPr i="1" baseline="-25000" dirty="0"/>
              <a:t>0</a:t>
            </a:r>
            <a:r>
              <a:rPr dirty="0"/>
              <a:t> is not true or, we reject </a:t>
            </a:r>
            <a:r>
              <a:rPr i="1" dirty="0"/>
              <a:t>H</a:t>
            </a:r>
            <a:r>
              <a:rPr i="1" baseline="-25000" dirty="0"/>
              <a:t>0</a:t>
            </a:r>
          </a:p>
          <a:p>
            <a:pPr marL="342900" indent="-342900" algn="just">
              <a:spcBef>
                <a:spcPts val="400"/>
              </a:spcBef>
              <a:buSzPct val="100000"/>
              <a:buFont typeface="Arial"/>
              <a:buChar char="•"/>
              <a:defRPr sz="2000"/>
            </a:pPr>
            <a:r>
              <a:rPr dirty="0"/>
              <a:t>Four possible outcomes can occur:</a:t>
            </a:r>
          </a:p>
        </p:txBody>
      </p:sp>
      <p:pic>
        <p:nvPicPr>
          <p:cNvPr id="125" name="Picture 2" descr="Picture 2"/>
          <p:cNvPicPr>
            <a:picLocks noChangeAspect="1"/>
          </p:cNvPicPr>
          <p:nvPr/>
        </p:nvPicPr>
        <p:blipFill>
          <a:blip r:embed="rId3"/>
          <a:stretch>
            <a:fillRect/>
          </a:stretch>
        </p:blipFill>
        <p:spPr>
          <a:xfrm>
            <a:off x="685800" y="4267200"/>
            <a:ext cx="7131050" cy="1676400"/>
          </a:xfrm>
          <a:prstGeom prst="rect">
            <a:avLst/>
          </a:prstGeom>
          <a:ln w="12700">
            <a:miter lim="400000"/>
          </a:ln>
        </p:spPr>
      </p:pic>
      <p:sp>
        <p:nvSpPr>
          <p:cNvPr id="4" name="TextBox 3">
            <a:extLst>
              <a:ext uri="{FF2B5EF4-FFF2-40B4-BE49-F238E27FC236}">
                <a16:creationId xmlns:a16="http://schemas.microsoft.com/office/drawing/2014/main" id="{D815C66C-7DA7-4C16-AECB-525DFE9E7C76}"/>
              </a:ext>
            </a:extLst>
          </p:cNvPr>
          <p:cNvSpPr txBox="1"/>
          <p:nvPr/>
        </p:nvSpPr>
        <p:spPr>
          <a:xfrm>
            <a:off x="63354" y="0"/>
            <a:ext cx="1244891"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7030A0"/>
                </a:solidFill>
                <a:effectLst/>
                <a:uFillTx/>
                <a:latin typeface="Arial"/>
                <a:ea typeface="Arial"/>
                <a:cs typeface="Arial"/>
                <a:sym typeface="Arial"/>
              </a:rPr>
              <a:t>Recap</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12035</TotalTime>
  <Words>3446</Words>
  <Application>Microsoft Office PowerPoint</Application>
  <PresentationFormat>On-screen Show (4:3)</PresentationFormat>
  <Paragraphs>402</Paragraphs>
  <Slides>51</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StoneSerif</vt:lpstr>
      <vt:lpstr>StoneSerif-Italic</vt:lpstr>
      <vt:lpstr>Arial</vt:lpstr>
      <vt:lpstr>Calibri</vt:lpstr>
      <vt:lpstr>Cambria Math</vt:lpstr>
      <vt:lpstr>Courier New</vt:lpstr>
      <vt:lpstr>Symbol</vt:lpstr>
      <vt:lpstr>Wingdings</vt:lpstr>
      <vt:lpstr>Modeling_Theme</vt:lpstr>
      <vt:lpstr>EE3211 Modelling Techniques </vt:lpstr>
      <vt:lpstr>Overview</vt:lpstr>
      <vt:lpstr>Hypothesis Testing</vt:lpstr>
      <vt:lpstr>PowerPoint Presentation</vt:lpstr>
      <vt:lpstr>Example: Two-sample Hypothesis Testing</vt:lpstr>
      <vt:lpstr>PowerPoint Presentation</vt:lpstr>
      <vt:lpstr>PowerPoint Presentation</vt:lpstr>
      <vt:lpstr>PowerPoint Presentation</vt:lpstr>
      <vt:lpstr>PowerPoint Presentation</vt:lpstr>
      <vt:lpstr>PowerPoint Presentation</vt:lpstr>
      <vt:lpstr>Paired t-test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Equal vs. unequal variances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EE3211 Modelling Techniques </dc:title>
  <dc:creator>cityu</dc:creator>
  <cp:lastModifiedBy>cityukatiechan@gmail.com</cp:lastModifiedBy>
  <cp:revision>127</cp:revision>
  <dcterms:modified xsi:type="dcterms:W3CDTF">2021-01-31T07:30:58Z</dcterms:modified>
</cp:coreProperties>
</file>