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31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12" r:id="rId11"/>
    <p:sldId id="300" r:id="rId12"/>
    <p:sldId id="290" r:id="rId13"/>
    <p:sldId id="291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1" r:id="rId23"/>
    <p:sldId id="302" r:id="rId24"/>
    <p:sldId id="303" r:id="rId25"/>
    <p:sldId id="277" r:id="rId26"/>
    <p:sldId id="278" r:id="rId27"/>
    <p:sldId id="279" r:id="rId28"/>
    <p:sldId id="280" r:id="rId29"/>
    <p:sldId id="281" r:id="rId30"/>
    <p:sldId id="282" r:id="rId31"/>
    <p:sldId id="305" r:id="rId32"/>
    <p:sldId id="307" r:id="rId33"/>
    <p:sldId id="283" r:id="rId34"/>
    <p:sldId id="284" r:id="rId35"/>
    <p:sldId id="285" r:id="rId36"/>
    <p:sldId id="286" r:id="rId37"/>
    <p:sldId id="308" r:id="rId38"/>
    <p:sldId id="317" r:id="rId39"/>
    <p:sldId id="313" r:id="rId40"/>
    <p:sldId id="314" r:id="rId41"/>
    <p:sldId id="315" r:id="rId42"/>
    <p:sldId id="316" r:id="rId43"/>
    <p:sldId id="309" r:id="rId44"/>
    <p:sldId id="318" r:id="rId45"/>
    <p:sldId id="319" r:id="rId46"/>
    <p:sldId id="287" r:id="rId47"/>
    <p:sldId id="288" r:id="rId48"/>
    <p:sldId id="289" r:id="rId4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5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2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1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AutoNum type="arabicPeriod" startAt="2"/>
            </a:pPr>
            <a:endParaRPr lang="en-US" i="1" baseline="-250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i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30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000"/>
            </a:pPr>
            <a:endParaRPr sz="20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4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40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8085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C0EFE-24C4-A442-81EE-4B8DCB22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68BAB-0E5D-2443-9D13-F91ADD30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8368D-4116-FA4A-9FDC-4B0BA0D5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A44B-D402-C64C-959F-A92F6A6D97CD}" type="datetimeFigureOut">
              <a:rPr kumimoji="1" lang="zh-CN" altLang="en-US" smtClean="0"/>
              <a:t>2021/2/16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FDBBB-2B4E-6E4C-85A9-AD2037D3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D685F-6214-F340-ACC0-91AB362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918" y="6400413"/>
            <a:ext cx="279883" cy="276999"/>
          </a:xfrm>
        </p:spPr>
        <p:txBody>
          <a:bodyPr/>
          <a:lstStyle/>
          <a:p>
            <a:fld id="{AB68C7D6-7EA0-9948-82CF-35A0E7C6D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07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E704-7C28-4ADE-BA2F-7B8F51F4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After-class tutoring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BD33-61A1-4DB9-9A66-AC18D69E182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08264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3B9BF-2AA2-42E7-8C1A-79EA747C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1" y="4489364"/>
            <a:ext cx="75914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E912-B695-4D77-ABBD-1070A3F0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1" y="179170"/>
            <a:ext cx="7877175" cy="3657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DBB18B-E8BF-4634-B0FC-50722463A1BF}"/>
              </a:ext>
            </a:extLst>
          </p:cNvPr>
          <p:cNvCxnSpPr>
            <a:cxnSpLocks/>
          </p:cNvCxnSpPr>
          <p:nvPr/>
        </p:nvCxnSpPr>
        <p:spPr>
          <a:xfrm>
            <a:off x="1155099" y="443042"/>
            <a:ext cx="251485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1E39C-48E5-4B30-8DDA-EF7FAC3A1AAF}"/>
              </a:ext>
            </a:extLst>
          </p:cNvPr>
          <p:cNvCxnSpPr>
            <a:cxnSpLocks/>
          </p:cNvCxnSpPr>
          <p:nvPr/>
        </p:nvCxnSpPr>
        <p:spPr>
          <a:xfrm>
            <a:off x="1146858" y="1571629"/>
            <a:ext cx="310386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7F5D05-1749-43DA-A2BD-DF1024F49077}"/>
              </a:ext>
            </a:extLst>
          </p:cNvPr>
          <p:cNvCxnSpPr>
            <a:cxnSpLocks/>
          </p:cNvCxnSpPr>
          <p:nvPr/>
        </p:nvCxnSpPr>
        <p:spPr>
          <a:xfrm>
            <a:off x="2662876" y="2614236"/>
            <a:ext cx="25717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0670EF-6CF8-4365-ACC9-70A08FE39BC9}"/>
              </a:ext>
            </a:extLst>
          </p:cNvPr>
          <p:cNvCxnSpPr>
            <a:cxnSpLocks/>
          </p:cNvCxnSpPr>
          <p:nvPr/>
        </p:nvCxnSpPr>
        <p:spPr>
          <a:xfrm>
            <a:off x="4878612" y="6131287"/>
            <a:ext cx="289378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F99969-9CB7-4D09-A718-15603FA58A3F}"/>
              </a:ext>
            </a:extLst>
          </p:cNvPr>
          <p:cNvCxnSpPr>
            <a:cxnSpLocks/>
          </p:cNvCxnSpPr>
          <p:nvPr/>
        </p:nvCxnSpPr>
        <p:spPr>
          <a:xfrm>
            <a:off x="2312520" y="6382543"/>
            <a:ext cx="125858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47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7EFE7-0BBB-5540-9CCC-FA6B69E8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altLang="zh-CN" sz="2100" dirty="0">
                <a:cs typeface="+mn-ea"/>
                <a:sym typeface="+mn-lt"/>
              </a:rPr>
              <a:t>Table 11.1 Sample data from the Greene-Touchstone study relating birthweight and estriol level in pregnant women near term </a:t>
            </a:r>
            <a:br>
              <a:rPr lang="en" altLang="zh-CN" sz="2100" dirty="0">
                <a:cs typeface="+mn-ea"/>
                <a:sym typeface="+mn-lt"/>
              </a:rPr>
            </a:br>
            <a:endParaRPr kumimoji="1" lang="zh-CN" altLang="en-US" sz="21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12D8C-0E62-EC43-801A-2854FDEB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118122"/>
            <a:ext cx="7886700" cy="3263504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" altLang="zh-CN" dirty="0">
              <a:cs typeface="+mn-ea"/>
              <a:sym typeface="+mn-lt"/>
            </a:endParaRPr>
          </a:p>
          <a:p>
            <a:pPr>
              <a:spcBef>
                <a:spcPts val="0"/>
              </a:spcBef>
            </a:pPr>
            <a:endParaRPr kumimoji="1" lang="zh-CN" altLang="en-US" dirty="0">
              <a:cs typeface="+mn-ea"/>
              <a:sym typeface="+mn-lt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4211DA5-6DF4-5B47-BC0E-99B53F6D327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915297" y="1417639"/>
            <a:ext cx="5837238" cy="39433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0981F5D-7BDD-B948-8DE4-556CC53DFB6B}"/>
              </a:ext>
            </a:extLst>
          </p:cNvPr>
          <p:cNvSpPr/>
          <p:nvPr/>
        </p:nvSpPr>
        <p:spPr>
          <a:xfrm>
            <a:off x="292457" y="6180380"/>
            <a:ext cx="101078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50" i="1" dirty="0">
                <a:cs typeface="+mn-ea"/>
                <a:sym typeface="+mn-lt"/>
              </a:rPr>
              <a:t>Source:</a:t>
            </a:r>
            <a:r>
              <a:rPr lang="en" altLang="zh-CN" sz="1650" dirty="0">
                <a:cs typeface="+mn-ea"/>
                <a:sym typeface="+mn-lt"/>
              </a:rPr>
              <a:t> Based on the </a:t>
            </a:r>
            <a:r>
              <a:rPr lang="en" altLang="zh-CN" sz="1650" i="1" dirty="0">
                <a:cs typeface="+mn-ea"/>
                <a:sym typeface="+mn-lt"/>
              </a:rPr>
              <a:t>American Journal of Obstetrics and Gynecology, 85</a:t>
            </a:r>
            <a:r>
              <a:rPr lang="en" altLang="zh-CN" sz="1650" dirty="0">
                <a:cs typeface="+mn-ea"/>
                <a:sym typeface="+mn-lt"/>
              </a:rPr>
              <a:t>(1), 1–9, 1963.</a:t>
            </a:r>
            <a:br>
              <a:rPr lang="en" altLang="zh-CN" sz="1050" dirty="0">
                <a:cs typeface="+mn-ea"/>
                <a:sym typeface="+mn-lt"/>
              </a:rPr>
            </a:br>
            <a:endParaRPr lang="en" altLang="zh-CN" sz="105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B7930-1CDE-6840-98E7-961D3563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900"/>
            <a:ext cx="9144000" cy="99417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2800" b="1" dirty="0">
                <a:latin typeface="+mn-lt"/>
                <a:ea typeface="+mn-ea"/>
                <a:cs typeface="+mn-ea"/>
                <a:sym typeface="+mn-lt"/>
              </a:rPr>
              <a:t>Example: </a:t>
            </a:r>
            <a:b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</a:br>
            <a:r>
              <a:rPr kumimoji="1" lang="en-US" altLang="zh-CN" sz="2700" dirty="0">
                <a:latin typeface="+mn-lt"/>
                <a:ea typeface="+mn-ea"/>
                <a:cs typeface="+mn-ea"/>
                <a:sym typeface="+mn-lt"/>
              </a:rPr>
              <a:t>Q: </a:t>
            </a:r>
            <a:r>
              <a:rPr lang="en" altLang="zh-CN" sz="2700" dirty="0">
                <a:latin typeface="Arial (正文)"/>
                <a:cs typeface="+mn-ea"/>
                <a:sym typeface="+mn-lt"/>
              </a:rPr>
              <a:t>Derive the estimated regression line for the data in Table 11.1. </a:t>
            </a:r>
            <a:br>
              <a:rPr lang="en" altLang="zh-CN" sz="3200" dirty="0">
                <a:latin typeface="Arial (正文)"/>
                <a:cs typeface="+mn-ea"/>
                <a:sym typeface="+mn-lt"/>
              </a:rPr>
            </a:br>
            <a:endParaRPr kumimoji="1" lang="zh-CN" altLang="en-US" sz="3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D1EEF-80A3-4170-9476-F3C62CC0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7036"/>
            <a:ext cx="9144000" cy="2535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878A9-D75A-48F4-8FFA-A0B29973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3037"/>
            <a:ext cx="9108994" cy="2112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C8869E-611D-4FA8-A2CC-E29C33723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76" y="6296025"/>
            <a:ext cx="914400" cy="561975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CCFEB3-4B01-4ADD-8C4E-EE8B4BE96767}"/>
              </a:ext>
            </a:extLst>
          </p:cNvPr>
          <p:cNvSpPr/>
          <p:nvPr/>
        </p:nvSpPr>
        <p:spPr>
          <a:xfrm>
            <a:off x="531341" y="6120714"/>
            <a:ext cx="45719" cy="193589"/>
          </a:xfrm>
          <a:prstGeom prst="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5F98B-298D-4349-AC7B-06D74F4BED9E}"/>
              </a:ext>
            </a:extLst>
          </p:cNvPr>
          <p:cNvSpPr txBox="1"/>
          <p:nvPr/>
        </p:nvSpPr>
        <p:spPr>
          <a:xfrm>
            <a:off x="2335427" y="5939138"/>
            <a:ext cx="348811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FE672-B921-4BDD-9788-509D28E5B39A}"/>
              </a:ext>
            </a:extLst>
          </p:cNvPr>
          <p:cNvSpPr txBox="1"/>
          <p:nvPr/>
        </p:nvSpPr>
        <p:spPr>
          <a:xfrm>
            <a:off x="4442605" y="5940853"/>
            <a:ext cx="348811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9735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D09C-17CF-4DCC-9A74-70FC514D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5912777-C0C8-4730-8BC0-7DD37970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882" b="15862"/>
          <a:stretch/>
        </p:blipFill>
        <p:spPr>
          <a:xfrm>
            <a:off x="506628" y="1005022"/>
            <a:ext cx="291967" cy="3480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F6AD2-1028-40B2-838A-D7651198E4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4"/>
          <a:stretch/>
        </p:blipFill>
        <p:spPr>
          <a:xfrm>
            <a:off x="0" y="1851893"/>
            <a:ext cx="9144000" cy="2440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4C99C-E410-4B57-8F75-17816FC4AF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6058" b="-889"/>
          <a:stretch/>
        </p:blipFill>
        <p:spPr>
          <a:xfrm>
            <a:off x="506628" y="274638"/>
            <a:ext cx="271848" cy="355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093ACC-B5AB-418D-9A8F-BF2AF4EC3A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85" t="19115" r="36324" b="42729"/>
          <a:stretch/>
        </p:blipFill>
        <p:spPr>
          <a:xfrm>
            <a:off x="827904" y="321278"/>
            <a:ext cx="247134" cy="308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361A17-BA01-4D97-A1D4-DFC055065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752" y="943668"/>
            <a:ext cx="13716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AEFDB8-7BF8-42DF-8AFF-9B6E7280E7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85" t="19115" r="36324" b="42729"/>
          <a:stretch/>
        </p:blipFill>
        <p:spPr>
          <a:xfrm>
            <a:off x="832020" y="1005022"/>
            <a:ext cx="247134" cy="308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54BDE-B4A2-4E3D-9A67-9CF6238CB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466" y="166667"/>
            <a:ext cx="2409825" cy="571500"/>
          </a:xfrm>
          <a:prstGeom prst="rect">
            <a:avLst/>
          </a:prstGeom>
        </p:spPr>
      </p:pic>
      <p:pic>
        <p:nvPicPr>
          <p:cNvPr id="14" name="Picture 2" descr="Picture 2">
            <a:extLst>
              <a:ext uri="{FF2B5EF4-FFF2-40B4-BE49-F238E27FC236}">
                <a16:creationId xmlns:a16="http://schemas.microsoft.com/office/drawing/2014/main" id="{B4331F8C-D385-4745-8E20-733028C1B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378" y="4440820"/>
            <a:ext cx="4158049" cy="24171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087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4572000"/>
            <a:ext cx="7854950" cy="17526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b </a:t>
            </a:r>
            <a:r>
              <a:t>= 0: no linear relationship between </a:t>
            </a:r>
            <a:r>
              <a:rPr i="1"/>
              <a:t>x</a:t>
            </a:r>
            <a:r>
              <a:t> and </a:t>
            </a:r>
            <a:r>
              <a:rPr i="1"/>
              <a:t>y </a:t>
            </a:r>
            <a:r>
              <a:t>(figure c)</a:t>
            </a:r>
          </a:p>
        </p:txBody>
      </p:sp>
      <p:pic>
        <p:nvPicPr>
          <p:cNvPr id="13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1000"/>
            <a:ext cx="5895975" cy="3990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646110" y="1104900"/>
            <a:ext cx="8153400" cy="57912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400"/>
              </a:spcBef>
              <a:defRPr sz="2000"/>
            </a:pPr>
            <a:r>
              <a:rPr dirty="0"/>
              <a:t>(</a:t>
            </a:r>
            <a:r>
              <a:rPr i="1" dirty="0" err="1"/>
              <a:t>x</a:t>
            </a:r>
            <a:r>
              <a:rPr i="1" baseline="-25000" dirty="0" err="1"/>
              <a:t>i</a:t>
            </a:r>
            <a:r>
              <a:rPr i="1" dirty="0" err="1"/>
              <a:t>,y</a:t>
            </a:r>
            <a:r>
              <a:rPr i="1" baseline="-25000" dirty="0" err="1"/>
              <a:t>i</a:t>
            </a:r>
            <a:r>
              <a:rPr dirty="0"/>
              <a:t>): regression line, y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dirty="0"/>
              <a:t>x</a:t>
            </a:r>
            <a:r>
              <a:rPr dirty="0"/>
              <a:t>.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If</a:t>
            </a:r>
            <a:r>
              <a:rPr i="1" dirty="0"/>
              <a:t> y = a + bx</a:t>
            </a:r>
            <a:r>
              <a:rPr dirty="0"/>
              <a:t> is the estimated regression line and 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    = residual for the point (</a:t>
            </a:r>
            <a:r>
              <a:rPr i="1" dirty="0" err="1"/>
              <a:t>x</a:t>
            </a:r>
            <a:r>
              <a:rPr i="1" baseline="-25000" dirty="0" err="1"/>
              <a:t>i</a:t>
            </a:r>
            <a:r>
              <a:rPr i="1" dirty="0" err="1"/>
              <a:t>,y</a:t>
            </a:r>
            <a:r>
              <a:rPr i="1" baseline="-25000" dirty="0" err="1"/>
              <a:t>i</a:t>
            </a:r>
            <a:r>
              <a:rPr dirty="0"/>
              <a:t>) about the estimated regression line, then 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    = </a:t>
            </a:r>
            <a:r>
              <a:rPr i="1" dirty="0" err="1"/>
              <a:t>y</a:t>
            </a:r>
            <a:r>
              <a:rPr i="1" baseline="-25000" dirty="0" err="1"/>
              <a:t>i</a:t>
            </a:r>
            <a:r>
              <a:rPr dirty="0"/>
              <a:t> – (</a:t>
            </a:r>
            <a:r>
              <a:rPr i="1" dirty="0"/>
              <a:t>a + </a:t>
            </a:r>
            <a:r>
              <a:rPr i="1" dirty="0" err="1"/>
              <a:t>bx</a:t>
            </a:r>
            <a:r>
              <a:rPr i="1" baseline="-25000" dirty="0" err="1"/>
              <a:t>i</a:t>
            </a:r>
            <a:r>
              <a:rPr dirty="0"/>
              <a:t>) and </a:t>
            </a:r>
            <a:endParaRPr lang="en-US" dirty="0"/>
          </a:p>
          <a:p>
            <a:pPr algn="l">
              <a:spcBef>
                <a:spcPts val="400"/>
              </a:spcBef>
              <a:defRPr sz="2000"/>
            </a:pPr>
            <a:endParaRPr lang="en-US" dirty="0"/>
          </a:p>
          <a:p>
            <a:pPr algn="l">
              <a:spcBef>
                <a:spcPts val="400"/>
              </a:spcBef>
              <a:defRPr sz="2000"/>
            </a:pPr>
            <a:endParaRPr lang="en-US" dirty="0"/>
          </a:p>
          <a:p>
            <a:pPr algn="l">
              <a:spcBef>
                <a:spcPts val="400"/>
              </a:spcBef>
              <a:defRPr sz="2000"/>
            </a:pPr>
            <a:endParaRPr dirty="0"/>
          </a:p>
          <a:p>
            <a:pPr algn="l">
              <a:defRPr sz="2000"/>
            </a:pPr>
            <a:endParaRPr dirty="0"/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The </a:t>
            </a:r>
            <a:r>
              <a:rPr b="1" dirty="0"/>
              <a:t>Studentized residual</a:t>
            </a:r>
            <a:r>
              <a:rPr dirty="0"/>
              <a:t> corresponding to the point (</a:t>
            </a:r>
            <a:r>
              <a:rPr i="1" dirty="0" err="1"/>
              <a:t>x</a:t>
            </a:r>
            <a:r>
              <a:rPr i="1" baseline="-25000" dirty="0" err="1"/>
              <a:t>i</a:t>
            </a:r>
            <a:r>
              <a:rPr i="1" dirty="0" err="1"/>
              <a:t>,y</a:t>
            </a:r>
            <a:r>
              <a:rPr i="1" baseline="-25000" dirty="0" err="1"/>
              <a:t>i</a:t>
            </a:r>
            <a:r>
              <a:rPr dirty="0"/>
              <a:t>):</a:t>
            </a:r>
          </a:p>
          <a:p>
            <a:pPr algn="l">
              <a:defRPr sz="2000"/>
            </a:pPr>
            <a:endParaRPr dirty="0"/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Unequal residual variances: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Variance-stabilizing transformation</a:t>
            </a:r>
            <a:r>
              <a:rPr b="0" dirty="0"/>
              <a:t>: transform y to a different scale</a:t>
            </a:r>
            <a:r>
              <a:rPr dirty="0"/>
              <a:t> </a:t>
            </a:r>
            <a:r>
              <a:rPr b="0" dirty="0"/>
              <a:t>e.g. ln and square-root</a:t>
            </a:r>
          </a:p>
        </p:txBody>
      </p:sp>
      <p:pic>
        <p:nvPicPr>
          <p:cNvPr id="176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311703"/>
            <a:ext cx="2314575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73" y="4273943"/>
            <a:ext cx="696913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84" y="1803552"/>
            <a:ext cx="200026" cy="30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84" y="2502203"/>
            <a:ext cx="200026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EF87CE-740C-4795-B6CF-5BE601AEC495}"/>
              </a:ext>
            </a:extLst>
          </p:cNvPr>
          <p:cNvSpPr txBox="1"/>
          <p:nvPr/>
        </p:nvSpPr>
        <p:spPr>
          <a:xfrm>
            <a:off x="1771875" y="172994"/>
            <a:ext cx="5600250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500" b="1" dirty="0"/>
              <a:t>Residuals and  fitted regression line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2730E-D8A8-4DA1-B9C3-92E4D9173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323" y="2332902"/>
            <a:ext cx="3402168" cy="19054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231905"/>
            <a:ext cx="5853113" cy="5878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6306092"/>
            <a:ext cx="1962150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2" descr="Picture 2"/>
          <p:cNvPicPr>
            <a:picLocks noChangeAspect="1"/>
          </p:cNvPicPr>
          <p:nvPr/>
        </p:nvPicPr>
        <p:blipFill rotWithShape="1">
          <a:blip r:embed="rId5"/>
          <a:srcRect t="9061"/>
          <a:stretch/>
        </p:blipFill>
        <p:spPr>
          <a:xfrm>
            <a:off x="0" y="2397212"/>
            <a:ext cx="4230689" cy="180168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A5B041-66C2-4CCF-8977-57368CFEBC0C}"/>
                  </a:ext>
                </a:extLst>
              </p:cNvPr>
              <p:cNvSpPr txBox="1"/>
              <p:nvPr/>
            </p:nvSpPr>
            <p:spPr>
              <a:xfrm>
                <a:off x="393700" y="673100"/>
                <a:ext cx="3997246" cy="1510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Compute residuals</a:t>
                </a:r>
                <a:r>
                  <a:rPr lang="en-US" dirty="0"/>
                  <a:t> about fitted </a:t>
                </a: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    regression line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/>
                  <a:t>Construct a scatter plot of residuals</a:t>
                </a: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    vs. estriol values (x) or predicted </a:t>
                </a: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en-US" dirty="0"/>
                  <a:t>    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birthweights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acc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A5B041-66C2-4CCF-8977-57368CFEB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673100"/>
                <a:ext cx="3997246" cy="1510476"/>
              </a:xfrm>
              <a:prstGeom prst="rect">
                <a:avLst/>
              </a:prstGeom>
              <a:blipFill>
                <a:blip r:embed="rId6"/>
                <a:stretch>
                  <a:fillRect l="-2137" t="-2016" r="-1832" b="-322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AD5819E-24AE-43B9-97AB-8749ABA0921A}"/>
              </a:ext>
            </a:extLst>
          </p:cNvPr>
          <p:cNvSpPr txBox="1"/>
          <p:nvPr/>
        </p:nvSpPr>
        <p:spPr>
          <a:xfrm>
            <a:off x="5092700" y="4254500"/>
            <a:ext cx="122084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2 identical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/>
                </a:solidFill>
              </a:rPr>
              <a:t>data points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7458CF-5C8A-4CF5-9B99-285361CF8163}"/>
              </a:ext>
            </a:extLst>
          </p:cNvPr>
          <p:cNvCxnSpPr/>
          <p:nvPr/>
        </p:nvCxnSpPr>
        <p:spPr>
          <a:xfrm flipV="1">
            <a:off x="5562600" y="3937000"/>
            <a:ext cx="127000" cy="1905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2F5177-7537-4C06-8A68-12CB573550AC}"/>
              </a:ext>
            </a:extLst>
          </p:cNvPr>
          <p:cNvSpPr txBox="1"/>
          <p:nvPr/>
        </p:nvSpPr>
        <p:spPr>
          <a:xfrm>
            <a:off x="160257" y="4900829"/>
            <a:ext cx="465127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Spread increases slightly as the predicted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birthweight increases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1"/>
                </a:solidFill>
              </a:rPr>
              <a:t>Data points with lowest predicted values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have residuals close to 0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3823B-FF4E-4BAE-BBB8-991F4CD630F9}"/>
              </a:ext>
            </a:extLst>
          </p:cNvPr>
          <p:cNvSpPr txBox="1"/>
          <p:nvPr/>
        </p:nvSpPr>
        <p:spPr>
          <a:xfrm>
            <a:off x="78302" y="5325072"/>
            <a:ext cx="89873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two plots are similar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Simplicity: keep the data in the original scale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*Appropriate transformation is critical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meeting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Wingdings" panose="05000000000000000000" pitchFamily="2" charset="2"/>
              </a:rPr>
              <a:t> linearity, equal-variance and normality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Wingdings" panose="05000000000000000000" pitchFamily="2" charset="2"/>
              </a:rPr>
              <a:t>assumptions (conflict between different assumptions e.g. equal-variance and linearity)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B1D6E-F71E-4B83-BD1F-B6E91962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4" y="306166"/>
            <a:ext cx="4357649" cy="4618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10725F-71D0-474D-A765-B5BE2351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54" y="306166"/>
            <a:ext cx="4276832" cy="4618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762000"/>
            <a:ext cx="7854950" cy="57912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Residual variance is proportional to average value of y: square-root transformation is useful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Residual variance is proportional to the square of the average values : log transformation is useful </a:t>
            </a:r>
          </a:p>
          <a:p>
            <a:pPr algn="just">
              <a:defRPr sz="2000"/>
            </a:pPr>
            <a:endParaRPr dirty="0"/>
          </a:p>
          <a:p>
            <a:pPr algn="just">
              <a:spcBef>
                <a:spcPts val="400"/>
              </a:spcBef>
              <a:defRPr sz="2000" b="1" i="1"/>
            </a:pPr>
            <a:r>
              <a:rPr dirty="0"/>
              <a:t>Outliers</a:t>
            </a:r>
            <a:r>
              <a:rPr b="0" i="0" dirty="0"/>
              <a:t> and </a:t>
            </a:r>
            <a:r>
              <a:rPr dirty="0"/>
              <a:t>influential points</a:t>
            </a:r>
            <a:r>
              <a:rPr i="0" dirty="0"/>
              <a:t>: </a:t>
            </a:r>
            <a:r>
              <a:rPr b="0" i="0" dirty="0"/>
              <a:t>goodness-of-fit of a regression line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Influential points</a:t>
            </a:r>
            <a:r>
              <a:rPr b="0" dirty="0"/>
              <a:t>: have an important influence on the coefficients of the fitted regression lines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Outlier</a:t>
            </a:r>
            <a:r>
              <a:rPr b="0" dirty="0"/>
              <a:t> (</a:t>
            </a:r>
            <a:r>
              <a:rPr b="0" i="1" dirty="0" err="1"/>
              <a:t>x</a:t>
            </a:r>
            <a:r>
              <a:rPr b="0" i="1" baseline="-25000" dirty="0" err="1"/>
              <a:t>i</a:t>
            </a:r>
            <a:r>
              <a:rPr b="0" i="1" dirty="0" err="1"/>
              <a:t>,y</a:t>
            </a:r>
            <a:r>
              <a:rPr b="0" i="1" baseline="-25000" dirty="0" err="1"/>
              <a:t>i</a:t>
            </a:r>
            <a:r>
              <a:rPr b="0" dirty="0"/>
              <a:t>): may or may not be influential, depends on its location relative to the remaining sample points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|x</a:t>
            </a:r>
            <a:r>
              <a:rPr baseline="-25000" dirty="0"/>
              <a:t>i</a:t>
            </a:r>
            <a:r>
              <a:rPr dirty="0"/>
              <a:t> – x| is small: even a gross outlier will have a relatively small influence on the slope estimate, but important influence on the intercept estimate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D31619-A22C-4028-904C-97A0E9CEECD3}"/>
              </a:ext>
            </a:extLst>
          </p:cNvPr>
          <p:cNvCxnSpPr/>
          <p:nvPr/>
        </p:nvCxnSpPr>
        <p:spPr>
          <a:xfrm>
            <a:off x="1676400" y="4238368"/>
            <a:ext cx="15240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5" y="3795379"/>
            <a:ext cx="5710151" cy="2895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40342"/>
            <a:ext cx="5660162" cy="287500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12"/>
          <p:cNvSpPr txBox="1"/>
          <p:nvPr/>
        </p:nvSpPr>
        <p:spPr>
          <a:xfrm>
            <a:off x="6446520" y="2057400"/>
            <a:ext cx="2123379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r>
              <a:t>Influential points</a:t>
            </a:r>
          </a:p>
        </p:txBody>
      </p:sp>
      <p:sp>
        <p:nvSpPr>
          <p:cNvPr id="202" name="TextBox 13"/>
          <p:cNvSpPr txBox="1"/>
          <p:nvPr/>
        </p:nvSpPr>
        <p:spPr>
          <a:xfrm>
            <a:off x="7050851" y="4812465"/>
            <a:ext cx="927061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r>
              <a:t>Outlier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 b="1"/>
            </a:pPr>
            <a:r>
              <a:t>EE3211 Modelling Techniques</a:t>
            </a:r>
            <a:br/>
            <a:endParaRPr/>
          </a:p>
        </p:txBody>
      </p:sp>
      <p:sp>
        <p:nvSpPr>
          <p:cNvPr id="95" name="Subtitle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rPr lang="en-US" dirty="0"/>
              <a:t>Lecture 6</a:t>
            </a:r>
            <a:endParaRPr dirty="0"/>
          </a:p>
          <a:p>
            <a:pPr>
              <a:spcBef>
                <a:spcPts val="500"/>
              </a:spcBef>
              <a:defRPr sz="2400"/>
            </a:pPr>
            <a:r>
              <a:rPr dirty="0"/>
              <a:t>Regression and Correlation Methods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457200"/>
            <a:ext cx="7854950" cy="6019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 b="1"/>
            </a:pPr>
            <a:r>
              <a:rPr dirty="0"/>
              <a:t>Correlation Coefficient</a:t>
            </a:r>
          </a:p>
          <a:p>
            <a:pPr algn="just">
              <a:spcBef>
                <a:spcPts val="400"/>
              </a:spcBef>
              <a:defRPr sz="2000" b="1"/>
            </a:pPr>
            <a:r>
              <a:rPr dirty="0"/>
              <a:t>Sample (Pearson) correlation coefficient (r) </a:t>
            </a:r>
            <a:r>
              <a:rPr b="0" dirty="0"/>
              <a:t>: </a:t>
            </a:r>
            <a:r>
              <a:rPr b="0" i="1" dirty="0" err="1"/>
              <a:t>L</a:t>
            </a:r>
            <a:r>
              <a:rPr b="0" i="1" baseline="-25000" dirty="0" err="1"/>
              <a:t>xy</a:t>
            </a:r>
            <a:r>
              <a:rPr b="0" i="1" dirty="0"/>
              <a:t>/√</a:t>
            </a:r>
            <a:r>
              <a:rPr b="0" i="1" dirty="0" err="1"/>
              <a:t>L</a:t>
            </a:r>
            <a:r>
              <a:rPr b="0" i="1" baseline="-25000" dirty="0" err="1"/>
              <a:t>xx</a:t>
            </a:r>
            <a:r>
              <a:rPr b="0" i="1" dirty="0" err="1"/>
              <a:t>L</a:t>
            </a:r>
            <a:r>
              <a:rPr b="0" i="1" baseline="-25000" dirty="0" err="1"/>
              <a:t>yy</a:t>
            </a:r>
            <a:r>
              <a:rPr b="0" i="1" baseline="-25000" dirty="0"/>
              <a:t>.</a:t>
            </a:r>
            <a:r>
              <a:rPr b="0" i="1" dirty="0"/>
              <a:t>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not affected by changes in location or scale in either variable 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lie between -1 and +1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useful for quantifying relationship between variables</a:t>
            </a:r>
          </a:p>
          <a:p>
            <a:pPr algn="just">
              <a:defRPr sz="2000"/>
            </a:pPr>
            <a:endParaRPr dirty="0"/>
          </a:p>
          <a:p>
            <a:pPr algn="l">
              <a:spcBef>
                <a:spcPts val="400"/>
              </a:spcBef>
              <a:defRPr sz="2000" u="sng"/>
            </a:pPr>
            <a:r>
              <a:rPr dirty="0"/>
              <a:t>Interpretation of the sample correlation coefficient</a:t>
            </a:r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</a:t>
            </a:r>
            <a:r>
              <a:rPr b="1" dirty="0"/>
              <a:t>Correlation &gt; 0</a:t>
            </a:r>
            <a:r>
              <a:rPr dirty="0"/>
              <a:t>: variables are  positively correlated</a:t>
            </a:r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</a:t>
            </a:r>
            <a:r>
              <a:rPr b="1" dirty="0"/>
              <a:t>Correlation &lt; 0</a:t>
            </a:r>
            <a:r>
              <a:rPr dirty="0"/>
              <a:t>: variables are negatively correlated</a:t>
            </a:r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</a:t>
            </a:r>
            <a:r>
              <a:rPr b="1" dirty="0"/>
              <a:t>Correlation = 0</a:t>
            </a:r>
            <a:r>
              <a:rPr dirty="0"/>
              <a:t>: variables are uncorrelated</a:t>
            </a:r>
          </a:p>
          <a:p>
            <a:pPr algn="just">
              <a:buClr>
                <a:srgbClr val="000000"/>
              </a:buClr>
              <a:buSzPct val="100000"/>
              <a:buChar char="➢"/>
              <a:defRPr sz="2000"/>
            </a:pPr>
            <a:endParaRPr dirty="0"/>
          </a:p>
          <a:p>
            <a:pPr algn="just">
              <a:spcBef>
                <a:spcPts val="400"/>
              </a:spcBef>
              <a:defRPr sz="2000" b="1"/>
            </a:pPr>
            <a:r>
              <a:rPr dirty="0"/>
              <a:t>R command to obtain a correlation coefficient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#use </a:t>
            </a:r>
            <a:r>
              <a:rPr dirty="0" err="1"/>
              <a:t>cor.test</a:t>
            </a:r>
            <a:r>
              <a:rPr dirty="0"/>
              <a:t> command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&gt;a=</a:t>
            </a:r>
            <a:r>
              <a:rPr dirty="0" err="1"/>
              <a:t>cor.test</a:t>
            </a:r>
            <a:r>
              <a:rPr dirty="0"/>
              <a:t>(Birthweight, Estriol)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#obtain the estimate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&gt;</a:t>
            </a:r>
            <a:r>
              <a:rPr dirty="0" err="1"/>
              <a:t>a$estimate</a:t>
            </a:r>
            <a:endParaRPr dirty="0"/>
          </a:p>
        </p:txBody>
      </p:sp>
      <p:sp>
        <p:nvSpPr>
          <p:cNvPr id="205" name="Straight Connector 3"/>
          <p:cNvSpPr/>
          <p:nvPr/>
        </p:nvSpPr>
        <p:spPr>
          <a:xfrm>
            <a:off x="6553199" y="990600"/>
            <a:ext cx="4572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2" name="Group 4"/>
          <p:cNvGrpSpPr/>
          <p:nvPr/>
        </p:nvGrpSpPr>
        <p:grpSpPr>
          <a:xfrm>
            <a:off x="6362911" y="150069"/>
            <a:ext cx="2542449" cy="877602"/>
            <a:chOff x="0" y="37375"/>
            <a:chExt cx="2542448" cy="877600"/>
          </a:xfrm>
        </p:grpSpPr>
        <p:pic>
          <p:nvPicPr>
            <p:cNvPr id="206" name="Picture 5" descr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67" y="115678"/>
              <a:ext cx="198305" cy="214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TextBox 7"/>
            <p:cNvSpPr txBox="1"/>
            <p:nvPr/>
          </p:nvSpPr>
          <p:spPr>
            <a:xfrm>
              <a:off x="231196" y="37375"/>
              <a:ext cx="2376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=</a:t>
              </a:r>
            </a:p>
          </p:txBody>
        </p:sp>
        <p:pic>
          <p:nvPicPr>
            <p:cNvPr id="209" name="Picture 8" descr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06707"/>
              <a:ext cx="242372" cy="27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TextBox 9"/>
            <p:cNvSpPr txBox="1"/>
            <p:nvPr/>
          </p:nvSpPr>
          <p:spPr>
            <a:xfrm>
              <a:off x="231196" y="410227"/>
              <a:ext cx="23763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=</a:t>
              </a:r>
            </a:p>
          </p:txBody>
        </p:sp>
        <p:pic>
          <p:nvPicPr>
            <p:cNvPr id="211" name="Picture 10" descr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142" y="397181"/>
              <a:ext cx="2159306" cy="517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9B18A7-E2C0-4727-8C8F-652CBBB29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412" y="116923"/>
            <a:ext cx="1345084" cy="3795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762000"/>
            <a:ext cx="7854950" cy="57912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00"/>
              </a:spcBef>
              <a:defRPr sz="2000" b="1"/>
            </a:pPr>
            <a:r>
              <a:rPr dirty="0"/>
              <a:t>Correlation coefficient</a:t>
            </a:r>
            <a:r>
              <a:rPr b="0" dirty="0"/>
              <a:t>: a </a:t>
            </a:r>
            <a:r>
              <a:rPr b="0" i="1" dirty="0"/>
              <a:t>quantitative</a:t>
            </a:r>
            <a:r>
              <a:rPr b="0" dirty="0"/>
              <a:t> measure of the dependence between two variables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closer |r| is to 1:  more closely related the variables are</a:t>
            </a: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|r| = 1: one variable can be predicted exactly from the other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dirty="0"/>
              <a:t>Interpret</a:t>
            </a:r>
            <a:r>
              <a:rPr lang="en-US" dirty="0"/>
              <a:t>ation of</a:t>
            </a:r>
            <a:r>
              <a:rPr dirty="0"/>
              <a:t> the sample correlation coefficient (r)</a:t>
            </a:r>
            <a:r>
              <a:rPr lang="en-US" dirty="0"/>
              <a:t>: </a:t>
            </a:r>
            <a:r>
              <a:rPr dirty="0"/>
              <a:t>degree of dependence is only correct if the variables </a:t>
            </a:r>
            <a:r>
              <a:rPr i="1" dirty="0"/>
              <a:t>x</a:t>
            </a:r>
            <a:r>
              <a:rPr dirty="0"/>
              <a:t> and </a:t>
            </a:r>
            <a:r>
              <a:rPr i="1" dirty="0"/>
              <a:t>y</a:t>
            </a:r>
            <a:r>
              <a:rPr dirty="0"/>
              <a:t> are </a:t>
            </a:r>
            <a:r>
              <a:rPr b="1" dirty="0"/>
              <a:t>normally distributed</a:t>
            </a:r>
          </a:p>
          <a:p>
            <a:pPr algn="just">
              <a:defRPr sz="2000"/>
            </a:pPr>
            <a:endParaRPr b="1" dirty="0"/>
          </a:p>
          <a:p>
            <a:pPr algn="just">
              <a:defRPr sz="2000"/>
            </a:pPr>
            <a:endParaRPr dirty="0"/>
          </a:p>
          <a:p>
            <a:pPr algn="just"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E7B0A-15B4-FD44-A3B6-EB8D862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000" b="1" dirty="0">
                <a:latin typeface="+mn-lt"/>
                <a:ea typeface="+mn-ea"/>
                <a:cs typeface="+mn-ea"/>
                <a:sym typeface="+mn-lt"/>
              </a:rPr>
              <a:t>Example on Correlation Coefficient</a:t>
            </a:r>
            <a:endParaRPr kumimoji="1" lang="zh-CN" altLang="en-US" sz="3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9FD50-D124-2C44-B7CE-BFE5D0C7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altLang="zh-CN" dirty="0">
                <a:cs typeface="+mn-ea"/>
                <a:sym typeface="+mn-lt"/>
              </a:rPr>
              <a:t>FEV is related to both age and height.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altLang="zh-CN" dirty="0">
                <a:cs typeface="+mn-ea"/>
                <a:sym typeface="+mn-lt"/>
              </a:rPr>
              <a:t>Focus: boys who are ages 10−15 and postulate a regression model of the form FEV = </a:t>
            </a:r>
            <a:r>
              <a:rPr lang="el-GR" altLang="zh-CN" dirty="0">
                <a:cs typeface="+mn-ea"/>
                <a:sym typeface="+mn-lt"/>
              </a:rPr>
              <a:t>α + β(</a:t>
            </a:r>
            <a:r>
              <a:rPr lang="en" altLang="zh-CN" dirty="0">
                <a:cs typeface="+mn-ea"/>
                <a:sym typeface="+mn-lt"/>
              </a:rPr>
              <a:t>height) + </a:t>
            </a:r>
            <a:r>
              <a:rPr lang="en" altLang="zh-CN" i="1" dirty="0">
                <a:cs typeface="+mn-ea"/>
                <a:sym typeface="+mn-lt"/>
              </a:rPr>
              <a:t>e</a:t>
            </a:r>
            <a:r>
              <a:rPr lang="en" altLang="zh-CN" dirty="0">
                <a:cs typeface="+mn-ea"/>
                <a:sym typeface="+mn-lt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altLang="zh-CN" dirty="0">
                <a:cs typeface="+mn-ea"/>
                <a:sym typeface="+mn-lt"/>
              </a:rPr>
              <a:t>Data were collected on FEV and height for 655 boys in this age group residing in Tecumseh, Michigan.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altLang="zh-CN" dirty="0">
                <a:cs typeface="+mn-ea"/>
                <a:sym typeface="+mn-lt"/>
              </a:rPr>
              <a:t>Table 11.4 presents the mean FEV in liters for each of twelve 4-cm height groups. 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359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7650-8ABB-CF44-A157-3D2A8A86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74638"/>
            <a:ext cx="8849291" cy="11430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" altLang="zh-CN" sz="2500" u="sng" dirty="0">
                <a:latin typeface="+mn-lt"/>
                <a:ea typeface="+mn-ea"/>
                <a:cs typeface="+mn-ea"/>
                <a:sym typeface="+mn-lt"/>
              </a:rPr>
              <a:t>Table 11.4. Mean FEV by height group for boys ages 10−15 in Tecumseh, Michigan </a:t>
            </a:r>
            <a:endParaRPr kumimoji="1" lang="zh-CN" altLang="en-US" sz="2500" u="sng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EAE971-281D-1F49-96BF-5E7F6D9EE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87" y="2172755"/>
            <a:ext cx="8330426" cy="31374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9250EE-EAA9-3346-B14E-2A5E4EAAC268}"/>
              </a:ext>
            </a:extLst>
          </p:cNvPr>
          <p:cNvSpPr/>
          <p:nvPr/>
        </p:nvSpPr>
        <p:spPr>
          <a:xfrm>
            <a:off x="406787" y="5517528"/>
            <a:ext cx="823013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50" baseline="30000" dirty="0" err="1">
                <a:cs typeface="+mn-ea"/>
                <a:sym typeface="+mn-lt"/>
              </a:rPr>
              <a:t>a</a:t>
            </a:r>
            <a:r>
              <a:rPr lang="en" altLang="zh-CN" sz="1650" dirty="0" err="1">
                <a:cs typeface="+mn-ea"/>
                <a:sym typeface="+mn-lt"/>
              </a:rPr>
              <a:t>The</a:t>
            </a:r>
            <a:r>
              <a:rPr lang="en" altLang="zh-CN" sz="1650" dirty="0">
                <a:cs typeface="+mn-ea"/>
                <a:sym typeface="+mn-lt"/>
              </a:rPr>
              <a:t> middle value of each 4-cm height group is given here. </a:t>
            </a:r>
          </a:p>
          <a:p>
            <a:r>
              <a:rPr lang="en" altLang="zh-CN" sz="1650" i="1" dirty="0">
                <a:cs typeface="+mn-ea"/>
                <a:sym typeface="+mn-lt"/>
              </a:rPr>
              <a:t>Source:</a:t>
            </a:r>
            <a:r>
              <a:rPr lang="en" altLang="zh-CN" sz="1650" dirty="0">
                <a:cs typeface="+mn-ea"/>
                <a:sym typeface="+mn-lt"/>
              </a:rPr>
              <a:t> Based on the </a:t>
            </a:r>
            <a:r>
              <a:rPr lang="en" altLang="zh-CN" sz="1650" i="1" dirty="0">
                <a:cs typeface="+mn-ea"/>
                <a:sym typeface="+mn-lt"/>
              </a:rPr>
              <a:t>American</a:t>
            </a:r>
            <a:r>
              <a:rPr lang="en" altLang="zh-CN" sz="1650" dirty="0">
                <a:cs typeface="+mn-ea"/>
                <a:sym typeface="+mn-lt"/>
              </a:rPr>
              <a:t> </a:t>
            </a:r>
            <a:r>
              <a:rPr lang="en" altLang="zh-CN" sz="1650" i="1" dirty="0">
                <a:cs typeface="+mn-ea"/>
                <a:sym typeface="+mn-lt"/>
              </a:rPr>
              <a:t>Review</a:t>
            </a:r>
            <a:r>
              <a:rPr lang="en" altLang="zh-CN" sz="1650" dirty="0">
                <a:cs typeface="+mn-ea"/>
                <a:sym typeface="+mn-lt"/>
              </a:rPr>
              <a:t> </a:t>
            </a:r>
            <a:r>
              <a:rPr lang="en" altLang="zh-CN" sz="1650" i="1" dirty="0">
                <a:cs typeface="+mn-ea"/>
                <a:sym typeface="+mn-lt"/>
              </a:rPr>
              <a:t>of</a:t>
            </a:r>
            <a:r>
              <a:rPr lang="en" altLang="zh-CN" sz="1650" dirty="0">
                <a:cs typeface="+mn-ea"/>
                <a:sym typeface="+mn-lt"/>
              </a:rPr>
              <a:t> </a:t>
            </a:r>
            <a:r>
              <a:rPr lang="en" altLang="zh-CN" sz="1650" i="1" dirty="0">
                <a:cs typeface="+mn-ea"/>
                <a:sym typeface="+mn-lt"/>
              </a:rPr>
              <a:t>Respiratory</a:t>
            </a:r>
            <a:r>
              <a:rPr lang="en" altLang="zh-CN" sz="1650" dirty="0">
                <a:cs typeface="+mn-ea"/>
                <a:sym typeface="+mn-lt"/>
              </a:rPr>
              <a:t> </a:t>
            </a:r>
            <a:r>
              <a:rPr lang="en" altLang="zh-CN" sz="1650" i="1" dirty="0">
                <a:cs typeface="+mn-ea"/>
                <a:sym typeface="+mn-lt"/>
              </a:rPr>
              <a:t>Disease</a:t>
            </a:r>
            <a:r>
              <a:rPr lang="en" altLang="zh-CN" sz="1650" dirty="0">
                <a:cs typeface="+mn-ea"/>
                <a:sym typeface="+mn-lt"/>
              </a:rPr>
              <a:t>, </a:t>
            </a:r>
            <a:r>
              <a:rPr lang="en" altLang="zh-CN" sz="1650" i="1" dirty="0">
                <a:cs typeface="+mn-ea"/>
                <a:sym typeface="+mn-lt"/>
              </a:rPr>
              <a:t>108</a:t>
            </a:r>
            <a:r>
              <a:rPr lang="en" altLang="zh-CN" sz="1650" dirty="0">
                <a:cs typeface="+mn-ea"/>
                <a:sym typeface="+mn-lt"/>
              </a:rPr>
              <a:t>, 258−272, 1973. </a:t>
            </a:r>
          </a:p>
        </p:txBody>
      </p:sp>
    </p:spTree>
    <p:extLst>
      <p:ext uri="{BB962C8B-B14F-4D97-AF65-F5344CB8AC3E}">
        <p14:creationId xmlns:p14="http://schemas.microsoft.com/office/powerpoint/2010/main" val="344790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86A393-EEBF-C84D-ABDF-6ADF959AE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4000"/>
                <a:ext cx="8229600" cy="587216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Question: Compute the correlation coefficient between FEV and height for the pulmonary-function data in Example 11.15 (on p. 471).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Solution: </a:t>
                </a: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From table 11.4 (previous slide)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=5156.20−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1872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32.3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=117.4</m:t>
                    </m:r>
                  </m:oMath>
                </a14:m>
                <a:endParaRPr lang="en-US" altLang="zh-CN" sz="2000" b="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=294,320−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1872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=2288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=93.11−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32.3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=6.269</m:t>
                    </m:r>
                  </m:oMath>
                </a14:m>
                <a:endParaRPr lang="en-US" altLang="zh-CN" sz="2000" b="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So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 </m:t>
                    </m:r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=117.4</m:t>
                    </m:r>
                  </m:oMath>
                </a14:m>
                <a:r>
                  <a:rPr lang="en-US" altLang="zh-CN" sz="2000" i="1" dirty="0">
                    <a:latin typeface="Arial (正文)"/>
                    <a:cs typeface="+mn-ea"/>
                    <a:sym typeface="+mn-lt"/>
                  </a:rPr>
                  <a:t> </a:t>
                </a:r>
                <a:r>
                  <a:rPr lang="en-US" altLang="zh-CN" sz="2000" dirty="0">
                    <a:latin typeface="Arial (正文)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=2288   </m:t>
                    </m:r>
                    <m:sSub>
                      <m:sSubPr>
                        <m:ctrlPr>
                          <a:rPr lang="en" altLang="zh-CN" sz="20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=6.269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r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117.4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2288(6.169)</m:t>
                            </m:r>
                          </m:e>
                        </m:rad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117.4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118.81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=0.988</m:t>
                    </m:r>
                  </m:oMath>
                </a14:m>
                <a:endParaRPr lang="en-US" altLang="zh-CN" sz="2000" b="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Conclusion: a very strong positive correlation exists between FEV and height</a:t>
                </a:r>
                <a:endParaRPr lang="en-US" altLang="zh-CN" sz="2000" b="0" dirty="0">
                  <a:latin typeface="Arial (正文)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86A393-EEBF-C84D-ABDF-6ADF959AE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4000"/>
                <a:ext cx="8229600" cy="5872163"/>
              </a:xfrm>
              <a:blipFill>
                <a:blip r:embed="rId2"/>
                <a:stretch>
                  <a:fillRect l="-1333" t="-104" r="-2815" b="-4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>
            <a:extLst>
              <a:ext uri="{FF2B5EF4-FFF2-40B4-BE49-F238E27FC236}">
                <a16:creationId xmlns:a16="http://schemas.microsoft.com/office/drawing/2014/main" id="{FC8E0350-1452-4199-9838-F138B595CC36}"/>
              </a:ext>
            </a:extLst>
          </p:cNvPr>
          <p:cNvGrpSpPr/>
          <p:nvPr/>
        </p:nvGrpSpPr>
        <p:grpSpPr>
          <a:xfrm>
            <a:off x="5930425" y="2312480"/>
            <a:ext cx="2542449" cy="877602"/>
            <a:chOff x="0" y="37375"/>
            <a:chExt cx="2542448" cy="877600"/>
          </a:xfrm>
        </p:grpSpPr>
        <p:pic>
          <p:nvPicPr>
            <p:cNvPr id="5" name="Picture 5" descr="Picture 5">
              <a:extLst>
                <a:ext uri="{FF2B5EF4-FFF2-40B4-BE49-F238E27FC236}">
                  <a16:creationId xmlns:a16="http://schemas.microsoft.com/office/drawing/2014/main" id="{A4F71B5E-9BAE-4BCC-A231-35E7057F7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67" y="115678"/>
              <a:ext cx="198305" cy="214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F443748-253E-4486-B1DF-976455ED62DC}"/>
                </a:ext>
              </a:extLst>
            </p:cNvPr>
            <p:cNvSpPr txBox="1"/>
            <p:nvPr/>
          </p:nvSpPr>
          <p:spPr>
            <a:xfrm>
              <a:off x="231196" y="37375"/>
              <a:ext cx="2376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=</a:t>
              </a:r>
            </a:p>
          </p:txBody>
        </p:sp>
        <p:pic>
          <p:nvPicPr>
            <p:cNvPr id="8" name="Picture 8" descr="Picture 8">
              <a:extLst>
                <a:ext uri="{FF2B5EF4-FFF2-40B4-BE49-F238E27FC236}">
                  <a16:creationId xmlns:a16="http://schemas.microsoft.com/office/drawing/2014/main" id="{9D977412-DF1F-41DA-A640-15E2A39E9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06707"/>
              <a:ext cx="242372" cy="27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974F9EEC-7371-4506-81CF-D1C6CC0432B2}"/>
                </a:ext>
              </a:extLst>
            </p:cNvPr>
            <p:cNvSpPr txBox="1"/>
            <p:nvPr/>
          </p:nvSpPr>
          <p:spPr>
            <a:xfrm>
              <a:off x="231196" y="410227"/>
              <a:ext cx="23763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=</a:t>
              </a:r>
            </a:p>
          </p:txBody>
        </p:sp>
        <p:pic>
          <p:nvPicPr>
            <p:cNvPr id="10" name="Picture 10" descr="Picture 10">
              <a:extLst>
                <a:ext uri="{FF2B5EF4-FFF2-40B4-BE49-F238E27FC236}">
                  <a16:creationId xmlns:a16="http://schemas.microsoft.com/office/drawing/2014/main" id="{A4298B3A-F91C-4E5C-BC74-B1DD0C392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142" y="397181"/>
              <a:ext cx="2159306" cy="517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2A3A878-0848-4B13-B963-79B51B355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260" y="2281639"/>
            <a:ext cx="1345084" cy="3795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6668C-D4EB-4D69-91A5-DF16D4FEC162}"/>
              </a:ext>
            </a:extLst>
          </p:cNvPr>
          <p:cNvSpPr txBox="1"/>
          <p:nvPr/>
        </p:nvSpPr>
        <p:spPr>
          <a:xfrm>
            <a:off x="5974492" y="4613310"/>
            <a:ext cx="1469311" cy="369330"/>
          </a:xfrm>
          <a:prstGeom prst="rect">
            <a:avLst/>
          </a:prstGeom>
          <a:noFill/>
          <a:ln w="12700" cap="flat">
            <a:solidFill>
              <a:schemeClr val="accent1">
                <a:alpha val="99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/>
              <a:t> </a:t>
            </a:r>
            <a:r>
              <a:rPr lang="en-US" b="0" i="1" dirty="0" err="1"/>
              <a:t>L</a:t>
            </a:r>
            <a:r>
              <a:rPr lang="en-US" b="0" i="1" baseline="-25000" dirty="0" err="1"/>
              <a:t>xy</a:t>
            </a:r>
            <a:r>
              <a:rPr lang="en-US" b="0" i="1" dirty="0"/>
              <a:t>/√</a:t>
            </a:r>
            <a:r>
              <a:rPr lang="en-US" b="0" i="1" dirty="0" err="1"/>
              <a:t>L</a:t>
            </a:r>
            <a:r>
              <a:rPr lang="en-US" b="0" i="1" baseline="-25000" dirty="0" err="1"/>
              <a:t>xx</a:t>
            </a:r>
            <a:r>
              <a:rPr lang="en-US" b="0" i="1" dirty="0" err="1"/>
              <a:t>L</a:t>
            </a:r>
            <a:r>
              <a:rPr lang="en-US" b="0" i="1" baseline="-25000" dirty="0" err="1"/>
              <a:t>yy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46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609600"/>
            <a:ext cx="8610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700" b="1"/>
            </a:pPr>
            <a:r>
              <a:rPr dirty="0"/>
              <a:t>Multiple Regression</a:t>
            </a:r>
          </a:p>
          <a:p>
            <a:pPr>
              <a:lnSpc>
                <a:spcPct val="90000"/>
              </a:lnSpc>
              <a:defRPr sz="2700" b="1">
                <a:solidFill>
                  <a:srgbClr val="4DE1EA"/>
                </a:solidFill>
              </a:defRPr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Multiple regression analysis : examine relationship between each of the more than one independent variables (x</a:t>
            </a:r>
            <a:r>
              <a:rPr baseline="-25000" dirty="0"/>
              <a:t>1</a:t>
            </a:r>
            <a:r>
              <a:rPr dirty="0"/>
              <a:t>,…,</a:t>
            </a:r>
            <a:r>
              <a:rPr dirty="0" err="1"/>
              <a:t>x</a:t>
            </a:r>
            <a:r>
              <a:rPr baseline="-25000" dirty="0" err="1"/>
              <a:t>k</a:t>
            </a:r>
            <a:r>
              <a:rPr dirty="0"/>
              <a:t>) and the dependent variable (y) after taking into account the remaining independent variables</a:t>
            </a:r>
          </a:p>
          <a:p>
            <a:pPr algn="l">
              <a:lnSpc>
                <a:spcPct val="90000"/>
              </a:lnSpc>
              <a:defRPr sz="20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Estimation of the regression equation: y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/>
              <a:t>1</a:t>
            </a:r>
            <a:r>
              <a:rPr i="1" dirty="0"/>
              <a:t>x</a:t>
            </a:r>
            <a:r>
              <a:rPr baseline="-25000" dirty="0"/>
              <a:t>1</a:t>
            </a:r>
            <a:r>
              <a:rPr dirty="0"/>
              <a:t> 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/>
              <a:t>2</a:t>
            </a:r>
            <a:r>
              <a:rPr i="1" dirty="0"/>
              <a:t>x</a:t>
            </a:r>
            <a:r>
              <a:rPr i="1" baseline="-25000" dirty="0"/>
              <a:t>2</a:t>
            </a:r>
            <a:r>
              <a:rPr dirty="0"/>
              <a:t> + </a:t>
            </a:r>
            <a:r>
              <a:rPr i="1" dirty="0"/>
              <a:t>e </a:t>
            </a:r>
            <a:endParaRPr lang="en-US" i="1" dirty="0"/>
          </a:p>
          <a:p>
            <a:pPr algn="l">
              <a:lnSpc>
                <a:spcPct val="90000"/>
              </a:lnSpc>
              <a:spcBef>
                <a:spcPts val="400"/>
              </a:spcBef>
              <a:buSzPct val="100000"/>
              <a:defRPr sz="2000"/>
            </a:pPr>
            <a:r>
              <a:rPr lang="en-US" i="1" dirty="0"/>
              <a:t>      </a:t>
            </a:r>
            <a:r>
              <a:rPr i="1" dirty="0"/>
              <a:t>e</a:t>
            </a:r>
            <a:r>
              <a:rPr dirty="0"/>
              <a:t> is an error</a:t>
            </a:r>
            <a:r>
              <a:rPr lang="en-US" dirty="0"/>
              <a:t>: </a:t>
            </a:r>
            <a:r>
              <a:rPr dirty="0"/>
              <a:t>normally distributed with mean 0 and variance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 </a:t>
            </a:r>
            <a:endParaRPr lang="en-US" baseline="30000" dirty="0"/>
          </a:p>
          <a:p>
            <a:pPr algn="l">
              <a:lnSpc>
                <a:spcPct val="90000"/>
              </a:lnSpc>
              <a:spcBef>
                <a:spcPts val="400"/>
              </a:spcBef>
              <a:buSzPct val="100000"/>
              <a:defRPr sz="2000"/>
            </a:pPr>
            <a:r>
              <a:rPr lang="en-US" dirty="0"/>
              <a:t>     </a:t>
            </a:r>
            <a:r>
              <a:rPr dirty="0"/>
              <a:t>(y=SBP, x</a:t>
            </a:r>
            <a:r>
              <a:rPr baseline="-25000" dirty="0"/>
              <a:t>1</a:t>
            </a:r>
            <a:r>
              <a:rPr dirty="0"/>
              <a:t>=birthweight, x</a:t>
            </a:r>
            <a:r>
              <a:rPr baseline="-25000" dirty="0"/>
              <a:t>2</a:t>
            </a:r>
            <a:r>
              <a:rPr dirty="0"/>
              <a:t>= age in days)</a:t>
            </a:r>
          </a:p>
          <a:p>
            <a:pPr algn="l">
              <a:lnSpc>
                <a:spcPct val="90000"/>
              </a:lnSpc>
              <a:defRPr sz="2000" baseline="300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we have k independent variables x</a:t>
            </a:r>
            <a:r>
              <a:rPr baseline="-25000" dirty="0"/>
              <a:t>1</a:t>
            </a:r>
            <a:r>
              <a:rPr dirty="0"/>
              <a:t>,…, </a:t>
            </a:r>
            <a:r>
              <a:rPr dirty="0" err="1"/>
              <a:t>x</a:t>
            </a:r>
            <a:r>
              <a:rPr baseline="-25000" dirty="0" err="1"/>
              <a:t>k</a:t>
            </a:r>
            <a:r>
              <a:rPr dirty="0"/>
              <a:t> then a linear-regression model relating y to x</a:t>
            </a:r>
            <a:r>
              <a:rPr baseline="-25000" dirty="0"/>
              <a:t>1</a:t>
            </a:r>
            <a:r>
              <a:rPr dirty="0"/>
              <a:t>,…, </a:t>
            </a:r>
            <a:r>
              <a:rPr dirty="0" err="1"/>
              <a:t>x</a:t>
            </a:r>
            <a:r>
              <a:rPr baseline="-25000" dirty="0" err="1"/>
              <a:t>k</a:t>
            </a:r>
            <a:r>
              <a:rPr dirty="0"/>
              <a:t> : y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lang="en-US" dirty="0"/>
              <a:t>   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baseline="-25000" dirty="0" err="1"/>
              <a:t>j</a:t>
            </a:r>
            <a:r>
              <a:rPr i="1" dirty="0" err="1"/>
              <a:t>x</a:t>
            </a:r>
            <a:r>
              <a:rPr i="1" baseline="-25000" dirty="0" err="1"/>
              <a:t>j</a:t>
            </a:r>
            <a:r>
              <a:rPr dirty="0"/>
              <a:t> + </a:t>
            </a:r>
            <a:r>
              <a:rPr i="1" dirty="0"/>
              <a:t>e</a:t>
            </a:r>
          </a:p>
        </p:txBody>
      </p:sp>
      <p:pic>
        <p:nvPicPr>
          <p:cNvPr id="223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02" y="4572000"/>
            <a:ext cx="204789" cy="53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rPr dirty="0"/>
              <a:t>Example: Pediatrics Hypertension  </a:t>
            </a:r>
          </a:p>
        </p:txBody>
      </p:sp>
      <p:sp>
        <p:nvSpPr>
          <p:cNvPr id="2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8392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200"/>
            </a:pPr>
            <a:r>
              <a:rPr dirty="0"/>
              <a:t>Investigate how the relationship between the blood-pressure levels of newborns and infants relate to subsequent adult blood pressure.</a:t>
            </a:r>
          </a:p>
          <a:p>
            <a:pPr marL="0" indent="0">
              <a:spcBef>
                <a:spcPts val="500"/>
              </a:spcBef>
              <a:buSzTx/>
              <a:buNone/>
              <a:defRPr sz="2200"/>
            </a:pPr>
            <a:r>
              <a:rPr dirty="0"/>
              <a:t> </a:t>
            </a:r>
          </a:p>
          <a:p>
            <a:pPr>
              <a:spcBef>
                <a:spcPts val="500"/>
              </a:spcBef>
              <a:defRPr sz="2200"/>
            </a:pPr>
            <a:r>
              <a:rPr lang="en-US" dirty="0"/>
              <a:t>Problem: </a:t>
            </a:r>
            <a:r>
              <a:rPr dirty="0"/>
              <a:t>blood pressure of a newborn is affected by several extraneous factors that make this relationship difficult to study.</a:t>
            </a:r>
          </a:p>
          <a:p>
            <a:pPr marL="0" indent="0">
              <a:buSzTx/>
              <a:buNone/>
              <a:defRPr sz="2200"/>
            </a:pPr>
            <a:endParaRPr dirty="0"/>
          </a:p>
          <a:p>
            <a:pPr>
              <a:spcBef>
                <a:spcPts val="500"/>
              </a:spcBef>
              <a:defRPr sz="2200"/>
            </a:pPr>
            <a:r>
              <a:rPr lang="en-US" dirty="0"/>
              <a:t>Newborn </a:t>
            </a:r>
            <a:r>
              <a:rPr dirty="0"/>
              <a:t>blood pressures are </a:t>
            </a:r>
            <a:r>
              <a:rPr lang="en-US" dirty="0"/>
              <a:t>influenced</a:t>
            </a:r>
            <a:r>
              <a:rPr dirty="0"/>
              <a:t> by:</a:t>
            </a:r>
          </a:p>
          <a:p>
            <a:pPr marL="228600" indent="-228600">
              <a:spcBef>
                <a:spcPts val="500"/>
              </a:spcBef>
              <a:buFontTx/>
              <a:buAutoNum type="arabicParenBoth"/>
              <a:defRPr sz="2200"/>
            </a:pPr>
            <a:r>
              <a:rPr dirty="0"/>
              <a:t>  Birthweight</a:t>
            </a:r>
          </a:p>
          <a:p>
            <a:pPr marL="0" indent="0">
              <a:spcBef>
                <a:spcPts val="500"/>
              </a:spcBef>
              <a:buSzTx/>
              <a:buNone/>
              <a:defRPr sz="2200"/>
            </a:pPr>
            <a:r>
              <a:rPr dirty="0"/>
              <a:t>(2)</a:t>
            </a:r>
            <a:r>
              <a:rPr lang="en-US" dirty="0"/>
              <a:t> </a:t>
            </a:r>
            <a:r>
              <a:rPr dirty="0"/>
              <a:t> the day of life on which blood pressure is measured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9" y="3302327"/>
            <a:ext cx="4276726" cy="346042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1"/>
          <p:cNvSpPr txBox="1"/>
          <p:nvPr/>
        </p:nvSpPr>
        <p:spPr>
          <a:xfrm>
            <a:off x="426719" y="457199"/>
            <a:ext cx="8671561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I</a:t>
            </a:r>
            <a:r>
              <a:rPr dirty="0"/>
              <a:t>nfants</a:t>
            </a:r>
            <a:r>
              <a:rPr lang="en-US" dirty="0"/>
              <a:t>: </a:t>
            </a:r>
            <a:r>
              <a:rPr dirty="0"/>
              <a:t>weighed at the time of the blood-pressure</a:t>
            </a:r>
            <a:r>
              <a:rPr lang="en-US" dirty="0"/>
              <a:t> </a:t>
            </a:r>
            <a:r>
              <a:rPr dirty="0"/>
              <a:t>measurements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lang="en-US"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en-US" dirty="0"/>
              <a:t>Expect: </a:t>
            </a:r>
            <a:r>
              <a:rPr dirty="0"/>
              <a:t>infants seen at 5 days of life would on average have a greater weight than those seen at 2 days of life</a:t>
            </a:r>
            <a:endParaRPr lang="en-US"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lang="en-US"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en-US" dirty="0"/>
              <a:t>Dependent variable: SBP</a:t>
            </a:r>
          </a:p>
          <a:p>
            <a:pPr>
              <a:buSzPct val="100000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lang="en-US" dirty="0"/>
              <a:t>Independent variables: age and birthweight</a:t>
            </a:r>
            <a:endParaRPr dirty="0"/>
          </a:p>
          <a:p>
            <a:pPr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704850"/>
            <a:ext cx="6924676" cy="4762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extBox 2"/>
          <p:cNvSpPr txBox="1"/>
          <p:nvPr/>
        </p:nvSpPr>
        <p:spPr>
          <a:xfrm>
            <a:off x="1129982" y="304800"/>
            <a:ext cx="642834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Estimates were obtained with SAS PROC REG program</a:t>
            </a:r>
          </a:p>
        </p:txBody>
      </p:sp>
      <p:sp>
        <p:nvSpPr>
          <p:cNvPr id="239" name="Rectangle 1"/>
          <p:cNvSpPr txBox="1"/>
          <p:nvPr/>
        </p:nvSpPr>
        <p:spPr>
          <a:xfrm>
            <a:off x="1036319" y="5497512"/>
            <a:ext cx="7512322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y=53.45+5.89x</a:t>
            </a:r>
            <a:r>
              <a:rPr sz="1100"/>
              <a:t>1</a:t>
            </a:r>
            <a:r>
              <a:t>+0.126x</a:t>
            </a:r>
            <a:r>
              <a:rPr sz="1000"/>
              <a:t>2</a:t>
            </a:r>
          </a:p>
          <a:p>
            <a:r>
              <a:t>For a newborn,  the average blood pressure increases by an estimated </a:t>
            </a:r>
          </a:p>
          <a:p>
            <a:r>
              <a:t>5.89 mm Hg per day of age, and 0.126 mm Hg per ounce of birthweight.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533400"/>
            <a:ext cx="7854950" cy="6324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>
              <a:spcBef>
                <a:spcPts val="400"/>
              </a:spcBef>
              <a:defRPr sz="2000"/>
            </a:pPr>
            <a:r>
              <a:rPr dirty="0"/>
              <a:t>Multiple-regression model: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		y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 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baseline="-25000" dirty="0" err="1"/>
              <a:t>j</a:t>
            </a:r>
            <a:r>
              <a:rPr i="1" dirty="0" err="1"/>
              <a:t>x</a:t>
            </a:r>
            <a:r>
              <a:rPr i="1" baseline="-25000" dirty="0" err="1"/>
              <a:t>j</a:t>
            </a:r>
            <a:r>
              <a:rPr dirty="0"/>
              <a:t> + </a:t>
            </a:r>
            <a:r>
              <a:rPr i="1" dirty="0"/>
              <a:t>e   </a:t>
            </a:r>
            <a:r>
              <a:rPr dirty="0"/>
              <a:t>where </a:t>
            </a:r>
            <a:r>
              <a:rPr i="1" dirty="0"/>
              <a:t>e</a:t>
            </a:r>
            <a:r>
              <a:rPr dirty="0"/>
              <a:t> ~N(0,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30000" dirty="0"/>
              <a:t>2 </a:t>
            </a:r>
            <a:r>
              <a:rPr dirty="0"/>
              <a:t>)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baseline="-25000" dirty="0" err="1"/>
              <a:t>j</a:t>
            </a:r>
            <a:r>
              <a:rPr dirty="0"/>
              <a:t>, </a:t>
            </a:r>
            <a:r>
              <a:rPr i="1" dirty="0"/>
              <a:t>j</a:t>
            </a:r>
            <a:r>
              <a:rPr dirty="0"/>
              <a:t> = 1, 2…,k </a:t>
            </a:r>
            <a:endParaRPr lang="en-US" dirty="0"/>
          </a:p>
          <a:p>
            <a:pPr algn="l">
              <a:spcBef>
                <a:spcPts val="400"/>
              </a:spcBef>
              <a:defRPr sz="2000"/>
            </a:pPr>
            <a:endParaRPr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partial-regression coefficients</a:t>
            </a:r>
            <a:r>
              <a:rPr lang="en-US" dirty="0"/>
              <a:t>: </a:t>
            </a:r>
          </a:p>
          <a:p>
            <a:pPr lvl="1" indent="0" algn="l">
              <a:spcBef>
                <a:spcPts val="400"/>
              </a:spcBef>
              <a:buSzPct val="100000"/>
              <a:defRPr sz="2000"/>
            </a:pPr>
            <a:r>
              <a:rPr lang="en-US" dirty="0"/>
              <a:t>     - </a:t>
            </a:r>
            <a:r>
              <a:rPr dirty="0"/>
              <a:t>represents the average increase in </a:t>
            </a:r>
            <a:r>
              <a:rPr i="1" dirty="0"/>
              <a:t>y</a:t>
            </a:r>
            <a:r>
              <a:rPr dirty="0"/>
              <a:t> per unit increase in </a:t>
            </a:r>
            <a:r>
              <a:rPr i="1" dirty="0" err="1"/>
              <a:t>x</a:t>
            </a:r>
            <a:r>
              <a:rPr i="1" baseline="-25000" dirty="0" err="1"/>
              <a:t>j</a:t>
            </a:r>
            <a:r>
              <a:rPr dirty="0"/>
              <a:t>, with </a:t>
            </a:r>
            <a:endParaRPr lang="en-US" dirty="0"/>
          </a:p>
          <a:p>
            <a:pPr lvl="1" indent="0" algn="l">
              <a:spcBef>
                <a:spcPts val="400"/>
              </a:spcBef>
              <a:buSzPct val="100000"/>
              <a:defRPr sz="2000"/>
            </a:pPr>
            <a:r>
              <a:rPr lang="en-US" dirty="0"/>
              <a:t>        </a:t>
            </a:r>
            <a:r>
              <a:rPr dirty="0"/>
              <a:t>all other variables held constant (adjusting all other variables)</a:t>
            </a:r>
          </a:p>
          <a:p>
            <a:pPr algn="l">
              <a:spcBef>
                <a:spcPts val="400"/>
              </a:spcBef>
              <a:buSzPct val="100000"/>
              <a:defRPr sz="2000"/>
            </a:pPr>
            <a:r>
              <a:rPr lang="en-US" dirty="0"/>
              <a:t>     - </a:t>
            </a:r>
            <a:r>
              <a:rPr dirty="0"/>
              <a:t>estimated by the parameter </a:t>
            </a:r>
            <a:r>
              <a:rPr i="1" dirty="0" err="1"/>
              <a:t>b</a:t>
            </a:r>
            <a:r>
              <a:rPr i="1" baseline="-25000" dirty="0" err="1"/>
              <a:t>j</a:t>
            </a:r>
            <a:endParaRPr i="1" baseline="-25000" dirty="0"/>
          </a:p>
          <a:p>
            <a:pPr marL="342900" indent="-342900" algn="just">
              <a:buSzPct val="100000"/>
              <a:buFont typeface="Arial"/>
              <a:buChar char="•"/>
              <a:defRPr sz="2000"/>
            </a:pPr>
            <a:endParaRPr i="1" baseline="-25000"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Partial regression coefficients </a:t>
            </a:r>
            <a:r>
              <a:rPr lang="en-US" dirty="0"/>
              <a:t>vs.</a:t>
            </a:r>
            <a:r>
              <a:rPr dirty="0"/>
              <a:t> simple linear-regression coefficients </a:t>
            </a:r>
            <a:endParaRPr lang="en-US"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endParaRPr lang="en-US"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Simple linear-regression coefficients</a:t>
            </a:r>
            <a:r>
              <a:rPr lang="en-US" dirty="0"/>
              <a:t>:</a:t>
            </a:r>
            <a:r>
              <a:rPr dirty="0"/>
              <a:t> average increase in y per unit increase in x (do not consider any other independent variables)</a:t>
            </a:r>
            <a:endParaRPr lang="en-US" dirty="0"/>
          </a:p>
          <a:p>
            <a:pPr algn="just">
              <a:spcBef>
                <a:spcPts val="400"/>
              </a:spcBef>
              <a:buClr>
                <a:srgbClr val="000000"/>
              </a:buClr>
              <a:buSzPct val="100000"/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Strong relationships among the independent variables in a multiple-regression model:  partial-regression coefficients and  simple linear-regression coefficients are different considerably</a:t>
            </a:r>
          </a:p>
        </p:txBody>
      </p:sp>
      <p:pic>
        <p:nvPicPr>
          <p:cNvPr id="244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173" y="825843"/>
            <a:ext cx="204789" cy="53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685800"/>
            <a:ext cx="7854950" cy="5867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700" b="1"/>
            </a:pPr>
            <a:r>
              <a:rPr dirty="0"/>
              <a:t>Overview</a:t>
            </a:r>
          </a:p>
          <a:p>
            <a:pPr>
              <a:spcBef>
                <a:spcPts val="0"/>
              </a:spcBef>
              <a:defRPr sz="2700" b="1">
                <a:solidFill>
                  <a:srgbClr val="4DE1EA"/>
                </a:solidFill>
              </a:defRPr>
            </a:pPr>
            <a:endParaRPr dirty="0"/>
          </a:p>
          <a:p>
            <a:pPr algn="l">
              <a:spcBef>
                <a:spcPts val="0"/>
              </a:spcBef>
              <a:defRPr sz="2200"/>
            </a:pPr>
            <a:endParaRPr dirty="0"/>
          </a:p>
          <a:p>
            <a:pPr marL="457200" indent="-457200" algn="just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Methods of regression and correlation analysis</a:t>
            </a:r>
          </a:p>
          <a:p>
            <a:pPr algn="just">
              <a:spcBef>
                <a:spcPts val="0"/>
              </a:spcBef>
              <a:defRPr sz="2200"/>
            </a:pPr>
            <a:endParaRPr dirty="0"/>
          </a:p>
          <a:p>
            <a:pPr algn="just">
              <a:spcBef>
                <a:spcPts val="0"/>
              </a:spcBef>
              <a:defRPr sz="2200"/>
            </a:pPr>
            <a:r>
              <a:rPr dirty="0"/>
              <a:t>2.   Multiple-regression analysis</a:t>
            </a:r>
          </a:p>
          <a:p>
            <a:pPr marL="457200" indent="-457200" algn="just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endParaRPr dirty="0"/>
          </a:p>
          <a:p>
            <a:pPr algn="just">
              <a:spcBef>
                <a:spcPts val="0"/>
              </a:spcBef>
              <a:defRPr sz="2200"/>
            </a:pPr>
            <a:r>
              <a:rPr dirty="0"/>
              <a:t>3.   Linear regression methods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457200" y="1778000"/>
            <a:ext cx="7854950" cy="3886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>
              <a:spcBef>
                <a:spcPts val="400"/>
              </a:spcBef>
              <a:defRPr sz="2000" b="1"/>
            </a:pPr>
            <a:r>
              <a:rPr dirty="0"/>
              <a:t>Standardized regression coefficient </a:t>
            </a:r>
            <a:r>
              <a:rPr b="0" dirty="0"/>
              <a:t>(</a:t>
            </a:r>
            <a:r>
              <a:rPr b="0" i="1" dirty="0"/>
              <a:t>b</a:t>
            </a:r>
            <a:r>
              <a:rPr b="0" i="1" baseline="-25000" dirty="0"/>
              <a:t>s</a:t>
            </a:r>
            <a:r>
              <a:rPr b="0" dirty="0"/>
              <a:t>) : </a:t>
            </a:r>
            <a:r>
              <a:rPr b="0" i="1" dirty="0"/>
              <a:t>b</a:t>
            </a:r>
            <a:r>
              <a:rPr b="0" dirty="0"/>
              <a:t> × (</a:t>
            </a:r>
            <a:r>
              <a:rPr b="0" i="1" dirty="0" err="1"/>
              <a:t>s</a:t>
            </a:r>
            <a:r>
              <a:rPr b="0" i="1" baseline="-25000" dirty="0" err="1"/>
              <a:t>x</a:t>
            </a:r>
            <a:r>
              <a:rPr b="0" dirty="0"/>
              <a:t>/</a:t>
            </a:r>
            <a:r>
              <a:rPr b="0" i="1" dirty="0" err="1"/>
              <a:t>s</a:t>
            </a:r>
            <a:r>
              <a:rPr b="0" i="1" baseline="-25000" dirty="0" err="1"/>
              <a:t>y</a:t>
            </a:r>
            <a:r>
              <a:rPr b="0" dirty="0"/>
              <a:t>)</a:t>
            </a:r>
            <a:endParaRPr lang="en-US" b="0" dirty="0"/>
          </a:p>
          <a:p>
            <a:pPr algn="just">
              <a:spcBef>
                <a:spcPts val="400"/>
              </a:spcBef>
              <a:defRPr sz="2000" b="1"/>
            </a:pPr>
            <a:endParaRPr b="0" dirty="0"/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represents the estimated average increase in </a:t>
            </a:r>
            <a:r>
              <a:rPr i="1" dirty="0"/>
              <a:t>y</a:t>
            </a:r>
            <a:r>
              <a:rPr dirty="0"/>
              <a:t> per standard deviation increase in </a:t>
            </a:r>
            <a:r>
              <a:rPr i="1" dirty="0"/>
              <a:t>x</a:t>
            </a:r>
            <a:r>
              <a:rPr dirty="0"/>
              <a:t>, after adjusting for all other variables in the model</a:t>
            </a:r>
          </a:p>
          <a:p>
            <a:pPr algn="just"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useful measure for comparing the predictive value of several independent variables</a:t>
            </a:r>
            <a:endParaRPr lang="en-US" dirty="0"/>
          </a:p>
          <a:p>
            <a:pPr algn="just">
              <a:spcBef>
                <a:spcPts val="400"/>
              </a:spcBef>
              <a:buClr>
                <a:srgbClr val="000000"/>
              </a:buClr>
              <a:buSzPct val="100000"/>
              <a:defRPr sz="2000"/>
            </a:pPr>
            <a:endParaRPr dirty="0"/>
          </a:p>
          <a:p>
            <a:pPr marL="342900" indent="-34290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can control for differences in the units of measurement for different independent variables by expressing change in standard-deviation units of </a:t>
            </a:r>
            <a:r>
              <a:rPr i="1" dirty="0"/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85FF6-7482-4DA4-9CBD-C443F83B15F3}"/>
              </a:ext>
            </a:extLst>
          </p:cNvPr>
          <p:cNvSpPr txBox="1"/>
          <p:nvPr/>
        </p:nvSpPr>
        <p:spPr>
          <a:xfrm>
            <a:off x="457200" y="264063"/>
            <a:ext cx="868680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ranking the independent variables according to their predictive relationship with the dependent variable 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- hard to rank based on magnitude of partial-regression coefficients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/>
              <a:t>    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(different  units)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AF1C4-477B-4749-B532-CBDEB0DD7B4C}"/>
              </a:ext>
            </a:extLst>
          </p:cNvPr>
          <p:cNvSpPr txBox="1">
            <a:spLocks/>
          </p:cNvSpPr>
          <p:nvPr/>
        </p:nvSpPr>
        <p:spPr>
          <a:xfrm>
            <a:off x="279400" y="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/>
              <a:t>Example: Pediatrics Hypertension 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241A72F-52CD-4364-B3FE-962DEBDA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768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" altLang="zh-CN" sz="2500" b="1" dirty="0">
                <a:cs typeface="+mn-ea"/>
                <a:sym typeface="+mn-lt"/>
              </a:rPr>
              <a:t>Question: Calculate the predicted average SBP of a three-day-old baby with birthweight 8 lb (128 oz). </a:t>
            </a:r>
          </a:p>
          <a:p>
            <a:pPr marL="0" indent="0">
              <a:spcBef>
                <a:spcPts val="0"/>
              </a:spcBef>
              <a:buNone/>
            </a:pPr>
            <a:endParaRPr lang="en" altLang="zh-CN" sz="2500" dirty="0"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altLang="zh-CN" sz="2500" b="1" dirty="0">
                <a:cs typeface="+mn-ea"/>
                <a:sym typeface="+mn-lt"/>
              </a:rPr>
              <a:t>Solution: </a:t>
            </a:r>
            <a:r>
              <a:rPr lang="en" altLang="zh-CN" sz="2500" dirty="0">
                <a:cs typeface="+mn-ea"/>
                <a:sym typeface="+mn-lt"/>
              </a:rPr>
              <a:t>The average SBP is estimated by 53.45 + 5.89(3) + 0.126(128) = 87.2 mm Hg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altLang="zh-CN" sz="2500" dirty="0">
                <a:cs typeface="+mn-ea"/>
                <a:sym typeface="+mn-lt"/>
              </a:rPr>
              <a:t>The regression coefficients in Table 11.9 are called </a:t>
            </a:r>
            <a:r>
              <a:rPr lang="en" altLang="zh-CN" sz="2500" i="1" dirty="0">
                <a:cs typeface="+mn-ea"/>
                <a:sym typeface="+mn-lt"/>
              </a:rPr>
              <a:t>partial-regression coefficients</a:t>
            </a:r>
            <a:r>
              <a:rPr lang="en" altLang="zh-CN" sz="2500" dirty="0">
                <a:cs typeface="+mn-ea"/>
                <a:sym typeface="+mn-lt"/>
              </a:rPr>
              <a:t>. </a:t>
            </a:r>
          </a:p>
          <a:p>
            <a:pPr>
              <a:spcBef>
                <a:spcPts val="0"/>
              </a:spcBef>
            </a:pP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418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AF1C4-477B-4749-B532-CBDEB0DD7B4C}"/>
              </a:ext>
            </a:extLst>
          </p:cNvPr>
          <p:cNvSpPr txBox="1">
            <a:spLocks/>
          </p:cNvSpPr>
          <p:nvPr/>
        </p:nvSpPr>
        <p:spPr>
          <a:xfrm>
            <a:off x="279400" y="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/>
              <a:t>Example: Pediatrics Hypertension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241A72F-52CD-4364-B3FE-962DEBDAE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1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500" b="1" dirty="0">
                    <a:cs typeface="+mn-ea"/>
                    <a:sym typeface="+mn-lt"/>
                  </a:rPr>
                  <a:t>Question: </a:t>
                </a:r>
                <a:r>
                  <a:rPr lang="en" altLang="zh-CN" sz="2400" b="1" dirty="0">
                    <a:cs typeface="+mn-ea"/>
                    <a:sym typeface="+mn-lt"/>
                  </a:rPr>
                  <a:t>Compute the standardized regression coefficients for age in days and birthweight using the data in Tables 11.8 and 11.9.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" altLang="zh-CN" sz="2500" dirty="0"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400" b="1" dirty="0">
                    <a:cs typeface="+mn-ea"/>
                    <a:sym typeface="+mn-lt"/>
                  </a:rPr>
                  <a:t>Solution: </a:t>
                </a:r>
                <a:r>
                  <a:rPr lang="en" altLang="zh-CN" sz="2400" dirty="0">
                    <a:cs typeface="+mn-ea"/>
                    <a:sym typeface="+mn-lt"/>
                  </a:rPr>
                  <a:t>From Table 11.8,</a:t>
                </a:r>
                <a:r>
                  <a:rPr lang="en-US" altLang="zh-CN" sz="2400" b="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" altLang="zh-CN" sz="2400" dirty="0">
                    <a:cs typeface="+mn-ea"/>
                    <a:sym typeface="+mn-lt"/>
                  </a:rPr>
                  <a:t>= 6.69,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" altLang="zh-CN" sz="2400" dirty="0">
                    <a:cs typeface="+mn-ea"/>
                    <a:sym typeface="+mn-lt"/>
                  </a:rPr>
                  <a:t> = 0.946,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" altLang="zh-CN" sz="2400" dirty="0">
                    <a:cs typeface="+mn-ea"/>
                    <a:sym typeface="+mn-lt"/>
                  </a:rPr>
                  <a:t> = 18.75. Therefore,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4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" altLang="zh-CN" sz="2400" i="1" dirty="0">
                    <a:cs typeface="+mn-ea"/>
                    <a:sym typeface="+mn-lt"/>
                  </a:rPr>
                  <a:t> </a:t>
                </a:r>
                <a:r>
                  <a:rPr lang="en" altLang="zh-CN" sz="2400" dirty="0">
                    <a:cs typeface="+mn-ea"/>
                    <a:sym typeface="+mn-lt"/>
                  </a:rPr>
                  <a:t>(age in days) = 5.888 × 0.946/6.69 = 0.833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4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" altLang="zh-CN" sz="2400" dirty="0">
                    <a:cs typeface="+mn-ea"/>
                    <a:sym typeface="+mn-lt"/>
                  </a:rPr>
                  <a:t>(birthweight) = 0.1256 × 18.75/6.69 = 0.352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4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sz="2400" dirty="0">
                    <a:cs typeface="+mn-ea"/>
                    <a:sym typeface="+mn-lt"/>
                  </a:rPr>
                  <a:t>The average increase in SBP is 0.833 standard-deviation units of blood pressure per standard-deviation increase in age, holding birthweight constant, and 0.352 standard-deviation units of blood pressure per standard-deviation increase in birthweight, holding age constant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" altLang="zh-CN" sz="24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" altLang="zh-CN" sz="2400" dirty="0">
                    <a:cs typeface="+mn-ea"/>
                    <a:sym typeface="+mn-lt"/>
                  </a:rPr>
                  <a:t>Age: more important variable after controlling for both variables simultaneously in the multiple- regression model</a:t>
                </a:r>
              </a:p>
              <a:p>
                <a:pPr>
                  <a:spcBef>
                    <a:spcPts val="0"/>
                  </a:spcBef>
                </a:pPr>
                <a:endParaRPr kumimoji="1"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241A72F-52CD-4364-B3FE-962DEBDAE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199"/>
              </a:xfrm>
              <a:blipFill>
                <a:blip r:embed="rId3"/>
                <a:stretch>
                  <a:fillRect l="-1630" t="-843" r="-1926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3" descr="Picture 3">
            <a:extLst>
              <a:ext uri="{FF2B5EF4-FFF2-40B4-BE49-F238E27FC236}">
                <a16:creationId xmlns:a16="http://schemas.microsoft.com/office/drawing/2014/main" id="{1FA4D455-2DDC-48E9-A6F6-3ECF3AEDC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" t="43783" r="70189" b="4996"/>
          <a:stretch/>
        </p:blipFill>
        <p:spPr>
          <a:xfrm>
            <a:off x="7656862" y="2677560"/>
            <a:ext cx="1400641" cy="526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3" descr="Picture 3">
            <a:extLst>
              <a:ext uri="{FF2B5EF4-FFF2-40B4-BE49-F238E27FC236}">
                <a16:creationId xmlns:a16="http://schemas.microsoft.com/office/drawing/2014/main" id="{CE70F6AB-83BA-4897-BC84-3DE94D197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69" t="48154" r="37041" b="3748"/>
          <a:stretch/>
        </p:blipFill>
        <p:spPr>
          <a:xfrm>
            <a:off x="7683499" y="3359840"/>
            <a:ext cx="1374004" cy="5263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6094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863599"/>
            <a:ext cx="8458200" cy="573241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sz="1800" dirty="0"/>
              <a:t>H</a:t>
            </a:r>
            <a:r>
              <a:rPr sz="1800" baseline="-25000" dirty="0"/>
              <a:t>0</a:t>
            </a:r>
            <a:r>
              <a:rPr sz="1800" i="0" dirty="0"/>
              <a:t>: </a:t>
            </a:r>
            <a:r>
              <a:rPr sz="18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i="0" baseline="-25000" dirty="0"/>
              <a:t>1</a:t>
            </a:r>
            <a:r>
              <a:rPr sz="1800" i="0" dirty="0"/>
              <a:t> = </a:t>
            </a:r>
            <a:r>
              <a:rPr sz="18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i="0" baseline="-25000" dirty="0"/>
              <a:t>2</a:t>
            </a:r>
            <a:r>
              <a:rPr sz="1800" i="0" dirty="0"/>
              <a:t> = …= </a:t>
            </a:r>
            <a:r>
              <a:rPr sz="18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i="0" baseline="-25000" dirty="0"/>
              <a:t>k</a:t>
            </a:r>
            <a:r>
              <a:rPr sz="1800" i="0" dirty="0"/>
              <a:t> = 0 </a:t>
            </a: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sz="1800" dirty="0"/>
              <a:t>vs. </a:t>
            </a:r>
            <a:r>
              <a:rPr sz="1800" i="1" dirty="0"/>
              <a:t>H</a:t>
            </a:r>
            <a:r>
              <a:rPr sz="1800" i="1" baseline="-25000" dirty="0"/>
              <a:t>1</a:t>
            </a:r>
            <a:r>
              <a:rPr sz="1800" dirty="0"/>
              <a:t>: at least one of the </a:t>
            </a:r>
            <a:r>
              <a:rPr sz="18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baseline="-25000" dirty="0" err="1"/>
              <a:t>j</a:t>
            </a:r>
            <a:r>
              <a:rPr sz="18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sz="1800" dirty="0"/>
              <a:t>0 in multiple linear regression</a:t>
            </a:r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1800"/>
            </a:pPr>
            <a:endParaRPr lang="en-US"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1800"/>
            </a:pPr>
            <a:r>
              <a:rPr sz="1800" dirty="0"/>
              <a:t>Estimate the regression parameters and compute Reg SS and Res SS using method of least squares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arabicPeriod"/>
              <a:defRPr sz="20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arabicPeriod" startAt="3"/>
              <a:defRPr sz="20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arabicPeriod" startAt="4"/>
              <a:defRPr sz="20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endParaRPr lang="en-US"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sz="1800" dirty="0" err="1"/>
              <a:t>xij</a:t>
            </a:r>
            <a:r>
              <a:rPr sz="1800" i="0" dirty="0"/>
              <a:t> = </a:t>
            </a:r>
            <a:r>
              <a:rPr sz="1800" dirty="0" err="1"/>
              <a:t>j</a:t>
            </a:r>
            <a:r>
              <a:rPr sz="1800" i="0" dirty="0" err="1"/>
              <a:t>th</a:t>
            </a:r>
            <a:r>
              <a:rPr sz="1800" i="0" dirty="0"/>
              <a:t> independent variable for the </a:t>
            </a:r>
            <a:r>
              <a:rPr sz="1800" dirty="0" err="1"/>
              <a:t>i</a:t>
            </a:r>
            <a:r>
              <a:rPr sz="1800" i="0" dirty="0" err="1"/>
              <a:t>th</a:t>
            </a:r>
            <a:r>
              <a:rPr sz="1800" i="0" dirty="0"/>
              <a:t> subject, </a:t>
            </a:r>
            <a:r>
              <a:rPr sz="1800" dirty="0"/>
              <a:t>j</a:t>
            </a:r>
            <a:r>
              <a:rPr sz="1800" i="0" dirty="0"/>
              <a:t> = 1,…,k; </a:t>
            </a:r>
            <a:r>
              <a:rPr sz="1800" dirty="0" err="1"/>
              <a:t>i</a:t>
            </a:r>
            <a:r>
              <a:rPr sz="1800" i="0" dirty="0"/>
              <a:t> = 1,…,n</a:t>
            </a:r>
            <a:endParaRPr lang="en-US" sz="1800" i="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r>
              <a:rPr sz="1800" dirty="0"/>
              <a:t>Compute Reg MS = Reg SS/k, Res MS = Res SS/(n-k-1)</a:t>
            </a:r>
            <a:endParaRPr lang="en-US"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r>
              <a:rPr sz="1800" dirty="0"/>
              <a:t>Compute the test statistic </a:t>
            </a:r>
            <a:r>
              <a:rPr sz="1800" i="1" dirty="0"/>
              <a:t>F</a:t>
            </a:r>
            <a:r>
              <a:rPr sz="1800" dirty="0"/>
              <a:t> = Reg MS/Res MS following an </a:t>
            </a:r>
            <a:r>
              <a:rPr sz="1800" i="1" dirty="0"/>
              <a:t>F</a:t>
            </a:r>
            <a:r>
              <a:rPr sz="1800" i="1" baseline="-25000" dirty="0"/>
              <a:t>k,n-k,k-1</a:t>
            </a:r>
            <a:r>
              <a:rPr sz="1800" dirty="0"/>
              <a:t> distribution under </a:t>
            </a:r>
            <a:r>
              <a:rPr sz="1800" i="1" dirty="0"/>
              <a:t>H</a:t>
            </a:r>
            <a:r>
              <a:rPr sz="1800" i="1" baseline="-25000" dirty="0"/>
              <a:t>0</a:t>
            </a:r>
            <a:r>
              <a:rPr sz="1800" dirty="0"/>
              <a:t>.</a:t>
            </a:r>
            <a:endParaRPr lang="en-US"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2"/>
              <a:defRPr sz="1800"/>
            </a:pPr>
            <a:r>
              <a:rPr sz="1800" dirty="0"/>
              <a:t>For a level </a:t>
            </a:r>
            <a:r>
              <a:rPr sz="18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sz="1800" dirty="0"/>
              <a:t>test: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1800" dirty="0"/>
              <a:t>F &gt; </a:t>
            </a:r>
            <a:r>
              <a:rPr sz="1800" i="1" dirty="0"/>
              <a:t>F</a:t>
            </a:r>
            <a:r>
              <a:rPr sz="1800" i="1" baseline="-25000" dirty="0"/>
              <a:t>k,n-k-1,1-</a:t>
            </a:r>
            <a:r>
              <a:rPr sz="1800" baseline="-250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sz="1800"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1800" i="1" baseline="-25000" dirty="0"/>
              <a:t> </a:t>
            </a:r>
            <a:r>
              <a:rPr sz="1800" dirty="0"/>
              <a:t>reject </a:t>
            </a:r>
            <a:r>
              <a:rPr sz="1800" i="1" dirty="0"/>
              <a:t>H</a:t>
            </a:r>
            <a:r>
              <a:rPr sz="1800" i="1" baseline="-25000" dirty="0"/>
              <a:t>0. </a:t>
            </a:r>
            <a:endParaRPr sz="18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1800" dirty="0"/>
              <a:t>F ≤ </a:t>
            </a:r>
            <a:r>
              <a:rPr sz="1800" i="1" dirty="0"/>
              <a:t>F</a:t>
            </a:r>
            <a:r>
              <a:rPr sz="1800" i="1" baseline="-25000" dirty="0"/>
              <a:t>k,n-k-1,1-</a:t>
            </a:r>
            <a:r>
              <a:rPr sz="1800" baseline="-250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sz="1800"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1800" dirty="0"/>
              <a:t> accept </a:t>
            </a:r>
            <a:r>
              <a:rPr sz="1800" i="1" dirty="0"/>
              <a:t>H</a:t>
            </a:r>
            <a:r>
              <a:rPr sz="1800" i="1" baseline="-25000" dirty="0"/>
              <a:t>0.</a:t>
            </a:r>
            <a:endParaRPr lang="en-US" sz="1800" i="1" baseline="-250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800"/>
            </a:pPr>
            <a:r>
              <a:rPr lang="en-US" sz="1800" dirty="0"/>
              <a:t>5.</a:t>
            </a:r>
            <a:r>
              <a:rPr sz="1800" dirty="0"/>
              <a:t> Exact p-value : area to the right of F under an</a:t>
            </a:r>
            <a:r>
              <a:rPr sz="1800" i="1" dirty="0"/>
              <a:t> </a:t>
            </a:r>
            <a:r>
              <a:rPr sz="1800" dirty="0"/>
              <a:t>F &gt; </a:t>
            </a:r>
            <a:r>
              <a:rPr sz="1800" i="1" dirty="0"/>
              <a:t>F</a:t>
            </a:r>
            <a:r>
              <a:rPr sz="1800" i="1" baseline="-25000" dirty="0"/>
              <a:t>k,n-k-1</a:t>
            </a:r>
            <a:r>
              <a:rPr sz="1800" i="1" dirty="0"/>
              <a:t> distribution</a:t>
            </a:r>
            <a:endParaRPr sz="18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sz="1800" dirty="0"/>
              <a:t>    = </a:t>
            </a:r>
            <a:r>
              <a:rPr sz="1800" dirty="0" err="1"/>
              <a:t>Pr</a:t>
            </a:r>
            <a:r>
              <a:rPr sz="1800" dirty="0"/>
              <a:t>(F</a:t>
            </a:r>
            <a:r>
              <a:rPr sz="1800" baseline="-25000" dirty="0"/>
              <a:t>k,n-k-1</a:t>
            </a:r>
            <a:r>
              <a:rPr sz="1800" dirty="0"/>
              <a:t>  &gt;F)</a:t>
            </a:r>
          </a:p>
        </p:txBody>
      </p:sp>
      <p:pic>
        <p:nvPicPr>
          <p:cNvPr id="253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1" y="1938654"/>
            <a:ext cx="1704976" cy="981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34" y="2176779"/>
            <a:ext cx="19716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290" y="1938654"/>
            <a:ext cx="2695576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30CE4-4B94-48AD-B099-E09488122EFB}"/>
              </a:ext>
            </a:extLst>
          </p:cNvPr>
          <p:cNvSpPr txBox="1"/>
          <p:nvPr/>
        </p:nvSpPr>
        <p:spPr>
          <a:xfrm>
            <a:off x="2929243" y="261985"/>
            <a:ext cx="3285513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700" b="1" dirty="0"/>
              <a:t>Hypothesis Testing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3" y="104775"/>
            <a:ext cx="5667376" cy="6648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762000"/>
            <a:ext cx="7854950" cy="57150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 i="1"/>
            </a:pPr>
            <a:r>
              <a:rPr dirty="0"/>
              <a:t>t</a:t>
            </a:r>
            <a:r>
              <a:rPr i="0" dirty="0"/>
              <a:t> test for testing the hypothesis </a:t>
            </a:r>
            <a:r>
              <a:rPr dirty="0"/>
              <a:t>H</a:t>
            </a:r>
            <a:r>
              <a:rPr baseline="-25000" dirty="0"/>
              <a:t>0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/>
              <a:t>l</a:t>
            </a:r>
            <a:r>
              <a:rPr i="0" dirty="0"/>
              <a:t> = 0, All other </a:t>
            </a:r>
            <a:r>
              <a:rPr i="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 err="1"/>
              <a:t>j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i="0" dirty="0"/>
              <a:t>0 vs. </a:t>
            </a:r>
            <a:r>
              <a:rPr dirty="0"/>
              <a:t>H</a:t>
            </a:r>
            <a:r>
              <a:rPr baseline="-25000" dirty="0"/>
              <a:t>1</a:t>
            </a:r>
            <a:r>
              <a:rPr i="0" dirty="0"/>
              <a:t>: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/>
              <a:t>l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i="0" dirty="0"/>
              <a:t>0 , all other </a:t>
            </a:r>
            <a:r>
              <a:rPr i="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 err="1"/>
              <a:t>j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i="0" dirty="0"/>
              <a:t>0 in multiple linear regression</a:t>
            </a:r>
          </a:p>
          <a:p>
            <a:pPr algn="l">
              <a:defRPr sz="2200"/>
            </a:pPr>
            <a:endParaRPr i="0" dirty="0"/>
          </a:p>
          <a:p>
            <a:pPr algn="l">
              <a:spcBef>
                <a:spcPts val="500"/>
              </a:spcBef>
              <a:defRPr sz="2200"/>
            </a:pPr>
            <a:r>
              <a:rPr dirty="0"/>
              <a:t>Compute </a:t>
            </a:r>
            <a:r>
              <a:rPr i="1" dirty="0"/>
              <a:t>t </a:t>
            </a:r>
            <a:r>
              <a:rPr dirty="0"/>
              <a:t>= </a:t>
            </a:r>
            <a:r>
              <a:rPr i="1" dirty="0"/>
              <a:t>b</a:t>
            </a:r>
            <a:r>
              <a:rPr i="1" baseline="-25000" dirty="0"/>
              <a:t>l</a:t>
            </a:r>
            <a:r>
              <a:rPr dirty="0"/>
              <a:t>/</a:t>
            </a:r>
            <a:r>
              <a:rPr i="1" dirty="0"/>
              <a:t>se</a:t>
            </a:r>
            <a:r>
              <a:rPr dirty="0"/>
              <a:t>(</a:t>
            </a:r>
            <a:r>
              <a:rPr i="1" dirty="0"/>
              <a:t>b</a:t>
            </a:r>
            <a:r>
              <a:rPr i="1" baseline="-25000" dirty="0"/>
              <a:t>l</a:t>
            </a:r>
            <a:r>
              <a:rPr dirty="0"/>
              <a:t>) which should follow a </a:t>
            </a:r>
            <a:r>
              <a:rPr i="1" dirty="0"/>
              <a:t>t</a:t>
            </a:r>
            <a:r>
              <a:rPr dirty="0"/>
              <a:t> distribution with </a:t>
            </a:r>
            <a:r>
              <a:rPr i="1" dirty="0"/>
              <a:t>n</a:t>
            </a:r>
            <a:r>
              <a:rPr dirty="0"/>
              <a:t> – k -1 </a:t>
            </a:r>
            <a:r>
              <a:rPr i="1" dirty="0"/>
              <a:t>df</a:t>
            </a:r>
            <a:r>
              <a:rPr dirty="0"/>
              <a:t> under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.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If </a:t>
            </a:r>
            <a:r>
              <a:rPr i="1" dirty="0"/>
              <a:t>t &lt; t</a:t>
            </a:r>
            <a:r>
              <a:rPr i="1" baseline="-25000" dirty="0"/>
              <a:t>n-k-1,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   </a:t>
            </a:r>
            <a:r>
              <a:rPr dirty="0"/>
              <a:t>or</a:t>
            </a:r>
            <a:r>
              <a:rPr i="1" baseline="-25000" dirty="0"/>
              <a:t> </a:t>
            </a:r>
            <a:r>
              <a:rPr i="1" dirty="0"/>
              <a:t>t &gt; t</a:t>
            </a:r>
            <a:r>
              <a:rPr i="1" baseline="-25000" dirty="0"/>
              <a:t>n-k-1,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/>
              <a:t> reject </a:t>
            </a:r>
            <a:r>
              <a:rPr i="1" dirty="0"/>
              <a:t>H</a:t>
            </a:r>
            <a:r>
              <a:rPr i="1" baseline="-25000" dirty="0"/>
              <a:t>0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If </a:t>
            </a:r>
            <a:r>
              <a:rPr i="1" dirty="0"/>
              <a:t>t</a:t>
            </a:r>
            <a:r>
              <a:rPr i="1" baseline="-25000" dirty="0"/>
              <a:t>n-k-1,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</a:t>
            </a:r>
            <a:r>
              <a:rPr dirty="0"/>
              <a:t>≤ </a:t>
            </a:r>
            <a:r>
              <a:rPr i="1" dirty="0"/>
              <a:t>t ≤ t</a:t>
            </a:r>
            <a:r>
              <a:rPr i="1" baseline="-25000" dirty="0"/>
              <a:t>n-k-1,1-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i="1" baseline="-25000" dirty="0"/>
              <a:t> </a:t>
            </a:r>
            <a:r>
              <a:rPr dirty="0"/>
              <a:t>accept </a:t>
            </a:r>
            <a:r>
              <a:rPr i="1" dirty="0"/>
              <a:t>H</a:t>
            </a:r>
            <a:r>
              <a:rPr i="1" baseline="-25000" dirty="0"/>
              <a:t>0</a:t>
            </a:r>
          </a:p>
          <a:p>
            <a:pPr algn="l">
              <a:defRPr sz="2200"/>
            </a:pPr>
            <a:endParaRPr i="1" baseline="-25000" dirty="0"/>
          </a:p>
          <a:p>
            <a:pPr algn="l">
              <a:spcBef>
                <a:spcPts val="500"/>
              </a:spcBef>
              <a:defRPr sz="2200"/>
            </a:pPr>
            <a:r>
              <a:rPr dirty="0"/>
              <a:t>The exact </a:t>
            </a:r>
            <a:r>
              <a:rPr i="1" dirty="0"/>
              <a:t>p</a:t>
            </a:r>
            <a:r>
              <a:rPr dirty="0"/>
              <a:t>-value :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 t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rPr dirty="0"/>
              <a:t>0: </a:t>
            </a:r>
            <a:r>
              <a:rPr i="0" dirty="0"/>
              <a:t>2 × </a:t>
            </a:r>
            <a:r>
              <a:rPr dirty="0" err="1"/>
              <a:t>Pr</a:t>
            </a:r>
            <a:r>
              <a:rPr i="0" dirty="0"/>
              <a:t>(</a:t>
            </a:r>
            <a:r>
              <a:rPr dirty="0"/>
              <a:t>t</a:t>
            </a:r>
            <a:r>
              <a:rPr baseline="-25000" dirty="0"/>
              <a:t>n-k-1</a:t>
            </a:r>
            <a:r>
              <a:rPr dirty="0"/>
              <a:t> &gt; t)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 </a:t>
            </a:r>
            <a:r>
              <a:rPr i="0" dirty="0"/>
              <a:t> </a:t>
            </a:r>
            <a:r>
              <a:rPr dirty="0"/>
              <a:t>t &lt; 0: </a:t>
            </a:r>
            <a:r>
              <a:rPr i="0" dirty="0"/>
              <a:t>2 × </a:t>
            </a:r>
            <a:r>
              <a:rPr dirty="0" err="1"/>
              <a:t>Pr</a:t>
            </a:r>
            <a:r>
              <a:rPr i="0" dirty="0"/>
              <a:t>(</a:t>
            </a:r>
            <a:r>
              <a:rPr dirty="0"/>
              <a:t>t</a:t>
            </a:r>
            <a:r>
              <a:rPr baseline="-25000" dirty="0"/>
              <a:t>n-k-1</a:t>
            </a:r>
            <a:r>
              <a:rPr dirty="0"/>
              <a:t> ≤ t)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700087"/>
            <a:ext cx="6810376" cy="5457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AF1C4-477B-4749-B532-CBDEB0DD7B4C}"/>
              </a:ext>
            </a:extLst>
          </p:cNvPr>
          <p:cNvSpPr txBox="1">
            <a:spLocks/>
          </p:cNvSpPr>
          <p:nvPr/>
        </p:nvSpPr>
        <p:spPr>
          <a:xfrm>
            <a:off x="279400" y="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/>
              <a:t>Example: Pediatrics Hypertension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241A72F-52CD-4364-B3FE-962DEBDAE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1"/>
                <a:ext cx="8229600" cy="7112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" altLang="zh-CN" sz="2000" b="1" dirty="0">
                    <a:cs typeface="+mn-ea"/>
                    <a:sym typeface="+mn-lt"/>
                  </a:rPr>
                  <a:t>Question: </a:t>
                </a: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Test the hypothesis </a:t>
                </a:r>
                <a14:m>
                  <m:oMath xmlns:m="http://schemas.openxmlformats.org/officeDocument/2006/math"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𝑯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𝟎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𝜷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=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𝜷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𝟐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𝟎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𝒗𝒔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.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𝑯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: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𝐞𝐢𝐭𝐡𝐞𝐫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𝜷</m:t>
                    </m:r>
                    <m:r>
                      <a:rPr lang="en" altLang="zh-CN" sz="2000" b="1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r>
                      <a:rPr lang="en" altLang="zh-CN" sz="2000" b="1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𝐨𝐫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𝜷</m:t>
                    </m:r>
                    <m:r>
                      <a:rPr lang="en" altLang="zh-CN" sz="2000" b="1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𝟐</m:t>
                    </m:r>
                    <m:r>
                      <a:rPr lang="en-US" altLang="zh-CN" sz="2000" b="1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" altLang="zh-CN" sz="2000" b="1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≠ </m:t>
                    </m:r>
                  </m:oMath>
                </a14:m>
                <a:r>
                  <a:rPr lang="el-GR" altLang="zh-CN" sz="2000" b="1" dirty="0">
                    <a:latin typeface="Arial (正文)"/>
                    <a:cs typeface="+mn-ea"/>
                    <a:sym typeface="+mn-lt"/>
                  </a:rPr>
                  <a:t>0 </a:t>
                </a: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using the data in Tables 11.8 and 11.9. </a:t>
                </a:r>
                <a:endParaRPr lang="en" altLang="zh-CN" sz="2000" b="1" dirty="0">
                  <a:cs typeface="+mn-ea"/>
                  <a:sym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" altLang="zh-CN" dirty="0">
                  <a:cs typeface="+mn-ea"/>
                  <a:sym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kumimoji="1"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241A72F-52CD-4364-B3FE-962DEBDAE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1"/>
                <a:ext cx="8229600" cy="711200"/>
              </a:xfrm>
              <a:blipFill>
                <a:blip r:embed="rId2"/>
                <a:stretch>
                  <a:fillRect l="-133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555-D65F-47E2-BD2D-0E9B97D66CDB}"/>
                  </a:ext>
                </a:extLst>
              </p:cNvPr>
              <p:cNvSpPr txBox="1"/>
              <p:nvPr/>
            </p:nvSpPr>
            <p:spPr>
              <a:xfrm>
                <a:off x="457200" y="2286002"/>
                <a:ext cx="8407400" cy="4554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Solution: </a:t>
                </a: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Refer to Table 11.9 and note that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Reg SS = 590.98 (called Model SS)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Reg MS = 590.98/2 = 295.49 (called Model MS)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Res SS = 79.9558 (called Error SS)</a:t>
                </a:r>
                <a:br>
                  <a:rPr lang="en" altLang="zh-CN" sz="2000" dirty="0">
                    <a:latin typeface="Arial (正文)"/>
                    <a:cs typeface="+mn-ea"/>
                    <a:sym typeface="+mn-lt"/>
                  </a:rPr>
                </a:b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Res MS = 79.9558/13 = 6.150 (called Error MS)</a:t>
                </a:r>
                <a:br>
                  <a:rPr lang="en" altLang="zh-CN" sz="2000" dirty="0">
                    <a:latin typeface="Arial (正文)"/>
                    <a:cs typeface="+mn-ea"/>
                    <a:sym typeface="+mn-lt"/>
                  </a:rPr>
                </a:b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 F = Reg MS/Res MS = 48.05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~</m:t>
                    </m:r>
                    <m:sSub>
                      <m:sSubPr>
                        <m:ctrlPr>
                          <a:rPr lang="en" altLang="zh-CN" sz="20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𝐹</m:t>
                        </m:r>
                      </m:e>
                      <m:sub>
                        <m:r>
                          <a:rPr lang="en" altLang="zh-CN" sz="20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2,13</m:t>
                        </m:r>
                      </m:sub>
                    </m:sSub>
                  </m:oMath>
                </a14:m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under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𝐻</m:t>
                    </m:r>
                    <m:r>
                      <a:rPr lang="en" altLang="zh-CN" sz="2000" i="1" baseline="-25000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0</m:t>
                    </m:r>
                    <m: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Using R, the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𝑣𝑎𝑙𝑢𝑒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=</m:t>
                    </m:r>
                    <m:func>
                      <m:funcPr>
                        <m:ctrlPr>
                          <a:rPr lang="en" altLang="zh-CN" sz="200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" altLang="zh-CN" sz="2000" i="0" dirty="0" err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" altLang="zh-CN" sz="2000" i="1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" altLang="zh-CN" sz="2000" i="1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" altLang="zh-CN" sz="2000" i="1" dirty="0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2,13</m:t>
                                </m:r>
                              </m:sub>
                            </m:sSub>
                            <m:r>
                              <a:rPr lang="en" altLang="zh-CN" sz="2000" i="1" dirty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 &gt; 48.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05</m:t>
                            </m:r>
                          </m:e>
                        </m:d>
                      </m:e>
                    </m:func>
                    <m: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 1 − </m:t>
                    </m:r>
                    <m: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𝑝𝑓</m:t>
                    </m:r>
                    <m:d>
                      <m:dPr>
                        <m:ctrlPr>
                          <a:rPr lang="en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48.0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5</m:t>
                        </m:r>
                        <m:r>
                          <a:rPr lang="en" altLang="zh-CN" sz="2000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 2, 13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&lt;0.01</m:t>
                    </m:r>
                    <m:r>
                      <a:rPr lang="en" altLang="zh-CN" sz="2000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Conclusion: the two variables, when considered together, are significant predictors of blood pressure.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555-D65F-47E2-BD2D-0E9B97D6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2"/>
                <a:ext cx="8407400" cy="4554067"/>
              </a:xfrm>
              <a:prstGeom prst="rect">
                <a:avLst/>
              </a:prstGeom>
              <a:blipFill>
                <a:blip r:embed="rId3"/>
                <a:stretch>
                  <a:fillRect l="-725" b="-14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Picture 4">
            <a:extLst>
              <a:ext uri="{FF2B5EF4-FFF2-40B4-BE49-F238E27FC236}">
                <a16:creationId xmlns:a16="http://schemas.microsoft.com/office/drawing/2014/main" id="{D1488443-E3E1-4772-A7DE-8A33B0DC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4" y="1854201"/>
            <a:ext cx="1971676" cy="74295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90DB9E-8720-47CD-8CD6-F16B1146428C}"/>
              </a:ext>
            </a:extLst>
          </p:cNvPr>
          <p:cNvSpPr txBox="1"/>
          <p:nvPr/>
        </p:nvSpPr>
        <p:spPr>
          <a:xfrm>
            <a:off x="6299200" y="2736565"/>
            <a:ext cx="2565400" cy="584775"/>
          </a:xfrm>
          <a:prstGeom prst="rect">
            <a:avLst/>
          </a:prstGeom>
          <a:noFill/>
          <a:ln w="127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n-NO" sz="1600" dirty="0">
                <a:solidFill>
                  <a:schemeClr val="accent1">
                    <a:lumMod val="50000"/>
                  </a:schemeClr>
                </a:solidFill>
              </a:rPr>
              <a:t>Reg MS = Reg SS/k</a:t>
            </a:r>
          </a:p>
          <a:p>
            <a:r>
              <a:rPr lang="nn-NO" sz="1600" dirty="0">
                <a:solidFill>
                  <a:schemeClr val="accent1">
                    <a:lumMod val="50000"/>
                  </a:schemeClr>
                </a:solidFill>
              </a:rPr>
              <a:t>Res MS = Res SS/(n-k-1)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51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BF13-A3D0-4406-AEFC-FBAF9676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982E-7BD0-4679-8AE2-CB1B29E8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Picture 1">
            <a:extLst>
              <a:ext uri="{FF2B5EF4-FFF2-40B4-BE49-F238E27FC236}">
                <a16:creationId xmlns:a16="http://schemas.microsoft.com/office/drawing/2014/main" id="{33EB35B7-528E-4BE0-BE95-1BD652AB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2" y="1275819"/>
            <a:ext cx="4276726" cy="34604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4468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ACC-665E-4C4D-9CB2-EC4F70B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654F-D4F2-4F97-B630-F2E73EE87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54968ED-7F75-4C2D-B485-378E236ED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" t="7387" b="23333"/>
          <a:stretch/>
        </p:blipFill>
        <p:spPr>
          <a:xfrm>
            <a:off x="1668162" y="0"/>
            <a:ext cx="5523470" cy="67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9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66700" y="4789696"/>
            <a:ext cx="8610600" cy="190500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500"/>
              </a:spcBef>
              <a:defRPr sz="2200" i="1"/>
            </a:pPr>
            <a:r>
              <a:rPr dirty="0"/>
              <a:t>x</a:t>
            </a:r>
            <a:r>
              <a:rPr i="0" dirty="0"/>
              <a:t> = estriol level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defRPr sz="2200" i="1"/>
            </a:pPr>
            <a:r>
              <a:rPr dirty="0"/>
              <a:t>y</a:t>
            </a:r>
            <a:r>
              <a:rPr i="0" dirty="0"/>
              <a:t> = birthweight</a:t>
            </a: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we can postulate a linear relationship between y and x: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</a:t>
            </a:r>
            <a:r>
              <a:rPr dirty="0"/>
              <a:t>E(</a:t>
            </a:r>
            <a:r>
              <a:rPr i="1" dirty="0" err="1"/>
              <a:t>y</a:t>
            </a:r>
            <a:r>
              <a:rPr dirty="0" err="1"/>
              <a:t>|</a:t>
            </a:r>
            <a:r>
              <a:rPr i="1" dirty="0" err="1"/>
              <a:t>x</a:t>
            </a:r>
            <a:r>
              <a:rPr dirty="0"/>
              <a:t>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dirty="0"/>
              <a:t>x</a:t>
            </a: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y</a:t>
            </a:r>
            <a:r>
              <a:rPr i="0" dirty="0"/>
              <a:t> =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i="0" dirty="0"/>
              <a:t>+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dirty="0"/>
              <a:t>x</a:t>
            </a:r>
            <a:r>
              <a:rPr i="0" dirty="0"/>
              <a:t> : regression line;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0" dirty="0"/>
              <a:t>: intercept; 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0" dirty="0"/>
              <a:t>: slope of the line</a:t>
            </a:r>
          </a:p>
        </p:txBody>
      </p:sp>
      <p:pic>
        <p:nvPicPr>
          <p:cNvPr id="10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501347"/>
            <a:ext cx="5486400" cy="318938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Box 1"/>
          <p:cNvSpPr txBox="1"/>
          <p:nvPr/>
        </p:nvSpPr>
        <p:spPr>
          <a:xfrm>
            <a:off x="454262" y="254113"/>
            <a:ext cx="8423038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u="sng"/>
            </a:pPr>
            <a:r>
              <a:rPr dirty="0"/>
              <a:t>Example</a:t>
            </a:r>
            <a:r>
              <a:rPr u="none" dirty="0"/>
              <a:t>: </a:t>
            </a:r>
            <a:r>
              <a:rPr sz="2400" u="none" dirty="0"/>
              <a:t>Some researchers (Greene and Touchstone)</a:t>
            </a:r>
          </a:p>
          <a:p>
            <a:pPr>
              <a:defRPr sz="2400"/>
            </a:pPr>
            <a:r>
              <a:rPr dirty="0"/>
              <a:t> conducted a study to relate birthweight and estriol (a female </a:t>
            </a:r>
          </a:p>
          <a:p>
            <a:pPr>
              <a:defRPr sz="2400"/>
            </a:pPr>
            <a:r>
              <a:rPr dirty="0"/>
              <a:t>hormone) level in pregnant women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EA8-21C6-4A1A-AEEB-6B20B2F6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FD4C2-AA35-4FAA-88BF-B48B2FDBB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DBE24812-F2C5-461F-88F0-2FD62433A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9" t="17818" r="4157" b="14074"/>
          <a:stretch/>
        </p:blipFill>
        <p:spPr>
          <a:xfrm>
            <a:off x="1668163" y="160637"/>
            <a:ext cx="5263978" cy="64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3001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70B2-A021-4A3B-A810-DFC4CAD1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F7C4-8F58-4C0A-B735-D7F4144A3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022C8C6-B819-4A80-BCD2-B7B49DF45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6" r="2890" b="14775"/>
          <a:stretch/>
        </p:blipFill>
        <p:spPr>
          <a:xfrm>
            <a:off x="2013931" y="148281"/>
            <a:ext cx="5227128" cy="66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3251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209D-2B47-489D-B569-155D3652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FD5B-8271-4FA8-80E0-6AC22EF6E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8C8BC81-5594-42A6-A0DA-4F072C9E6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4954" r="1929" b="10672"/>
          <a:stretch/>
        </p:blipFill>
        <p:spPr>
          <a:xfrm>
            <a:off x="2051221" y="274638"/>
            <a:ext cx="4843849" cy="65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32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AF1C4-477B-4749-B532-CBDEB0DD7B4C}"/>
              </a:ext>
            </a:extLst>
          </p:cNvPr>
          <p:cNvSpPr txBox="1">
            <a:spLocks/>
          </p:cNvSpPr>
          <p:nvPr/>
        </p:nvSpPr>
        <p:spPr>
          <a:xfrm>
            <a:off x="279400" y="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dirty="0"/>
              <a:t>Example: Pediatrics Hypertension 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241A72F-52CD-4364-B3FE-962DEBDA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7112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altLang="zh-CN" sz="2000" b="1" dirty="0">
                <a:cs typeface="+mn-ea"/>
                <a:sym typeface="+mn-lt"/>
              </a:rPr>
              <a:t>Question: </a:t>
            </a:r>
            <a:r>
              <a:rPr lang="en" altLang="zh-CN" sz="2000" b="1" dirty="0">
                <a:latin typeface="Arial (正文)"/>
                <a:cs typeface="+mn-ea"/>
                <a:sym typeface="+mn-lt"/>
              </a:rPr>
              <a:t>Test for the independent contributions of age and birthweight in predicting SBP in infants, using the output in Table 11.9 .</a:t>
            </a:r>
            <a:endParaRPr lang="en" altLang="zh-CN" sz="2000" b="1" dirty="0"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" altLang="zh-CN" dirty="0">
              <a:cs typeface="+mn-ea"/>
              <a:sym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kumimoji="1"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555-D65F-47E2-BD2D-0E9B97D66CDB}"/>
                  </a:ext>
                </a:extLst>
              </p:cNvPr>
              <p:cNvSpPr txBox="1"/>
              <p:nvPr/>
            </p:nvSpPr>
            <p:spPr>
              <a:xfrm>
                <a:off x="457200" y="2286002"/>
                <a:ext cx="8407400" cy="3477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b="1" dirty="0">
                    <a:latin typeface="Arial (正文)"/>
                    <a:cs typeface="+mn-ea"/>
                    <a:sym typeface="+mn-lt"/>
                  </a:rPr>
                  <a:t>Solution: </a:t>
                </a: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From Table 11.9,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i="1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= 5.888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                                                      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 = 0.6802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i="1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𝑎𝑔𝑒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)=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/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)=8.66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                      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=2×</m:t>
                    </m:r>
                    <m:r>
                      <m:rPr>
                        <m:sty m:val="p"/>
                      </m:rP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Pr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13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&gt;8.66)&lt;0.001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" altLang="zh-CN" sz="2000" i="1" baseline="-2500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= 0.1256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                                                     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𝑠𝑒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" altLang="zh-CN" sz="2000" i="1" baseline="-25000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</m:t>
                      </m:r>
                      <m:r>
                        <a:rPr lang="en" altLang="zh-CN" sz="200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) = 0.0343 </m:t>
                      </m:r>
                    </m:oMath>
                  </m:oMathPara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" altLang="zh-CN" sz="2000" i="1" dirty="0">
                    <a:latin typeface="Arial (正文)"/>
                    <a:cs typeface="+mn-ea"/>
                    <a:sym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𝑏𝑖𝑟𝑡h𝑤𝑒𝑖𝑔h𝑡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 =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2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/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𝑠𝑒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2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) = 3.66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=2×</m:t>
                    </m:r>
                    <m:r>
                      <m:rPr>
                        <m:sty m:val="p"/>
                      </m:rP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Pr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" altLang="zh-CN" sz="2000" i="1" baseline="-25000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13</m:t>
                    </m:r>
                    <m:r>
                      <a:rPr lang="en" altLang="zh-CN" sz="20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&gt;3.66)=0.003 </m:t>
                    </m:r>
                  </m:oMath>
                </a14:m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" altLang="zh-CN" sz="2000" dirty="0">
                  <a:latin typeface="Arial (正文)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altLang="zh-CN" sz="2000" dirty="0">
                    <a:latin typeface="Arial (正文)"/>
                    <a:cs typeface="+mn-ea"/>
                    <a:sym typeface="+mn-lt"/>
                  </a:rPr>
                  <a:t>Conclusion: both age and birthweight have highly significant associations with SBP, even after controlling for the other variable.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555-D65F-47E2-BD2D-0E9B97D6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2"/>
                <a:ext cx="8407400" cy="3477875"/>
              </a:xfrm>
              <a:prstGeom prst="rect">
                <a:avLst/>
              </a:prstGeom>
              <a:blipFill>
                <a:blip r:embed="rId3"/>
                <a:stretch>
                  <a:fillRect l="-725" t="-701" b="-22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3DB777-F277-47EE-AF91-276615CAEA99}"/>
              </a:ext>
            </a:extLst>
          </p:cNvPr>
          <p:cNvSpPr txBox="1"/>
          <p:nvPr/>
        </p:nvSpPr>
        <p:spPr>
          <a:xfrm>
            <a:off x="586243" y="2719174"/>
            <a:ext cx="1204815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b</a:t>
            </a:r>
            <a:r>
              <a:rPr lang="en-US" i="1" baseline="-25000" dirty="0"/>
              <a:t>l</a:t>
            </a:r>
            <a:r>
              <a:rPr lang="en-US" dirty="0"/>
              <a:t>/</a:t>
            </a:r>
            <a:r>
              <a:rPr lang="en-US" i="1" dirty="0"/>
              <a:t>se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i="1" baseline="-25000" dirty="0"/>
              <a:t>l</a:t>
            </a:r>
            <a:r>
              <a:rPr lang="en-US" dirty="0"/>
              <a:t>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B0F81-1D95-45FE-B869-63D14C55ADAF}"/>
              </a:ext>
            </a:extLst>
          </p:cNvPr>
          <p:cNvSpPr txBox="1"/>
          <p:nvPr/>
        </p:nvSpPr>
        <p:spPr>
          <a:xfrm>
            <a:off x="5782962" y="4473145"/>
            <a:ext cx="1849222" cy="36933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2*(1-pt(3.66, 13))</a:t>
            </a:r>
          </a:p>
        </p:txBody>
      </p:sp>
    </p:spTree>
    <p:extLst>
      <p:ext uri="{BB962C8B-B14F-4D97-AF65-F5344CB8AC3E}">
        <p14:creationId xmlns:p14="http://schemas.microsoft.com/office/powerpoint/2010/main" val="3117903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C599-F309-4712-A021-97EEF2A6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60CFF4F7-FD0C-4CE9-9E25-26FDDB47A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03" y="932936"/>
            <a:ext cx="6580750" cy="45259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382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718F-CE59-4F8C-BC05-123E7317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FC21-BB7B-43AF-BEAC-65E8FB44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2D9DA-9467-48C3-A8C1-150967B4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4" y="32452"/>
            <a:ext cx="6544208" cy="68255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E81F2A-4D6E-4376-AAC5-1F1DFF62F611}"/>
              </a:ext>
            </a:extLst>
          </p:cNvPr>
          <p:cNvSpPr/>
          <p:nvPr/>
        </p:nvSpPr>
        <p:spPr>
          <a:xfrm>
            <a:off x="1556951" y="2953265"/>
            <a:ext cx="6067168" cy="17299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008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762000"/>
            <a:ext cx="7854950" cy="56388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400"/>
              </a:spcBef>
              <a:defRPr sz="2000" b="1"/>
            </a:pPr>
            <a:r>
              <a:rPr dirty="0"/>
              <a:t>Spearman rank-correlation coefficient (</a:t>
            </a:r>
            <a:r>
              <a:rPr dirty="0" err="1"/>
              <a:t>r</a:t>
            </a:r>
            <a:r>
              <a:rPr baseline="-25000" dirty="0" err="1"/>
              <a:t>s</a:t>
            </a:r>
            <a:r>
              <a:rPr dirty="0"/>
              <a:t>):</a:t>
            </a:r>
            <a:r>
              <a:rPr b="0" dirty="0"/>
              <a:t> ordinary correlation coefficient based on ranks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 </a:t>
            </a:r>
            <a:r>
              <a:rPr dirty="0" err="1"/>
              <a:t>r</a:t>
            </a:r>
            <a:r>
              <a:rPr baseline="-25000" dirty="0" err="1"/>
              <a:t>s</a:t>
            </a:r>
            <a:r>
              <a:rPr dirty="0"/>
              <a:t> = </a:t>
            </a:r>
            <a:r>
              <a:rPr dirty="0" err="1"/>
              <a:t>L</a:t>
            </a:r>
            <a:r>
              <a:rPr baseline="-25000" dirty="0" err="1"/>
              <a:t>xy</a:t>
            </a:r>
            <a:r>
              <a:rPr dirty="0"/>
              <a:t>/ √</a:t>
            </a:r>
            <a:r>
              <a:rPr i="1" dirty="0" err="1"/>
              <a:t>L</a:t>
            </a:r>
            <a:r>
              <a:rPr i="1" baseline="-25000" dirty="0" err="1"/>
              <a:t>xx</a:t>
            </a:r>
            <a:r>
              <a:rPr dirty="0"/>
              <a:t> × </a:t>
            </a:r>
            <a:r>
              <a:rPr i="1" dirty="0" err="1"/>
              <a:t>L</a:t>
            </a:r>
            <a:r>
              <a:rPr i="1" baseline="-25000" dirty="0" err="1"/>
              <a:t>xy</a:t>
            </a:r>
            <a:r>
              <a:rPr i="1" baseline="-25000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L’s are computed from the</a:t>
            </a:r>
            <a:r>
              <a:rPr lang="en-US"/>
              <a:t> rank</a:t>
            </a:r>
            <a:r>
              <a:t> (not actual score)</a:t>
            </a:r>
          </a:p>
          <a:p>
            <a:pPr algn="l">
              <a:lnSpc>
                <a:spcPct val="90000"/>
              </a:lnSpc>
              <a:defRPr sz="2000"/>
            </a:pPr>
            <a:endParaRPr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2000" u="sng"/>
            </a:pPr>
            <a:r>
              <a:rPr dirty="0"/>
              <a:t>t test for Spearman Rank Correlation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H</a:t>
            </a:r>
            <a:r>
              <a:rPr sz="1100" dirty="0"/>
              <a:t>0</a:t>
            </a:r>
            <a:r>
              <a:rPr dirty="0"/>
              <a:t>: no correlation </a:t>
            </a: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Courier New"/>
              <a:buChar char="o"/>
              <a:defRPr sz="1600"/>
            </a:pPr>
            <a:r>
              <a:rPr dirty="0"/>
              <a:t>test statistic </a:t>
            </a:r>
            <a:r>
              <a:rPr i="1" dirty="0" err="1"/>
              <a:t>t</a:t>
            </a:r>
            <a:r>
              <a:rPr i="1" baseline="-25000" dirty="0" err="1"/>
              <a:t>s</a:t>
            </a:r>
            <a:r>
              <a:rPr dirty="0"/>
              <a:t> = </a:t>
            </a:r>
            <a:r>
              <a:rPr i="1" dirty="0" err="1"/>
              <a:t>r</a:t>
            </a:r>
            <a:r>
              <a:rPr i="1" baseline="-25000" dirty="0" err="1"/>
              <a:t>s</a:t>
            </a:r>
            <a:r>
              <a:rPr dirty="0"/>
              <a:t>(√n -2)/ √1-</a:t>
            </a:r>
            <a:r>
              <a:rPr i="1" dirty="0"/>
              <a:t>r</a:t>
            </a:r>
            <a:r>
              <a:rPr i="1" baseline="-25000" dirty="0"/>
              <a:t>s</a:t>
            </a:r>
            <a:r>
              <a:rPr baseline="30000" dirty="0"/>
              <a:t>2 </a:t>
            </a:r>
            <a:r>
              <a:rPr dirty="0"/>
              <a:t>follows a t distribution with n-2 degrees of freedom.</a:t>
            </a: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For a two-sided level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test:</a:t>
            </a: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Courier New"/>
              <a:buChar char="o"/>
              <a:defRPr sz="1600"/>
            </a:pPr>
            <a:r>
              <a:rPr dirty="0"/>
              <a:t>if </a:t>
            </a:r>
            <a:r>
              <a:rPr i="1" dirty="0" err="1"/>
              <a:t>t</a:t>
            </a:r>
            <a:r>
              <a:rPr i="1" baseline="-25000" dirty="0" err="1"/>
              <a:t>s</a:t>
            </a:r>
            <a:r>
              <a:rPr i="1" dirty="0"/>
              <a:t> &gt; t</a:t>
            </a:r>
            <a:r>
              <a:rPr i="1" baseline="-25000" dirty="0"/>
              <a:t>n-2,1-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   </a:t>
            </a:r>
            <a:r>
              <a:rPr dirty="0"/>
              <a:t> or </a:t>
            </a:r>
            <a:r>
              <a:rPr i="1" dirty="0" err="1"/>
              <a:t>t</a:t>
            </a:r>
            <a:r>
              <a:rPr i="1" baseline="-25000" dirty="0" err="1"/>
              <a:t>s</a:t>
            </a:r>
            <a:r>
              <a:rPr i="1" dirty="0"/>
              <a:t> &lt; t</a:t>
            </a:r>
            <a:r>
              <a:rPr i="1" baseline="-25000" dirty="0"/>
              <a:t>n-2,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</a:t>
            </a:r>
            <a:r>
              <a:rPr i="1" dirty="0"/>
              <a:t> = -t</a:t>
            </a:r>
            <a:r>
              <a:rPr i="1" baseline="-25000" dirty="0"/>
              <a:t>n-2,1-</a:t>
            </a:r>
            <a:r>
              <a:rPr baseline="-2500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i="1" baseline="-25000" dirty="0"/>
              <a:t>/2 </a:t>
            </a:r>
            <a:r>
              <a:rPr dirty="0"/>
              <a:t>then reject </a:t>
            </a:r>
            <a:r>
              <a:rPr i="1" dirty="0"/>
              <a:t>H</a:t>
            </a:r>
            <a:r>
              <a:rPr i="1" baseline="-25000" dirty="0"/>
              <a:t>0</a:t>
            </a: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Courier New"/>
              <a:buChar char="o"/>
              <a:defRPr sz="1600"/>
            </a:pPr>
            <a:r>
              <a:rPr dirty="0"/>
              <a:t>otherwise, accept </a:t>
            </a:r>
            <a:r>
              <a:rPr i="1" dirty="0"/>
              <a:t>H</a:t>
            </a:r>
            <a:r>
              <a:rPr i="1" baseline="-25000" dirty="0"/>
              <a:t>0</a:t>
            </a:r>
            <a:r>
              <a:rPr dirty="0"/>
              <a:t>.</a:t>
            </a: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The exact p-value :</a:t>
            </a:r>
          </a:p>
          <a:p>
            <a:pPr marL="342900" lvl="1" indent="114300"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dirty="0" err="1"/>
              <a:t>t</a:t>
            </a:r>
            <a:r>
              <a:rPr baseline="-25000" dirty="0" err="1"/>
              <a:t>s</a:t>
            </a:r>
            <a:r>
              <a:rPr i="0" dirty="0"/>
              <a:t> &lt; 0 : p = 2 × (area to the left of </a:t>
            </a:r>
            <a:r>
              <a:rPr dirty="0" err="1"/>
              <a:t>t</a:t>
            </a:r>
            <a:r>
              <a:rPr baseline="-25000" dirty="0" err="1"/>
              <a:t>s</a:t>
            </a:r>
            <a:r>
              <a:rPr i="0" dirty="0"/>
              <a:t> under a </a:t>
            </a:r>
            <a:r>
              <a:rPr dirty="0"/>
              <a:t>t</a:t>
            </a:r>
            <a:r>
              <a:rPr baseline="-25000" dirty="0"/>
              <a:t>n-2</a:t>
            </a:r>
            <a:r>
              <a:rPr i="0" dirty="0"/>
              <a:t> distribution) </a:t>
            </a:r>
            <a:endParaRPr sz="2800" dirty="0">
              <a:solidFill>
                <a:srgbClr val="888888"/>
              </a:solidFill>
            </a:endParaRPr>
          </a:p>
          <a:p>
            <a:pPr marL="342900" lvl="1" indent="114300" algn="l">
              <a:lnSpc>
                <a:spcPct val="90000"/>
              </a:lnSpc>
              <a:spcBef>
                <a:spcPts val="400"/>
              </a:spcBef>
              <a:defRPr sz="1800" i="1"/>
            </a:pPr>
            <a:r>
              <a:rPr dirty="0" err="1"/>
              <a:t>t</a:t>
            </a:r>
            <a:r>
              <a:rPr baseline="-25000" dirty="0" err="1"/>
              <a:t>s</a:t>
            </a:r>
            <a:r>
              <a:rPr i="0" dirty="0">
                <a:latin typeface="Symbol"/>
                <a:ea typeface="Symbol"/>
                <a:cs typeface="Symbol"/>
                <a:sym typeface="Symbol"/>
              </a:rPr>
              <a:t> ³ </a:t>
            </a:r>
            <a:r>
              <a:rPr i="0" dirty="0"/>
              <a:t>0: p = 2 × (area to the right of </a:t>
            </a:r>
            <a:r>
              <a:rPr dirty="0" err="1"/>
              <a:t>t</a:t>
            </a:r>
            <a:r>
              <a:rPr baseline="-25000" dirty="0" err="1"/>
              <a:t>s</a:t>
            </a:r>
            <a:r>
              <a:rPr i="0" dirty="0"/>
              <a:t> under a </a:t>
            </a:r>
            <a:r>
              <a:rPr dirty="0"/>
              <a:t>t</a:t>
            </a:r>
            <a:r>
              <a:rPr baseline="-25000" dirty="0"/>
              <a:t>n-2</a:t>
            </a:r>
            <a:r>
              <a:rPr i="0" dirty="0"/>
              <a:t> distribution)</a:t>
            </a:r>
            <a:endParaRPr sz="2800" dirty="0">
              <a:solidFill>
                <a:srgbClr val="888888"/>
              </a:solidFill>
            </a:endParaRPr>
          </a:p>
          <a:p>
            <a:pPr marL="342900" lvl="1" indent="114300" algn="l">
              <a:lnSpc>
                <a:spcPct val="90000"/>
              </a:lnSpc>
              <a:spcBef>
                <a:spcPts val="600"/>
              </a:spcBef>
              <a:defRPr sz="1800"/>
            </a:pPr>
            <a:endParaRPr sz="2800" dirty="0">
              <a:solidFill>
                <a:srgbClr val="888888"/>
              </a:solidFill>
            </a:endParaRPr>
          </a:p>
          <a:p>
            <a:pPr marL="342900" lvl="1" indent="114300"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dirty="0"/>
              <a:t>*</a:t>
            </a:r>
            <a:r>
              <a:rPr sz="2000" dirty="0"/>
              <a:t>This test is valid only if </a:t>
            </a:r>
            <a:r>
              <a:rPr sz="2000" b="1" dirty="0"/>
              <a:t>n </a:t>
            </a:r>
            <a:r>
              <a:rPr sz="2000" dirty="0"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rPr sz="2000" b="1" dirty="0"/>
              <a:t>10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28600"/>
            <a:ext cx="3905250" cy="322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639050" cy="312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644525" y="914400"/>
            <a:ext cx="7854950" cy="5943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Statistical inference methods for investigating the relationship between two or more variables</a:t>
            </a:r>
            <a:endParaRPr lang="en-US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endParaRPr sz="290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r>
              <a:rPr dirty="0"/>
              <a:t>If only two variables, both of which are continuous, are being studied, and we wish to predict one variable (the dependent variable) as a function of the other variable (the independent variable) then </a:t>
            </a:r>
            <a:r>
              <a:rPr b="1" dirty="0"/>
              <a:t>simple linear regression analysis </a:t>
            </a:r>
            <a:r>
              <a:rPr dirty="0"/>
              <a:t>is used.</a:t>
            </a:r>
            <a:endParaRPr lang="en-US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/>
            </a:pPr>
            <a:endParaRPr sz="290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r>
              <a:rPr dirty="0"/>
              <a:t>Pearson correlation methods</a:t>
            </a:r>
            <a:r>
              <a:rPr b="0" dirty="0"/>
              <a:t> are used to determine the association between two normally distributed variables without distinguishing between dependent and independent variables.</a:t>
            </a:r>
            <a:endParaRPr lang="en-US" b="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endParaRPr sz="290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r>
              <a:rPr dirty="0"/>
              <a:t>Rank correlation</a:t>
            </a:r>
            <a:r>
              <a:rPr b="0" dirty="0"/>
              <a:t> may be used if both variables are continuous but not normally distributed or are ordinal variables.</a:t>
            </a:r>
            <a:endParaRPr lang="en-US" b="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endParaRPr sz="2900" dirty="0"/>
          </a:p>
          <a:p>
            <a:pPr algn="l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eriod"/>
              <a:defRPr sz="2200" b="1"/>
            </a:pPr>
            <a:r>
              <a:rPr dirty="0"/>
              <a:t>Multiple regression methods </a:t>
            </a:r>
            <a:r>
              <a:rPr b="0" dirty="0"/>
              <a:t>may be used to predict the value of one variable (the dependent variable which is normally distributed) as a function of several independent variables.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104FB-9E9B-463C-A147-B21E27C9DFA6}"/>
              </a:ext>
            </a:extLst>
          </p:cNvPr>
          <p:cNvSpPr txBox="1"/>
          <p:nvPr/>
        </p:nvSpPr>
        <p:spPr>
          <a:xfrm>
            <a:off x="3556000" y="266700"/>
            <a:ext cx="1669686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700" b="1" dirty="0"/>
              <a:t>Summary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533400" y="4876800"/>
            <a:ext cx="7854950" cy="16002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 i="1"/>
            </a:pPr>
            <a:r>
              <a:t>y</a:t>
            </a:r>
            <a:r>
              <a:rPr i="0"/>
              <a:t> =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i="0"/>
              <a:t>+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t>x</a:t>
            </a:r>
            <a:r>
              <a:rPr i="0"/>
              <a:t> : not expected to be true for every woman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t>e: error term ~N(</a:t>
            </a:r>
            <a:r>
              <a:rPr i="0"/>
              <a:t>0,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 baseline="30000"/>
              <a:t>2</a:t>
            </a:r>
            <a:r>
              <a:rPr i="0"/>
              <a:t>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t>Full regression line: </a:t>
            </a:r>
            <a:r>
              <a:rPr i="1"/>
              <a:t>y</a:t>
            </a:r>
            <a:r>
              <a:t> =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t>+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/>
              <a:t>x</a:t>
            </a:r>
            <a:r>
              <a:t> + </a:t>
            </a:r>
            <a:r>
              <a:rPr i="1"/>
              <a:t>e</a:t>
            </a:r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"/>
            <a:ext cx="6391275" cy="4438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393700" y="114300"/>
            <a:ext cx="7854950" cy="56388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500"/>
              </a:spcBef>
              <a:defRPr sz="2200"/>
            </a:pPr>
            <a:r>
              <a:rPr dirty="0"/>
              <a:t>Linear-regression equation: </a:t>
            </a:r>
            <a:r>
              <a:rPr i="1" dirty="0"/>
              <a:t>y</a:t>
            </a:r>
            <a:r>
              <a:rPr dirty="0"/>
              <a:t>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dirty="0"/>
              <a:t>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i="1" dirty="0"/>
              <a:t>x</a:t>
            </a:r>
            <a:r>
              <a:rPr dirty="0"/>
              <a:t> + </a:t>
            </a:r>
            <a:r>
              <a:rPr i="1" dirty="0"/>
              <a:t>e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y</a:t>
            </a:r>
            <a:r>
              <a:rPr i="0" dirty="0"/>
              <a:t> : </a:t>
            </a:r>
            <a:r>
              <a:rPr b="1" i="0" dirty="0"/>
              <a:t>dependent variable</a:t>
            </a:r>
            <a:r>
              <a:rPr i="0" dirty="0"/>
              <a:t> 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dirty="0"/>
              <a:t>x</a:t>
            </a:r>
            <a:r>
              <a:rPr i="0" dirty="0"/>
              <a:t> : </a:t>
            </a:r>
            <a:r>
              <a:rPr b="1" i="0" dirty="0"/>
              <a:t>independent variable</a:t>
            </a:r>
            <a:r>
              <a:rPr i="0" dirty="0"/>
              <a:t> (predict </a:t>
            </a:r>
            <a:r>
              <a:rPr dirty="0"/>
              <a:t>y</a:t>
            </a:r>
            <a:r>
              <a:rPr i="0" dirty="0"/>
              <a:t> as a function of </a:t>
            </a:r>
            <a:r>
              <a:rPr dirty="0"/>
              <a:t>x</a:t>
            </a:r>
            <a:r>
              <a:rPr i="0" dirty="0"/>
              <a:t>)</a:t>
            </a:r>
            <a:endParaRPr lang="en-US" i="0" dirty="0"/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62175"/>
            <a:ext cx="5076825" cy="469582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1"/>
          <p:cNvSpPr txBox="1"/>
          <p:nvPr/>
        </p:nvSpPr>
        <p:spPr>
          <a:xfrm>
            <a:off x="5381625" y="2237679"/>
            <a:ext cx="3870960" cy="443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rPr dirty="0"/>
              <a:t>Interpretation of regression line:</a:t>
            </a:r>
            <a:endParaRPr lang="en-US" dirty="0"/>
          </a:p>
          <a:p>
            <a:pPr>
              <a:defRPr u="sng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 For a women with estriol level x</a:t>
            </a:r>
            <a:r>
              <a:rPr lang="en-US" dirty="0"/>
              <a:t>:</a:t>
            </a:r>
            <a:endParaRPr dirty="0"/>
          </a:p>
          <a:p>
            <a:r>
              <a:rPr dirty="0"/>
              <a:t> her birthweight will be normally distributed with mean α+β*x and variance σ</a:t>
            </a:r>
            <a:r>
              <a:rPr baseline="30000" dirty="0"/>
              <a:t>2</a:t>
            </a:r>
            <a:endParaRPr lang="en-US" baseline="30000" dirty="0"/>
          </a:p>
          <a:p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n-US" dirty="0"/>
              <a:t> = 0:</a:t>
            </a:r>
          </a:p>
          <a:p>
            <a:r>
              <a:rPr lang="en-US" baseline="30000" dirty="0"/>
              <a:t>       </a:t>
            </a:r>
            <a:r>
              <a:rPr lang="en-US" dirty="0"/>
              <a:t>every point falls exactly on the</a:t>
            </a:r>
          </a:p>
          <a:p>
            <a:r>
              <a:rPr lang="en-US" baseline="30000" dirty="0"/>
              <a:t>       </a:t>
            </a:r>
            <a:r>
              <a:rPr lang="en-US" dirty="0"/>
              <a:t>regression line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n-US" baseline="30000" dirty="0"/>
              <a:t> </a:t>
            </a:r>
            <a:r>
              <a:rPr lang="en-US" dirty="0"/>
              <a:t>: more scatter occurs about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b &gt; 0: </a:t>
            </a:r>
            <a:r>
              <a:rPr lang="en-US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Symbol"/>
              </a:rPr>
              <a:t>x increases </a:t>
            </a:r>
            <a:r>
              <a:rPr lang="en-US" dirty="0">
                <a:latin typeface="Arial" panose="020B0604020202020204" pitchFamily="34" charset="0"/>
                <a:ea typeface="Symbol"/>
                <a:cs typeface="Arial" panose="020B0604020202020204" pitchFamily="34" charset="0"/>
                <a:sym typeface="Wingdings" panose="05000000000000000000" pitchFamily="2" charset="2"/>
              </a:rPr>
              <a:t> expected value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lang="en-US" dirty="0"/>
              <a:t>+ </a:t>
            </a:r>
            <a:r>
              <a:rPr lang="en-US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i="1" dirty="0"/>
              <a:t>x</a:t>
            </a:r>
            <a:r>
              <a:rPr lang="en-US" dirty="0"/>
              <a:t> increases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D0D78-1102-4B0A-969A-359144026DC3}"/>
              </a:ext>
            </a:extLst>
          </p:cNvPr>
          <p:cNvSpPr txBox="1"/>
          <p:nvPr/>
        </p:nvSpPr>
        <p:spPr>
          <a:xfrm>
            <a:off x="393700" y="1492250"/>
            <a:ext cx="68834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Birthweight: dependent variable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Estriol level: independent variable (used to predict birthweight)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22" name="Group 3"/>
          <p:cNvGrpSpPr/>
          <p:nvPr/>
        </p:nvGrpSpPr>
        <p:grpSpPr>
          <a:xfrm>
            <a:off x="266700" y="846137"/>
            <a:ext cx="8610600" cy="5526089"/>
            <a:chOff x="0" y="0"/>
            <a:chExt cx="8610600" cy="5526087"/>
          </a:xfrm>
        </p:grpSpPr>
        <p:pic>
          <p:nvPicPr>
            <p:cNvPr id="120" name="Picture 4" descr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610600" cy="5526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Rectangle 5"/>
            <p:cNvSpPr/>
            <p:nvPr/>
          </p:nvSpPr>
          <p:spPr>
            <a:xfrm>
              <a:off x="3062058" y="3686247"/>
              <a:ext cx="1197196" cy="3502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8" name="Picture 3" descr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"/>
            <a:ext cx="8229600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97902" y="6406785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E3895-E6FA-4F25-90F7-18899A82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71450"/>
            <a:ext cx="7915275" cy="459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8B3BE1-3CF6-446F-9985-47F439935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4762500"/>
            <a:ext cx="7943850" cy="1447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658B86-4B1A-4B7C-84D9-0FDEDEF74773}"/>
              </a:ext>
            </a:extLst>
          </p:cNvPr>
          <p:cNvCxnSpPr>
            <a:cxnSpLocks/>
          </p:cNvCxnSpPr>
          <p:nvPr/>
        </p:nvCxnSpPr>
        <p:spPr>
          <a:xfrm>
            <a:off x="1019175" y="430685"/>
            <a:ext cx="245745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A4D931-3AFF-4CF4-A704-D79C744D9D91}"/>
              </a:ext>
            </a:extLst>
          </p:cNvPr>
          <p:cNvCxnSpPr>
            <a:cxnSpLocks/>
          </p:cNvCxnSpPr>
          <p:nvPr/>
        </p:nvCxnSpPr>
        <p:spPr>
          <a:xfrm>
            <a:off x="1019175" y="1524000"/>
            <a:ext cx="294322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8648C3-E6DB-4533-B05D-50B2232C682A}"/>
              </a:ext>
            </a:extLst>
          </p:cNvPr>
          <p:cNvCxnSpPr>
            <a:cxnSpLocks/>
          </p:cNvCxnSpPr>
          <p:nvPr/>
        </p:nvCxnSpPr>
        <p:spPr>
          <a:xfrm>
            <a:off x="5257800" y="1514475"/>
            <a:ext cx="25717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EB8DBB-FED5-41E5-835B-9AA996352175}"/>
              </a:ext>
            </a:extLst>
          </p:cNvPr>
          <p:cNvCxnSpPr>
            <a:cxnSpLocks/>
          </p:cNvCxnSpPr>
          <p:nvPr/>
        </p:nvCxnSpPr>
        <p:spPr>
          <a:xfrm>
            <a:off x="952500" y="2924175"/>
            <a:ext cx="229552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56512F-664D-416C-980A-1AC4F1F6282E}"/>
              </a:ext>
            </a:extLst>
          </p:cNvPr>
          <p:cNvCxnSpPr>
            <a:cxnSpLocks/>
          </p:cNvCxnSpPr>
          <p:nvPr/>
        </p:nvCxnSpPr>
        <p:spPr>
          <a:xfrm>
            <a:off x="1019175" y="3971925"/>
            <a:ext cx="294322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80F94D-DC3B-4842-B581-649B20E7CB5F}"/>
              </a:ext>
            </a:extLst>
          </p:cNvPr>
          <p:cNvCxnSpPr>
            <a:cxnSpLocks/>
          </p:cNvCxnSpPr>
          <p:nvPr/>
        </p:nvCxnSpPr>
        <p:spPr>
          <a:xfrm>
            <a:off x="5238750" y="4000500"/>
            <a:ext cx="25717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2B1CEB-C8F2-4356-B7EB-21EBE185313C}"/>
              </a:ext>
            </a:extLst>
          </p:cNvPr>
          <p:cNvCxnSpPr>
            <a:cxnSpLocks/>
          </p:cNvCxnSpPr>
          <p:nvPr/>
        </p:nvCxnSpPr>
        <p:spPr>
          <a:xfrm>
            <a:off x="438150" y="5353050"/>
            <a:ext cx="166211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10583</TotalTime>
  <Words>2543</Words>
  <Application>Microsoft Office PowerPoint</Application>
  <PresentationFormat>On-screen Show (4:3)</PresentationFormat>
  <Paragraphs>282</Paragraphs>
  <Slides>48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 (正文)</vt:lpstr>
      <vt:lpstr>Arial</vt:lpstr>
      <vt:lpstr>Calibri</vt:lpstr>
      <vt:lpstr>Cambria Math</vt:lpstr>
      <vt:lpstr>Courier New</vt:lpstr>
      <vt:lpstr>Helvetica</vt:lpstr>
      <vt:lpstr>Symbol</vt:lpstr>
      <vt:lpstr>Wingdings</vt:lpstr>
      <vt:lpstr>Modeling_Theme</vt:lpstr>
      <vt:lpstr>After-class tutoring</vt:lpstr>
      <vt:lpstr>EE3211 Modelling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11.1 Sample data from the Greene-Touchstone study relating birthweight and estriol level in pregnant women near term  </vt:lpstr>
      <vt:lpstr>Example:  Q: Derive the estimated regression line for the data in Table 11.1.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on Correlation Coefficient</vt:lpstr>
      <vt:lpstr>Table 11.4. Mean FEV by height group for boys ages 10−15 in Tecumseh, Michigan </vt:lpstr>
      <vt:lpstr>PowerPoint Presentation</vt:lpstr>
      <vt:lpstr>PowerPoint Presentation</vt:lpstr>
      <vt:lpstr>Example: Pediatrics Hypertension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Modelling Techniques</dc:title>
  <dc:creator>cityu</dc:creator>
  <cp:lastModifiedBy>cityukatiechan@gmail.com</cp:lastModifiedBy>
  <cp:revision>159</cp:revision>
  <dcterms:modified xsi:type="dcterms:W3CDTF">2021-02-16T06:34:05Z</dcterms:modified>
</cp:coreProperties>
</file>