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7" r:id="rId3"/>
    <p:sldId id="316" r:id="rId4"/>
    <p:sldId id="333" r:id="rId5"/>
    <p:sldId id="259" r:id="rId6"/>
    <p:sldId id="260" r:id="rId7"/>
    <p:sldId id="261" r:id="rId8"/>
    <p:sldId id="262" r:id="rId9"/>
    <p:sldId id="263" r:id="rId10"/>
    <p:sldId id="264" r:id="rId11"/>
    <p:sldId id="279" r:id="rId12"/>
    <p:sldId id="280" r:id="rId13"/>
    <p:sldId id="281" r:id="rId14"/>
    <p:sldId id="265" r:id="rId15"/>
    <p:sldId id="268" r:id="rId16"/>
    <p:sldId id="266" r:id="rId17"/>
    <p:sldId id="282" r:id="rId18"/>
    <p:sldId id="267" r:id="rId19"/>
    <p:sldId id="269" r:id="rId20"/>
    <p:sldId id="270" r:id="rId21"/>
    <p:sldId id="271" r:id="rId22"/>
    <p:sldId id="283" r:id="rId23"/>
    <p:sldId id="284" r:id="rId24"/>
    <p:sldId id="285" r:id="rId25"/>
    <p:sldId id="334" r:id="rId26"/>
    <p:sldId id="272" r:id="rId27"/>
    <p:sldId id="273" r:id="rId28"/>
    <p:sldId id="274" r:id="rId29"/>
    <p:sldId id="275" r:id="rId30"/>
    <p:sldId id="276" r:id="rId31"/>
    <p:sldId id="286" r:id="rId32"/>
    <p:sldId id="287" r:id="rId33"/>
    <p:sldId id="290" r:id="rId34"/>
    <p:sldId id="296" r:id="rId35"/>
    <p:sldId id="335" r:id="rId36"/>
    <p:sldId id="336" r:id="rId37"/>
    <p:sldId id="277" r:id="rId38"/>
    <p:sldId id="278" r:id="rId39"/>
    <p:sldId id="332" r:id="rId40"/>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92" autoAdjust="0"/>
  </p:normalViewPr>
  <p:slideViewPr>
    <p:cSldViewPr snapToGrid="0">
      <p:cViewPr varScale="1">
        <p:scale>
          <a:sx n="67" d="100"/>
          <a:sy n="67" d="100"/>
        </p:scale>
        <p:origin x="12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a:spLocks noGrp="1" noRot="1" noChangeAspect="1"/>
          </p:cNvSpPr>
          <p:nvPr>
            <p:ph type="sldImg"/>
          </p:nvPr>
        </p:nvSpPr>
        <p:spPr>
          <a:prstGeom prst="rect">
            <a:avLst/>
          </a:prstGeom>
        </p:spPr>
        <p:txBody>
          <a:bodyPr/>
          <a:lstStyle/>
          <a:p>
            <a:endParaRPr dirty="0"/>
          </a:p>
        </p:txBody>
      </p:sp>
      <p:sp>
        <p:nvSpPr>
          <p:cNvPr id="97" name="Shape 9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8555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5526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prstGeom prst="rect">
            <a:avLst/>
          </a:prstGeom>
        </p:spPr>
        <p:txBody>
          <a:bodyPr/>
          <a:lstStyle/>
          <a:p>
            <a:endParaRPr/>
          </a:p>
        </p:txBody>
      </p:sp>
      <p:sp>
        <p:nvSpPr>
          <p:cNvPr id="158" name="Shape 15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308007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prstGeom prst="rect">
            <a:avLst/>
          </a:prstGeom>
        </p:spPr>
        <p:txBody>
          <a:bodyPr/>
          <a:lstStyle/>
          <a:p>
            <a:endParaRPr/>
          </a:p>
        </p:txBody>
      </p:sp>
      <p:sp>
        <p:nvSpPr>
          <p:cNvPr id="149" name="Shape 149"/>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1566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noRot="1" noChangeAspect="1"/>
          </p:cNvSpPr>
          <p:nvPr>
            <p:ph type="sldImg"/>
          </p:nvPr>
        </p:nvSpPr>
        <p:spPr>
          <a:prstGeom prst="rect">
            <a:avLst/>
          </a:prstGeom>
        </p:spPr>
        <p:txBody>
          <a:bodyPr/>
          <a:lstStyle/>
          <a:p>
            <a:endParaRPr/>
          </a:p>
        </p:txBody>
      </p:sp>
      <p:sp>
        <p:nvSpPr>
          <p:cNvPr id="154" name="Shape 154"/>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prstGeom prst="rect">
            <a:avLst/>
          </a:prstGeom>
        </p:spPr>
        <p:txBody>
          <a:bodyPr/>
          <a:lstStyle/>
          <a:p>
            <a:endParaRPr/>
          </a:p>
        </p:txBody>
      </p:sp>
      <p:sp>
        <p:nvSpPr>
          <p:cNvPr id="164" name="Shape 164"/>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prstGeom prst="rect">
            <a:avLst/>
          </a:prstGeom>
        </p:spPr>
        <p:txBody>
          <a:bodyPr/>
          <a:lstStyle/>
          <a:p>
            <a:endParaRPr/>
          </a:p>
        </p:txBody>
      </p:sp>
      <p:sp>
        <p:nvSpPr>
          <p:cNvPr id="169" name="Shape 169"/>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prstGeom prst="rect">
            <a:avLst/>
          </a:prstGeom>
        </p:spPr>
        <p:txBody>
          <a:bodyPr/>
          <a:lstStyle/>
          <a:p>
            <a:endParaRPr dirty="0"/>
          </a:p>
        </p:txBody>
      </p:sp>
      <p:sp>
        <p:nvSpPr>
          <p:cNvPr id="101" name="Shape 101"/>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0569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7415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7419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2112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prstGeom prst="rect">
            <a:avLst/>
          </a:prstGeom>
        </p:spPr>
        <p:txBody>
          <a:bodyPr/>
          <a:lstStyle/>
          <a:p>
            <a:endParaRPr/>
          </a:p>
        </p:txBody>
      </p:sp>
      <p:sp>
        <p:nvSpPr>
          <p:cNvPr id="182" name="Shape 182"/>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prstGeom prst="rect">
            <a:avLst/>
          </a:prstGeom>
        </p:spPr>
        <p:txBody>
          <a:bodyPr/>
          <a:lstStyle/>
          <a:p>
            <a:endParaRPr/>
          </a:p>
        </p:txBody>
      </p:sp>
      <p:sp>
        <p:nvSpPr>
          <p:cNvPr id="192" name="Shape 192"/>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noRot="1" noChangeAspect="1"/>
          </p:cNvSpPr>
          <p:nvPr>
            <p:ph type="sldImg"/>
          </p:nvPr>
        </p:nvSpPr>
        <p:spPr>
          <a:prstGeom prst="rect">
            <a:avLst/>
          </a:prstGeom>
        </p:spPr>
        <p:txBody>
          <a:bodyPr/>
          <a:lstStyle/>
          <a:p>
            <a:endParaRPr/>
          </a:p>
        </p:txBody>
      </p:sp>
      <p:sp>
        <p:nvSpPr>
          <p:cNvPr id="197" name="Shape 19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6069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57634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791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29835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noRot="1" noChangeAspect="1"/>
          </p:cNvSpPr>
          <p:nvPr>
            <p:ph type="sldImg"/>
          </p:nvPr>
        </p:nvSpPr>
        <p:spPr>
          <a:prstGeom prst="rect">
            <a:avLst/>
          </a:prstGeom>
        </p:spPr>
        <p:txBody>
          <a:bodyPr/>
          <a:lstStyle/>
          <a:p>
            <a:endParaRPr/>
          </a:p>
        </p:txBody>
      </p:sp>
      <p:sp>
        <p:nvSpPr>
          <p:cNvPr id="206" name="Shape 206"/>
          <p:cNvSpPr>
            <a:spLocks noGrp="1"/>
          </p:cNvSpPr>
          <p:nvPr>
            <p:ph type="body" sz="quarter" idx="1"/>
          </p:nvPr>
        </p:nvSpPr>
        <p:spPr>
          <a:prstGeom prst="rect">
            <a:avLst/>
          </a:prstGeom>
        </p:spPr>
        <p:txBody>
          <a:bodyPr/>
          <a:lstStyle/>
          <a:p>
            <a:pPr algn="just">
              <a:buClr>
                <a:srgbClr val="000000"/>
              </a:buClr>
              <a:buSzPct val="100000"/>
              <a:buAutoNum type="arabicPeriod"/>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3980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endParaRPr/>
          </a:p>
        </p:txBody>
      </p:sp>
      <p:sp>
        <p:nvSpPr>
          <p:cNvPr id="110" name="Shape 110"/>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noRot="1" noChangeAspect="1"/>
          </p:cNvSpPr>
          <p:nvPr>
            <p:ph type="sldImg"/>
          </p:nvPr>
        </p:nvSpPr>
        <p:spPr>
          <a:prstGeom prst="rect">
            <a:avLst/>
          </a:prstGeom>
        </p:spPr>
        <p:txBody>
          <a:bodyPr/>
          <a:lstStyle/>
          <a:p>
            <a:endParaRPr/>
          </a:p>
        </p:txBody>
      </p:sp>
      <p:sp>
        <p:nvSpPr>
          <p:cNvPr id="115" name="Shape 115"/>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noRot="1" noChangeAspect="1"/>
          </p:cNvSpPr>
          <p:nvPr>
            <p:ph type="sldImg"/>
          </p:nvPr>
        </p:nvSpPr>
        <p:spPr>
          <a:prstGeom prst="rect">
            <a:avLst/>
          </a:prstGeom>
        </p:spPr>
        <p:txBody>
          <a:bodyPr/>
          <a:lstStyle/>
          <a:p>
            <a:endParaRPr/>
          </a:p>
        </p:txBody>
      </p:sp>
      <p:sp>
        <p:nvSpPr>
          <p:cNvPr id="121" name="Shape 121"/>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noRot="1" noChangeAspect="1"/>
          </p:cNvSpPr>
          <p:nvPr>
            <p:ph type="sldImg"/>
          </p:nvPr>
        </p:nvSpPr>
        <p:spPr>
          <a:prstGeom prst="rect">
            <a:avLst/>
          </a:prstGeom>
        </p:spPr>
        <p:txBody>
          <a:bodyPr/>
          <a:lstStyle/>
          <a:p>
            <a:endParaRPr/>
          </a:p>
        </p:txBody>
      </p:sp>
      <p:sp>
        <p:nvSpPr>
          <p:cNvPr id="130" name="Shape 130"/>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7942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CC0EFE-24C4-A442-81EE-4B8DCB228C7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0168BAB-0E5D-2443-9D13-F91ADD30DDCB}"/>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0E8368D-4116-FA4A-9FDC-4B0BA0D5F555}"/>
              </a:ext>
            </a:extLst>
          </p:cNvPr>
          <p:cNvSpPr>
            <a:spLocks noGrp="1"/>
          </p:cNvSpPr>
          <p:nvPr>
            <p:ph type="dt" sz="half" idx="10"/>
          </p:nvPr>
        </p:nvSpPr>
        <p:spPr/>
        <p:txBody>
          <a:bodyPr/>
          <a:lstStyle/>
          <a:p>
            <a:fld id="{45A7A44B-D402-C64C-959F-A92F6A6D97CD}" type="datetimeFigureOut">
              <a:rPr kumimoji="1" lang="zh-CN" altLang="en-US" smtClean="0"/>
              <a:t>2021/3/7</a:t>
            </a:fld>
            <a:endParaRPr kumimoji="1" lang="zh-CN" altLang="en-US"/>
          </a:p>
        </p:txBody>
      </p:sp>
      <p:sp>
        <p:nvSpPr>
          <p:cNvPr id="5" name="页脚占位符 4">
            <a:extLst>
              <a:ext uri="{FF2B5EF4-FFF2-40B4-BE49-F238E27FC236}">
                <a16:creationId xmlns:a16="http://schemas.microsoft.com/office/drawing/2014/main" id="{2A1FDBBB-2B4E-6E4C-85A9-AD2037D306F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EFD685F-6214-F340-ACC0-91AB36238FC8}"/>
              </a:ext>
            </a:extLst>
          </p:cNvPr>
          <p:cNvSpPr>
            <a:spLocks noGrp="1"/>
          </p:cNvSpPr>
          <p:nvPr>
            <p:ph type="sldNum" sz="quarter" idx="12"/>
          </p:nvPr>
        </p:nvSpPr>
        <p:spPr>
          <a:xfrm>
            <a:off x="8406918" y="6400413"/>
            <a:ext cx="279883" cy="276999"/>
          </a:xfrm>
        </p:spPr>
        <p:txBody>
          <a:bodyPr/>
          <a:lstStyle/>
          <a:p>
            <a:fld id="{AB68C7D6-7EA0-9948-82CF-35A0E7C6DA0D}" type="slidenum">
              <a:rPr kumimoji="1" lang="zh-CN" altLang="en-US" smtClean="0"/>
              <a:t>‹#›</a:t>
            </a:fld>
            <a:endParaRPr kumimoji="1" lang="zh-CN" altLang="en-US"/>
          </a:p>
        </p:txBody>
      </p:sp>
    </p:spTree>
    <p:extLst>
      <p:ext uri="{BB962C8B-B14F-4D97-AF65-F5344CB8AC3E}">
        <p14:creationId xmlns:p14="http://schemas.microsoft.com/office/powerpoint/2010/main" val="200480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21"/>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13144" y="6406785"/>
            <a:ext cx="273657" cy="26425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ctrTitle"/>
          </p:nvPr>
        </p:nvSpPr>
        <p:spPr>
          <a:prstGeom prst="rect">
            <a:avLst/>
          </a:prstGeom>
        </p:spPr>
        <p:txBody>
          <a:bodyPr/>
          <a:lstStyle/>
          <a:p>
            <a:pPr>
              <a:defRPr sz="3900" b="1"/>
            </a:pPr>
            <a:r>
              <a:rPr dirty="0"/>
              <a:t>EE3211 Modelling Techniques</a:t>
            </a:r>
            <a:br>
              <a:rPr dirty="0"/>
            </a:br>
            <a:endParaRPr dirty="0"/>
          </a:p>
        </p:txBody>
      </p:sp>
      <p:sp>
        <p:nvSpPr>
          <p:cNvPr id="95" name="Subtitle 2"/>
          <p:cNvSpPr txBox="1">
            <a:spLocks noGrp="1"/>
          </p:cNvSpPr>
          <p:nvPr>
            <p:ph type="subTitle" sz="quarter" idx="1"/>
          </p:nvPr>
        </p:nvSpPr>
        <p:spPr>
          <a:prstGeom prst="rect">
            <a:avLst/>
          </a:prstGeom>
        </p:spPr>
        <p:txBody>
          <a:bodyPr/>
          <a:lstStyle/>
          <a:p>
            <a:pPr>
              <a:spcBef>
                <a:spcPts val="500"/>
              </a:spcBef>
              <a:defRPr sz="2400"/>
            </a:pPr>
            <a:r>
              <a:rPr lang="en-US"/>
              <a:t>Lecture 7</a:t>
            </a:r>
            <a:endParaRPr dirty="0"/>
          </a:p>
          <a:p>
            <a:pPr>
              <a:spcBef>
                <a:spcPts val="500"/>
              </a:spcBef>
              <a:defRPr sz="2400"/>
            </a:pPr>
            <a:r>
              <a:rPr dirty="0"/>
              <a:t>Nonparametric Methods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ubtitle 2"/>
          <p:cNvSpPr txBox="1">
            <a:spLocks noGrp="1"/>
          </p:cNvSpPr>
          <p:nvPr>
            <p:ph type="subTitle" sz="half" idx="1"/>
          </p:nvPr>
        </p:nvSpPr>
        <p:spPr>
          <a:xfrm>
            <a:off x="364331" y="97187"/>
            <a:ext cx="8763001" cy="2590801"/>
          </a:xfrm>
          <a:prstGeom prst="rect">
            <a:avLst/>
          </a:prstGeom>
        </p:spPr>
        <p:txBody>
          <a:bodyPr/>
          <a:lstStyle/>
          <a:p>
            <a:pPr>
              <a:spcBef>
                <a:spcPts val="600"/>
              </a:spcBef>
              <a:defRPr sz="2500" b="1"/>
            </a:pPr>
            <a:r>
              <a:rPr dirty="0"/>
              <a:t>Computation of the </a:t>
            </a:r>
            <a:r>
              <a:rPr i="1" dirty="0"/>
              <a:t>p</a:t>
            </a:r>
            <a:r>
              <a:rPr dirty="0"/>
              <a:t>-Value for the Sign Test</a:t>
            </a:r>
          </a:p>
          <a:p>
            <a:pPr>
              <a:spcBef>
                <a:spcPts val="600"/>
              </a:spcBef>
              <a:defRPr sz="2500" b="1"/>
            </a:pPr>
            <a:r>
              <a:rPr dirty="0"/>
              <a:t> (Exact Method)</a:t>
            </a:r>
            <a:endParaRPr sz="2000" dirty="0"/>
          </a:p>
          <a:p>
            <a:pPr marL="342900" indent="-342900" algn="l">
              <a:spcBef>
                <a:spcPts val="400"/>
              </a:spcBef>
              <a:buSzPct val="100000"/>
              <a:buFont typeface="Arial"/>
              <a:buChar char="•"/>
              <a:defRPr sz="2000"/>
            </a:pPr>
            <a:r>
              <a:rPr b="1" dirty="0"/>
              <a:t>n &lt; 20</a:t>
            </a:r>
            <a:r>
              <a:rPr dirty="0"/>
              <a:t>: exact binomial probabilities to compute the p-value</a:t>
            </a:r>
          </a:p>
          <a:p>
            <a:pPr marL="342900" indent="-342900" algn="l">
              <a:spcBef>
                <a:spcPts val="400"/>
              </a:spcBef>
              <a:buSzPct val="100000"/>
              <a:buFont typeface="Arial"/>
              <a:buChar char="•"/>
              <a:defRPr sz="2000"/>
            </a:pPr>
            <a:r>
              <a:rPr dirty="0"/>
              <a:t>If C is very large or very small: reject H</a:t>
            </a:r>
            <a:r>
              <a:rPr baseline="-25000" dirty="0"/>
              <a:t>0</a:t>
            </a:r>
          </a:p>
        </p:txBody>
      </p:sp>
      <p:pic>
        <p:nvPicPr>
          <p:cNvPr id="136" name="Picture 2" descr="Picture 2"/>
          <p:cNvPicPr>
            <a:picLocks noChangeAspect="1"/>
          </p:cNvPicPr>
          <p:nvPr/>
        </p:nvPicPr>
        <p:blipFill>
          <a:blip r:embed="rId3"/>
          <a:stretch>
            <a:fillRect/>
          </a:stretch>
        </p:blipFill>
        <p:spPr>
          <a:xfrm>
            <a:off x="3048000" y="1795683"/>
            <a:ext cx="2590800" cy="1604964"/>
          </a:xfrm>
          <a:prstGeom prst="rect">
            <a:avLst/>
          </a:prstGeom>
          <a:ln w="12700">
            <a:miter lim="400000"/>
          </a:ln>
        </p:spPr>
      </p:pic>
      <p:pic>
        <p:nvPicPr>
          <p:cNvPr id="137" name="Picture 3" descr="Picture 3"/>
          <p:cNvPicPr>
            <a:picLocks noChangeAspect="1"/>
          </p:cNvPicPr>
          <p:nvPr/>
        </p:nvPicPr>
        <p:blipFill>
          <a:blip r:embed="rId4"/>
          <a:stretch>
            <a:fillRect/>
          </a:stretch>
        </p:blipFill>
        <p:spPr>
          <a:xfrm>
            <a:off x="947737" y="3581400"/>
            <a:ext cx="7596188" cy="2952750"/>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7E17-D95C-4D0E-A05B-08389F335C8C}"/>
              </a:ext>
            </a:extLst>
          </p:cNvPr>
          <p:cNvSpPr>
            <a:spLocks noGrp="1"/>
          </p:cNvSpPr>
          <p:nvPr>
            <p:ph type="title"/>
          </p:nvPr>
        </p:nvSpPr>
        <p:spPr>
          <a:xfrm>
            <a:off x="457200" y="165098"/>
            <a:ext cx="8331200" cy="566739"/>
          </a:xfrm>
        </p:spPr>
        <p:txBody>
          <a:bodyPr>
            <a:normAutofit fontScale="90000"/>
          </a:bodyPr>
          <a:lstStyle/>
          <a:p>
            <a:r>
              <a:rPr lang="en-US" sz="3000" b="1" dirty="0"/>
              <a:t>Example on Sign Test - </a:t>
            </a:r>
            <a:r>
              <a:rPr lang="en" altLang="zh-CN" sz="3200" dirty="0">
                <a:solidFill>
                  <a:schemeClr val="tx1"/>
                </a:solidFill>
                <a:latin typeface="Arial (正文)"/>
                <a:cs typeface="+mn-ea"/>
                <a:sym typeface="+mn-lt"/>
              </a:rPr>
              <a:t>Ophthalmology</a:t>
            </a:r>
            <a:endParaRPr lang="en-US" sz="3000" b="1" dirty="0">
              <a:solidFill>
                <a:schemeClr val="tx1"/>
              </a:solidFill>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87D42AD-7085-403E-B148-A6559B2B22CD}"/>
                  </a:ext>
                </a:extLst>
              </p:cNvPr>
              <p:cNvSpPr>
                <a:spLocks noGrp="1"/>
              </p:cNvSpPr>
              <p:nvPr>
                <p:ph type="body" idx="1"/>
              </p:nvPr>
            </p:nvSpPr>
            <p:spPr>
              <a:xfrm>
                <a:off x="457200" y="904872"/>
                <a:ext cx="8229600" cy="5961065"/>
              </a:xfrm>
            </p:spPr>
            <p:txBody>
              <a:bodyPr>
                <a:normAutofit fontScale="70000" lnSpcReduction="20000"/>
              </a:bodyPr>
              <a:lstStyle/>
              <a:p>
                <a:r>
                  <a:rPr lang="en" altLang="zh-CN" sz="3200" dirty="0">
                    <a:latin typeface="Arial (正文)"/>
                    <a:cs typeface="+mn-ea"/>
                    <a:sym typeface="+mn-lt"/>
                  </a:rPr>
                  <a:t>Suppose we wish to compare two different types of eye drops (A, B) that are intended to prevent redness in people with hay fever.</a:t>
                </a:r>
              </a:p>
              <a:p>
                <a:endParaRPr lang="en" altLang="zh-CN" sz="3200" dirty="0">
                  <a:latin typeface="Arial (正文)"/>
                  <a:cs typeface="+mn-ea"/>
                  <a:sym typeface="+mn-lt"/>
                </a:endParaRPr>
              </a:p>
              <a:p>
                <a:r>
                  <a:rPr lang="en" altLang="zh-CN" sz="3200" dirty="0">
                    <a:latin typeface="Arial (正文)"/>
                    <a:cs typeface="+mn-ea"/>
                    <a:sym typeface="+mn-lt"/>
                  </a:rPr>
                  <a:t>Drug A is randomly administered to one eye and drug B to the other eye. </a:t>
                </a:r>
              </a:p>
              <a:p>
                <a:endParaRPr lang="en" altLang="zh-CN" sz="3200" dirty="0">
                  <a:latin typeface="Arial (正文)"/>
                  <a:cs typeface="+mn-ea"/>
                  <a:sym typeface="+mn-lt"/>
                </a:endParaRPr>
              </a:p>
              <a:p>
                <a:r>
                  <a:rPr lang="en" altLang="zh-CN" sz="3200" dirty="0">
                    <a:latin typeface="Arial (正文)"/>
                    <a:cs typeface="+mn-ea"/>
                    <a:sym typeface="+mn-lt"/>
                  </a:rPr>
                  <a:t>The redness is noted at baseline and after 10 minutes by an observer who is unaware of which drug has been administered to which eye. </a:t>
                </a:r>
              </a:p>
              <a:p>
                <a:endParaRPr lang="en" altLang="zh-CN" sz="3200" dirty="0">
                  <a:latin typeface="Arial (正文)"/>
                  <a:cs typeface="+mn-ea"/>
                  <a:sym typeface="+mn-lt"/>
                </a:endParaRPr>
              </a:p>
              <a:p>
                <a:r>
                  <a:rPr lang="en" altLang="zh-CN" sz="3200" dirty="0">
                    <a:latin typeface="Arial (正文)"/>
                    <a:cs typeface="+mn-ea"/>
                    <a:sym typeface="+mn-lt"/>
                  </a:rPr>
                  <a:t>We find that for 15 people with an equal amount of redness in each eye at baseline, after 10 minutes the drug A eye is less red than the drug B eye for 2 people (</a:t>
                </a:r>
                <a14:m>
                  <m:oMath xmlns:m="http://schemas.openxmlformats.org/officeDocument/2006/math">
                    <m:r>
                      <a:rPr lang="en" altLang="zh-CN" sz="3200" i="1" dirty="0" smtClean="0">
                        <a:latin typeface="Cambria Math" panose="02040503050406030204" pitchFamily="18" charset="0"/>
                        <a:cs typeface="+mn-ea"/>
                        <a:sym typeface="+mn-lt"/>
                      </a:rPr>
                      <m:t>𝑑</m:t>
                    </m:r>
                    <m:r>
                      <a:rPr lang="en" altLang="zh-CN" sz="3200" i="1" baseline="-25000" dirty="0">
                        <a:latin typeface="Cambria Math" panose="02040503050406030204" pitchFamily="18" charset="0"/>
                        <a:cs typeface="+mn-ea"/>
                        <a:sym typeface="+mn-lt"/>
                      </a:rPr>
                      <m:t>𝑖</m:t>
                    </m:r>
                  </m:oMath>
                </a14:m>
                <a:r>
                  <a:rPr lang="en" altLang="zh-CN" sz="3200" i="1" baseline="-25000" dirty="0">
                    <a:latin typeface="Arial (正文)"/>
                    <a:cs typeface="+mn-ea"/>
                    <a:sym typeface="+mn-lt"/>
                  </a:rPr>
                  <a:t> </a:t>
                </a:r>
                <a:r>
                  <a:rPr lang="en" altLang="zh-CN" sz="3200" dirty="0">
                    <a:latin typeface="Arial (正文)"/>
                    <a:cs typeface="+mn-ea"/>
                    <a:sym typeface="+mn-lt"/>
                  </a:rPr>
                  <a:t>&lt; 0); the drug B eye is less red than the drug A eye for 8 people (</a:t>
                </a:r>
                <a14:m>
                  <m:oMath xmlns:m="http://schemas.openxmlformats.org/officeDocument/2006/math">
                    <m:r>
                      <a:rPr lang="en" altLang="zh-CN" sz="3200" i="1" dirty="0" smtClean="0">
                        <a:latin typeface="Cambria Math" panose="02040503050406030204" pitchFamily="18" charset="0"/>
                        <a:cs typeface="+mn-ea"/>
                        <a:sym typeface="+mn-lt"/>
                      </a:rPr>
                      <m:t>𝑑</m:t>
                    </m:r>
                    <m:r>
                      <a:rPr lang="en" altLang="zh-CN" sz="3200" i="1" baseline="-25000" dirty="0">
                        <a:latin typeface="Cambria Math" panose="02040503050406030204" pitchFamily="18" charset="0"/>
                        <a:cs typeface="+mn-ea"/>
                        <a:sym typeface="+mn-lt"/>
                      </a:rPr>
                      <m:t>𝑖</m:t>
                    </m:r>
                    <m:r>
                      <a:rPr lang="en" altLang="zh-CN" sz="3200" i="1" baseline="-25000" dirty="0">
                        <a:latin typeface="Cambria Math" panose="02040503050406030204" pitchFamily="18" charset="0"/>
                        <a:cs typeface="+mn-ea"/>
                        <a:sym typeface="+mn-lt"/>
                      </a:rPr>
                      <m:t> </m:t>
                    </m:r>
                  </m:oMath>
                </a14:m>
                <a:r>
                  <a:rPr lang="en" altLang="zh-CN" sz="3200" dirty="0">
                    <a:latin typeface="Arial (正文)"/>
                    <a:cs typeface="+mn-ea"/>
                    <a:sym typeface="+mn-lt"/>
                  </a:rPr>
                  <a:t>&gt; 0); and the eyes are equally red for 5 people (</a:t>
                </a:r>
                <a14:m>
                  <m:oMath xmlns:m="http://schemas.openxmlformats.org/officeDocument/2006/math">
                    <m:r>
                      <a:rPr lang="en" altLang="zh-CN" sz="3200" i="1" dirty="0" smtClean="0">
                        <a:latin typeface="Cambria Math" panose="02040503050406030204" pitchFamily="18" charset="0"/>
                        <a:cs typeface="+mn-ea"/>
                        <a:sym typeface="+mn-lt"/>
                      </a:rPr>
                      <m:t>𝑑</m:t>
                    </m:r>
                    <m:r>
                      <a:rPr lang="en" altLang="zh-CN" sz="3200" i="1" baseline="-25000" dirty="0">
                        <a:latin typeface="Cambria Math" panose="02040503050406030204" pitchFamily="18" charset="0"/>
                        <a:cs typeface="+mn-ea"/>
                        <a:sym typeface="+mn-lt"/>
                      </a:rPr>
                      <m:t>𝑖</m:t>
                    </m:r>
                    <m:r>
                      <a:rPr lang="en" altLang="zh-CN" sz="3200" i="1" baseline="-25000" dirty="0">
                        <a:latin typeface="Cambria Math" panose="02040503050406030204" pitchFamily="18" charset="0"/>
                        <a:cs typeface="+mn-ea"/>
                        <a:sym typeface="+mn-lt"/>
                      </a:rPr>
                      <m:t> </m:t>
                    </m:r>
                  </m:oMath>
                </a14:m>
                <a:r>
                  <a:rPr lang="en" altLang="zh-CN" sz="3200" dirty="0">
                    <a:latin typeface="Arial (正文)"/>
                    <a:cs typeface="+mn-ea"/>
                    <a:sym typeface="+mn-lt"/>
                  </a:rPr>
                  <a:t>= 0). </a:t>
                </a:r>
              </a:p>
              <a:p>
                <a:endParaRPr lang="en" altLang="zh-CN" sz="3200" dirty="0">
                  <a:latin typeface="Arial (正文)"/>
                  <a:cs typeface="+mn-ea"/>
                  <a:sym typeface="+mn-lt"/>
                </a:endParaRPr>
              </a:p>
              <a:p>
                <a:r>
                  <a:rPr lang="en" altLang="zh-CN" sz="3200" b="1" dirty="0">
                    <a:latin typeface="Arial (正文)"/>
                    <a:cs typeface="+mn-ea"/>
                    <a:sym typeface="+mn-lt"/>
                  </a:rPr>
                  <a:t>Q: Assess the statistical significance of the results. </a:t>
                </a:r>
              </a:p>
              <a:p>
                <a:endParaRPr lang="en-US" dirty="0"/>
              </a:p>
            </p:txBody>
          </p:sp>
        </mc:Choice>
        <mc:Fallback xmlns="">
          <p:sp>
            <p:nvSpPr>
              <p:cNvPr id="3" name="Text Placeholder 2">
                <a:extLst>
                  <a:ext uri="{FF2B5EF4-FFF2-40B4-BE49-F238E27FC236}">
                    <a16:creationId xmlns:a16="http://schemas.microsoft.com/office/drawing/2014/main" id="{487D42AD-7085-403E-B148-A6559B2B22CD}"/>
                  </a:ext>
                </a:extLst>
              </p:cNvPr>
              <p:cNvSpPr>
                <a:spLocks noGrp="1" noRot="1" noChangeAspect="1" noMove="1" noResize="1" noEditPoints="1" noAdjustHandles="1" noChangeArrowheads="1" noChangeShapeType="1" noTextEdit="1"/>
              </p:cNvSpPr>
              <p:nvPr>
                <p:ph type="body" idx="1"/>
              </p:nvPr>
            </p:nvSpPr>
            <p:spPr>
              <a:xfrm>
                <a:off x="457200" y="904872"/>
                <a:ext cx="8229600" cy="5961065"/>
              </a:xfrm>
              <a:blipFill>
                <a:blip r:embed="rId3"/>
                <a:stretch>
                  <a:fillRect l="-1407" t="-1636" r="-2000"/>
                </a:stretch>
              </a:blipFill>
            </p:spPr>
            <p:txBody>
              <a:bodyPr/>
              <a:lstStyle/>
              <a:p>
                <a:r>
                  <a:rPr lang="en-US">
                    <a:noFill/>
                  </a:rPr>
                  <a:t> </a:t>
                </a:r>
              </a:p>
            </p:txBody>
          </p:sp>
        </mc:Fallback>
      </mc:AlternateContent>
    </p:spTree>
    <p:extLst>
      <p:ext uri="{BB962C8B-B14F-4D97-AF65-F5344CB8AC3E}">
        <p14:creationId xmlns:p14="http://schemas.microsoft.com/office/powerpoint/2010/main" val="186501147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7E17-D95C-4D0E-A05B-08389F335C8C}"/>
              </a:ext>
            </a:extLst>
          </p:cNvPr>
          <p:cNvSpPr>
            <a:spLocks noGrp="1"/>
          </p:cNvSpPr>
          <p:nvPr>
            <p:ph type="title"/>
          </p:nvPr>
        </p:nvSpPr>
        <p:spPr>
          <a:xfrm>
            <a:off x="457200" y="165098"/>
            <a:ext cx="8331200" cy="566739"/>
          </a:xfrm>
        </p:spPr>
        <p:txBody>
          <a:bodyPr>
            <a:normAutofit fontScale="90000"/>
          </a:bodyPr>
          <a:lstStyle/>
          <a:p>
            <a:r>
              <a:rPr lang="en-US" sz="3000" b="1" dirty="0"/>
              <a:t>Example on Sign Test - </a:t>
            </a:r>
            <a:r>
              <a:rPr lang="en" altLang="zh-CN" sz="3200" dirty="0">
                <a:solidFill>
                  <a:schemeClr val="tx1"/>
                </a:solidFill>
                <a:latin typeface="Arial (正文)"/>
                <a:cs typeface="+mn-ea"/>
                <a:sym typeface="+mn-lt"/>
              </a:rPr>
              <a:t>Ophthalmology</a:t>
            </a:r>
            <a:endParaRPr lang="en-US" sz="3000" b="1" dirty="0">
              <a:solidFill>
                <a:schemeClr val="tx1"/>
              </a:solidFill>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87D42AD-7085-403E-B148-A6559B2B22CD}"/>
                  </a:ext>
                </a:extLst>
              </p:cNvPr>
              <p:cNvSpPr>
                <a:spLocks noGrp="1"/>
              </p:cNvSpPr>
              <p:nvPr>
                <p:ph type="body" idx="1"/>
              </p:nvPr>
            </p:nvSpPr>
            <p:spPr>
              <a:xfrm>
                <a:off x="457200" y="904872"/>
                <a:ext cx="8229600" cy="5961065"/>
              </a:xfrm>
            </p:spPr>
            <p:txBody>
              <a:bodyPr>
                <a:normAutofit fontScale="70000" lnSpcReduction="20000"/>
              </a:bodyPr>
              <a:lstStyle/>
              <a:p>
                <a:pPr marL="0" indent="0">
                  <a:lnSpc>
                    <a:spcPct val="120000"/>
                  </a:lnSpc>
                  <a:spcBef>
                    <a:spcPts val="0"/>
                  </a:spcBef>
                  <a:buNone/>
                </a:pPr>
                <a:r>
                  <a:rPr lang="en" altLang="zh-CN" sz="3200" b="1" dirty="0">
                    <a:latin typeface="Arial (正文)"/>
                    <a:cs typeface="+mn-ea"/>
                    <a:sym typeface="+mn-lt"/>
                  </a:rPr>
                  <a:t>Solution: </a:t>
                </a:r>
              </a:p>
              <a:p>
                <a:pPr marL="0" indent="0">
                  <a:lnSpc>
                    <a:spcPct val="120000"/>
                  </a:lnSpc>
                  <a:spcBef>
                    <a:spcPts val="0"/>
                  </a:spcBef>
                  <a:buNone/>
                </a:pPr>
                <a:r>
                  <a:rPr lang="en" altLang="zh-CN" sz="3200" dirty="0">
                    <a:latin typeface="Arial (正文)"/>
                    <a:cs typeface="+mn-ea"/>
                    <a:sym typeface="+mn-lt"/>
                  </a:rPr>
                  <a:t>The test is based on the 10 people who had a differential response to the two types of eye drops. </a:t>
                </a:r>
              </a:p>
              <a:p>
                <a:pPr marL="0" indent="0">
                  <a:lnSpc>
                    <a:spcPct val="120000"/>
                  </a:lnSpc>
                  <a:spcBef>
                    <a:spcPts val="0"/>
                  </a:spcBef>
                  <a:buNone/>
                </a:pPr>
                <a:r>
                  <a:rPr lang="en" altLang="zh-CN" sz="3200" dirty="0">
                    <a:latin typeface="Arial (正文)"/>
                    <a:cs typeface="+mn-ea"/>
                    <a:sym typeface="+mn-lt"/>
                  </a:rPr>
                  <a:t>Because </a:t>
                </a:r>
                <a14:m>
                  <m:oMath xmlns:m="http://schemas.openxmlformats.org/officeDocument/2006/math">
                    <m:r>
                      <a:rPr lang="en" altLang="zh-CN" sz="3200" i="1" dirty="0">
                        <a:latin typeface="Cambria Math" panose="02040503050406030204" pitchFamily="18" charset="0"/>
                        <a:cs typeface="+mn-ea"/>
                        <a:sym typeface="+mn-lt"/>
                      </a:rPr>
                      <m:t>𝑛</m:t>
                    </m:r>
                  </m:oMath>
                </a14:m>
                <a:r>
                  <a:rPr lang="en" altLang="zh-CN" sz="3200" i="1" dirty="0">
                    <a:latin typeface="Arial (正文)"/>
                    <a:cs typeface="+mn-ea"/>
                    <a:sym typeface="+mn-lt"/>
                  </a:rPr>
                  <a:t> </a:t>
                </a:r>
                <a:r>
                  <a:rPr lang="en" altLang="zh-CN" sz="3200" dirty="0">
                    <a:latin typeface="Arial (正文)"/>
                    <a:cs typeface="+mn-ea"/>
                    <a:sym typeface="+mn-lt"/>
                  </a:rPr>
                  <a:t>= 10 &lt; 2 </a:t>
                </a:r>
                <a:r>
                  <a:rPr lang="en" altLang="zh-CN" sz="3200" dirty="0">
                    <a:latin typeface="Arial (正文)"/>
                    <a:cs typeface="+mn-ea"/>
                    <a:sym typeface="Wingdings" panose="05000000000000000000" pitchFamily="2" charset="2"/>
                  </a:rPr>
                  <a:t> cannot use</a:t>
                </a:r>
                <a:r>
                  <a:rPr lang="en" altLang="zh-CN" sz="3200" dirty="0">
                    <a:latin typeface="Arial (正文)"/>
                    <a:cs typeface="+mn-ea"/>
                    <a:sym typeface="+mn-lt"/>
                  </a:rPr>
                  <a:t> normal-theory method </a:t>
                </a:r>
              </a:p>
              <a:p>
                <a:pPr marL="0" indent="0">
                  <a:lnSpc>
                    <a:spcPct val="120000"/>
                  </a:lnSpc>
                  <a:spcBef>
                    <a:spcPts val="0"/>
                  </a:spcBef>
                  <a:buNone/>
                </a:pPr>
                <a:r>
                  <a:rPr lang="en" altLang="zh-CN" dirty="0">
                    <a:latin typeface="Arial (正文)"/>
                    <a:cs typeface="+mn-ea"/>
                    <a:sym typeface="Wingdings" panose="05000000000000000000" pitchFamily="2" charset="2"/>
                  </a:rPr>
                  <a:t></a:t>
                </a:r>
                <a:r>
                  <a:rPr lang="en" altLang="zh-CN" dirty="0">
                    <a:latin typeface="Arial (正文)"/>
                    <a:cs typeface="+mn-ea"/>
                    <a:sym typeface="+mn-lt"/>
                  </a:rPr>
                  <a:t> </a:t>
                </a:r>
                <a:r>
                  <a:rPr lang="en" altLang="zh-CN" sz="3200" dirty="0">
                    <a:latin typeface="Arial (正文)"/>
                    <a:cs typeface="+mn-ea"/>
                    <a:sym typeface="+mn-lt"/>
                  </a:rPr>
                  <a:t>exact method due to:</a:t>
                </a:r>
              </a:p>
              <a:p>
                <a:pPr marL="0" indent="0">
                  <a:lnSpc>
                    <a:spcPct val="120000"/>
                  </a:lnSpc>
                  <a:spcBef>
                    <a:spcPts val="0"/>
                  </a:spcBef>
                  <a:buNone/>
                </a:pPr>
                <a14:m>
                  <m:oMath xmlns:m="http://schemas.openxmlformats.org/officeDocument/2006/math">
                    <m:r>
                      <a:rPr lang="en-US" altLang="zh-CN" sz="3200" i="1">
                        <a:latin typeface="Cambria Math" panose="02040503050406030204" pitchFamily="18" charset="0"/>
                        <a:cs typeface="+mn-ea"/>
                        <a:sym typeface="+mn-lt"/>
                      </a:rPr>
                      <m:t>𝐶</m:t>
                    </m:r>
                    <m:r>
                      <a:rPr lang="en-US" altLang="zh-CN" sz="3200" i="1">
                        <a:latin typeface="Cambria Math" panose="02040503050406030204" pitchFamily="18" charset="0"/>
                        <a:cs typeface="+mn-ea"/>
                        <a:sym typeface="+mn-lt"/>
                      </a:rPr>
                      <m:t>=8&gt;</m:t>
                    </m:r>
                    <m:f>
                      <m:fPr>
                        <m:ctrlPr>
                          <a:rPr lang="en-US" altLang="zh-CN" sz="3200" i="1">
                            <a:latin typeface="Cambria Math" panose="02040503050406030204" pitchFamily="18" charset="0"/>
                            <a:cs typeface="+mn-ea"/>
                            <a:sym typeface="+mn-lt"/>
                          </a:rPr>
                        </m:ctrlPr>
                      </m:fPr>
                      <m:num>
                        <m:r>
                          <a:rPr lang="en-US" altLang="zh-CN" sz="3200" i="1">
                            <a:latin typeface="Cambria Math" panose="02040503050406030204" pitchFamily="18" charset="0"/>
                            <a:cs typeface="+mn-ea"/>
                            <a:sym typeface="+mn-lt"/>
                          </a:rPr>
                          <m:t>10</m:t>
                        </m:r>
                      </m:num>
                      <m:den>
                        <m:r>
                          <a:rPr lang="en-US" altLang="zh-CN" sz="3200" i="1">
                            <a:latin typeface="Cambria Math" panose="02040503050406030204" pitchFamily="18" charset="0"/>
                            <a:cs typeface="+mn-ea"/>
                            <a:sym typeface="+mn-lt"/>
                          </a:rPr>
                          <m:t>2</m:t>
                        </m:r>
                      </m:den>
                    </m:f>
                    <m:r>
                      <a:rPr lang="en-US" altLang="zh-CN" sz="3200" i="1">
                        <a:latin typeface="Cambria Math" panose="02040503050406030204" pitchFamily="18" charset="0"/>
                        <a:cs typeface="+mn-ea"/>
                        <a:sym typeface="+mn-lt"/>
                      </a:rPr>
                      <m:t>=5, </m:t>
                    </m:r>
                    <m:r>
                      <a:rPr lang="en-US" altLang="zh-CN" sz="3200" i="1">
                        <a:latin typeface="Cambria Math" panose="02040503050406030204" pitchFamily="18" charset="0"/>
                        <a:cs typeface="+mn-ea"/>
                        <a:sym typeface="+mn-lt"/>
                      </a:rPr>
                      <m:t>𝑝</m:t>
                    </m:r>
                    <m:r>
                      <a:rPr lang="en-US" altLang="zh-CN" sz="3200" i="1">
                        <a:latin typeface="Cambria Math" panose="02040503050406030204" pitchFamily="18" charset="0"/>
                        <a:cs typeface="+mn-ea"/>
                        <a:sym typeface="+mn-lt"/>
                      </a:rPr>
                      <m:t>=2×</m:t>
                    </m:r>
                    <m:nary>
                      <m:naryPr>
                        <m:chr m:val="∑"/>
                        <m:limLoc m:val="subSup"/>
                        <m:ctrlPr>
                          <a:rPr lang="en-US" altLang="zh-CN" sz="3200" i="1">
                            <a:latin typeface="Cambria Math" panose="02040503050406030204" pitchFamily="18" charset="0"/>
                            <a:cs typeface="+mn-ea"/>
                            <a:sym typeface="+mn-lt"/>
                          </a:rPr>
                        </m:ctrlPr>
                      </m:naryPr>
                      <m:sub>
                        <m:r>
                          <m:rPr>
                            <m:brk m:alnAt="25"/>
                          </m:rPr>
                          <a:rPr lang="en-US" altLang="zh-CN" sz="3200" i="1">
                            <a:latin typeface="Cambria Math" panose="02040503050406030204" pitchFamily="18" charset="0"/>
                            <a:cs typeface="+mn-ea"/>
                            <a:sym typeface="+mn-lt"/>
                          </a:rPr>
                          <m:t>𝑘</m:t>
                        </m:r>
                        <m:r>
                          <a:rPr lang="en-US" altLang="zh-CN" sz="3200" i="1">
                            <a:latin typeface="Cambria Math" panose="02040503050406030204" pitchFamily="18" charset="0"/>
                            <a:cs typeface="+mn-ea"/>
                            <a:sym typeface="+mn-lt"/>
                          </a:rPr>
                          <m:t>=8</m:t>
                        </m:r>
                      </m:sub>
                      <m:sup>
                        <m:r>
                          <a:rPr lang="en-US" altLang="zh-CN" sz="3200" i="1">
                            <a:latin typeface="Cambria Math" panose="02040503050406030204" pitchFamily="18" charset="0"/>
                            <a:cs typeface="+mn-ea"/>
                            <a:sym typeface="+mn-lt"/>
                          </a:rPr>
                          <m:t>10</m:t>
                        </m:r>
                      </m:sup>
                      <m:e>
                        <m:d>
                          <m:dPr>
                            <m:ctrlPr>
                              <a:rPr lang="en-US" altLang="zh-CN" sz="3200" i="1">
                                <a:latin typeface="Cambria Math" panose="02040503050406030204" pitchFamily="18" charset="0"/>
                                <a:cs typeface="+mn-ea"/>
                                <a:sym typeface="+mn-lt"/>
                              </a:rPr>
                            </m:ctrlPr>
                          </m:dPr>
                          <m:e>
                            <m:m>
                              <m:mPr>
                                <m:mcs>
                                  <m:mc>
                                    <m:mcPr>
                                      <m:count m:val="1"/>
                                      <m:mcJc m:val="center"/>
                                    </m:mcPr>
                                  </m:mc>
                                </m:mcs>
                                <m:ctrlPr>
                                  <a:rPr lang="en-US" altLang="zh-CN" sz="3200" i="1">
                                    <a:latin typeface="Cambria Math" panose="02040503050406030204" pitchFamily="18" charset="0"/>
                                    <a:cs typeface="+mn-ea"/>
                                    <a:sym typeface="+mn-lt"/>
                                  </a:rPr>
                                </m:ctrlPr>
                              </m:mPr>
                              <m:mr>
                                <m:e>
                                  <m:r>
                                    <m:rPr>
                                      <m:brk m:alnAt="7"/>
                                    </m:rPr>
                                    <a:rPr lang="en-US" altLang="zh-CN" sz="3200" i="1">
                                      <a:latin typeface="Cambria Math" panose="02040503050406030204" pitchFamily="18" charset="0"/>
                                      <a:cs typeface="+mn-ea"/>
                                      <a:sym typeface="+mn-lt"/>
                                    </a:rPr>
                                    <m:t>1</m:t>
                                  </m:r>
                                  <m:r>
                                    <a:rPr lang="en-US" altLang="zh-CN" sz="3200" i="1">
                                      <a:latin typeface="Cambria Math" panose="02040503050406030204" pitchFamily="18" charset="0"/>
                                      <a:cs typeface="+mn-ea"/>
                                      <a:sym typeface="+mn-lt"/>
                                    </a:rPr>
                                    <m:t>0</m:t>
                                  </m:r>
                                </m:e>
                              </m:mr>
                              <m:mr>
                                <m:e>
                                  <m:r>
                                    <a:rPr lang="en-US" altLang="zh-CN" sz="3200" i="1">
                                      <a:latin typeface="Cambria Math" panose="02040503050406030204" pitchFamily="18" charset="0"/>
                                      <a:cs typeface="+mn-ea"/>
                                      <a:sym typeface="+mn-lt"/>
                                    </a:rPr>
                                    <m:t>𝑘</m:t>
                                  </m:r>
                                </m:e>
                              </m:mr>
                            </m:m>
                          </m:e>
                        </m:d>
                      </m:e>
                    </m:nary>
                    <m:sSup>
                      <m:sSupPr>
                        <m:ctrlPr>
                          <a:rPr lang="en-US" altLang="zh-CN" sz="3200" i="1">
                            <a:latin typeface="Cambria Math" panose="02040503050406030204" pitchFamily="18" charset="0"/>
                            <a:cs typeface="+mn-ea"/>
                            <a:sym typeface="+mn-lt"/>
                          </a:rPr>
                        </m:ctrlPr>
                      </m:sSupPr>
                      <m:e>
                        <m:r>
                          <a:rPr lang="en-US" altLang="zh-CN" sz="3200" i="1">
                            <a:latin typeface="Cambria Math" panose="02040503050406030204" pitchFamily="18" charset="0"/>
                            <a:cs typeface="+mn-ea"/>
                            <a:sym typeface="+mn-lt"/>
                          </a:rPr>
                          <m:t>(1/2)</m:t>
                        </m:r>
                      </m:e>
                      <m:sup>
                        <m:r>
                          <a:rPr lang="en-US" altLang="zh-CN" sz="3200" i="1">
                            <a:latin typeface="Cambria Math" panose="02040503050406030204" pitchFamily="18" charset="0"/>
                            <a:cs typeface="+mn-ea"/>
                            <a:sym typeface="+mn-lt"/>
                          </a:rPr>
                          <m:t>10</m:t>
                        </m:r>
                      </m:sup>
                    </m:sSup>
                  </m:oMath>
                </a14:m>
                <a:r>
                  <a:rPr lang="en" altLang="zh-CN" sz="3200" dirty="0">
                    <a:latin typeface="Arial (正文)"/>
                    <a:cs typeface="+mn-ea"/>
                    <a:sym typeface="+mn-lt"/>
                  </a:rPr>
                  <a:t> </a:t>
                </a:r>
              </a:p>
              <a:p>
                <a:pPr marL="0" indent="0">
                  <a:lnSpc>
                    <a:spcPct val="120000"/>
                  </a:lnSpc>
                  <a:spcBef>
                    <a:spcPts val="0"/>
                  </a:spcBef>
                  <a:buNone/>
                </a:pPr>
                <a:endParaRPr lang="en" altLang="zh-CN" sz="3200" dirty="0">
                  <a:latin typeface="Arial (正文)"/>
                  <a:cs typeface="+mn-ea"/>
                  <a:sym typeface="+mn-lt"/>
                </a:endParaRPr>
              </a:p>
              <a:p>
                <a:pPr>
                  <a:lnSpc>
                    <a:spcPct val="120000"/>
                  </a:lnSpc>
                  <a:spcBef>
                    <a:spcPts val="0"/>
                  </a:spcBef>
                </a:pPr>
                <a:r>
                  <a:rPr lang="en" altLang="zh-CN" sz="3200" dirty="0">
                    <a:latin typeface="Arial (正文)"/>
                    <a:cs typeface="+mn-ea"/>
                    <a:sym typeface="+mn-lt"/>
                  </a:rPr>
                  <a:t>binomial tables using </a:t>
                </a:r>
                <a:endParaRPr lang="en-US" altLang="zh-CN" sz="3200" i="1" dirty="0">
                  <a:latin typeface="Cambria Math" panose="02040503050406030204" pitchFamily="18" charset="0"/>
                  <a:cs typeface="+mn-ea"/>
                  <a:sym typeface="+mn-lt"/>
                </a:endParaRPr>
              </a:p>
              <a:p>
                <a:pPr marL="0" indent="0">
                  <a:lnSpc>
                    <a:spcPct val="120000"/>
                  </a:lnSpc>
                  <a:spcBef>
                    <a:spcPts val="0"/>
                  </a:spcBef>
                  <a:buNone/>
                </a:pPr>
                <a14:m>
                  <m:oMath xmlns:m="http://schemas.openxmlformats.org/officeDocument/2006/math">
                    <m:r>
                      <a:rPr lang="en" altLang="zh-CN" sz="3200" i="1" dirty="0">
                        <a:latin typeface="Cambria Math" panose="02040503050406030204" pitchFamily="18" charset="0"/>
                        <a:cs typeface="+mn-ea"/>
                        <a:sym typeface="+mn-lt"/>
                      </a:rPr>
                      <m:t>𝑛</m:t>
                    </m:r>
                    <m:r>
                      <a:rPr lang="en" altLang="zh-CN" sz="3200" i="1" dirty="0">
                        <a:latin typeface="Cambria Math" panose="02040503050406030204" pitchFamily="18" charset="0"/>
                        <a:cs typeface="+mn-ea"/>
                        <a:sym typeface="+mn-lt"/>
                      </a:rPr>
                      <m:t> = 10, </m:t>
                    </m:r>
                    <m:r>
                      <a:rPr lang="en" altLang="zh-CN" sz="3200" i="1" dirty="0">
                        <a:latin typeface="Cambria Math" panose="02040503050406030204" pitchFamily="18" charset="0"/>
                        <a:cs typeface="+mn-ea"/>
                        <a:sym typeface="+mn-lt"/>
                      </a:rPr>
                      <m:t>𝑝</m:t>
                    </m:r>
                    <m:r>
                      <a:rPr lang="en" altLang="zh-CN" sz="3200" i="1" dirty="0">
                        <a:latin typeface="Cambria Math" panose="02040503050406030204" pitchFamily="18" charset="0"/>
                        <a:cs typeface="+mn-ea"/>
                        <a:sym typeface="+mn-lt"/>
                      </a:rPr>
                      <m:t> =0.5</m:t>
                    </m:r>
                  </m:oMath>
                </a14:m>
                <a:r>
                  <a:rPr lang="en" altLang="zh-CN" sz="3200" dirty="0">
                    <a:latin typeface="Arial (正文)"/>
                    <a:cs typeface="+mn-ea"/>
                    <a:sym typeface="+mn-lt"/>
                  </a:rPr>
                  <a:t>, and note that </a:t>
                </a:r>
                <a14:m>
                  <m:oMath xmlns:m="http://schemas.openxmlformats.org/officeDocument/2006/math">
                    <m:r>
                      <m:rPr>
                        <m:sty m:val="p"/>
                      </m:rPr>
                      <a:rPr lang="en" altLang="zh-CN" sz="3200" i="1" dirty="0">
                        <a:latin typeface="Cambria Math" panose="02040503050406030204" pitchFamily="18" charset="0"/>
                        <a:cs typeface="+mn-ea"/>
                        <a:sym typeface="+mn-lt"/>
                      </a:rPr>
                      <m:t>Pr</m:t>
                    </m:r>
                    <m:d>
                      <m:dPr>
                        <m:ctrlPr>
                          <a:rPr lang="en" altLang="zh-CN" sz="3200" i="1" dirty="0">
                            <a:latin typeface="Cambria Math" panose="02040503050406030204" pitchFamily="18" charset="0"/>
                            <a:cs typeface="+mn-ea"/>
                            <a:sym typeface="+mn-lt"/>
                          </a:rPr>
                        </m:ctrlPr>
                      </m:dPr>
                      <m:e>
                        <m:r>
                          <a:rPr lang="en" altLang="zh-CN" sz="3200" i="1" dirty="0">
                            <a:latin typeface="Cambria Math" panose="02040503050406030204" pitchFamily="18" charset="0"/>
                            <a:cs typeface="+mn-ea"/>
                            <a:sym typeface="+mn-lt"/>
                          </a:rPr>
                          <m:t>𝑋</m:t>
                        </m:r>
                        <m:r>
                          <a:rPr lang="en" altLang="zh-CN" sz="3200" i="1" dirty="0">
                            <a:latin typeface="Cambria Math" panose="02040503050406030204" pitchFamily="18" charset="0"/>
                            <a:cs typeface="+mn-ea"/>
                            <a:sym typeface="+mn-lt"/>
                          </a:rPr>
                          <m:t> = 8</m:t>
                        </m:r>
                      </m:e>
                    </m:d>
                    <m:r>
                      <a:rPr lang="en" altLang="zh-CN" sz="3200" i="1" dirty="0">
                        <a:latin typeface="Cambria Math" panose="02040503050406030204" pitchFamily="18" charset="0"/>
                        <a:cs typeface="+mn-ea"/>
                        <a:sym typeface="+mn-lt"/>
                      </a:rPr>
                      <m:t>= .0439, </m:t>
                    </m:r>
                  </m:oMath>
                </a14:m>
                <a:endParaRPr lang="en-US" altLang="zh-CN" sz="3200" i="1" dirty="0">
                  <a:latin typeface="Cambria Math" panose="02040503050406030204" pitchFamily="18" charset="0"/>
                  <a:cs typeface="+mn-ea"/>
                  <a:sym typeface="+mn-lt"/>
                </a:endParaRP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m:rPr>
                          <m:sty m:val="p"/>
                        </m:rPr>
                        <a:rPr lang="en" altLang="zh-CN" sz="3200" i="1" dirty="0" err="1">
                          <a:latin typeface="Cambria Math" panose="02040503050406030204" pitchFamily="18" charset="0"/>
                          <a:cs typeface="+mn-ea"/>
                          <a:sym typeface="+mn-lt"/>
                        </a:rPr>
                        <m:t>Pr</m:t>
                      </m:r>
                      <m:d>
                        <m:dPr>
                          <m:ctrlPr>
                            <a:rPr lang="en" altLang="zh-CN" sz="3200" i="1" dirty="0">
                              <a:latin typeface="Cambria Math" panose="02040503050406030204" pitchFamily="18" charset="0"/>
                              <a:cs typeface="+mn-ea"/>
                              <a:sym typeface="+mn-lt"/>
                            </a:rPr>
                          </m:ctrlPr>
                        </m:dPr>
                        <m:e>
                          <m:r>
                            <a:rPr lang="en" altLang="zh-CN" sz="3200" i="1" dirty="0">
                              <a:latin typeface="Cambria Math" panose="02040503050406030204" pitchFamily="18" charset="0"/>
                              <a:cs typeface="+mn-ea"/>
                              <a:sym typeface="+mn-lt"/>
                            </a:rPr>
                            <m:t>𝑋</m:t>
                          </m:r>
                          <m:r>
                            <a:rPr lang="en" altLang="zh-CN" sz="3200" i="1" dirty="0">
                              <a:latin typeface="Cambria Math" panose="02040503050406030204" pitchFamily="18" charset="0"/>
                              <a:cs typeface="+mn-ea"/>
                              <a:sym typeface="+mn-lt"/>
                            </a:rPr>
                            <m:t> = 9</m:t>
                          </m:r>
                        </m:e>
                      </m:d>
                      <m:r>
                        <a:rPr lang="en" altLang="zh-CN" sz="3200" i="1" dirty="0">
                          <a:latin typeface="Cambria Math" panose="02040503050406030204" pitchFamily="18" charset="0"/>
                          <a:cs typeface="+mn-ea"/>
                          <a:sym typeface="+mn-lt"/>
                        </a:rPr>
                        <m:t>= .0098,</m:t>
                      </m:r>
                      <m:func>
                        <m:funcPr>
                          <m:ctrlPr>
                            <a:rPr lang="en" altLang="zh-CN" sz="3200" i="1" dirty="0">
                              <a:latin typeface="Cambria Math" panose="02040503050406030204" pitchFamily="18" charset="0"/>
                              <a:cs typeface="+mn-ea"/>
                              <a:sym typeface="+mn-lt"/>
                            </a:rPr>
                          </m:ctrlPr>
                        </m:funcPr>
                        <m:fName>
                          <m:r>
                            <m:rPr>
                              <m:sty m:val="p"/>
                            </m:rPr>
                            <a:rPr lang="en" altLang="zh-CN" sz="3200" i="0" dirty="0" err="1">
                              <a:latin typeface="Cambria Math" panose="02040503050406030204" pitchFamily="18" charset="0"/>
                              <a:cs typeface="+mn-ea"/>
                              <a:sym typeface="+mn-lt"/>
                            </a:rPr>
                            <m:t>Pr</m:t>
                          </m:r>
                        </m:fName>
                        <m:e>
                          <m:d>
                            <m:dPr>
                              <m:ctrlPr>
                                <a:rPr lang="en" altLang="zh-CN" sz="3200" i="1" dirty="0">
                                  <a:latin typeface="Cambria Math" panose="02040503050406030204" pitchFamily="18" charset="0"/>
                                  <a:cs typeface="+mn-ea"/>
                                  <a:sym typeface="+mn-lt"/>
                                </a:rPr>
                              </m:ctrlPr>
                            </m:dPr>
                            <m:e>
                              <m:r>
                                <a:rPr lang="en" altLang="zh-CN" sz="3200" i="1" dirty="0">
                                  <a:latin typeface="Cambria Math" panose="02040503050406030204" pitchFamily="18" charset="0"/>
                                  <a:cs typeface="+mn-ea"/>
                                  <a:sym typeface="+mn-lt"/>
                                </a:rPr>
                                <m:t>𝑋</m:t>
                              </m:r>
                              <m:r>
                                <a:rPr lang="en" altLang="zh-CN" sz="3200" i="1" dirty="0">
                                  <a:latin typeface="Cambria Math" panose="02040503050406030204" pitchFamily="18" charset="0"/>
                                  <a:cs typeface="+mn-ea"/>
                                  <a:sym typeface="+mn-lt"/>
                                </a:rPr>
                                <m:t> = 10</m:t>
                              </m:r>
                            </m:e>
                          </m:d>
                        </m:e>
                      </m:func>
                      <m:r>
                        <a:rPr lang="en" altLang="zh-CN" sz="3200" i="1" dirty="0">
                          <a:latin typeface="Cambria Math" panose="02040503050406030204" pitchFamily="18" charset="0"/>
                          <a:cs typeface="+mn-ea"/>
                          <a:sym typeface="+mn-lt"/>
                        </a:rPr>
                        <m:t>= .001</m:t>
                      </m:r>
                    </m:oMath>
                  </m:oMathPara>
                </a14:m>
                <a:endParaRPr lang="en-US" altLang="zh-CN" sz="3200" i="1" dirty="0">
                  <a:latin typeface="Cambria Math" panose="02040503050406030204" pitchFamily="18" charset="0"/>
                  <a:cs typeface="+mn-ea"/>
                  <a:sym typeface="+mn-lt"/>
                </a:endParaRP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 altLang="zh-CN" sz="3200" i="1" dirty="0">
                          <a:latin typeface="Cambria Math" panose="02040503050406030204" pitchFamily="18" charset="0"/>
                          <a:cs typeface="+mn-ea"/>
                          <a:sym typeface="+mn-lt"/>
                        </a:rPr>
                        <m:t>𝑝</m:t>
                      </m:r>
                      <m:r>
                        <a:rPr lang="en" altLang="zh-CN" sz="3200" i="1" dirty="0">
                          <a:latin typeface="Cambria Math" panose="02040503050406030204" pitchFamily="18" charset="0"/>
                          <a:cs typeface="+mn-ea"/>
                          <a:sym typeface="+mn-lt"/>
                        </a:rPr>
                        <m:t> = 2 × </m:t>
                      </m:r>
                      <m:r>
                        <m:rPr>
                          <m:sty m:val="p"/>
                        </m:rPr>
                        <a:rPr lang="en" altLang="zh-CN" sz="3200" i="1" dirty="0" err="1">
                          <a:latin typeface="Cambria Math" panose="02040503050406030204" pitchFamily="18" charset="0"/>
                          <a:cs typeface="+mn-ea"/>
                          <a:sym typeface="+mn-lt"/>
                        </a:rPr>
                        <m:t>Pr</m:t>
                      </m:r>
                      <m:d>
                        <m:dPr>
                          <m:ctrlPr>
                            <a:rPr lang="en" altLang="zh-CN" sz="3200" i="1" dirty="0">
                              <a:latin typeface="Cambria Math" panose="02040503050406030204" pitchFamily="18" charset="0"/>
                              <a:cs typeface="+mn-ea"/>
                              <a:sym typeface="+mn-lt"/>
                            </a:rPr>
                          </m:ctrlPr>
                        </m:dPr>
                        <m:e>
                          <m:r>
                            <a:rPr lang="en" altLang="zh-CN" sz="3200" i="1" dirty="0">
                              <a:latin typeface="Cambria Math" panose="02040503050406030204" pitchFamily="18" charset="0"/>
                              <a:cs typeface="+mn-ea"/>
                              <a:sym typeface="+mn-lt"/>
                            </a:rPr>
                            <m:t>𝑋</m:t>
                          </m:r>
                          <m:r>
                            <a:rPr lang="en" altLang="zh-CN" sz="3200" i="1" dirty="0">
                              <a:latin typeface="Cambria Math" panose="02040503050406030204" pitchFamily="18" charset="0"/>
                              <a:cs typeface="+mn-ea"/>
                              <a:sym typeface="+mn-lt"/>
                            </a:rPr>
                            <m:t> ≥ 8</m:t>
                          </m:r>
                        </m:e>
                      </m:d>
                      <m:r>
                        <a:rPr lang="en" altLang="zh-CN" sz="3200" i="1" dirty="0">
                          <a:latin typeface="Cambria Math" panose="02040503050406030204" pitchFamily="18" charset="0"/>
                          <a:cs typeface="+mn-ea"/>
                          <a:sym typeface="+mn-lt"/>
                        </a:rPr>
                        <m:t>= 2</m:t>
                      </m:r>
                      <m:sSup>
                        <m:sSupPr>
                          <m:ctrlPr>
                            <a:rPr lang="en-US" altLang="zh-CN" sz="3200" b="0" i="1" dirty="0" smtClean="0">
                              <a:latin typeface="Cambria Math" panose="02040503050406030204" pitchFamily="18" charset="0"/>
                              <a:cs typeface="+mn-ea"/>
                              <a:sym typeface="+mn-lt"/>
                            </a:rPr>
                          </m:ctrlPr>
                        </m:sSupPr>
                        <m:e>
                          <m:d>
                            <m:dPr>
                              <m:ctrlPr>
                                <a:rPr lang="en" altLang="zh-CN" sz="3200" i="1" dirty="0">
                                  <a:latin typeface="Cambria Math" panose="02040503050406030204" pitchFamily="18" charset="0"/>
                                  <a:cs typeface="+mn-ea"/>
                                  <a:sym typeface="+mn-lt"/>
                                </a:rPr>
                              </m:ctrlPr>
                            </m:dPr>
                            <m:e>
                              <m:r>
                                <a:rPr lang="en" altLang="zh-CN" sz="3200" i="1" dirty="0">
                                  <a:latin typeface="Cambria Math" panose="02040503050406030204" pitchFamily="18" charset="0"/>
                                  <a:cs typeface="+mn-ea"/>
                                  <a:sym typeface="+mn-lt"/>
                                </a:rPr>
                                <m:t>.0439 +0.0098 +0.0010</m:t>
                              </m:r>
                            </m:e>
                          </m:d>
                        </m:e>
                        <m:sup/>
                      </m:sSup>
                    </m:oMath>
                  </m:oMathPara>
                </a14:m>
                <a:endParaRPr lang="en-US" altLang="zh-CN" sz="3200" b="0" i="1" dirty="0">
                  <a:latin typeface="Cambria Math" panose="02040503050406030204" pitchFamily="18" charset="0"/>
                  <a:cs typeface="+mn-ea"/>
                  <a:sym typeface="+mn-lt"/>
                </a:endParaRPr>
              </a:p>
              <a:p>
                <a:pPr marL="0" indent="0">
                  <a:lnSpc>
                    <a:spcPct val="120000"/>
                  </a:lnSpc>
                  <a:spcBef>
                    <a:spcPts val="0"/>
                  </a:spcBef>
                  <a:buNone/>
                </a:pPr>
                <a14:m>
                  <m:oMath xmlns:m="http://schemas.openxmlformats.org/officeDocument/2006/math">
                    <m:r>
                      <a:rPr lang="en-US" altLang="zh-CN" sz="3200" b="0" i="1" dirty="0" smtClean="0">
                        <a:latin typeface="Cambria Math" panose="02040503050406030204" pitchFamily="18" charset="0"/>
                        <a:cs typeface="+mn-ea"/>
                        <a:sym typeface="+mn-lt"/>
                      </a:rPr>
                      <m:t>                </m:t>
                    </m:r>
                    <m:r>
                      <a:rPr lang="en" altLang="zh-CN" sz="3200" i="1" dirty="0">
                        <a:latin typeface="Cambria Math" panose="02040503050406030204" pitchFamily="18" charset="0"/>
                        <a:cs typeface="+mn-ea"/>
                        <a:sym typeface="+mn-lt"/>
                      </a:rPr>
                      <m:t>= 2 ×0.0547 =0.109</m:t>
                    </m:r>
                    <m:r>
                      <a:rPr lang="en-US" altLang="zh-CN" sz="3200" b="0" i="1" dirty="0" smtClean="0">
                        <a:latin typeface="Cambria Math" panose="02040503050406030204" pitchFamily="18" charset="0"/>
                        <a:cs typeface="+mn-ea"/>
                        <a:sym typeface="+mn-lt"/>
                      </a:rPr>
                      <m:t> (</m:t>
                    </m:r>
                  </m:oMath>
                </a14:m>
                <a:r>
                  <a:rPr lang="en" altLang="zh-CN" sz="3200" dirty="0">
                    <a:latin typeface="Arial (正文)"/>
                    <a:cs typeface="+mn-ea"/>
                    <a:sym typeface="+mn-lt"/>
                  </a:rPr>
                  <a:t>not statistically significant) </a:t>
                </a:r>
              </a:p>
              <a:p>
                <a:pPr marL="0" indent="0">
                  <a:lnSpc>
                    <a:spcPct val="120000"/>
                  </a:lnSpc>
                  <a:spcBef>
                    <a:spcPts val="0"/>
                  </a:spcBef>
                  <a:buNone/>
                </a:pPr>
                <a:endParaRPr lang="en" altLang="zh-CN" dirty="0">
                  <a:latin typeface="Arial (正文)"/>
                  <a:cs typeface="+mn-ea"/>
                  <a:sym typeface="+mn-lt"/>
                </a:endParaRPr>
              </a:p>
              <a:p>
                <a:pPr>
                  <a:lnSpc>
                    <a:spcPct val="120000"/>
                  </a:lnSpc>
                  <a:spcBef>
                    <a:spcPts val="0"/>
                  </a:spcBef>
                </a:pPr>
                <a:r>
                  <a:rPr lang="en" altLang="zh-CN" sz="3200" dirty="0">
                    <a:latin typeface="Arial (正文)"/>
                    <a:cs typeface="+mn-ea"/>
                    <a:sym typeface="+mn-lt"/>
                  </a:rPr>
                  <a:t> accept </a:t>
                </a:r>
                <a14:m>
                  <m:oMath xmlns:m="http://schemas.openxmlformats.org/officeDocument/2006/math">
                    <m:r>
                      <a:rPr lang="en" altLang="zh-CN" sz="3200" i="1" dirty="0">
                        <a:latin typeface="Cambria Math" panose="02040503050406030204" pitchFamily="18" charset="0"/>
                        <a:cs typeface="+mn-ea"/>
                        <a:sym typeface="+mn-lt"/>
                      </a:rPr>
                      <m:t>𝐻</m:t>
                    </m:r>
                    <m:r>
                      <a:rPr lang="en" altLang="zh-CN" sz="3200" i="1" baseline="-25000" dirty="0">
                        <a:latin typeface="Cambria Math" panose="02040503050406030204" pitchFamily="18" charset="0"/>
                        <a:cs typeface="+mn-ea"/>
                        <a:sym typeface="+mn-lt"/>
                      </a:rPr>
                      <m:t>0</m:t>
                    </m:r>
                    <m:r>
                      <a:rPr lang="en-US" altLang="zh-CN" sz="3200" baseline="-25000" dirty="0">
                        <a:latin typeface="Cambria Math" panose="02040503050406030204" pitchFamily="18" charset="0"/>
                        <a:cs typeface="+mn-ea"/>
                        <a:sym typeface="+mn-lt"/>
                      </a:rPr>
                      <m:t> </m:t>
                    </m:r>
                  </m:oMath>
                </a14:m>
                <a:r>
                  <a:rPr lang="en" altLang="zh-CN" sz="3200" dirty="0">
                    <a:latin typeface="Arial (正文)"/>
                    <a:cs typeface="+mn-ea"/>
                    <a:sym typeface="+mn-lt"/>
                  </a:rPr>
                  <a:t>: two types of eye drops are equally effective in reducing redness in people with hay fever</a:t>
                </a:r>
              </a:p>
              <a:p>
                <a:endParaRPr lang="en-US" dirty="0"/>
              </a:p>
            </p:txBody>
          </p:sp>
        </mc:Choice>
        <mc:Fallback xmlns="">
          <p:sp>
            <p:nvSpPr>
              <p:cNvPr id="3" name="Text Placeholder 2">
                <a:extLst>
                  <a:ext uri="{FF2B5EF4-FFF2-40B4-BE49-F238E27FC236}">
                    <a16:creationId xmlns:a16="http://schemas.microsoft.com/office/drawing/2014/main" id="{487D42AD-7085-403E-B148-A6559B2B22CD}"/>
                  </a:ext>
                </a:extLst>
              </p:cNvPr>
              <p:cNvSpPr>
                <a:spLocks noGrp="1" noRot="1" noChangeAspect="1" noMove="1" noResize="1" noEditPoints="1" noAdjustHandles="1" noChangeArrowheads="1" noChangeShapeType="1" noTextEdit="1"/>
              </p:cNvSpPr>
              <p:nvPr>
                <p:ph type="body" idx="1"/>
              </p:nvPr>
            </p:nvSpPr>
            <p:spPr>
              <a:xfrm>
                <a:off x="457200" y="904872"/>
                <a:ext cx="8229600" cy="5961065"/>
              </a:xfrm>
              <a:blipFill>
                <a:blip r:embed="rId3"/>
                <a:stretch>
                  <a:fillRect l="-1481" t="-511"/>
                </a:stretch>
              </a:blipFill>
            </p:spPr>
            <p:txBody>
              <a:bodyPr/>
              <a:lstStyle/>
              <a:p>
                <a:r>
                  <a:rPr lang="en-US">
                    <a:noFill/>
                  </a:rPr>
                  <a:t> </a:t>
                </a:r>
              </a:p>
            </p:txBody>
          </p:sp>
        </mc:Fallback>
      </mc:AlternateContent>
    </p:spTree>
    <p:extLst>
      <p:ext uri="{BB962C8B-B14F-4D97-AF65-F5344CB8AC3E}">
        <p14:creationId xmlns:p14="http://schemas.microsoft.com/office/powerpoint/2010/main" val="279668787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FB3E-A707-4262-92F7-50B0B2FAD40F}"/>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ECCF01B8-F4BF-41BA-B9C1-6C2B3ED01AE2}"/>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2F69AC28-1671-4F17-8031-66C494194807}"/>
              </a:ext>
            </a:extLst>
          </p:cNvPr>
          <p:cNvPicPr>
            <a:picLocks noChangeAspect="1"/>
          </p:cNvPicPr>
          <p:nvPr/>
        </p:nvPicPr>
        <p:blipFill>
          <a:blip r:embed="rId2"/>
          <a:stretch>
            <a:fillRect/>
          </a:stretch>
        </p:blipFill>
        <p:spPr>
          <a:xfrm>
            <a:off x="2106612" y="209550"/>
            <a:ext cx="4522788" cy="6661012"/>
          </a:xfrm>
          <a:prstGeom prst="rect">
            <a:avLst/>
          </a:prstGeom>
        </p:spPr>
      </p:pic>
      <p:sp>
        <p:nvSpPr>
          <p:cNvPr id="6" name="Rectangle 5">
            <a:extLst>
              <a:ext uri="{FF2B5EF4-FFF2-40B4-BE49-F238E27FC236}">
                <a16:creationId xmlns:a16="http://schemas.microsoft.com/office/drawing/2014/main" id="{48168268-BE76-4DD2-A03E-BA79A04A8BB9}"/>
              </a:ext>
            </a:extLst>
          </p:cNvPr>
          <p:cNvSpPr/>
          <p:nvPr/>
        </p:nvSpPr>
        <p:spPr>
          <a:xfrm>
            <a:off x="6159500" y="3175000"/>
            <a:ext cx="317500" cy="355600"/>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42436425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
          <p:cNvSpPr txBox="1">
            <a:spLocks noGrp="1"/>
          </p:cNvSpPr>
          <p:nvPr>
            <p:ph type="title"/>
          </p:nvPr>
        </p:nvSpPr>
        <p:spPr>
          <a:prstGeom prst="rect">
            <a:avLst/>
          </a:prstGeom>
        </p:spPr>
        <p:txBody>
          <a:bodyPr/>
          <a:lstStyle>
            <a:lvl1pPr>
              <a:defRPr sz="3000" b="1"/>
            </a:lvl1pPr>
          </a:lstStyle>
          <a:p>
            <a:r>
              <a:rPr dirty="0"/>
              <a:t>Modified </a:t>
            </a:r>
            <a:r>
              <a:rPr lang="en-US" dirty="0"/>
              <a:t>Scenario</a:t>
            </a:r>
            <a:r>
              <a:rPr dirty="0"/>
              <a:t> on Dermatology</a:t>
            </a:r>
          </a:p>
        </p:txBody>
      </p:sp>
      <p:sp>
        <p:nvSpPr>
          <p:cNvPr id="142" name="Content Placeholder 2"/>
          <p:cNvSpPr txBox="1">
            <a:spLocks noGrp="1"/>
          </p:cNvSpPr>
          <p:nvPr>
            <p:ph type="body" idx="1"/>
          </p:nvPr>
        </p:nvSpPr>
        <p:spPr>
          <a:xfrm>
            <a:off x="457200" y="1600200"/>
            <a:ext cx="8229600" cy="4525963"/>
          </a:xfrm>
          <a:prstGeom prst="rect">
            <a:avLst/>
          </a:prstGeom>
        </p:spPr>
        <p:txBody>
          <a:bodyPr/>
          <a:lstStyle/>
          <a:p>
            <a:pPr>
              <a:lnSpc>
                <a:spcPct val="90000"/>
              </a:lnSpc>
              <a:spcBef>
                <a:spcPts val="500"/>
              </a:spcBef>
              <a:defRPr sz="2200"/>
            </a:pPr>
            <a:r>
              <a:rPr dirty="0"/>
              <a:t>New assumption: degree of burn can be quantified on a 10-point scale (10: worst burn; 1 no burn)</a:t>
            </a:r>
          </a:p>
          <a:p>
            <a:pPr>
              <a:lnSpc>
                <a:spcPct val="90000"/>
              </a:lnSpc>
              <a:spcBef>
                <a:spcPts val="500"/>
              </a:spcBef>
              <a:defRPr sz="2200"/>
            </a:pPr>
            <a:r>
              <a:rPr dirty="0"/>
              <a:t>Compute  d</a:t>
            </a:r>
            <a:r>
              <a:rPr baseline="-25000" dirty="0"/>
              <a:t>i</a:t>
            </a:r>
            <a:r>
              <a:rPr dirty="0"/>
              <a:t> = x</a:t>
            </a:r>
            <a:r>
              <a:rPr baseline="-25000" dirty="0"/>
              <a:t>i</a:t>
            </a:r>
            <a:r>
              <a:rPr dirty="0"/>
              <a:t> – </a:t>
            </a:r>
            <a:r>
              <a:rPr dirty="0" err="1"/>
              <a:t>y</a:t>
            </a:r>
            <a:r>
              <a:rPr baseline="-25000" dirty="0" err="1"/>
              <a:t>i</a:t>
            </a:r>
            <a:r>
              <a:rPr dirty="0"/>
              <a:t> and x</a:t>
            </a:r>
            <a:r>
              <a:rPr baseline="-25000" dirty="0"/>
              <a:t>i </a:t>
            </a:r>
            <a:r>
              <a:rPr dirty="0"/>
              <a:t>= degree of burn for ointment A and </a:t>
            </a:r>
            <a:r>
              <a:rPr dirty="0" err="1"/>
              <a:t>y</a:t>
            </a:r>
            <a:r>
              <a:rPr baseline="-25000" dirty="0" err="1"/>
              <a:t>i</a:t>
            </a:r>
            <a:r>
              <a:rPr dirty="0"/>
              <a:t> = degree of burn for ointment B</a:t>
            </a:r>
          </a:p>
          <a:p>
            <a:pPr marL="0" indent="0">
              <a:lnSpc>
                <a:spcPct val="90000"/>
              </a:lnSpc>
              <a:spcBef>
                <a:spcPts val="500"/>
              </a:spcBef>
              <a:buSzTx/>
              <a:buNone/>
              <a:defRPr sz="2200"/>
            </a:pPr>
            <a:r>
              <a:rPr dirty="0"/>
              <a:t>     If d</a:t>
            </a:r>
            <a:r>
              <a:rPr baseline="-25000" dirty="0"/>
              <a:t>i</a:t>
            </a:r>
            <a:r>
              <a:rPr dirty="0"/>
              <a:t> &gt; 0 : ointment B is doing better than ointment A</a:t>
            </a:r>
          </a:p>
          <a:p>
            <a:pPr marL="0" indent="0">
              <a:lnSpc>
                <a:spcPct val="90000"/>
              </a:lnSpc>
              <a:spcBef>
                <a:spcPts val="500"/>
              </a:spcBef>
              <a:buSzTx/>
              <a:buNone/>
              <a:defRPr sz="2200"/>
            </a:pPr>
            <a:r>
              <a:rPr dirty="0"/>
              <a:t>     If d</a:t>
            </a:r>
            <a:r>
              <a:rPr baseline="-25000" dirty="0"/>
              <a:t>i </a:t>
            </a:r>
            <a:r>
              <a:rPr dirty="0"/>
              <a:t>&lt; 0 : ointment A is doing better than ointment B</a:t>
            </a:r>
          </a:p>
          <a:p>
            <a:pPr marL="0" indent="0">
              <a:lnSpc>
                <a:spcPct val="90000"/>
              </a:lnSpc>
              <a:spcBef>
                <a:spcPts val="500"/>
              </a:spcBef>
              <a:buSzTx/>
              <a:buNone/>
              <a:defRPr sz="2200"/>
            </a:pPr>
            <a:r>
              <a:rPr dirty="0"/>
              <a:t>     E.g. d</a:t>
            </a:r>
            <a:r>
              <a:rPr baseline="-25000" dirty="0"/>
              <a:t>i</a:t>
            </a:r>
            <a:r>
              <a:rPr dirty="0"/>
              <a:t> = +5 : degree of redness is 5 units &gt; on the ointment A </a:t>
            </a:r>
          </a:p>
          <a:p>
            <a:pPr marL="0" indent="0">
              <a:lnSpc>
                <a:spcPct val="90000"/>
              </a:lnSpc>
              <a:spcBef>
                <a:spcPts val="500"/>
              </a:spcBef>
              <a:buSzTx/>
              <a:buNone/>
              <a:defRPr sz="2200"/>
            </a:pPr>
            <a:r>
              <a:rPr dirty="0"/>
              <a:t>     arm than on the ointment B arm</a:t>
            </a:r>
          </a:p>
          <a:p>
            <a:pPr marL="0" indent="0">
              <a:lnSpc>
                <a:spcPct val="90000"/>
              </a:lnSpc>
              <a:spcBef>
                <a:spcPts val="500"/>
              </a:spcBef>
              <a:buSzTx/>
              <a:buNone/>
              <a:defRPr sz="2200"/>
            </a:pPr>
            <a:r>
              <a:rPr dirty="0"/>
              <a:t> 	d</a:t>
            </a:r>
            <a:r>
              <a:rPr baseline="-25000" dirty="0"/>
              <a:t>i</a:t>
            </a:r>
            <a:r>
              <a:rPr dirty="0"/>
              <a:t> = -3 : degree of redness is 3 units &lt; on the ointment A </a:t>
            </a:r>
          </a:p>
          <a:p>
            <a:pPr marL="0" indent="0">
              <a:lnSpc>
                <a:spcPct val="90000"/>
              </a:lnSpc>
              <a:spcBef>
                <a:spcPts val="500"/>
              </a:spcBef>
              <a:buSzTx/>
              <a:buNone/>
              <a:defRPr sz="2200"/>
            </a:pPr>
            <a:r>
              <a:rPr dirty="0"/>
              <a:t>     arm than on the ointment B arm</a:t>
            </a:r>
          </a:p>
          <a:p>
            <a:pPr>
              <a:lnSpc>
                <a:spcPct val="90000"/>
              </a:lnSpc>
              <a:spcBef>
                <a:spcPts val="500"/>
              </a:spcBef>
              <a:defRPr sz="2200"/>
            </a:pPr>
            <a:r>
              <a:rPr b="1" dirty="0"/>
              <a:t>Q: how can this additional information be used to test if the ointments are equally effectively?</a:t>
            </a:r>
          </a:p>
        </p:txBody>
      </p:sp>
      <p:sp>
        <p:nvSpPr>
          <p:cNvPr id="2" name="TextBox 1">
            <a:extLst>
              <a:ext uri="{FF2B5EF4-FFF2-40B4-BE49-F238E27FC236}">
                <a16:creationId xmlns:a16="http://schemas.microsoft.com/office/drawing/2014/main" id="{D2A02CC1-ACAF-4105-93DB-A832BF907096}"/>
              </a:ext>
            </a:extLst>
          </p:cNvPr>
          <p:cNvSpPr txBox="1"/>
          <p:nvPr/>
        </p:nvSpPr>
        <p:spPr>
          <a:xfrm>
            <a:off x="5956300" y="5465763"/>
            <a:ext cx="259301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solidFill>
                  <a:schemeClr val="accent1">
                    <a:lumMod val="75000"/>
                  </a:schemeClr>
                </a:solidFill>
              </a:rPr>
              <a:t>Wilcoxon Signed-Rank</a:t>
            </a:r>
            <a:endParaRPr kumimoji="0" lang="en-US" sz="1800" b="1" i="0" u="none" strike="noStrike" cap="none" spc="0" normalizeH="0" baseline="0" dirty="0">
              <a:ln>
                <a:noFill/>
              </a:ln>
              <a:solidFill>
                <a:schemeClr val="accent1">
                  <a:lumMod val="75000"/>
                </a:schemeClr>
              </a:solidFill>
              <a:effectLst/>
              <a:uFillTx/>
              <a:latin typeface="Arial"/>
              <a:ea typeface="Arial"/>
              <a:cs typeface="Arial"/>
              <a:sym typeface="Aria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ubtitle 2"/>
          <p:cNvSpPr txBox="1">
            <a:spLocks noGrp="1"/>
          </p:cNvSpPr>
          <p:nvPr>
            <p:ph type="subTitle" idx="1"/>
          </p:nvPr>
        </p:nvSpPr>
        <p:spPr>
          <a:xfrm>
            <a:off x="533400" y="685800"/>
            <a:ext cx="7854950" cy="5715000"/>
          </a:xfrm>
          <a:prstGeom prst="rect">
            <a:avLst/>
          </a:prstGeom>
        </p:spPr>
        <p:txBody>
          <a:bodyPr/>
          <a:lstStyle/>
          <a:p>
            <a:pPr algn="just" defTabSz="886968">
              <a:spcBef>
                <a:spcPts val="500"/>
              </a:spcBef>
              <a:defRPr sz="2134" b="1"/>
            </a:pPr>
            <a:r>
              <a:rPr lang="en-US" dirty="0"/>
              <a:t>Wilcoxon Signed-Rank test’s r</a:t>
            </a:r>
            <a:r>
              <a:rPr dirty="0"/>
              <a:t>anking </a:t>
            </a:r>
            <a:r>
              <a:rPr lang="en-US" dirty="0"/>
              <a:t>p</a:t>
            </a:r>
            <a:r>
              <a:rPr dirty="0"/>
              <a:t>rocedure: </a:t>
            </a:r>
          </a:p>
          <a:p>
            <a:pPr algn="just" defTabSz="886968">
              <a:defRPr sz="2134"/>
            </a:pPr>
            <a:endParaRPr dirty="0"/>
          </a:p>
          <a:p>
            <a:pPr algn="just" defTabSz="886968">
              <a:spcBef>
                <a:spcPts val="400"/>
              </a:spcBef>
              <a:buClr>
                <a:srgbClr val="000000"/>
              </a:buClr>
              <a:buSzPct val="100000"/>
              <a:buAutoNum type="arabicPeriod"/>
              <a:defRPr sz="1940"/>
            </a:pPr>
            <a:r>
              <a:rPr dirty="0"/>
              <a:t>Arrange </a:t>
            </a:r>
            <a:r>
              <a:rPr i="1" dirty="0"/>
              <a:t>d</a:t>
            </a:r>
            <a:r>
              <a:rPr i="1" baseline="-25587" dirty="0"/>
              <a:t>i</a:t>
            </a:r>
            <a:r>
              <a:rPr dirty="0"/>
              <a:t>  (the differences) in order of </a:t>
            </a:r>
            <a:r>
              <a:rPr i="1" dirty="0"/>
              <a:t>absolute value</a:t>
            </a:r>
          </a:p>
          <a:p>
            <a:pPr marL="443484" indent="-443484" algn="just" defTabSz="886968">
              <a:buClr>
                <a:srgbClr val="000000"/>
              </a:buClr>
              <a:buSzPct val="100000"/>
              <a:buAutoNum type="arabicPeriod"/>
              <a:defRPr sz="1940"/>
            </a:pPr>
            <a:endParaRPr i="1" dirty="0"/>
          </a:p>
          <a:p>
            <a:pPr algn="just" defTabSz="886968">
              <a:spcBef>
                <a:spcPts val="400"/>
              </a:spcBef>
              <a:buClr>
                <a:srgbClr val="000000"/>
              </a:buClr>
              <a:buSzPct val="100000"/>
              <a:buAutoNum type="arabicPeriod" startAt="2"/>
              <a:defRPr sz="1940"/>
            </a:pPr>
            <a:r>
              <a:rPr dirty="0"/>
              <a:t>Count the number of differences with the same absolute value</a:t>
            </a:r>
          </a:p>
          <a:p>
            <a:pPr marL="443484" indent="-443484" algn="just" defTabSz="886968">
              <a:buClr>
                <a:srgbClr val="000000"/>
              </a:buClr>
              <a:buSzPct val="100000"/>
              <a:buAutoNum type="arabicPeriod" startAt="2"/>
              <a:defRPr sz="1940"/>
            </a:pPr>
            <a:endParaRPr dirty="0"/>
          </a:p>
          <a:p>
            <a:pPr algn="just" defTabSz="886968">
              <a:spcBef>
                <a:spcPts val="400"/>
              </a:spcBef>
              <a:buClr>
                <a:srgbClr val="000000"/>
              </a:buClr>
              <a:buSzPct val="100000"/>
              <a:buAutoNum type="arabicPeriod" startAt="3"/>
              <a:defRPr sz="1940"/>
            </a:pPr>
            <a:r>
              <a:rPr dirty="0"/>
              <a:t> Rank </a:t>
            </a:r>
            <a:r>
              <a:rPr i="1" dirty="0"/>
              <a:t>d</a:t>
            </a:r>
            <a:r>
              <a:rPr i="1" baseline="-25587" dirty="0"/>
              <a:t>i </a:t>
            </a:r>
            <a:r>
              <a:rPr dirty="0"/>
              <a:t>from 1 (observation with the lowest absolute value) to n (highest absolute value)</a:t>
            </a:r>
          </a:p>
          <a:p>
            <a:pPr algn="just" defTabSz="886968">
              <a:buClr>
                <a:srgbClr val="000000"/>
              </a:buClr>
              <a:buSzPct val="100000"/>
              <a:buAutoNum type="arabicPeriod" startAt="3"/>
              <a:defRPr sz="1940"/>
            </a:pPr>
            <a:endParaRPr dirty="0"/>
          </a:p>
          <a:p>
            <a:pPr algn="just" defTabSz="886968">
              <a:spcBef>
                <a:spcPts val="400"/>
              </a:spcBef>
              <a:buClr>
                <a:srgbClr val="000000"/>
              </a:buClr>
              <a:buSzPct val="100000"/>
              <a:buAutoNum type="arabicPeriod" startAt="4"/>
              <a:defRPr sz="1940"/>
            </a:pPr>
            <a:r>
              <a:rPr dirty="0"/>
              <a:t> Group of several observations with the same absolute value</a:t>
            </a:r>
          </a:p>
          <a:p>
            <a:pPr marL="332613" indent="-332613" algn="just" defTabSz="886968">
              <a:spcBef>
                <a:spcPts val="400"/>
              </a:spcBef>
              <a:buClr>
                <a:srgbClr val="000000"/>
              </a:buClr>
              <a:buSzPct val="100000"/>
              <a:buFont typeface="Arial"/>
              <a:buChar char="•"/>
              <a:defRPr sz="1940"/>
            </a:pPr>
            <a:r>
              <a:rPr dirty="0"/>
              <a:t>find the lowest rank in the range = 1+R and the highest rank in the range = G +R</a:t>
            </a:r>
          </a:p>
          <a:p>
            <a:pPr marL="332613" indent="-332613" algn="just" defTabSz="886968">
              <a:spcBef>
                <a:spcPts val="400"/>
              </a:spcBef>
              <a:buClr>
                <a:srgbClr val="000000"/>
              </a:buClr>
              <a:buSzPct val="100000"/>
              <a:buFont typeface="Arial"/>
              <a:buChar char="•"/>
              <a:defRPr sz="1940"/>
            </a:pPr>
            <a:r>
              <a:rPr dirty="0"/>
              <a:t>R = highest rank used prior to considering this group and G = the number of differences in the </a:t>
            </a:r>
            <a:r>
              <a:rPr i="1" dirty="0"/>
              <a:t>range of ranks </a:t>
            </a:r>
            <a:r>
              <a:rPr dirty="0"/>
              <a:t>for the group</a:t>
            </a:r>
          </a:p>
          <a:p>
            <a:pPr marL="332613" indent="-332613" algn="just" defTabSz="886968">
              <a:spcBef>
                <a:spcPts val="400"/>
              </a:spcBef>
              <a:buClr>
                <a:srgbClr val="000000"/>
              </a:buClr>
              <a:buSzPct val="100000"/>
              <a:buFont typeface="Arial"/>
              <a:buChar char="•"/>
              <a:defRPr sz="1940"/>
            </a:pPr>
            <a:r>
              <a:rPr dirty="0"/>
              <a:t>Assign the </a:t>
            </a:r>
            <a:r>
              <a:rPr i="1" dirty="0"/>
              <a:t>average rank </a:t>
            </a:r>
            <a:r>
              <a:rPr dirty="0"/>
              <a:t>= (lowest rank in the range + highest rank in the range)/2 as the rank for each difference in the group</a:t>
            </a:r>
          </a:p>
        </p:txBody>
      </p:sp>
    </p:spTree>
    <p:extLst>
      <p:ext uri="{BB962C8B-B14F-4D97-AF65-F5344CB8AC3E}">
        <p14:creationId xmlns:p14="http://schemas.microsoft.com/office/powerpoint/2010/main" val="77528883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ubtitle 2"/>
          <p:cNvSpPr txBox="1">
            <a:spLocks noGrp="1"/>
          </p:cNvSpPr>
          <p:nvPr>
            <p:ph type="subTitle" idx="1"/>
          </p:nvPr>
        </p:nvSpPr>
        <p:spPr>
          <a:xfrm>
            <a:off x="533400" y="457200"/>
            <a:ext cx="7854950" cy="5638800"/>
          </a:xfrm>
          <a:prstGeom prst="rect">
            <a:avLst/>
          </a:prstGeom>
        </p:spPr>
        <p:txBody>
          <a:bodyPr/>
          <a:lstStyle/>
          <a:p>
            <a:pPr>
              <a:defRPr sz="3000" b="1"/>
            </a:pPr>
            <a:r>
              <a:t>The Wilcoxon Signed-Rank Test</a:t>
            </a:r>
          </a:p>
          <a:p>
            <a:pPr algn="l">
              <a:spcBef>
                <a:spcPts val="400"/>
              </a:spcBef>
              <a:defRPr sz="2000"/>
            </a:pPr>
            <a:r>
              <a:t>H0: </a:t>
            </a:r>
            <a:r>
              <a:rPr>
                <a:latin typeface="Symbol"/>
                <a:ea typeface="Symbol"/>
                <a:cs typeface="Symbol"/>
                <a:sym typeface="Symbol"/>
              </a:rPr>
              <a:t>D </a:t>
            </a:r>
            <a:r>
              <a:t>= 0 vs. H1: </a:t>
            </a:r>
            <a:r>
              <a:rPr>
                <a:latin typeface="Symbol"/>
                <a:ea typeface="Symbol"/>
                <a:cs typeface="Symbol"/>
                <a:sym typeface="Symbol"/>
              </a:rPr>
              <a:t>D ¹ </a:t>
            </a:r>
            <a:r>
              <a:t>0</a:t>
            </a:r>
          </a:p>
          <a:p>
            <a:pPr marL="342900" indent="-342900" algn="l">
              <a:spcBef>
                <a:spcPts val="400"/>
              </a:spcBef>
              <a:buSzPct val="100000"/>
              <a:buFont typeface="Arial"/>
              <a:buChar char="•"/>
              <a:defRPr sz="2000"/>
            </a:pPr>
            <a:r>
              <a:rPr>
                <a:latin typeface="Symbol"/>
                <a:ea typeface="Symbol"/>
                <a:cs typeface="Symbol"/>
                <a:sym typeface="Symbol"/>
              </a:rPr>
              <a:t>D </a:t>
            </a:r>
            <a:r>
              <a:t>= median score difference between ointment A and B</a:t>
            </a:r>
          </a:p>
          <a:p>
            <a:pPr marL="342900" indent="-342900" algn="l">
              <a:spcBef>
                <a:spcPts val="400"/>
              </a:spcBef>
              <a:buSzPct val="100000"/>
              <a:buFont typeface="Arial"/>
              <a:buChar char="•"/>
              <a:defRPr sz="2000"/>
            </a:pPr>
            <a:r>
              <a:t>If </a:t>
            </a:r>
            <a:r>
              <a:rPr>
                <a:latin typeface="Symbol"/>
                <a:ea typeface="Symbol"/>
                <a:cs typeface="Symbol"/>
                <a:sym typeface="Symbol"/>
              </a:rPr>
              <a:t>D </a:t>
            </a:r>
            <a:r>
              <a:t>&lt; 0, then ointment A is better</a:t>
            </a:r>
          </a:p>
          <a:p>
            <a:pPr marL="342900" indent="-342900" algn="l">
              <a:spcBef>
                <a:spcPts val="400"/>
              </a:spcBef>
              <a:buSzPct val="100000"/>
              <a:buFont typeface="Arial"/>
              <a:buChar char="•"/>
              <a:defRPr sz="2000"/>
            </a:pPr>
            <a:r>
              <a:t>If </a:t>
            </a:r>
            <a:r>
              <a:rPr>
                <a:latin typeface="Symbol"/>
                <a:ea typeface="Symbol"/>
                <a:cs typeface="Symbol"/>
                <a:sym typeface="Symbol"/>
              </a:rPr>
              <a:t>D </a:t>
            </a:r>
            <a:r>
              <a:t>&gt; 0, then ointment B is better</a:t>
            </a:r>
          </a:p>
        </p:txBody>
      </p:sp>
      <p:pic>
        <p:nvPicPr>
          <p:cNvPr id="147" name="Picture 2" descr="Picture 2"/>
          <p:cNvPicPr>
            <a:picLocks noChangeAspect="1"/>
          </p:cNvPicPr>
          <p:nvPr/>
        </p:nvPicPr>
        <p:blipFill>
          <a:blip r:embed="rId3"/>
          <a:stretch>
            <a:fillRect/>
          </a:stretch>
        </p:blipFill>
        <p:spPr>
          <a:xfrm>
            <a:off x="1447800" y="2571750"/>
            <a:ext cx="6572250" cy="4286250"/>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40082-CEF2-40F5-8D52-18654A416138}"/>
              </a:ext>
            </a:extLst>
          </p:cNvPr>
          <p:cNvSpPr>
            <a:spLocks noGrp="1"/>
          </p:cNvSpPr>
          <p:nvPr>
            <p:ph type="title"/>
          </p:nvPr>
        </p:nvSpPr>
        <p:spPr/>
        <p:txBody>
          <a:bodyPr>
            <a:normAutofit/>
          </a:bodyPr>
          <a:lstStyle/>
          <a:p>
            <a:pPr algn="l"/>
            <a:r>
              <a:rPr lang="en-US" sz="2500" b="1" dirty="0"/>
              <a:t>Question: </a:t>
            </a:r>
            <a:r>
              <a:rPr lang="en" altLang="zh-CN" sz="2500" b="1" dirty="0">
                <a:cs typeface="+mn-ea"/>
                <a:sym typeface="+mn-lt"/>
              </a:rPr>
              <a:t>Compute the ranks for the skin-ointment data in Table 9.1. </a:t>
            </a:r>
            <a:endParaRPr lang="en-US" sz="2500" b="1" dirty="0"/>
          </a:p>
        </p:txBody>
      </p:sp>
      <p:sp>
        <p:nvSpPr>
          <p:cNvPr id="3" name="Text Placeholder 2">
            <a:extLst>
              <a:ext uri="{FF2B5EF4-FFF2-40B4-BE49-F238E27FC236}">
                <a16:creationId xmlns:a16="http://schemas.microsoft.com/office/drawing/2014/main" id="{4D47F5C7-6894-4645-89C8-CD5D7C4BE909}"/>
              </a:ext>
            </a:extLst>
          </p:cNvPr>
          <p:cNvSpPr>
            <a:spLocks noGrp="1"/>
          </p:cNvSpPr>
          <p:nvPr>
            <p:ph type="body" idx="1"/>
          </p:nvPr>
        </p:nvSpPr>
        <p:spPr/>
        <p:txBody>
          <a:bodyPr>
            <a:normAutofit lnSpcReduction="10000"/>
          </a:bodyPr>
          <a:lstStyle/>
          <a:p>
            <a:pPr marL="0" indent="0">
              <a:buNone/>
            </a:pPr>
            <a:r>
              <a:rPr lang="en" altLang="zh-CN" sz="2200" b="1" dirty="0">
                <a:cs typeface="+mn-ea"/>
                <a:sym typeface="+mn-lt"/>
              </a:rPr>
              <a:t>Solution: </a:t>
            </a:r>
          </a:p>
          <a:p>
            <a:r>
              <a:rPr lang="en" altLang="zh-CN" sz="2200" dirty="0">
                <a:cs typeface="+mn-ea"/>
                <a:sym typeface="+mn-lt"/>
              </a:rPr>
              <a:t>First collect the differences with the same absolute value</a:t>
            </a:r>
          </a:p>
          <a:p>
            <a:pPr marL="0" indent="0">
              <a:buNone/>
            </a:pPr>
            <a:endParaRPr lang="en" altLang="zh-CN" sz="2200" dirty="0">
              <a:cs typeface="+mn-ea"/>
              <a:sym typeface="+mn-lt"/>
            </a:endParaRPr>
          </a:p>
          <a:p>
            <a:r>
              <a:rPr lang="en" altLang="zh-CN" sz="2200" dirty="0">
                <a:cs typeface="+mn-ea"/>
                <a:sym typeface="+mn-lt"/>
              </a:rPr>
              <a:t> Fourteen people have absolute value 1; this group has a rank range from 1 to 14 and an average rank of (1 + 14)/2 = 7.5. </a:t>
            </a:r>
          </a:p>
          <a:p>
            <a:pPr marL="0" indent="0">
              <a:buNone/>
            </a:pPr>
            <a:endParaRPr lang="en" altLang="zh-CN" sz="2200" dirty="0">
              <a:cs typeface="+mn-ea"/>
              <a:sym typeface="+mn-lt"/>
            </a:endParaRPr>
          </a:p>
          <a:p>
            <a:r>
              <a:rPr lang="en" altLang="zh-CN" sz="2200" dirty="0">
                <a:cs typeface="+mn-ea"/>
                <a:sym typeface="+mn-lt"/>
              </a:rPr>
              <a:t>The group of 10 people with absolute value 2 has a rank range from (1 + 14) to (10 + 14) = 15 to 24 and an average rank = (15 + 24)/2 = 19.5, . . . , and so on. T</a:t>
            </a:r>
          </a:p>
          <a:p>
            <a:pPr marL="0" indent="0">
              <a:buNone/>
            </a:pPr>
            <a:endParaRPr lang="en" altLang="zh-CN" sz="2200" dirty="0">
              <a:cs typeface="+mn-ea"/>
              <a:sym typeface="+mn-lt"/>
            </a:endParaRPr>
          </a:p>
          <a:p>
            <a:r>
              <a:rPr lang="en" altLang="zh-CN" sz="2200" dirty="0">
                <a:cs typeface="+mn-ea"/>
                <a:sym typeface="+mn-lt"/>
              </a:rPr>
              <a:t>The column</a:t>
            </a:r>
            <a:r>
              <a:rPr lang="zh-CN" altLang="en-US" sz="2200" dirty="0">
                <a:cs typeface="+mn-ea"/>
                <a:sym typeface="+mn-lt"/>
              </a:rPr>
              <a:t> </a:t>
            </a:r>
            <a:r>
              <a:rPr lang="en-US" altLang="zh-CN" sz="2200" dirty="0">
                <a:cs typeface="+mn-ea"/>
                <a:sym typeface="+mn-lt"/>
              </a:rPr>
              <a:t>‘</a:t>
            </a:r>
            <a:r>
              <a:rPr lang="en" altLang="zh-CN" sz="2200" dirty="0">
                <a:cs typeface="+mn-ea"/>
                <a:sym typeface="+mn-lt"/>
              </a:rPr>
              <a:t>Average rank’ in table 9.1 includes the ranks for each row of absolute value.</a:t>
            </a:r>
          </a:p>
          <a:p>
            <a:endParaRPr lang="en-US" dirty="0"/>
          </a:p>
        </p:txBody>
      </p:sp>
    </p:spTree>
    <p:extLst>
      <p:ext uri="{BB962C8B-B14F-4D97-AF65-F5344CB8AC3E}">
        <p14:creationId xmlns:p14="http://schemas.microsoft.com/office/powerpoint/2010/main" val="180153902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ubtitle 2"/>
          <p:cNvSpPr txBox="1">
            <a:spLocks noGrp="1"/>
          </p:cNvSpPr>
          <p:nvPr>
            <p:ph type="subTitle" idx="1"/>
          </p:nvPr>
        </p:nvSpPr>
        <p:spPr>
          <a:xfrm>
            <a:off x="533400" y="3228975"/>
            <a:ext cx="7854950" cy="3324225"/>
          </a:xfrm>
          <a:prstGeom prst="rect">
            <a:avLst/>
          </a:prstGeom>
        </p:spPr>
        <p:txBody>
          <a:bodyPr/>
          <a:lstStyle/>
          <a:p>
            <a:pPr algn="just">
              <a:spcBef>
                <a:spcPts val="400"/>
              </a:spcBef>
              <a:defRPr sz="2000" b="1"/>
            </a:pPr>
            <a:r>
              <a:rPr dirty="0"/>
              <a:t>Wilcoxon Signed-Rank test:</a:t>
            </a:r>
          </a:p>
          <a:p>
            <a:pPr marL="342900" indent="-342900" algn="just">
              <a:spcBef>
                <a:spcPts val="400"/>
              </a:spcBef>
              <a:buSzPct val="100000"/>
              <a:buFont typeface="Arial"/>
              <a:buChar char="•"/>
              <a:defRPr sz="2000"/>
            </a:pPr>
            <a:r>
              <a:rPr dirty="0"/>
              <a:t>nonparametric test that is analogous to the paired </a:t>
            </a:r>
            <a:r>
              <a:rPr i="1" dirty="0"/>
              <a:t>t</a:t>
            </a:r>
            <a:r>
              <a:rPr dirty="0"/>
              <a:t> test</a:t>
            </a:r>
          </a:p>
          <a:p>
            <a:pPr marL="342900" indent="-342900" algn="just">
              <a:spcBef>
                <a:spcPts val="400"/>
              </a:spcBef>
              <a:buSzPct val="100000"/>
              <a:buFont typeface="Arial"/>
              <a:buChar char="•"/>
              <a:defRPr sz="2000"/>
            </a:pPr>
            <a:r>
              <a:rPr dirty="0"/>
              <a:t>based on the</a:t>
            </a:r>
            <a:r>
              <a:rPr b="1" i="1" dirty="0"/>
              <a:t> ranks </a:t>
            </a:r>
            <a:r>
              <a:rPr dirty="0"/>
              <a:t>of the observations rather than on their actual values</a:t>
            </a:r>
          </a:p>
        </p:txBody>
      </p:sp>
      <p:pic>
        <p:nvPicPr>
          <p:cNvPr id="152" name="Picture 2" descr="Picture 2"/>
          <p:cNvPicPr>
            <a:picLocks noChangeAspect="1"/>
          </p:cNvPicPr>
          <p:nvPr/>
        </p:nvPicPr>
        <p:blipFill>
          <a:blip r:embed="rId3"/>
          <a:stretch>
            <a:fillRect/>
          </a:stretch>
        </p:blipFill>
        <p:spPr>
          <a:xfrm>
            <a:off x="457200" y="533400"/>
            <a:ext cx="8201025" cy="2400300"/>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ubtitle 2"/>
          <p:cNvSpPr txBox="1">
            <a:spLocks noGrp="1"/>
          </p:cNvSpPr>
          <p:nvPr>
            <p:ph type="subTitle" idx="1"/>
          </p:nvPr>
        </p:nvSpPr>
        <p:spPr>
          <a:xfrm>
            <a:off x="533399" y="266700"/>
            <a:ext cx="8153400" cy="6375400"/>
          </a:xfrm>
          <a:prstGeom prst="rect">
            <a:avLst/>
          </a:prstGeom>
        </p:spPr>
        <p:txBody>
          <a:bodyPr>
            <a:normAutofit/>
          </a:bodyPr>
          <a:lstStyle/>
          <a:p>
            <a:pPr>
              <a:defRPr sz="3000" b="1"/>
            </a:pPr>
            <a:r>
              <a:rPr dirty="0"/>
              <a:t>Wilcoxon Signed-Rank Test</a:t>
            </a:r>
          </a:p>
          <a:p>
            <a:pPr>
              <a:defRPr sz="3000" b="1"/>
            </a:pPr>
            <a:r>
              <a:rPr dirty="0"/>
              <a:t> (Normal Approximation Method for Two-Sided Level </a:t>
            </a:r>
            <a:r>
              <a:rPr b="0" dirty="0">
                <a:latin typeface="Symbol"/>
                <a:ea typeface="Symbol"/>
                <a:cs typeface="Symbol"/>
                <a:sym typeface="Symbol"/>
              </a:rPr>
              <a:t>a </a:t>
            </a:r>
            <a:r>
              <a:rPr dirty="0"/>
              <a:t>Test)</a:t>
            </a:r>
            <a:endParaRPr lang="en-US" dirty="0"/>
          </a:p>
          <a:p>
            <a:pPr algn="l">
              <a:defRPr sz="3000" b="1"/>
            </a:pPr>
            <a:endParaRPr lang="en-US" sz="2000" dirty="0"/>
          </a:p>
          <a:p>
            <a:pPr algn="l">
              <a:defRPr sz="3000" b="1"/>
            </a:pPr>
            <a:r>
              <a:rPr lang="en-US" sz="2000" dirty="0"/>
              <a:t>*number of nonzero </a:t>
            </a:r>
            <a:r>
              <a:rPr lang="en-US" sz="2000" dirty="0" err="1"/>
              <a:t>di’s</a:t>
            </a:r>
            <a:r>
              <a:rPr lang="en-US" sz="2000" dirty="0"/>
              <a:t> </a:t>
            </a:r>
            <a:r>
              <a:rPr lang="en-US" sz="2000" dirty="0">
                <a:latin typeface="DengXian" panose="02010600030101010101" pitchFamily="2" charset="-122"/>
                <a:ea typeface="DengXian" panose="02010600030101010101" pitchFamily="2" charset="-122"/>
              </a:rPr>
              <a:t>≥</a:t>
            </a:r>
            <a:r>
              <a:rPr lang="en-US" sz="2000" dirty="0"/>
              <a:t>16* (normal approximation </a:t>
            </a:r>
            <a:r>
              <a:rPr lang="en-US" sz="2000" dirty="0">
                <a:sym typeface="Wingdings" panose="05000000000000000000" pitchFamily="2" charset="2"/>
              </a:rPr>
              <a:t> sampling distribution of R1)</a:t>
            </a:r>
            <a:endParaRPr lang="en-US" dirty="0"/>
          </a:p>
          <a:p>
            <a:pPr algn="l">
              <a:spcBef>
                <a:spcPts val="400"/>
              </a:spcBef>
              <a:buClr>
                <a:srgbClr val="000000"/>
              </a:buClr>
              <a:buSzPct val="100000"/>
              <a:buAutoNum type="arabicPeriod"/>
              <a:defRPr sz="2000"/>
            </a:pPr>
            <a:r>
              <a:rPr dirty="0"/>
              <a:t>Rank the differences </a:t>
            </a:r>
          </a:p>
          <a:p>
            <a:pPr algn="l">
              <a:spcBef>
                <a:spcPts val="400"/>
              </a:spcBef>
              <a:buClr>
                <a:srgbClr val="000000"/>
              </a:buClr>
              <a:buSzPct val="100000"/>
              <a:buAutoNum type="arabicPeriod"/>
              <a:defRPr sz="2000"/>
            </a:pPr>
            <a:r>
              <a:rPr dirty="0"/>
              <a:t>Compute the rank sum R1 of the positive differences</a:t>
            </a:r>
          </a:p>
          <a:p>
            <a:pPr algn="l">
              <a:spcBef>
                <a:spcPts val="400"/>
              </a:spcBef>
              <a:buClr>
                <a:srgbClr val="000000"/>
              </a:buClr>
              <a:buSzPct val="100000"/>
              <a:buAutoNum type="arabicPeriod"/>
              <a:defRPr sz="2000"/>
            </a:pPr>
            <a:r>
              <a:rPr dirty="0"/>
              <a:t>If R1 </a:t>
            </a:r>
            <a:r>
              <a:rPr dirty="0">
                <a:latin typeface="Symbol"/>
                <a:ea typeface="Symbol"/>
                <a:cs typeface="Symbol"/>
                <a:sym typeface="Symbol"/>
              </a:rPr>
              <a:t>¹ </a:t>
            </a:r>
            <a:r>
              <a:rPr dirty="0"/>
              <a:t>[n(n+1)]/4 and there are no ties (no groups of differences with the same absolute value), then </a:t>
            </a:r>
          </a:p>
          <a:p>
            <a:pPr algn="l">
              <a:buClr>
                <a:srgbClr val="000000"/>
              </a:buClr>
              <a:buSzPct val="100000"/>
              <a:buAutoNum type="arabicPeriod"/>
              <a:defRPr sz="2000"/>
            </a:pPr>
            <a:endParaRPr dirty="0"/>
          </a:p>
          <a:p>
            <a:pPr algn="l">
              <a:spcBef>
                <a:spcPts val="400"/>
              </a:spcBef>
              <a:buClr>
                <a:srgbClr val="000000"/>
              </a:buClr>
              <a:buSzPct val="100000"/>
              <a:buAutoNum type="arabicPeriod" startAt="4"/>
              <a:defRPr sz="2000"/>
            </a:pPr>
            <a:endParaRPr lang="en-US" dirty="0"/>
          </a:p>
          <a:p>
            <a:pPr algn="l">
              <a:spcBef>
                <a:spcPts val="400"/>
              </a:spcBef>
              <a:buClr>
                <a:srgbClr val="000000"/>
              </a:buClr>
              <a:buSzPct val="100000"/>
              <a:buAutoNum type="arabicPeriod" startAt="4"/>
              <a:defRPr sz="2000"/>
            </a:pPr>
            <a:r>
              <a:rPr dirty="0"/>
              <a:t>If R1 </a:t>
            </a:r>
            <a:r>
              <a:rPr dirty="0">
                <a:latin typeface="Symbol"/>
                <a:ea typeface="Symbol"/>
                <a:cs typeface="Symbol"/>
                <a:sym typeface="Symbol"/>
              </a:rPr>
              <a:t>¹ </a:t>
            </a:r>
            <a:r>
              <a:rPr dirty="0"/>
              <a:t>[n(n+1)]/4 and there are ties, where </a:t>
            </a:r>
            <a:r>
              <a:rPr i="1" dirty="0" err="1"/>
              <a:t>t</a:t>
            </a:r>
            <a:r>
              <a:rPr i="1" baseline="-25000" dirty="0" err="1"/>
              <a:t>i</a:t>
            </a:r>
            <a:r>
              <a:rPr dirty="0"/>
              <a:t> refers to the number of differences with the same absolute value in the </a:t>
            </a:r>
            <a:r>
              <a:rPr i="1" dirty="0" err="1"/>
              <a:t>i</a:t>
            </a:r>
            <a:r>
              <a:rPr dirty="0" err="1"/>
              <a:t>th</a:t>
            </a:r>
            <a:r>
              <a:rPr dirty="0"/>
              <a:t> tied group and g is the number of tied groups, then </a:t>
            </a:r>
          </a:p>
        </p:txBody>
      </p:sp>
      <p:pic>
        <p:nvPicPr>
          <p:cNvPr id="161" name="Picture 2" descr="Picture 2"/>
          <p:cNvPicPr>
            <a:picLocks noChangeAspect="1"/>
          </p:cNvPicPr>
          <p:nvPr/>
        </p:nvPicPr>
        <p:blipFill>
          <a:blip r:embed="rId3"/>
          <a:stretch>
            <a:fillRect/>
          </a:stretch>
        </p:blipFill>
        <p:spPr>
          <a:xfrm>
            <a:off x="2833687" y="4254500"/>
            <a:ext cx="3197226" cy="609600"/>
          </a:xfrm>
          <a:prstGeom prst="rect">
            <a:avLst/>
          </a:prstGeom>
          <a:ln w="12700">
            <a:miter lim="400000"/>
          </a:ln>
        </p:spPr>
      </p:pic>
      <p:pic>
        <p:nvPicPr>
          <p:cNvPr id="162" name="Picture 3" descr="Picture 3"/>
          <p:cNvPicPr>
            <a:picLocks noChangeAspect="1"/>
          </p:cNvPicPr>
          <p:nvPr/>
        </p:nvPicPr>
        <p:blipFill>
          <a:blip r:embed="rId4"/>
          <a:stretch>
            <a:fillRect/>
          </a:stretch>
        </p:blipFill>
        <p:spPr>
          <a:xfrm>
            <a:off x="2274886" y="6032500"/>
            <a:ext cx="4670425" cy="60960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ubtitle 2"/>
          <p:cNvSpPr txBox="1">
            <a:spLocks noGrp="1"/>
          </p:cNvSpPr>
          <p:nvPr>
            <p:ph type="subTitle" idx="1"/>
          </p:nvPr>
        </p:nvSpPr>
        <p:spPr>
          <a:xfrm>
            <a:off x="533400" y="838200"/>
            <a:ext cx="7854950" cy="5410200"/>
          </a:xfrm>
          <a:prstGeom prst="rect">
            <a:avLst/>
          </a:prstGeom>
        </p:spPr>
        <p:txBody>
          <a:bodyPr/>
          <a:lstStyle/>
          <a:p>
            <a:pPr>
              <a:defRPr sz="3000" b="1"/>
            </a:pPr>
            <a:r>
              <a:rPr dirty="0"/>
              <a:t>Overview</a:t>
            </a:r>
          </a:p>
          <a:p>
            <a:pPr>
              <a:defRPr sz="3000" b="1">
                <a:solidFill>
                  <a:srgbClr val="4DE1EA"/>
                </a:solidFill>
              </a:defRPr>
            </a:pPr>
            <a:endParaRPr dirty="0"/>
          </a:p>
          <a:p>
            <a:pPr algn="just">
              <a:spcBef>
                <a:spcPts val="500"/>
              </a:spcBef>
              <a:defRPr sz="2200" b="1"/>
            </a:pPr>
            <a:r>
              <a:rPr dirty="0"/>
              <a:t>Parametric statistical methods:</a:t>
            </a:r>
          </a:p>
          <a:p>
            <a:pPr marL="342900" indent="-342900" algn="just">
              <a:spcBef>
                <a:spcPts val="500"/>
              </a:spcBef>
              <a:buSzPct val="100000"/>
              <a:buFont typeface="Arial"/>
              <a:buChar char="•"/>
              <a:defRPr sz="2200"/>
            </a:pPr>
            <a:r>
              <a:rPr dirty="0"/>
              <a:t>For estimation and hypothesis testing</a:t>
            </a:r>
          </a:p>
          <a:p>
            <a:pPr marL="342900" indent="-342900" algn="just">
              <a:spcBef>
                <a:spcPts val="500"/>
              </a:spcBef>
              <a:buSzPct val="100000"/>
              <a:buFont typeface="Arial"/>
              <a:buChar char="•"/>
              <a:defRPr sz="2200"/>
            </a:pPr>
            <a:r>
              <a:rPr dirty="0"/>
              <a:t>We assume that the parametric form of the distribution is known</a:t>
            </a:r>
          </a:p>
          <a:p>
            <a:pPr algn="just">
              <a:defRPr sz="2200"/>
            </a:pPr>
            <a:endParaRPr dirty="0"/>
          </a:p>
          <a:p>
            <a:pPr algn="just">
              <a:spcBef>
                <a:spcPts val="500"/>
              </a:spcBef>
              <a:defRPr sz="2200" b="1"/>
            </a:pPr>
            <a:r>
              <a:rPr dirty="0"/>
              <a:t>Nonparametric</a:t>
            </a:r>
            <a:r>
              <a:rPr b="0" dirty="0"/>
              <a:t> </a:t>
            </a:r>
            <a:r>
              <a:rPr dirty="0"/>
              <a:t>statistical methods</a:t>
            </a:r>
          </a:p>
          <a:p>
            <a:pPr marL="342900" indent="-342900" algn="just">
              <a:spcBef>
                <a:spcPts val="500"/>
              </a:spcBef>
              <a:buSzPct val="100000"/>
              <a:buFont typeface="Arial"/>
              <a:buChar char="•"/>
              <a:defRPr sz="2200"/>
            </a:pPr>
            <a:r>
              <a:rPr dirty="0"/>
              <a:t>If no assumptions about the shape of the distribution</a:t>
            </a:r>
          </a:p>
          <a:p>
            <a:pPr marL="342900" indent="-342900" algn="just">
              <a:spcBef>
                <a:spcPts val="500"/>
              </a:spcBef>
              <a:buSzPct val="100000"/>
              <a:buFont typeface="Arial"/>
              <a:buChar char="•"/>
              <a:defRPr sz="2200"/>
            </a:pPr>
            <a:r>
              <a:rPr dirty="0"/>
              <a:t>Cannot apply central-limit theorem due to small sample size (n)</a:t>
            </a:r>
          </a:p>
          <a:p>
            <a:pPr marL="342900" indent="-342900" algn="just">
              <a:spcBef>
                <a:spcPts val="500"/>
              </a:spcBef>
              <a:buSzPct val="100000"/>
              <a:buFont typeface="Arial"/>
              <a:buChar char="•"/>
              <a:defRPr sz="2200"/>
            </a:pPr>
            <a:r>
              <a:rPr dirty="0"/>
              <a:t>Make fewer assumptions about the distributional shape</a:t>
            </a:r>
            <a:endParaRPr lang="en-US"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ubtitle 2"/>
          <p:cNvSpPr txBox="1">
            <a:spLocks noGrp="1"/>
          </p:cNvSpPr>
          <p:nvPr>
            <p:ph type="subTitle" idx="1"/>
          </p:nvPr>
        </p:nvSpPr>
        <p:spPr>
          <a:xfrm>
            <a:off x="533400" y="914400"/>
            <a:ext cx="7854950" cy="5562600"/>
          </a:xfrm>
          <a:prstGeom prst="rect">
            <a:avLst/>
          </a:prstGeom>
        </p:spPr>
        <p:txBody>
          <a:bodyPr/>
          <a:lstStyle/>
          <a:p>
            <a:pPr marL="457200" indent="-457200" algn="l">
              <a:spcBef>
                <a:spcPts val="400"/>
              </a:spcBef>
              <a:buClr>
                <a:srgbClr val="000000"/>
              </a:buClr>
              <a:buSzPct val="100000"/>
              <a:buAutoNum type="arabicPeriod" startAt="5"/>
              <a:defRPr sz="2000"/>
            </a:pPr>
            <a:r>
              <a:rPr dirty="0"/>
              <a:t>If T &gt; z</a:t>
            </a:r>
            <a:r>
              <a:rPr baseline="-25000" dirty="0"/>
              <a:t>1-</a:t>
            </a:r>
            <a:r>
              <a:rPr baseline="-25000" dirty="0">
                <a:latin typeface="Symbol"/>
                <a:ea typeface="Symbol"/>
                <a:cs typeface="Symbol"/>
                <a:sym typeface="Symbol"/>
              </a:rPr>
              <a:t>a</a:t>
            </a:r>
            <a:r>
              <a:rPr baseline="-25000" dirty="0"/>
              <a:t>/2 </a:t>
            </a:r>
            <a:r>
              <a:rPr dirty="0"/>
              <a:t>then reject </a:t>
            </a:r>
            <a:r>
              <a:rPr i="1" dirty="0"/>
              <a:t>H</a:t>
            </a:r>
            <a:r>
              <a:rPr i="1" baseline="-25000" dirty="0"/>
              <a:t>0</a:t>
            </a:r>
            <a:r>
              <a:rPr dirty="0"/>
              <a:t>. Otherwise, accept </a:t>
            </a:r>
            <a:r>
              <a:rPr i="1" dirty="0"/>
              <a:t>H</a:t>
            </a:r>
            <a:r>
              <a:rPr i="1" baseline="-25000" dirty="0"/>
              <a:t>0</a:t>
            </a:r>
            <a:r>
              <a:rPr dirty="0"/>
              <a:t>.</a:t>
            </a:r>
          </a:p>
          <a:p>
            <a:pPr marL="457200" indent="-457200" algn="l">
              <a:spcBef>
                <a:spcPts val="400"/>
              </a:spcBef>
              <a:buClr>
                <a:srgbClr val="000000"/>
              </a:buClr>
              <a:buSzPct val="100000"/>
              <a:buAutoNum type="arabicPeriod" startAt="5"/>
              <a:defRPr sz="2000"/>
            </a:pPr>
            <a:r>
              <a:rPr dirty="0"/>
              <a:t>The </a:t>
            </a:r>
            <a:r>
              <a:rPr i="1" dirty="0"/>
              <a:t>p</a:t>
            </a:r>
            <a:r>
              <a:rPr dirty="0"/>
              <a:t>-value for the test is given by p = 2 × [1-</a:t>
            </a:r>
            <a:r>
              <a:rPr dirty="0">
                <a:latin typeface="Symbol"/>
                <a:ea typeface="Symbol"/>
                <a:cs typeface="Symbol"/>
                <a:sym typeface="Symbol"/>
              </a:rPr>
              <a:t>F</a:t>
            </a:r>
            <a:r>
              <a:rPr dirty="0"/>
              <a:t>(T)]</a:t>
            </a:r>
          </a:p>
          <a:p>
            <a:pPr marL="457200" indent="-457200" algn="l">
              <a:spcBef>
                <a:spcPts val="400"/>
              </a:spcBef>
              <a:buClr>
                <a:srgbClr val="000000"/>
              </a:buClr>
              <a:buSzPct val="100000"/>
              <a:buAutoNum type="arabicPeriod" startAt="5"/>
              <a:defRPr sz="2000"/>
            </a:pPr>
            <a:r>
              <a:rPr dirty="0"/>
              <a:t>This test should be used only if the </a:t>
            </a:r>
            <a:r>
              <a:rPr u="sng" dirty="0"/>
              <a:t>number of nonzero differences is </a:t>
            </a:r>
            <a:r>
              <a:rPr u="sng" dirty="0">
                <a:latin typeface="Symbol"/>
                <a:ea typeface="Symbol"/>
                <a:cs typeface="Symbol"/>
                <a:sym typeface="Symbol"/>
              </a:rPr>
              <a:t>³ </a:t>
            </a:r>
            <a:r>
              <a:rPr u="sng" dirty="0"/>
              <a:t>16 </a:t>
            </a:r>
            <a:r>
              <a:rPr dirty="0"/>
              <a:t>and if the difference scores have an underlying continuous symmetric distribution. </a:t>
            </a:r>
          </a:p>
        </p:txBody>
      </p:sp>
      <p:pic>
        <p:nvPicPr>
          <p:cNvPr id="167" name="Picture 2" descr="Picture 2"/>
          <p:cNvPicPr>
            <a:picLocks noChangeAspect="1"/>
          </p:cNvPicPr>
          <p:nvPr/>
        </p:nvPicPr>
        <p:blipFill>
          <a:blip r:embed="rId3"/>
          <a:stretch>
            <a:fillRect/>
          </a:stretch>
        </p:blipFill>
        <p:spPr>
          <a:xfrm>
            <a:off x="1828800" y="2819400"/>
            <a:ext cx="5181600" cy="2908300"/>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itle 1"/>
          <p:cNvSpPr txBox="1">
            <a:spLocks noGrp="1"/>
          </p:cNvSpPr>
          <p:nvPr>
            <p:ph type="title"/>
          </p:nvPr>
        </p:nvSpPr>
        <p:spPr>
          <a:prstGeom prst="rect">
            <a:avLst/>
          </a:prstGeom>
        </p:spPr>
        <p:txBody>
          <a:bodyPr/>
          <a:lstStyle/>
          <a:p>
            <a:pPr>
              <a:defRPr sz="3000" b="1"/>
            </a:pPr>
            <a:r>
              <a:t>R Commands to perform the </a:t>
            </a:r>
            <a:br/>
            <a:r>
              <a:t>Wilcoxon Signed Rank Test</a:t>
            </a:r>
          </a:p>
        </p:txBody>
      </p:sp>
      <p:sp>
        <p:nvSpPr>
          <p:cNvPr id="172" name="Content Placeholder 2"/>
          <p:cNvSpPr txBox="1">
            <a:spLocks noGrp="1"/>
          </p:cNvSpPr>
          <p:nvPr>
            <p:ph type="body" idx="1"/>
          </p:nvPr>
        </p:nvSpPr>
        <p:spPr>
          <a:xfrm>
            <a:off x="457200" y="1600200"/>
            <a:ext cx="8229600" cy="4525963"/>
          </a:xfrm>
          <a:prstGeom prst="rect">
            <a:avLst/>
          </a:prstGeom>
        </p:spPr>
        <p:txBody>
          <a:bodyPr/>
          <a:lstStyle/>
          <a:p>
            <a:pPr marL="0" indent="0">
              <a:spcBef>
                <a:spcPts val="500"/>
              </a:spcBef>
              <a:buSzTx/>
              <a:buNone/>
              <a:defRPr sz="2200"/>
            </a:pPr>
            <a:r>
              <a:t>#For large sample method with one set of difference scores in variable x</a:t>
            </a:r>
          </a:p>
          <a:p>
            <a:pPr marL="0" indent="0">
              <a:spcBef>
                <a:spcPts val="500"/>
              </a:spcBef>
              <a:buSzTx/>
              <a:buNone/>
              <a:defRPr sz="2200"/>
            </a:pPr>
            <a:r>
              <a:t>&gt;wilcox.test(x, y=NULL, alternative=“two.sided”, mu=0, paired=FALSE, exact=NULL, correct=TRUE, conf.int=FALSE)</a:t>
            </a:r>
          </a:p>
          <a:p>
            <a:pPr marL="0" indent="0">
              <a:spcBef>
                <a:spcPts val="500"/>
              </a:spcBef>
              <a:buSzTx/>
              <a:buNone/>
              <a:defRPr sz="2200"/>
            </a:pPr>
            <a:r>
              <a:t>#Two sets of paired scores in variables x and y</a:t>
            </a:r>
          </a:p>
          <a:p>
            <a:pPr marL="0" indent="0">
              <a:spcBef>
                <a:spcPts val="500"/>
              </a:spcBef>
              <a:buSzTx/>
              <a:buNone/>
              <a:defRPr sz="2200"/>
            </a:pPr>
            <a:r>
              <a:t>&gt;wilcox.test(x, y, alternative=“two.sided”, mu=0, paired=TRUE, exact=NULL, correct=TRUE, conf.int=FALSE)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9F6F-4515-4107-9DA7-334DF33DA3B0}"/>
              </a:ext>
            </a:extLst>
          </p:cNvPr>
          <p:cNvSpPr>
            <a:spLocks noGrp="1"/>
          </p:cNvSpPr>
          <p:nvPr>
            <p:ph type="title"/>
          </p:nvPr>
        </p:nvSpPr>
        <p:spPr/>
        <p:txBody>
          <a:bodyPr>
            <a:normAutofit/>
          </a:bodyPr>
          <a:lstStyle/>
          <a:p>
            <a:r>
              <a:rPr lang="en-US" sz="3000" dirty="0"/>
              <a:t>Example on Wilcoxon Signed-rank test - Dermatology</a:t>
            </a:r>
          </a:p>
        </p:txBody>
      </p:sp>
      <p:sp>
        <p:nvSpPr>
          <p:cNvPr id="3" name="Text Placeholder 2">
            <a:extLst>
              <a:ext uri="{FF2B5EF4-FFF2-40B4-BE49-F238E27FC236}">
                <a16:creationId xmlns:a16="http://schemas.microsoft.com/office/drawing/2014/main" id="{1CB798AD-4388-4D39-B6E6-4CC50BE808FF}"/>
              </a:ext>
            </a:extLst>
          </p:cNvPr>
          <p:cNvSpPr>
            <a:spLocks noGrp="1"/>
          </p:cNvSpPr>
          <p:nvPr>
            <p:ph type="body" idx="1"/>
          </p:nvPr>
        </p:nvSpPr>
        <p:spPr/>
        <p:txBody>
          <a:bodyPr/>
          <a:lstStyle/>
          <a:p>
            <a:r>
              <a:rPr lang="en-US" sz="2000" b="1" dirty="0"/>
              <a:t>Question: </a:t>
            </a:r>
            <a:r>
              <a:rPr lang="en" altLang="zh-CN" sz="2000" b="1" dirty="0">
                <a:latin typeface="Arial (正文)"/>
                <a:cs typeface="+mn-ea"/>
                <a:sym typeface="+mn-lt"/>
              </a:rPr>
              <a:t>Perform the Wilcoxon signed-rank test for the data below.</a:t>
            </a:r>
          </a:p>
          <a:p>
            <a:endParaRPr lang="en-US" dirty="0"/>
          </a:p>
        </p:txBody>
      </p:sp>
      <p:pic>
        <p:nvPicPr>
          <p:cNvPr id="5" name="Picture 2" descr="Picture 2">
            <a:extLst>
              <a:ext uri="{FF2B5EF4-FFF2-40B4-BE49-F238E27FC236}">
                <a16:creationId xmlns:a16="http://schemas.microsoft.com/office/drawing/2014/main" id="{B76C7CAA-52CF-4C2D-AFE7-59351E2E3693}"/>
              </a:ext>
            </a:extLst>
          </p:cNvPr>
          <p:cNvPicPr>
            <a:picLocks noChangeAspect="1"/>
          </p:cNvPicPr>
          <p:nvPr/>
        </p:nvPicPr>
        <p:blipFill>
          <a:blip r:embed="rId3"/>
          <a:stretch>
            <a:fillRect/>
          </a:stretch>
        </p:blipFill>
        <p:spPr>
          <a:xfrm>
            <a:off x="1435100" y="2297112"/>
            <a:ext cx="6572250" cy="4286250"/>
          </a:xfrm>
          <a:prstGeom prst="rect">
            <a:avLst/>
          </a:prstGeom>
          <a:ln w="12700">
            <a:miter lim="400000"/>
          </a:ln>
        </p:spPr>
      </p:pic>
    </p:spTree>
    <p:extLst>
      <p:ext uri="{BB962C8B-B14F-4D97-AF65-F5344CB8AC3E}">
        <p14:creationId xmlns:p14="http://schemas.microsoft.com/office/powerpoint/2010/main" val="307895717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9F6F-4515-4107-9DA7-334DF33DA3B0}"/>
              </a:ext>
            </a:extLst>
          </p:cNvPr>
          <p:cNvSpPr>
            <a:spLocks noGrp="1"/>
          </p:cNvSpPr>
          <p:nvPr>
            <p:ph type="title"/>
          </p:nvPr>
        </p:nvSpPr>
        <p:spPr/>
        <p:txBody>
          <a:bodyPr>
            <a:normAutofit/>
          </a:bodyPr>
          <a:lstStyle/>
          <a:p>
            <a:r>
              <a:rPr lang="en-US" sz="3000" dirty="0"/>
              <a:t>Example on Wilcoxon Signed-rank test - Dermatology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B798AD-4388-4D39-B6E6-4CC50BE808FF}"/>
                  </a:ext>
                </a:extLst>
              </p:cNvPr>
              <p:cNvSpPr>
                <a:spLocks noGrp="1"/>
              </p:cNvSpPr>
              <p:nvPr>
                <p:ph type="body" idx="1"/>
              </p:nvPr>
            </p:nvSpPr>
            <p:spPr/>
            <p:txBody>
              <a:bodyPr>
                <a:normAutofit fontScale="62500" lnSpcReduction="20000"/>
              </a:bodyPr>
              <a:lstStyle/>
              <a:p>
                <a:pPr marL="0" indent="0">
                  <a:lnSpc>
                    <a:spcPct val="100000"/>
                  </a:lnSpc>
                  <a:spcBef>
                    <a:spcPts val="0"/>
                  </a:spcBef>
                  <a:buNone/>
                </a:pPr>
                <a:r>
                  <a:rPr lang="en" altLang="zh-CN" sz="3200" b="1" dirty="0">
                    <a:latin typeface="Arial (正文)"/>
                    <a:cs typeface="+mn-ea"/>
                    <a:sym typeface="+mn-lt"/>
                  </a:rPr>
                  <a:t>Solution: </a:t>
                </a:r>
                <a:r>
                  <a:rPr lang="en" altLang="zh-CN" sz="3200" dirty="0">
                    <a:latin typeface="Arial (正文)"/>
                    <a:cs typeface="+mn-ea"/>
                    <a:sym typeface="+mn-lt"/>
                  </a:rPr>
                  <a:t>Because the number of nonzero differences </a:t>
                </a:r>
                <a14:m>
                  <m:oMath xmlns:m="http://schemas.openxmlformats.org/officeDocument/2006/math">
                    <m:r>
                      <a:rPr lang="en" altLang="zh-CN" sz="3200" i="1" dirty="0" smtClean="0">
                        <a:latin typeface="Cambria Math" panose="02040503050406030204" pitchFamily="18" charset="0"/>
                        <a:cs typeface="+mn-ea"/>
                        <a:sym typeface="+mn-lt"/>
                      </a:rPr>
                      <m:t>(22 + 18 = 40) ≥ 16</m:t>
                    </m:r>
                  </m:oMath>
                </a14:m>
                <a:r>
                  <a:rPr lang="en" altLang="zh-CN" sz="3200" dirty="0">
                    <a:latin typeface="Arial (正文)"/>
                    <a:cs typeface="+mn-ea"/>
                    <a:sym typeface="+mn-lt"/>
                  </a:rPr>
                  <a:t>, the normal approximation method </a:t>
                </a:r>
                <a:r>
                  <a:rPr lang="en" altLang="zh-CN" dirty="0">
                    <a:latin typeface="Arial (正文)"/>
                    <a:cs typeface="+mn-ea"/>
                    <a:sym typeface="+mn-lt"/>
                  </a:rPr>
                  <a:t>can </a:t>
                </a:r>
                <a:r>
                  <a:rPr lang="en" altLang="zh-CN" sz="3200" dirty="0">
                    <a:latin typeface="Arial (正文)"/>
                    <a:cs typeface="+mn-ea"/>
                    <a:sym typeface="+mn-lt"/>
                  </a:rPr>
                  <a:t>be used. </a:t>
                </a:r>
              </a:p>
              <a:p>
                <a:pPr marL="0" indent="0">
                  <a:lnSpc>
                    <a:spcPct val="100000"/>
                  </a:lnSpc>
                  <a:spcBef>
                    <a:spcPts val="0"/>
                  </a:spcBef>
                  <a:buNone/>
                </a:pPr>
                <a:endParaRPr lang="en" altLang="zh-CN" sz="3200" dirty="0">
                  <a:latin typeface="Arial (正文)"/>
                  <a:cs typeface="+mn-ea"/>
                  <a:sym typeface="+mn-lt"/>
                </a:endParaRPr>
              </a:p>
              <a:p>
                <a:pPr marL="0" indent="0">
                  <a:lnSpc>
                    <a:spcPct val="100000"/>
                  </a:lnSpc>
                  <a:spcBef>
                    <a:spcPts val="0"/>
                  </a:spcBef>
                  <a:buNone/>
                </a:pPr>
                <a:r>
                  <a:rPr lang="en" altLang="zh-CN" sz="3200" dirty="0">
                    <a:latin typeface="Arial (正文)"/>
                    <a:cs typeface="+mn-ea"/>
                    <a:sym typeface="+mn-lt"/>
                  </a:rPr>
                  <a:t>Compute the rank sum for the people with positive </a:t>
                </a:r>
                <a14:m>
                  <m:oMath xmlns:m="http://schemas.openxmlformats.org/officeDocument/2006/math">
                    <m:sSub>
                      <m:sSubPr>
                        <m:ctrlPr>
                          <a:rPr lang="en" altLang="zh-CN" sz="3200" i="1" dirty="0" smtClean="0">
                            <a:latin typeface="Cambria Math" panose="02040503050406030204" pitchFamily="18" charset="0"/>
                            <a:cs typeface="+mn-ea"/>
                            <a:sym typeface="+mn-lt"/>
                          </a:rPr>
                        </m:ctrlPr>
                      </m:sSubPr>
                      <m:e>
                        <m:r>
                          <a:rPr lang="en-US" altLang="zh-CN" sz="3200" b="0" i="1" dirty="0" smtClean="0">
                            <a:latin typeface="Cambria Math" panose="02040503050406030204" pitchFamily="18" charset="0"/>
                            <a:cs typeface="+mn-ea"/>
                            <a:sym typeface="+mn-lt"/>
                          </a:rPr>
                          <m:t>𝑑</m:t>
                        </m:r>
                      </m:e>
                      <m:sub>
                        <m:r>
                          <a:rPr lang="en-US" altLang="zh-CN" sz="3200" b="0" i="1" dirty="0" smtClean="0">
                            <a:latin typeface="Cambria Math" panose="02040503050406030204" pitchFamily="18" charset="0"/>
                            <a:cs typeface="+mn-ea"/>
                            <a:sym typeface="+mn-lt"/>
                          </a:rPr>
                          <m:t>𝑖</m:t>
                        </m:r>
                      </m:sub>
                    </m:sSub>
                  </m:oMath>
                </a14:m>
                <a:r>
                  <a:rPr lang="en" altLang="zh-CN" sz="3200" dirty="0">
                    <a:latin typeface="Arial (正文)"/>
                    <a:cs typeface="+mn-ea"/>
                    <a:sym typeface="+mn-lt"/>
                  </a:rPr>
                  <a:t>—that is, where ointment B performs better than ointment A, as follows: </a:t>
                </a:r>
              </a:p>
              <a:p>
                <a:pPr marL="0" indent="0">
                  <a:lnSpc>
                    <a:spcPct val="100000"/>
                  </a:lnSpc>
                  <a:spcBef>
                    <a:spcPts val="0"/>
                  </a:spcBef>
                  <a:buNone/>
                </a:pPr>
                <a14:m>
                  <m:oMathPara xmlns:m="http://schemas.openxmlformats.org/officeDocument/2006/math">
                    <m:oMathParaPr>
                      <m:jc m:val="left"/>
                    </m:oMathParaPr>
                    <m:oMath xmlns:m="http://schemas.openxmlformats.org/officeDocument/2006/math">
                      <m:r>
                        <a:rPr lang="en" altLang="zh-CN" sz="3200" i="1" dirty="0" smtClean="0">
                          <a:latin typeface="Cambria Math" panose="02040503050406030204" pitchFamily="18" charset="0"/>
                          <a:cs typeface="+mn-ea"/>
                          <a:sym typeface="+mn-lt"/>
                        </a:rPr>
                        <m:t>  </m:t>
                      </m:r>
                      <m:r>
                        <a:rPr lang="en" altLang="zh-CN" sz="3200" i="1" dirty="0" smtClean="0">
                          <a:latin typeface="Cambria Math" panose="02040503050406030204" pitchFamily="18" charset="0"/>
                          <a:cs typeface="+mn-ea"/>
                          <a:sym typeface="+mn-lt"/>
                        </a:rPr>
                        <m:t>𝑅</m:t>
                      </m:r>
                      <m:r>
                        <a:rPr lang="en" altLang="zh-CN" sz="3200" i="1" baseline="-25000" dirty="0" smtClean="0">
                          <a:latin typeface="Cambria Math" panose="02040503050406030204" pitchFamily="18" charset="0"/>
                          <a:cs typeface="+mn-ea"/>
                          <a:sym typeface="+mn-lt"/>
                        </a:rPr>
                        <m:t>1</m:t>
                      </m:r>
                      <m:r>
                        <a:rPr lang="en" altLang="zh-CN" sz="3200" i="1" dirty="0" smtClean="0">
                          <a:latin typeface="Cambria Math" panose="02040503050406030204" pitchFamily="18" charset="0"/>
                          <a:cs typeface="+mn-ea"/>
                          <a:sym typeface="+mn-lt"/>
                        </a:rPr>
                        <m:t> </m:t>
                      </m:r>
                      <m:r>
                        <a:rPr lang="en" altLang="zh-CN" sz="3200" i="1" dirty="0">
                          <a:latin typeface="Cambria Math" panose="02040503050406030204" pitchFamily="18" charset="0"/>
                          <a:cs typeface="+mn-ea"/>
                          <a:sym typeface="+mn-lt"/>
                        </a:rPr>
                        <m:t>=10(7.5)+6(19.5)+2(28.0)=75+117+56=248 </m:t>
                      </m:r>
                    </m:oMath>
                  </m:oMathPara>
                </a14:m>
                <a:endParaRPr lang="en" altLang="zh-CN" sz="3200" dirty="0">
                  <a:latin typeface="Arial (正文)"/>
                  <a:cs typeface="+mn-ea"/>
                  <a:sym typeface="+mn-lt"/>
                </a:endParaRPr>
              </a:p>
              <a:p>
                <a:pPr marL="0" indent="0">
                  <a:lnSpc>
                    <a:spcPct val="100000"/>
                  </a:lnSpc>
                  <a:spcBef>
                    <a:spcPts val="0"/>
                  </a:spcBef>
                  <a:buNone/>
                </a:pPr>
                <a:endParaRPr lang="en" altLang="zh-CN" sz="3200" dirty="0">
                  <a:latin typeface="Arial (正文)"/>
                  <a:cs typeface="+mn-ea"/>
                  <a:sym typeface="+mn-lt"/>
                </a:endParaRPr>
              </a:p>
              <a:p>
                <a:pPr marL="0" indent="0">
                  <a:lnSpc>
                    <a:spcPct val="100000"/>
                  </a:lnSpc>
                  <a:spcBef>
                    <a:spcPts val="0"/>
                  </a:spcBef>
                  <a:buNone/>
                </a:pPr>
                <a:endParaRPr lang="en" altLang="zh-CN" dirty="0">
                  <a:latin typeface="Arial (正文)"/>
                  <a:cs typeface="+mn-ea"/>
                  <a:sym typeface="+mn-lt"/>
                </a:endParaRPr>
              </a:p>
              <a:p>
                <a:pPr marL="0" indent="0">
                  <a:lnSpc>
                    <a:spcPct val="100000"/>
                  </a:lnSpc>
                  <a:spcBef>
                    <a:spcPts val="0"/>
                  </a:spcBef>
                  <a:buNone/>
                </a:pPr>
                <a:r>
                  <a:rPr lang="en" altLang="zh-CN" sz="3200" dirty="0">
                    <a:latin typeface="Arial (正文)"/>
                    <a:cs typeface="+mn-ea"/>
                    <a:sym typeface="+mn-lt"/>
                  </a:rPr>
                  <a:t>The expected rank sum is given by </a:t>
                </a:r>
              </a:p>
              <a:p>
                <a:pPr marL="0" indent="0">
                  <a:lnSpc>
                    <a:spcPct val="100000"/>
                  </a:lnSpc>
                  <a:spcBef>
                    <a:spcPts val="0"/>
                  </a:spcBef>
                  <a:buNone/>
                </a:pPr>
                <a:r>
                  <a:rPr lang="en" altLang="zh-CN" sz="3200" i="1" dirty="0">
                    <a:latin typeface="Arial (正文)"/>
                    <a:cs typeface="+mn-ea"/>
                    <a:sym typeface="+mn-lt"/>
                  </a:rPr>
                  <a:t>  </a:t>
                </a:r>
                <a14:m>
                  <m:oMath xmlns:m="http://schemas.openxmlformats.org/officeDocument/2006/math">
                    <m:r>
                      <a:rPr lang="en" altLang="zh-CN" sz="3200" i="1" dirty="0" smtClean="0">
                        <a:latin typeface="Cambria Math" panose="02040503050406030204" pitchFamily="18" charset="0"/>
                        <a:cs typeface="+mn-ea"/>
                        <a:sym typeface="+mn-lt"/>
                      </a:rPr>
                      <m:t>𝐸</m:t>
                    </m:r>
                    <m:r>
                      <a:rPr lang="en" altLang="zh-CN" sz="3200" i="1" dirty="0">
                        <a:latin typeface="Cambria Math" panose="02040503050406030204" pitchFamily="18" charset="0"/>
                        <a:cs typeface="+mn-ea"/>
                        <a:sym typeface="+mn-lt"/>
                      </a:rPr>
                      <m:t>(</m:t>
                    </m:r>
                    <m:r>
                      <a:rPr lang="en" altLang="zh-CN" sz="3200" i="1" dirty="0">
                        <a:latin typeface="Cambria Math" panose="02040503050406030204" pitchFamily="18" charset="0"/>
                        <a:cs typeface="+mn-ea"/>
                        <a:sym typeface="+mn-lt"/>
                      </a:rPr>
                      <m:t>𝑅</m:t>
                    </m:r>
                    <m:r>
                      <a:rPr lang="en" altLang="zh-CN" sz="3200" i="1" baseline="-25000" dirty="0">
                        <a:latin typeface="Cambria Math" panose="02040503050406030204" pitchFamily="18" charset="0"/>
                        <a:cs typeface="+mn-ea"/>
                        <a:sym typeface="+mn-lt"/>
                      </a:rPr>
                      <m:t>1</m:t>
                    </m:r>
                    <m:r>
                      <a:rPr lang="en" altLang="zh-CN" sz="3200" i="1" dirty="0">
                        <a:latin typeface="Cambria Math" panose="02040503050406030204" pitchFamily="18" charset="0"/>
                        <a:cs typeface="+mn-ea"/>
                        <a:sym typeface="+mn-lt"/>
                      </a:rPr>
                      <m:t>)=40(41)/4 = 410</m:t>
                    </m:r>
                  </m:oMath>
                </a14:m>
                <a:br>
                  <a:rPr lang="en" altLang="zh-CN" sz="3200" dirty="0">
                    <a:latin typeface="Arial (正文)"/>
                    <a:cs typeface="+mn-ea"/>
                    <a:sym typeface="+mn-lt"/>
                  </a:rPr>
                </a:br>
                <a:endParaRPr lang="en" altLang="zh-CN" sz="3200" dirty="0">
                  <a:latin typeface="Arial (正文)"/>
                  <a:cs typeface="+mn-ea"/>
                  <a:sym typeface="+mn-lt"/>
                </a:endParaRPr>
              </a:p>
              <a:p>
                <a:pPr marL="0" indent="0">
                  <a:lnSpc>
                    <a:spcPct val="100000"/>
                  </a:lnSpc>
                  <a:spcBef>
                    <a:spcPts val="0"/>
                  </a:spcBef>
                  <a:buNone/>
                </a:pPr>
                <a:endParaRPr lang="en" altLang="zh-CN" dirty="0">
                  <a:latin typeface="Arial (正文)"/>
                  <a:cs typeface="+mn-ea"/>
                  <a:sym typeface="+mn-lt"/>
                </a:endParaRPr>
              </a:p>
              <a:p>
                <a:pPr marL="0" indent="0">
                  <a:lnSpc>
                    <a:spcPct val="100000"/>
                  </a:lnSpc>
                  <a:spcBef>
                    <a:spcPts val="0"/>
                  </a:spcBef>
                  <a:buNone/>
                </a:pPr>
                <a:r>
                  <a:rPr lang="en" altLang="zh-CN" sz="3200" dirty="0">
                    <a:latin typeface="Arial (正文)"/>
                    <a:cs typeface="+mn-ea"/>
                    <a:sym typeface="+mn-lt"/>
                  </a:rPr>
                  <a:t>The variance of the rank sum corrected for ties is given by </a:t>
                </a:r>
              </a:p>
              <a:p>
                <a:pPr marL="0" indent="0">
                  <a:spcBef>
                    <a:spcPts val="0"/>
                  </a:spcBef>
                  <a:buNone/>
                </a:pPr>
                <a:r>
                  <a:rPr lang="en" altLang="zh-CN" sz="3200" i="1" dirty="0">
                    <a:latin typeface="Arial (正文)"/>
                    <a:cs typeface="+mn-ea"/>
                    <a:sym typeface="+mn-lt"/>
                  </a:rPr>
                  <a:t> </a:t>
                </a:r>
                <a:r>
                  <a:rPr lang="en" altLang="zh-CN" i="1" dirty="0">
                    <a:latin typeface="Arial (正文)"/>
                    <a:cs typeface="+mn-ea"/>
                    <a:sym typeface="+mn-lt"/>
                  </a:rPr>
                  <a:t> </a:t>
                </a:r>
                <a14:m>
                  <m:oMath xmlns:m="http://schemas.openxmlformats.org/officeDocument/2006/math">
                    <m:r>
                      <a:rPr lang="en" altLang="zh-CN" i="1" dirty="0">
                        <a:latin typeface="Cambria Math" panose="02040503050406030204" pitchFamily="18" charset="0"/>
                        <a:cs typeface="+mn-ea"/>
                        <a:sym typeface="+mn-lt"/>
                      </a:rPr>
                      <m:t>𝑉𝑎𝑟</m:t>
                    </m:r>
                    <m:r>
                      <a:rPr lang="en" altLang="zh-CN" i="1" dirty="0">
                        <a:latin typeface="Cambria Math" panose="02040503050406030204" pitchFamily="18" charset="0"/>
                        <a:cs typeface="+mn-ea"/>
                        <a:sym typeface="+mn-lt"/>
                      </a:rPr>
                      <m:t>(</m:t>
                    </m:r>
                    <m:r>
                      <a:rPr lang="en" altLang="zh-CN" i="1" dirty="0">
                        <a:latin typeface="Cambria Math" panose="02040503050406030204" pitchFamily="18" charset="0"/>
                        <a:cs typeface="+mn-ea"/>
                        <a:sym typeface="+mn-lt"/>
                      </a:rPr>
                      <m:t>𝑅</m:t>
                    </m:r>
                    <m:r>
                      <a:rPr lang="en" altLang="zh-CN" i="1" baseline="-25000" dirty="0">
                        <a:latin typeface="Cambria Math" panose="02040503050406030204" pitchFamily="18" charset="0"/>
                        <a:cs typeface="+mn-ea"/>
                        <a:sym typeface="+mn-lt"/>
                      </a:rPr>
                      <m:t>1</m:t>
                    </m:r>
                    <m:r>
                      <a:rPr lang="en" altLang="zh-CN" i="1" dirty="0">
                        <a:latin typeface="Cambria Math" panose="02040503050406030204" pitchFamily="18" charset="0"/>
                        <a:cs typeface="+mn-ea"/>
                        <a:sym typeface="+mn-lt"/>
                      </a:rPr>
                      <m:t>)=40(41)(81)/24−[(14</m:t>
                    </m:r>
                    <m:r>
                      <a:rPr lang="en" altLang="zh-CN" i="1" baseline="30000" dirty="0">
                        <a:latin typeface="Cambria Math" panose="02040503050406030204" pitchFamily="18" charset="0"/>
                        <a:cs typeface="+mn-ea"/>
                        <a:sym typeface="+mn-lt"/>
                      </a:rPr>
                      <m:t>3</m:t>
                    </m:r>
                    <m:r>
                      <a:rPr lang="en-US" altLang="zh-CN" i="1" dirty="0">
                        <a:latin typeface="Cambria Math" panose="02040503050406030204" pitchFamily="18" charset="0"/>
                        <a:cs typeface="+mn-ea"/>
                        <a:sym typeface="+mn-lt"/>
                      </a:rPr>
                      <m:t>−</m:t>
                    </m:r>
                    <m:r>
                      <a:rPr lang="en" altLang="zh-CN" i="1" dirty="0">
                        <a:latin typeface="Cambria Math" panose="02040503050406030204" pitchFamily="18" charset="0"/>
                        <a:cs typeface="+mn-ea"/>
                        <a:sym typeface="+mn-lt"/>
                      </a:rPr>
                      <m:t>14)+(10</m:t>
                    </m:r>
                    <m:r>
                      <a:rPr lang="en" altLang="zh-CN" i="1" baseline="30000" dirty="0">
                        <a:latin typeface="Cambria Math" panose="02040503050406030204" pitchFamily="18" charset="0"/>
                        <a:cs typeface="+mn-ea"/>
                        <a:sym typeface="+mn-lt"/>
                      </a:rPr>
                      <m:t>3</m:t>
                    </m:r>
                    <m:r>
                      <a:rPr lang="en" altLang="zh-CN" i="1" dirty="0">
                        <a:latin typeface="Cambria Math" panose="02040503050406030204" pitchFamily="18" charset="0"/>
                        <a:cs typeface="+mn-ea"/>
                        <a:sym typeface="+mn-lt"/>
                      </a:rPr>
                      <m:t> −10)+(7</m:t>
                    </m:r>
                    <m:r>
                      <a:rPr lang="en" altLang="zh-CN" i="1" baseline="30000" dirty="0">
                        <a:latin typeface="Cambria Math" panose="02040503050406030204" pitchFamily="18" charset="0"/>
                        <a:cs typeface="+mn-ea"/>
                        <a:sym typeface="+mn-lt"/>
                      </a:rPr>
                      <m:t>3</m:t>
                    </m:r>
                    <m:r>
                      <a:rPr lang="en" altLang="zh-CN" i="1" dirty="0">
                        <a:latin typeface="Cambria Math" panose="02040503050406030204" pitchFamily="18" charset="0"/>
                        <a:cs typeface="+mn-ea"/>
                        <a:sym typeface="+mn-lt"/>
                      </a:rPr>
                      <m:t> −7)+(1</m:t>
                    </m:r>
                    <m:r>
                      <a:rPr lang="en" altLang="zh-CN" i="1" baseline="30000" dirty="0">
                        <a:latin typeface="Cambria Math" panose="02040503050406030204" pitchFamily="18" charset="0"/>
                        <a:cs typeface="+mn-ea"/>
                        <a:sym typeface="+mn-lt"/>
                      </a:rPr>
                      <m:t>3</m:t>
                    </m:r>
                    <m:r>
                      <a:rPr lang="en" altLang="zh-CN" i="1" dirty="0">
                        <a:latin typeface="Cambria Math" panose="02040503050406030204" pitchFamily="18" charset="0"/>
                        <a:cs typeface="+mn-ea"/>
                        <a:sym typeface="+mn-lt"/>
                      </a:rPr>
                      <m:t> −1)+(2</m:t>
                    </m:r>
                    <m:r>
                      <a:rPr lang="en" altLang="zh-CN" i="1" baseline="30000" dirty="0">
                        <a:latin typeface="Cambria Math" panose="02040503050406030204" pitchFamily="18" charset="0"/>
                        <a:cs typeface="+mn-ea"/>
                        <a:sym typeface="+mn-lt"/>
                      </a:rPr>
                      <m:t>3</m:t>
                    </m:r>
                    <m:r>
                      <a:rPr lang="en" altLang="zh-CN" i="1" dirty="0">
                        <a:latin typeface="Cambria Math" panose="02040503050406030204" pitchFamily="18" charset="0"/>
                        <a:cs typeface="+mn-ea"/>
                        <a:sym typeface="+mn-lt"/>
                      </a:rPr>
                      <m:t> −2) +(2</m:t>
                    </m:r>
                    <m:r>
                      <a:rPr lang="en" altLang="zh-CN" i="1" baseline="30000" dirty="0">
                        <a:latin typeface="Cambria Math" panose="02040503050406030204" pitchFamily="18" charset="0"/>
                        <a:cs typeface="+mn-ea"/>
                        <a:sym typeface="+mn-lt"/>
                      </a:rPr>
                      <m:t>3</m:t>
                    </m:r>
                    <m:r>
                      <a:rPr lang="en" altLang="zh-CN" i="1" dirty="0">
                        <a:latin typeface="Cambria Math" panose="02040503050406030204" pitchFamily="18" charset="0"/>
                        <a:cs typeface="+mn-ea"/>
                        <a:sym typeface="+mn-lt"/>
                      </a:rPr>
                      <m:t>−2)+(3</m:t>
                    </m:r>
                    <m:r>
                      <a:rPr lang="en" altLang="zh-CN" i="1" baseline="30000" dirty="0">
                        <a:latin typeface="Cambria Math" panose="02040503050406030204" pitchFamily="18" charset="0"/>
                        <a:cs typeface="+mn-ea"/>
                        <a:sym typeface="+mn-lt"/>
                      </a:rPr>
                      <m:t>3</m:t>
                    </m:r>
                    <m:r>
                      <a:rPr lang="en" altLang="zh-CN" i="1" dirty="0">
                        <a:latin typeface="Cambria Math" panose="02040503050406030204" pitchFamily="18" charset="0"/>
                        <a:cs typeface="+mn-ea"/>
                        <a:sym typeface="+mn-lt"/>
                      </a:rPr>
                      <m:t> −3)+(1</m:t>
                    </m:r>
                    <m:r>
                      <a:rPr lang="en" altLang="zh-CN" i="1" baseline="30000" dirty="0">
                        <a:latin typeface="Cambria Math" panose="02040503050406030204" pitchFamily="18" charset="0"/>
                        <a:cs typeface="+mn-ea"/>
                        <a:sym typeface="+mn-lt"/>
                      </a:rPr>
                      <m:t>3</m:t>
                    </m:r>
                    <m:r>
                      <a:rPr lang="en" altLang="zh-CN" i="1" dirty="0">
                        <a:latin typeface="Cambria Math" panose="02040503050406030204" pitchFamily="18" charset="0"/>
                        <a:cs typeface="+mn-ea"/>
                        <a:sym typeface="+mn-lt"/>
                      </a:rPr>
                      <m:t> −1)]/48 = 5535 − (2730 + 990 + 336 + 0 + 6 + 6 + 24 + 0) / 48 = 5535 − 4092 / 48 = 5449.75 </m:t>
                    </m:r>
                  </m:oMath>
                </a14:m>
                <a:endParaRPr lang="en" altLang="zh-CN" sz="3200" dirty="0">
                  <a:latin typeface="Arial (正文)"/>
                  <a:cs typeface="+mn-ea"/>
                  <a:sym typeface="+mn-lt"/>
                </a:endParaRPr>
              </a:p>
              <a:p>
                <a:pPr marL="0" indent="0">
                  <a:buNone/>
                </a:pPr>
                <a:endParaRPr lang="en-US" dirty="0"/>
              </a:p>
            </p:txBody>
          </p:sp>
        </mc:Choice>
        <mc:Fallback xmlns="">
          <p:sp>
            <p:nvSpPr>
              <p:cNvPr id="3" name="Text Placeholder 2">
                <a:extLst>
                  <a:ext uri="{FF2B5EF4-FFF2-40B4-BE49-F238E27FC236}">
                    <a16:creationId xmlns:a16="http://schemas.microsoft.com/office/drawing/2014/main" id="{1CB798AD-4388-4D39-B6E6-4CC50BE808FF}"/>
                  </a:ext>
                </a:extLst>
              </p:cNvPr>
              <p:cNvSpPr>
                <a:spLocks noGrp="1" noRot="1" noChangeAspect="1" noMove="1" noResize="1" noEditPoints="1" noAdjustHandles="1" noChangeArrowheads="1" noChangeShapeType="1" noTextEdit="1"/>
              </p:cNvSpPr>
              <p:nvPr>
                <p:ph type="body" idx="1"/>
              </p:nvPr>
            </p:nvSpPr>
            <p:spPr>
              <a:blipFill>
                <a:blip r:embed="rId3"/>
                <a:stretch>
                  <a:fillRect l="-1333" t="-2022"/>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5FDB883-3136-4B28-A0E5-DB449903D25A}"/>
              </a:ext>
            </a:extLst>
          </p:cNvPr>
          <p:cNvSpPr txBox="1"/>
          <p:nvPr/>
        </p:nvSpPr>
        <p:spPr>
          <a:xfrm>
            <a:off x="4572000" y="3863180"/>
            <a:ext cx="1219200" cy="378619"/>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solidFill>
                  <a:schemeClr val="accent1">
                    <a:lumMod val="75000"/>
                  </a:schemeClr>
                </a:solidFill>
              </a:rPr>
              <a:t>[n(n+1)]/4 </a:t>
            </a:r>
          </a:p>
        </p:txBody>
      </p:sp>
      <p:pic>
        <p:nvPicPr>
          <p:cNvPr id="6" name="Picture 3" descr="Picture 3">
            <a:extLst>
              <a:ext uri="{FF2B5EF4-FFF2-40B4-BE49-F238E27FC236}">
                <a16:creationId xmlns:a16="http://schemas.microsoft.com/office/drawing/2014/main" id="{4ED11655-7C42-4CCF-B786-1514FFD81E46}"/>
              </a:ext>
            </a:extLst>
          </p:cNvPr>
          <p:cNvPicPr>
            <a:picLocks noChangeAspect="1"/>
          </p:cNvPicPr>
          <p:nvPr/>
        </p:nvPicPr>
        <p:blipFill>
          <a:blip r:embed="rId4"/>
          <a:stretch>
            <a:fillRect/>
          </a:stretch>
        </p:blipFill>
        <p:spPr>
          <a:xfrm>
            <a:off x="2274886" y="6032500"/>
            <a:ext cx="4670425" cy="609600"/>
          </a:xfrm>
          <a:prstGeom prst="rect">
            <a:avLst/>
          </a:prstGeom>
          <a:ln w="12700">
            <a:miter lim="400000"/>
          </a:ln>
        </p:spPr>
      </p:pic>
      <p:sp>
        <p:nvSpPr>
          <p:cNvPr id="7" name="Rectangle 6">
            <a:extLst>
              <a:ext uri="{FF2B5EF4-FFF2-40B4-BE49-F238E27FC236}">
                <a16:creationId xmlns:a16="http://schemas.microsoft.com/office/drawing/2014/main" id="{54855EAA-9934-49B9-AEDE-D589682B0060}"/>
              </a:ext>
            </a:extLst>
          </p:cNvPr>
          <p:cNvSpPr/>
          <p:nvPr/>
        </p:nvSpPr>
        <p:spPr>
          <a:xfrm>
            <a:off x="4203700" y="6126163"/>
            <a:ext cx="2665414" cy="515937"/>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415767584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9F6F-4515-4107-9DA7-334DF33DA3B0}"/>
              </a:ext>
            </a:extLst>
          </p:cNvPr>
          <p:cNvSpPr>
            <a:spLocks noGrp="1"/>
          </p:cNvSpPr>
          <p:nvPr>
            <p:ph type="title"/>
          </p:nvPr>
        </p:nvSpPr>
        <p:spPr/>
        <p:txBody>
          <a:bodyPr>
            <a:normAutofit/>
          </a:bodyPr>
          <a:lstStyle/>
          <a:p>
            <a:r>
              <a:rPr lang="en-US" sz="3000" dirty="0"/>
              <a:t>Example on Wilcoxon Signed-rank test - Dermatology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B798AD-4388-4D39-B6E6-4CC50BE808FF}"/>
                  </a:ext>
                </a:extLst>
              </p:cNvPr>
              <p:cNvSpPr>
                <a:spLocks noGrp="1"/>
              </p:cNvSpPr>
              <p:nvPr>
                <p:ph type="body" idx="1"/>
              </p:nvPr>
            </p:nvSpPr>
            <p:spPr>
              <a:xfrm>
                <a:off x="457200" y="1600200"/>
                <a:ext cx="8229600" cy="5257800"/>
              </a:xfrm>
            </p:spPr>
            <p:txBody>
              <a:bodyPr>
                <a:normAutofit fontScale="70000" lnSpcReduction="20000"/>
              </a:bodyPr>
              <a:lstStyle/>
              <a:p>
                <a:pPr marL="0" indent="0">
                  <a:lnSpc>
                    <a:spcPct val="110000"/>
                  </a:lnSpc>
                  <a:spcBef>
                    <a:spcPts val="0"/>
                  </a:spcBef>
                  <a:buNone/>
                </a:pPr>
                <a:r>
                  <a:rPr lang="en" altLang="zh-CN" sz="3200" dirty="0">
                    <a:latin typeface="Arial (正文)"/>
                    <a:cs typeface="+mn-ea"/>
                    <a:sym typeface="+mn-lt"/>
                  </a:rPr>
                  <a:t>Thus, </a:t>
                </a:r>
                <a14:m>
                  <m:oMath xmlns:m="http://schemas.openxmlformats.org/officeDocument/2006/math">
                    <m:r>
                      <a:rPr lang="en" altLang="zh-CN" sz="3200" i="1" dirty="0">
                        <a:latin typeface="Cambria Math" panose="02040503050406030204" pitchFamily="18" charset="0"/>
                        <a:cs typeface="+mn-ea"/>
                        <a:sym typeface="+mn-lt"/>
                      </a:rPr>
                      <m:t>𝑠𝑑</m:t>
                    </m:r>
                    <m:r>
                      <a:rPr lang="en" altLang="zh-CN" sz="3200" i="1" dirty="0">
                        <a:latin typeface="Cambria Math" panose="02040503050406030204" pitchFamily="18" charset="0"/>
                        <a:cs typeface="+mn-ea"/>
                        <a:sym typeface="+mn-lt"/>
                      </a:rPr>
                      <m:t>(</m:t>
                    </m:r>
                    <m:r>
                      <a:rPr lang="en" altLang="zh-CN" sz="3200" i="1" dirty="0">
                        <a:latin typeface="Cambria Math" panose="02040503050406030204" pitchFamily="18" charset="0"/>
                        <a:cs typeface="+mn-ea"/>
                        <a:sym typeface="+mn-lt"/>
                      </a:rPr>
                      <m:t>𝑅</m:t>
                    </m:r>
                    <m:r>
                      <a:rPr lang="en" altLang="zh-CN" sz="3200" i="1" baseline="-25000" dirty="0">
                        <a:latin typeface="Cambria Math" panose="02040503050406030204" pitchFamily="18" charset="0"/>
                        <a:cs typeface="+mn-ea"/>
                        <a:sym typeface="+mn-lt"/>
                      </a:rPr>
                      <m:t>1</m:t>
                    </m:r>
                    <m:r>
                      <a:rPr lang="en" altLang="zh-CN" sz="3200" i="1" dirty="0">
                        <a:latin typeface="Cambria Math" panose="02040503050406030204" pitchFamily="18" charset="0"/>
                        <a:cs typeface="+mn-ea"/>
                        <a:sym typeface="+mn-lt"/>
                      </a:rPr>
                      <m:t>) = </m:t>
                    </m:r>
                    <m:r>
                      <a:rPr lang="en" altLang="zh-CN" sz="3200" i="1" dirty="0" smtClean="0">
                        <a:latin typeface="Cambria Math" panose="02040503050406030204" pitchFamily="18" charset="0"/>
                        <a:cs typeface="+mn-ea"/>
                        <a:sym typeface="+mn-lt"/>
                      </a:rPr>
                      <m:t>√</m:t>
                    </m:r>
                    <m:r>
                      <a:rPr lang="en" altLang="zh-CN" sz="3200" i="1" dirty="0">
                        <a:latin typeface="Cambria Math" panose="02040503050406030204" pitchFamily="18" charset="0"/>
                        <a:cs typeface="+mn-ea"/>
                        <a:sym typeface="+mn-lt"/>
                      </a:rPr>
                      <m:t>5449.75 = 73.82</m:t>
                    </m:r>
                  </m:oMath>
                </a14:m>
                <a:r>
                  <a:rPr lang="en" altLang="zh-CN" sz="3200" dirty="0">
                    <a:latin typeface="Arial (正文)"/>
                    <a:cs typeface="+mn-ea"/>
                    <a:sym typeface="+mn-lt"/>
                  </a:rPr>
                  <a:t>. </a:t>
                </a:r>
              </a:p>
              <a:p>
                <a:pPr marL="0" indent="0">
                  <a:lnSpc>
                    <a:spcPct val="110000"/>
                  </a:lnSpc>
                  <a:spcBef>
                    <a:spcPts val="0"/>
                  </a:spcBef>
                  <a:buNone/>
                </a:pPr>
                <a:endParaRPr lang="en" altLang="zh-CN" dirty="0">
                  <a:latin typeface="Arial (正文)"/>
                  <a:cs typeface="+mn-ea"/>
                  <a:sym typeface="+mn-lt"/>
                </a:endParaRPr>
              </a:p>
              <a:p>
                <a:pPr marL="0" indent="0">
                  <a:lnSpc>
                    <a:spcPct val="110000"/>
                  </a:lnSpc>
                  <a:spcBef>
                    <a:spcPts val="0"/>
                  </a:spcBef>
                  <a:buNone/>
                </a:pPr>
                <a:r>
                  <a:rPr lang="en" altLang="zh-CN" sz="3200" dirty="0">
                    <a:latin typeface="Arial (正文)"/>
                    <a:cs typeface="+mn-ea"/>
                    <a:sym typeface="+mn-lt"/>
                  </a:rPr>
                  <a:t>Therefore, the test statistic </a:t>
                </a:r>
                <a14:m>
                  <m:oMath xmlns:m="http://schemas.openxmlformats.org/officeDocument/2006/math">
                    <m:r>
                      <a:rPr lang="en" altLang="zh-CN" sz="3200" i="1" dirty="0">
                        <a:latin typeface="Cambria Math" panose="02040503050406030204" pitchFamily="18" charset="0"/>
                        <a:cs typeface="+mn-ea"/>
                        <a:sym typeface="+mn-lt"/>
                      </a:rPr>
                      <m:t>𝑇</m:t>
                    </m:r>
                  </m:oMath>
                </a14:m>
                <a:r>
                  <a:rPr lang="en" altLang="zh-CN" sz="3200" i="1" dirty="0">
                    <a:latin typeface="Arial (正文)"/>
                    <a:cs typeface="+mn-ea"/>
                    <a:sym typeface="+mn-lt"/>
                  </a:rPr>
                  <a:t> </a:t>
                </a:r>
                <a:r>
                  <a:rPr lang="en" altLang="zh-CN" sz="3200" dirty="0">
                    <a:latin typeface="Arial (正文)"/>
                    <a:cs typeface="+mn-ea"/>
                    <a:sym typeface="+mn-lt"/>
                  </a:rPr>
                  <a:t>is given by </a:t>
                </a:r>
              </a:p>
              <a:p>
                <a:pPr marL="0" indent="0">
                  <a:lnSpc>
                    <a:spcPct val="110000"/>
                  </a:lnSpc>
                  <a:spcBef>
                    <a:spcPts val="0"/>
                  </a:spcBef>
                  <a:buNone/>
                </a:pPr>
                <a:endParaRPr lang="en" altLang="zh-CN" dirty="0">
                  <a:latin typeface="Arial (正文)"/>
                  <a:cs typeface="+mn-ea"/>
                  <a:sym typeface="+mn-lt"/>
                </a:endParaRPr>
              </a:p>
              <a:p>
                <a:pPr marL="0" indent="0">
                  <a:lnSpc>
                    <a:spcPct val="110000"/>
                  </a:lnSpc>
                  <a:spcBef>
                    <a:spcPts val="0"/>
                  </a:spcBef>
                  <a:buNone/>
                </a:pPr>
                <a:endParaRPr lang="en" altLang="zh-CN" dirty="0">
                  <a:latin typeface="Arial (正文)"/>
                  <a:cs typeface="+mn-ea"/>
                  <a:sym typeface="+mn-lt"/>
                </a:endParaRPr>
              </a:p>
              <a:p>
                <a:pPr marL="0" indent="0">
                  <a:lnSpc>
                    <a:spcPct val="110000"/>
                  </a:lnSpc>
                  <a:spcBef>
                    <a:spcPts val="0"/>
                  </a:spcBef>
                  <a:buNone/>
                </a:pPr>
                <a:endParaRPr lang="en" altLang="zh-CN" sz="3200" dirty="0">
                  <a:latin typeface="Arial (正文)"/>
                  <a:cs typeface="+mn-ea"/>
                  <a:sym typeface="+mn-lt"/>
                </a:endParaRPr>
              </a:p>
              <a:p>
                <a:pPr marL="0" indent="0">
                  <a:lnSpc>
                    <a:spcPct val="110000"/>
                  </a:lnSpc>
                  <a:spcBef>
                    <a:spcPts val="0"/>
                  </a:spcBef>
                  <a:buNone/>
                </a:pPr>
                <a14:m>
                  <m:oMathPara xmlns:m="http://schemas.openxmlformats.org/officeDocument/2006/math">
                    <m:oMathParaPr>
                      <m:jc m:val="left"/>
                    </m:oMathParaPr>
                    <m:oMath xmlns:m="http://schemas.openxmlformats.org/officeDocument/2006/math">
                      <m:r>
                        <a:rPr lang="en" altLang="zh-CN" sz="3200" i="1" dirty="0">
                          <a:latin typeface="Cambria Math" panose="02040503050406030204" pitchFamily="18" charset="0"/>
                          <a:cs typeface="+mn-ea"/>
                          <a:sym typeface="+mn-lt"/>
                        </a:rPr>
                        <m:t>𝑇</m:t>
                      </m:r>
                      <m:r>
                        <a:rPr lang="en" altLang="zh-CN" sz="3200" i="1" dirty="0">
                          <a:latin typeface="Cambria Math" panose="02040503050406030204" pitchFamily="18" charset="0"/>
                          <a:cs typeface="+mn-ea"/>
                          <a:sym typeface="+mn-lt"/>
                        </a:rPr>
                        <m:t>=</m:t>
                      </m:r>
                      <m:f>
                        <m:fPr>
                          <m:ctrlPr>
                            <a:rPr lang="en-US" altLang="zh-CN" sz="3200" i="1" dirty="0">
                              <a:latin typeface="Cambria Math" panose="02040503050406030204" pitchFamily="18" charset="0"/>
                              <a:cs typeface="+mn-ea"/>
                              <a:sym typeface="+mn-lt"/>
                            </a:rPr>
                          </m:ctrlPr>
                        </m:fPr>
                        <m:num>
                          <m:d>
                            <m:dPr>
                              <m:begChr m:val="|"/>
                              <m:endChr m:val="|"/>
                              <m:ctrlPr>
                                <a:rPr lang="en" altLang="zh-CN" sz="3200" i="1" dirty="0">
                                  <a:latin typeface="Cambria Math" panose="02040503050406030204" pitchFamily="18" charset="0"/>
                                  <a:cs typeface="+mn-ea"/>
                                  <a:sym typeface="+mn-lt"/>
                                </a:rPr>
                              </m:ctrlPr>
                            </m:dPr>
                            <m:e>
                              <m:r>
                                <a:rPr lang="en-US" altLang="zh-CN" sz="3200" i="1" dirty="0">
                                  <a:latin typeface="Cambria Math" panose="02040503050406030204" pitchFamily="18" charset="0"/>
                                  <a:cs typeface="+mn-ea"/>
                                  <a:sym typeface="+mn-lt"/>
                                </a:rPr>
                                <m:t>248−410</m:t>
                              </m:r>
                            </m:e>
                          </m:d>
                          <m:r>
                            <a:rPr lang="en-US" altLang="zh-CN" sz="3200" i="1" dirty="0">
                              <a:latin typeface="Cambria Math" panose="02040503050406030204" pitchFamily="18" charset="0"/>
                              <a:cs typeface="+mn-ea"/>
                              <a:sym typeface="+mn-lt"/>
                            </a:rPr>
                            <m:t>−0.5</m:t>
                          </m:r>
                        </m:num>
                        <m:den>
                          <m:r>
                            <a:rPr lang="en-US" altLang="zh-CN" sz="3200" i="1" dirty="0">
                              <a:latin typeface="Cambria Math" panose="02040503050406030204" pitchFamily="18" charset="0"/>
                              <a:cs typeface="+mn-ea"/>
                              <a:sym typeface="+mn-lt"/>
                            </a:rPr>
                            <m:t>73.82</m:t>
                          </m:r>
                        </m:den>
                      </m:f>
                      <m:r>
                        <a:rPr lang="en-US" altLang="zh-CN" sz="3200" i="1" dirty="0">
                          <a:latin typeface="Cambria Math" panose="02040503050406030204" pitchFamily="18" charset="0"/>
                          <a:cs typeface="+mn-ea"/>
                          <a:sym typeface="+mn-lt"/>
                        </a:rPr>
                        <m:t>=</m:t>
                      </m:r>
                      <m:f>
                        <m:fPr>
                          <m:ctrlPr>
                            <a:rPr lang="en-US" altLang="zh-CN" sz="3200" i="1" dirty="0">
                              <a:latin typeface="Cambria Math" panose="02040503050406030204" pitchFamily="18" charset="0"/>
                              <a:cs typeface="+mn-ea"/>
                              <a:sym typeface="+mn-lt"/>
                            </a:rPr>
                          </m:ctrlPr>
                        </m:fPr>
                        <m:num>
                          <m:r>
                            <a:rPr lang="en-US" altLang="zh-CN" sz="3200" i="1" dirty="0">
                              <a:latin typeface="Cambria Math" panose="02040503050406030204" pitchFamily="18" charset="0"/>
                              <a:cs typeface="+mn-ea"/>
                              <a:sym typeface="+mn-lt"/>
                            </a:rPr>
                            <m:t>161.5</m:t>
                          </m:r>
                        </m:num>
                        <m:den>
                          <m:r>
                            <a:rPr lang="en-US" altLang="zh-CN" sz="3200" i="1" dirty="0">
                              <a:latin typeface="Cambria Math" panose="02040503050406030204" pitchFamily="18" charset="0"/>
                              <a:cs typeface="+mn-ea"/>
                              <a:sym typeface="+mn-lt"/>
                            </a:rPr>
                            <m:t>73.82</m:t>
                          </m:r>
                        </m:den>
                      </m:f>
                      <m:r>
                        <a:rPr lang="en-US" altLang="zh-CN" sz="3200" i="1" dirty="0">
                          <a:latin typeface="Cambria Math" panose="02040503050406030204" pitchFamily="18" charset="0"/>
                          <a:cs typeface="+mn-ea"/>
                          <a:sym typeface="+mn-lt"/>
                        </a:rPr>
                        <m:t>=2.19</m:t>
                      </m:r>
                    </m:oMath>
                  </m:oMathPara>
                </a14:m>
                <a:endParaRPr lang="en-US" altLang="zh-CN" sz="3200" dirty="0">
                  <a:latin typeface="Arial (正文)"/>
                  <a:cs typeface="+mn-ea"/>
                  <a:sym typeface="+mn-lt"/>
                </a:endParaRPr>
              </a:p>
              <a:p>
                <a:pPr marL="0" indent="0">
                  <a:lnSpc>
                    <a:spcPct val="110000"/>
                  </a:lnSpc>
                  <a:spcBef>
                    <a:spcPts val="0"/>
                  </a:spcBef>
                  <a:buNone/>
                </a:pPr>
                <a:endParaRPr lang="en-US" altLang="zh-CN" sz="3200" dirty="0">
                  <a:latin typeface="Arial (正文)"/>
                  <a:cs typeface="+mn-ea"/>
                  <a:sym typeface="+mn-lt"/>
                </a:endParaRPr>
              </a:p>
              <a:p>
                <a:pPr marL="0" indent="0">
                  <a:lnSpc>
                    <a:spcPct val="110000"/>
                  </a:lnSpc>
                  <a:spcBef>
                    <a:spcPts val="0"/>
                  </a:spcBef>
                  <a:buNone/>
                </a:pPr>
                <a:r>
                  <a:rPr lang="en" altLang="zh-CN" sz="3200" dirty="0">
                    <a:latin typeface="Arial (正文)"/>
                    <a:cs typeface="+mn-ea"/>
                    <a:sym typeface="+mn-lt"/>
                  </a:rPr>
                  <a:t>The </a:t>
                </a:r>
                <a14:m>
                  <m:oMath xmlns:m="http://schemas.openxmlformats.org/officeDocument/2006/math">
                    <m:r>
                      <a:rPr lang="en" altLang="zh-CN" sz="3200" i="1" dirty="0">
                        <a:latin typeface="Cambria Math" panose="02040503050406030204" pitchFamily="18" charset="0"/>
                        <a:cs typeface="+mn-ea"/>
                        <a:sym typeface="+mn-lt"/>
                      </a:rPr>
                      <m:t>𝑝</m:t>
                    </m:r>
                  </m:oMath>
                </a14:m>
                <a:r>
                  <a:rPr lang="en" altLang="zh-CN" sz="3200" dirty="0">
                    <a:latin typeface="Arial (正文)"/>
                    <a:cs typeface="+mn-ea"/>
                    <a:sym typeface="+mn-lt"/>
                  </a:rPr>
                  <a:t>-value of the test is given by </a:t>
                </a:r>
                <a:r>
                  <a:rPr lang="en-US" altLang="zh-CN" sz="3200" dirty="0">
                    <a:latin typeface="Arial (正文)"/>
                    <a:cs typeface="+mn-ea"/>
                    <a:sym typeface="+mn-lt"/>
                  </a:rPr>
                  <a:t> </a:t>
                </a:r>
                <a14:m>
                  <m:oMath xmlns:m="http://schemas.openxmlformats.org/officeDocument/2006/math">
                    <m:r>
                      <a:rPr kumimoji="1" lang="en-US" altLang="zh-CN" sz="3200" i="1">
                        <a:latin typeface="Cambria Math" panose="02040503050406030204" pitchFamily="18" charset="0"/>
                        <a:cs typeface="+mn-ea"/>
                        <a:sym typeface="+mn-lt"/>
                      </a:rPr>
                      <m:t>𝑝</m:t>
                    </m:r>
                    <m:r>
                      <a:rPr kumimoji="1" lang="en-US" altLang="zh-CN" sz="3200" i="1">
                        <a:latin typeface="Cambria Math" panose="02040503050406030204" pitchFamily="18" charset="0"/>
                        <a:cs typeface="+mn-ea"/>
                        <a:sym typeface="+mn-lt"/>
                      </a:rPr>
                      <m:t>=2</m:t>
                    </m:r>
                    <m:d>
                      <m:dPr>
                        <m:begChr m:val="["/>
                        <m:endChr m:val="]"/>
                        <m:ctrlPr>
                          <a:rPr kumimoji="1" lang="en-US" altLang="zh-CN" sz="3200" i="1">
                            <a:latin typeface="Cambria Math" panose="02040503050406030204" pitchFamily="18" charset="0"/>
                            <a:cs typeface="+mn-ea"/>
                            <a:sym typeface="+mn-lt"/>
                          </a:rPr>
                        </m:ctrlPr>
                      </m:dPr>
                      <m:e>
                        <m:r>
                          <a:rPr kumimoji="1" lang="en-US" altLang="zh-CN" sz="3200" i="1">
                            <a:latin typeface="Cambria Math" panose="02040503050406030204" pitchFamily="18" charset="0"/>
                            <a:cs typeface="+mn-ea"/>
                            <a:sym typeface="+mn-lt"/>
                          </a:rPr>
                          <m:t>1−</m:t>
                        </m:r>
                        <m:r>
                          <a:rPr kumimoji="1" lang="en-US" altLang="zh-CN" sz="3200" i="1">
                            <a:latin typeface="Cambria Math" panose="02040503050406030204" pitchFamily="18" charset="0"/>
                            <a:cs typeface="+mn-ea"/>
                            <a:sym typeface="+mn-lt"/>
                          </a:rPr>
                          <m:t>𝛷</m:t>
                        </m:r>
                        <m:d>
                          <m:dPr>
                            <m:ctrlPr>
                              <a:rPr kumimoji="1" lang="en-US" altLang="zh-CN" sz="3200" i="1">
                                <a:latin typeface="Cambria Math" panose="02040503050406030204" pitchFamily="18" charset="0"/>
                                <a:cs typeface="+mn-ea"/>
                                <a:sym typeface="+mn-lt"/>
                              </a:rPr>
                            </m:ctrlPr>
                          </m:dPr>
                          <m:e>
                            <m:r>
                              <a:rPr kumimoji="1" lang="en-US" altLang="zh-CN" sz="3200" i="1">
                                <a:latin typeface="Cambria Math" panose="02040503050406030204" pitchFamily="18" charset="0"/>
                                <a:cs typeface="+mn-ea"/>
                                <a:sym typeface="+mn-lt"/>
                              </a:rPr>
                              <m:t>2.19</m:t>
                            </m:r>
                          </m:e>
                        </m:d>
                      </m:e>
                    </m:d>
                    <m:r>
                      <a:rPr kumimoji="1" lang="en-US" altLang="zh-CN" sz="3200">
                        <a:latin typeface="Cambria Math" panose="02040503050406030204" pitchFamily="18" charset="0"/>
                        <a:cs typeface="+mn-ea"/>
                        <a:sym typeface="+mn-lt"/>
                      </a:rPr>
                      <m:t>=2</m:t>
                    </m:r>
                    <m:r>
                      <a:rPr kumimoji="1" lang="en-US" altLang="zh-CN" sz="3200" i="1">
                        <a:latin typeface="Cambria Math" panose="02040503050406030204" pitchFamily="18" charset="0"/>
                        <a:cs typeface="+mn-ea"/>
                        <a:sym typeface="+mn-lt"/>
                      </a:rPr>
                      <m:t>×</m:t>
                    </m:r>
                    <m:d>
                      <m:dPr>
                        <m:ctrlPr>
                          <a:rPr kumimoji="1" lang="en-US" altLang="zh-CN" sz="3200" i="1" smtClean="0">
                            <a:latin typeface="Cambria Math" panose="02040503050406030204" pitchFamily="18" charset="0"/>
                            <a:cs typeface="+mn-ea"/>
                            <a:sym typeface="+mn-lt"/>
                          </a:rPr>
                        </m:ctrlPr>
                      </m:dPr>
                      <m:e>
                        <m:r>
                          <a:rPr kumimoji="1" lang="en-US" altLang="zh-CN" sz="3200" i="1">
                            <a:latin typeface="Cambria Math" panose="02040503050406030204" pitchFamily="18" charset="0"/>
                            <a:cs typeface="+mn-ea"/>
                            <a:sym typeface="+mn-lt"/>
                          </a:rPr>
                          <m:t>1−0.9857</m:t>
                        </m:r>
                      </m:e>
                    </m:d>
                    <m:r>
                      <a:rPr kumimoji="1" lang="en-US" altLang="zh-CN" sz="3200" i="1">
                        <a:latin typeface="Cambria Math" panose="02040503050406030204" pitchFamily="18" charset="0"/>
                        <a:cs typeface="+mn-ea"/>
                        <a:sym typeface="+mn-lt"/>
                      </a:rPr>
                      <m:t>=0.029</m:t>
                    </m:r>
                  </m:oMath>
                </a14:m>
                <a:endParaRPr kumimoji="1" lang="en-US" altLang="zh-CN" sz="3200" dirty="0">
                  <a:latin typeface="Arial (正文)"/>
                  <a:cs typeface="+mn-ea"/>
                  <a:sym typeface="+mn-lt"/>
                </a:endParaRPr>
              </a:p>
              <a:p>
                <a:pPr marL="0" indent="0">
                  <a:lnSpc>
                    <a:spcPct val="110000"/>
                  </a:lnSpc>
                  <a:spcBef>
                    <a:spcPts val="0"/>
                  </a:spcBef>
                  <a:buNone/>
                </a:pPr>
                <a:endParaRPr lang="en" altLang="zh-CN" sz="3200" dirty="0">
                  <a:latin typeface="Arial (正文)"/>
                  <a:cs typeface="+mn-ea"/>
                  <a:sym typeface="+mn-lt"/>
                </a:endParaRPr>
              </a:p>
              <a:p>
                <a:pPr marL="0" indent="0">
                  <a:lnSpc>
                    <a:spcPct val="110000"/>
                  </a:lnSpc>
                  <a:spcBef>
                    <a:spcPts val="0"/>
                  </a:spcBef>
                  <a:buNone/>
                </a:pPr>
                <a:r>
                  <a:rPr lang="en" altLang="zh-CN" sz="3200" dirty="0">
                    <a:latin typeface="Arial (正文)"/>
                    <a:cs typeface="+mn-ea"/>
                    <a:sym typeface="+mn-lt"/>
                  </a:rPr>
                  <a:t>Conclusion: there is a significant difference between ointments, with ointment A doing better than ointment B because the observed rank sum (248) is smaller than the expected rank sum (410). </a:t>
                </a:r>
              </a:p>
              <a:p>
                <a:pPr marL="0" indent="0">
                  <a:lnSpc>
                    <a:spcPct val="100000"/>
                  </a:lnSpc>
                  <a:spcBef>
                    <a:spcPts val="0"/>
                  </a:spcBef>
                  <a:buNone/>
                </a:pPr>
                <a:endParaRPr lang="en" altLang="zh-CN" sz="3200" dirty="0">
                  <a:latin typeface="Arial (正文)"/>
                  <a:cs typeface="+mn-ea"/>
                  <a:sym typeface="+mn-lt"/>
                </a:endParaRPr>
              </a:p>
              <a:p>
                <a:pPr marL="0" indent="0">
                  <a:buNone/>
                </a:pPr>
                <a:endParaRPr lang="en-US" dirty="0"/>
              </a:p>
            </p:txBody>
          </p:sp>
        </mc:Choice>
        <mc:Fallback xmlns="">
          <p:sp>
            <p:nvSpPr>
              <p:cNvPr id="3" name="Text Placeholder 2">
                <a:extLst>
                  <a:ext uri="{FF2B5EF4-FFF2-40B4-BE49-F238E27FC236}">
                    <a16:creationId xmlns:a16="http://schemas.microsoft.com/office/drawing/2014/main" id="{1CB798AD-4388-4D39-B6E6-4CC50BE808FF}"/>
                  </a:ext>
                </a:extLst>
              </p:cNvPr>
              <p:cNvSpPr>
                <a:spLocks noGrp="1" noRot="1" noChangeAspect="1" noMove="1" noResize="1" noEditPoints="1" noAdjustHandles="1" noChangeArrowheads="1" noChangeShapeType="1" noTextEdit="1"/>
              </p:cNvSpPr>
              <p:nvPr>
                <p:ph type="body" idx="1"/>
              </p:nvPr>
            </p:nvSpPr>
            <p:spPr>
              <a:xfrm>
                <a:off x="457200" y="1600200"/>
                <a:ext cx="8229600" cy="5257800"/>
              </a:xfrm>
              <a:blipFill>
                <a:blip r:embed="rId2"/>
                <a:stretch>
                  <a:fillRect l="-1481" t="-928"/>
                </a:stretch>
              </a:blipFill>
            </p:spPr>
            <p:txBody>
              <a:bodyPr/>
              <a:lstStyle/>
              <a:p>
                <a:r>
                  <a:rPr lang="en-US">
                    <a:noFill/>
                  </a:rPr>
                  <a:t> </a:t>
                </a:r>
              </a:p>
            </p:txBody>
          </p:sp>
        </mc:Fallback>
      </mc:AlternateContent>
      <p:pic>
        <p:nvPicPr>
          <p:cNvPr id="5" name="Picture 3" descr="Picture 3">
            <a:extLst>
              <a:ext uri="{FF2B5EF4-FFF2-40B4-BE49-F238E27FC236}">
                <a16:creationId xmlns:a16="http://schemas.microsoft.com/office/drawing/2014/main" id="{675C2256-6A01-428D-8BCA-FC86ACA9594E}"/>
              </a:ext>
            </a:extLst>
          </p:cNvPr>
          <p:cNvPicPr>
            <a:picLocks noChangeAspect="1"/>
          </p:cNvPicPr>
          <p:nvPr/>
        </p:nvPicPr>
        <p:blipFill>
          <a:blip r:embed="rId3"/>
          <a:stretch>
            <a:fillRect/>
          </a:stretch>
        </p:blipFill>
        <p:spPr>
          <a:xfrm>
            <a:off x="457200" y="2819400"/>
            <a:ext cx="4670425" cy="609600"/>
          </a:xfrm>
          <a:prstGeom prst="rect">
            <a:avLst/>
          </a:prstGeom>
          <a:ln w="12700">
            <a:miter lim="400000"/>
          </a:ln>
        </p:spPr>
      </p:pic>
      <p:sp>
        <p:nvSpPr>
          <p:cNvPr id="7" name="TextBox 6">
            <a:extLst>
              <a:ext uri="{FF2B5EF4-FFF2-40B4-BE49-F238E27FC236}">
                <a16:creationId xmlns:a16="http://schemas.microsoft.com/office/drawing/2014/main" id="{702FB9DB-944C-4C6D-A4AF-6FEBC31D9C50}"/>
              </a:ext>
            </a:extLst>
          </p:cNvPr>
          <p:cNvSpPr txBox="1"/>
          <p:nvPr/>
        </p:nvSpPr>
        <p:spPr>
          <a:xfrm>
            <a:off x="3422921" y="4820335"/>
            <a:ext cx="1704704" cy="369330"/>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solidFill>
                  <a:schemeClr val="accent1">
                    <a:lumMod val="75000"/>
                  </a:schemeClr>
                </a:solidFill>
              </a:rPr>
              <a:t>p = 2 × [1-</a:t>
            </a:r>
            <a:r>
              <a:rPr lang="en-US" dirty="0">
                <a:solidFill>
                  <a:schemeClr val="accent1">
                    <a:lumMod val="75000"/>
                  </a:schemeClr>
                </a:solidFill>
                <a:latin typeface="Symbol"/>
                <a:ea typeface="Symbol"/>
                <a:cs typeface="Symbol"/>
                <a:sym typeface="Symbol"/>
              </a:rPr>
              <a:t>F</a:t>
            </a:r>
            <a:r>
              <a:rPr lang="en-US" dirty="0">
                <a:solidFill>
                  <a:schemeClr val="accent1">
                    <a:lumMod val="75000"/>
                  </a:schemeClr>
                </a:solidFill>
              </a:rPr>
              <a:t>(T)]</a:t>
            </a: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86321912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D45A9-2068-45B7-ABB9-1752A083212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D323EBD-8C2E-437A-A8EE-25948DA6A7F7}"/>
              </a:ext>
            </a:extLst>
          </p:cNvPr>
          <p:cNvSpPr>
            <a:spLocks noGrp="1"/>
          </p:cNvSpPr>
          <p:nvPr>
            <p:ph type="body" idx="1"/>
          </p:nvPr>
        </p:nvSpPr>
        <p:spPr/>
        <p:txBody>
          <a:bodyPr/>
          <a:lstStyle/>
          <a:p>
            <a:endParaRPr lang="en-US" dirty="0"/>
          </a:p>
        </p:txBody>
      </p:sp>
      <p:grpSp>
        <p:nvGrpSpPr>
          <p:cNvPr id="10" name="Group 9">
            <a:extLst>
              <a:ext uri="{FF2B5EF4-FFF2-40B4-BE49-F238E27FC236}">
                <a16:creationId xmlns:a16="http://schemas.microsoft.com/office/drawing/2014/main" id="{107BE17E-3001-4959-87C5-128314ACEED5}"/>
              </a:ext>
            </a:extLst>
          </p:cNvPr>
          <p:cNvGrpSpPr/>
          <p:nvPr/>
        </p:nvGrpSpPr>
        <p:grpSpPr>
          <a:xfrm>
            <a:off x="5715198" y="164386"/>
            <a:ext cx="2617144" cy="6786081"/>
            <a:chOff x="3670641" y="71919"/>
            <a:chExt cx="2617144" cy="6786081"/>
          </a:xfrm>
        </p:grpSpPr>
        <p:pic>
          <p:nvPicPr>
            <p:cNvPr id="5" name="Picture 4">
              <a:extLst>
                <a:ext uri="{FF2B5EF4-FFF2-40B4-BE49-F238E27FC236}">
                  <a16:creationId xmlns:a16="http://schemas.microsoft.com/office/drawing/2014/main" id="{DC2AB6C4-D711-457F-BDE2-0A44B8836E66}"/>
                </a:ext>
              </a:extLst>
            </p:cNvPr>
            <p:cNvPicPr>
              <a:picLocks noChangeAspect="1"/>
            </p:cNvPicPr>
            <p:nvPr/>
          </p:nvPicPr>
          <p:blipFill rotWithShape="1">
            <a:blip r:embed="rId3"/>
            <a:srcRect r="50389" b="1049"/>
            <a:stretch/>
          </p:blipFill>
          <p:spPr>
            <a:xfrm>
              <a:off x="3670641" y="71919"/>
              <a:ext cx="2617144" cy="6786081"/>
            </a:xfrm>
            <a:prstGeom prst="rect">
              <a:avLst/>
            </a:prstGeom>
          </p:spPr>
        </p:pic>
        <p:sp>
          <p:nvSpPr>
            <p:cNvPr id="6" name="Rectangle 5">
              <a:extLst>
                <a:ext uri="{FF2B5EF4-FFF2-40B4-BE49-F238E27FC236}">
                  <a16:creationId xmlns:a16="http://schemas.microsoft.com/office/drawing/2014/main" id="{26B8CE56-2F7C-4C7D-BC40-8E9FB2150E94}"/>
                </a:ext>
              </a:extLst>
            </p:cNvPr>
            <p:cNvSpPr/>
            <p:nvPr/>
          </p:nvSpPr>
          <p:spPr>
            <a:xfrm>
              <a:off x="3691188" y="4500081"/>
              <a:ext cx="839715" cy="102741"/>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grpSp>
      <p:pic>
        <p:nvPicPr>
          <p:cNvPr id="9" name="Picture 8">
            <a:extLst>
              <a:ext uri="{FF2B5EF4-FFF2-40B4-BE49-F238E27FC236}">
                <a16:creationId xmlns:a16="http://schemas.microsoft.com/office/drawing/2014/main" id="{9C1DC6EE-E0DF-463E-B97E-AF890934E799}"/>
              </a:ext>
            </a:extLst>
          </p:cNvPr>
          <p:cNvPicPr>
            <a:picLocks noChangeAspect="1"/>
          </p:cNvPicPr>
          <p:nvPr/>
        </p:nvPicPr>
        <p:blipFill>
          <a:blip r:embed="rId4"/>
          <a:stretch>
            <a:fillRect/>
          </a:stretch>
        </p:blipFill>
        <p:spPr>
          <a:xfrm>
            <a:off x="613570" y="2109397"/>
            <a:ext cx="4945258" cy="2400959"/>
          </a:xfrm>
          <a:prstGeom prst="rect">
            <a:avLst/>
          </a:prstGeom>
        </p:spPr>
      </p:pic>
    </p:spTree>
    <p:extLst>
      <p:ext uri="{BB962C8B-B14F-4D97-AF65-F5344CB8AC3E}">
        <p14:creationId xmlns:p14="http://schemas.microsoft.com/office/powerpoint/2010/main" val="19965374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
          <p:cNvSpPr txBox="1">
            <a:spLocks noGrp="1"/>
          </p:cNvSpPr>
          <p:nvPr>
            <p:ph type="title"/>
          </p:nvPr>
        </p:nvSpPr>
        <p:spPr>
          <a:prstGeom prst="rect">
            <a:avLst/>
          </a:prstGeom>
        </p:spPr>
        <p:txBody>
          <a:bodyPr/>
          <a:lstStyle>
            <a:lvl1pPr>
              <a:defRPr sz="3000"/>
            </a:lvl1pPr>
          </a:lstStyle>
          <a:p>
            <a:r>
              <a:rPr lang="en-US" b="1" dirty="0"/>
              <a:t>Scenario</a:t>
            </a:r>
            <a:r>
              <a:rPr b="1" dirty="0"/>
              <a:t> on </a:t>
            </a:r>
            <a:r>
              <a:rPr b="1" dirty="0" err="1"/>
              <a:t>Opthalmology</a:t>
            </a:r>
            <a:endParaRPr b="1" dirty="0"/>
          </a:p>
        </p:txBody>
      </p:sp>
      <p:sp>
        <p:nvSpPr>
          <p:cNvPr id="175" name="Content Placeholder 2"/>
          <p:cNvSpPr txBox="1">
            <a:spLocks noGrp="1"/>
          </p:cNvSpPr>
          <p:nvPr>
            <p:ph type="body" idx="1"/>
          </p:nvPr>
        </p:nvSpPr>
        <p:spPr>
          <a:xfrm>
            <a:off x="457200" y="1600200"/>
            <a:ext cx="8229600" cy="5257800"/>
          </a:xfrm>
          <a:prstGeom prst="rect">
            <a:avLst/>
          </a:prstGeom>
        </p:spPr>
        <p:txBody>
          <a:bodyPr/>
          <a:lstStyle/>
          <a:p>
            <a:pPr>
              <a:spcBef>
                <a:spcPts val="500"/>
              </a:spcBef>
              <a:defRPr sz="2200"/>
            </a:pPr>
            <a:r>
              <a:rPr dirty="0"/>
              <a:t>Different genetic types of the disease retinitis pigmentosa (RP) are thought to have different rates of progression</a:t>
            </a:r>
          </a:p>
          <a:p>
            <a:pPr marL="742950" lvl="1" indent="-285750">
              <a:spcBef>
                <a:spcPts val="400"/>
              </a:spcBef>
              <a:defRPr sz="1800"/>
            </a:pPr>
            <a:r>
              <a:rPr dirty="0"/>
              <a:t>Dominant form of the disease: slowest progression</a:t>
            </a:r>
            <a:endParaRPr sz="2800" dirty="0"/>
          </a:p>
          <a:p>
            <a:pPr marL="742950" lvl="1" indent="-285750">
              <a:spcBef>
                <a:spcPts val="400"/>
              </a:spcBef>
              <a:defRPr sz="1800"/>
            </a:pPr>
            <a:r>
              <a:rPr dirty="0"/>
              <a:t>Recessive form: next slowest</a:t>
            </a:r>
            <a:endParaRPr sz="2800" dirty="0"/>
          </a:p>
          <a:p>
            <a:pPr marL="742950" lvl="1" indent="-285750">
              <a:spcBef>
                <a:spcPts val="400"/>
              </a:spcBef>
              <a:defRPr sz="1800"/>
            </a:pPr>
            <a:r>
              <a:rPr dirty="0"/>
              <a:t>Gender-linked form: fastest progression</a:t>
            </a:r>
            <a:endParaRPr sz="2800" dirty="0"/>
          </a:p>
          <a:p>
            <a:pPr>
              <a:spcBef>
                <a:spcPts val="500"/>
              </a:spcBef>
              <a:defRPr sz="2200"/>
            </a:pPr>
            <a:r>
              <a:rPr dirty="0"/>
              <a:t>Test the hypothesis by comparing the visual acuity of people who have different genetic types of RP</a:t>
            </a:r>
          </a:p>
          <a:p>
            <a:pPr>
              <a:spcBef>
                <a:spcPts val="500"/>
              </a:spcBef>
              <a:defRPr sz="2200"/>
            </a:pPr>
            <a:r>
              <a:rPr dirty="0"/>
              <a:t>Scenario: 25 people aged 10-19 with dominant disease and 30 people with gender-linked disease</a:t>
            </a:r>
          </a:p>
          <a:p>
            <a:pPr>
              <a:spcBef>
                <a:spcPts val="500"/>
              </a:spcBef>
              <a:defRPr sz="2200"/>
            </a:pPr>
            <a:r>
              <a:rPr dirty="0"/>
              <a:t>The best-corrected visual acuities (i.e. with appropriate glasses) in the better eye of these people are shown in the next slide.</a:t>
            </a:r>
          </a:p>
          <a:p>
            <a:pPr>
              <a:spcBef>
                <a:spcPts val="500"/>
              </a:spcBef>
              <a:defRPr sz="2200"/>
            </a:pPr>
            <a:r>
              <a:rPr b="1" dirty="0"/>
              <a:t>Q: how can these data be used to test if the distribution of visual acuity is different in the two groups?</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ubtitle 2"/>
          <p:cNvSpPr txBox="1">
            <a:spLocks noGrp="1"/>
          </p:cNvSpPr>
          <p:nvPr>
            <p:ph type="subTitle" idx="1"/>
          </p:nvPr>
        </p:nvSpPr>
        <p:spPr>
          <a:xfrm>
            <a:off x="533400" y="609600"/>
            <a:ext cx="7854950" cy="5715000"/>
          </a:xfrm>
          <a:prstGeom prst="rect">
            <a:avLst/>
          </a:prstGeom>
        </p:spPr>
        <p:txBody>
          <a:bodyPr/>
          <a:lstStyle/>
          <a:p>
            <a:pPr>
              <a:defRPr sz="3000" b="1"/>
            </a:pPr>
            <a:r>
              <a:t>Wilcoxon Rank Sum Test</a:t>
            </a:r>
            <a:endParaRPr sz="2200"/>
          </a:p>
          <a:p>
            <a:pPr marL="342900" indent="-342900" algn="l">
              <a:spcBef>
                <a:spcPts val="400"/>
              </a:spcBef>
              <a:buSzPct val="100000"/>
              <a:buFont typeface="Arial"/>
              <a:buChar char="•"/>
              <a:defRPr sz="2000"/>
            </a:pPr>
            <a:r>
              <a:t>Nonparametric analog to </a:t>
            </a:r>
            <a:r>
              <a:rPr b="1"/>
              <a:t>the </a:t>
            </a:r>
            <a:r>
              <a:rPr b="1" i="1"/>
              <a:t>t</a:t>
            </a:r>
            <a:r>
              <a:rPr b="1"/>
              <a:t> test for two independent samples</a:t>
            </a:r>
          </a:p>
          <a:p>
            <a:pPr marL="342900" indent="-342900" algn="l">
              <a:spcBef>
                <a:spcPts val="400"/>
              </a:spcBef>
              <a:buSzPct val="100000"/>
              <a:buFont typeface="Arial"/>
              <a:buChar char="•"/>
              <a:defRPr sz="2000"/>
            </a:pPr>
            <a:r>
              <a:t>Hypothesis </a:t>
            </a:r>
            <a:r>
              <a:rPr i="1"/>
              <a:t>H</a:t>
            </a:r>
            <a:r>
              <a:rPr i="1" baseline="-25000"/>
              <a:t>0</a:t>
            </a:r>
            <a:r>
              <a:t>: F</a:t>
            </a:r>
            <a:r>
              <a:rPr baseline="-25000"/>
              <a:t>D</a:t>
            </a:r>
            <a:r>
              <a:t> = F</a:t>
            </a:r>
            <a:r>
              <a:rPr baseline="-25000"/>
              <a:t>SL</a:t>
            </a:r>
            <a:r>
              <a:t> vs. </a:t>
            </a:r>
            <a:r>
              <a:rPr i="1"/>
              <a:t>H</a:t>
            </a:r>
            <a:r>
              <a:rPr i="1" baseline="-25000"/>
              <a:t>1</a:t>
            </a:r>
            <a:r>
              <a:t>: F</a:t>
            </a:r>
            <a:r>
              <a:rPr baseline="-25000"/>
              <a:t>D</a:t>
            </a:r>
            <a:r>
              <a:t>(x) = F</a:t>
            </a:r>
            <a:r>
              <a:rPr baseline="-25000"/>
              <a:t>SL</a:t>
            </a:r>
            <a:r>
              <a:t>(x -</a:t>
            </a:r>
            <a:r>
              <a:rPr>
                <a:latin typeface="Symbol"/>
                <a:ea typeface="Symbol"/>
                <a:cs typeface="Symbol"/>
                <a:sym typeface="Symbol"/>
              </a:rPr>
              <a:t>D</a:t>
            </a:r>
            <a:r>
              <a:t>) where </a:t>
            </a:r>
            <a:r>
              <a:rPr>
                <a:latin typeface="Symbol"/>
                <a:ea typeface="Symbol"/>
                <a:cs typeface="Symbol"/>
                <a:sym typeface="Symbol"/>
              </a:rPr>
              <a:t>D ¹ </a:t>
            </a:r>
            <a:r>
              <a:t>0</a:t>
            </a:r>
          </a:p>
          <a:p>
            <a:pPr marL="342900" indent="-342900" algn="l">
              <a:spcBef>
                <a:spcPts val="400"/>
              </a:spcBef>
              <a:buSzPct val="100000"/>
              <a:buFont typeface="Arial"/>
              <a:buChar char="•"/>
              <a:defRPr sz="2000"/>
            </a:pPr>
            <a:r>
              <a:t>F</a:t>
            </a:r>
            <a:r>
              <a:rPr baseline="-25000"/>
              <a:t>D</a:t>
            </a:r>
            <a:r>
              <a:t> = cdf of visual acuity for dominant grp</a:t>
            </a:r>
          </a:p>
          <a:p>
            <a:pPr marL="342900" indent="-342900" algn="l">
              <a:spcBef>
                <a:spcPts val="400"/>
              </a:spcBef>
              <a:buSzPct val="100000"/>
              <a:buFont typeface="Arial"/>
              <a:buChar char="•"/>
              <a:defRPr sz="2000"/>
            </a:pPr>
            <a:r>
              <a:t>F</a:t>
            </a:r>
            <a:r>
              <a:rPr baseline="-25000"/>
              <a:t>SL</a:t>
            </a:r>
            <a:r>
              <a:t> = cdf of visual acuity for sex-linked grp</a:t>
            </a:r>
          </a:p>
          <a:p>
            <a:pPr marL="342900" indent="-342900" algn="l">
              <a:spcBef>
                <a:spcPts val="400"/>
              </a:spcBef>
              <a:buSzPct val="100000"/>
              <a:buFont typeface="Arial"/>
              <a:buChar char="•"/>
              <a:defRPr sz="2000"/>
            </a:pPr>
            <a:r>
              <a:rPr>
                <a:latin typeface="Symbol"/>
                <a:ea typeface="Symbol"/>
                <a:cs typeface="Symbol"/>
                <a:sym typeface="Symbol"/>
              </a:rPr>
              <a:t>D </a:t>
            </a:r>
            <a:r>
              <a:t>= location shift of cdf for the sex linked grp relative to dominant group</a:t>
            </a:r>
          </a:p>
        </p:txBody>
      </p:sp>
      <p:pic>
        <p:nvPicPr>
          <p:cNvPr id="180" name="Picture 2" descr="Picture 2"/>
          <p:cNvPicPr>
            <a:picLocks noChangeAspect="1"/>
          </p:cNvPicPr>
          <p:nvPr/>
        </p:nvPicPr>
        <p:blipFill>
          <a:blip r:embed="rId3"/>
          <a:stretch>
            <a:fillRect/>
          </a:stretch>
        </p:blipFill>
        <p:spPr>
          <a:xfrm>
            <a:off x="1007267" y="3657600"/>
            <a:ext cx="6907215" cy="2819400"/>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ubtitle 2"/>
          <p:cNvSpPr txBox="1">
            <a:spLocks noGrp="1"/>
          </p:cNvSpPr>
          <p:nvPr>
            <p:ph type="subTitle" idx="1"/>
          </p:nvPr>
        </p:nvSpPr>
        <p:spPr>
          <a:xfrm>
            <a:off x="533400" y="762000"/>
            <a:ext cx="8382000" cy="5486400"/>
          </a:xfrm>
          <a:prstGeom prst="rect">
            <a:avLst/>
          </a:prstGeom>
        </p:spPr>
        <p:txBody>
          <a:bodyPr/>
          <a:lstStyle/>
          <a:p>
            <a:pPr>
              <a:defRPr sz="3000" b="1"/>
            </a:pPr>
            <a:r>
              <a:t>Ranking Procedure for the Wilcoxon Rank-Sum Test</a:t>
            </a:r>
          </a:p>
          <a:p>
            <a:pPr algn="l">
              <a:buClr>
                <a:srgbClr val="000000"/>
              </a:buClr>
              <a:buSzPct val="100000"/>
              <a:buAutoNum type="arabicPeriod"/>
              <a:defRPr sz="2000"/>
            </a:pPr>
            <a:endParaRPr/>
          </a:p>
          <a:p>
            <a:pPr algn="l">
              <a:spcBef>
                <a:spcPts val="400"/>
              </a:spcBef>
              <a:buClr>
                <a:srgbClr val="000000"/>
              </a:buClr>
              <a:buSzPct val="100000"/>
              <a:buAutoNum type="arabicPeriod"/>
              <a:defRPr sz="2000"/>
            </a:pPr>
            <a:r>
              <a:t>Combine data from the two groups, order the values smallest to largest (or e.g. visual acuity from best [20-20] to worst [20-80])</a:t>
            </a:r>
          </a:p>
          <a:p>
            <a:pPr algn="l">
              <a:buClr>
                <a:srgbClr val="000000"/>
              </a:buClr>
              <a:buSzPct val="100000"/>
              <a:buAutoNum type="arabicPeriod"/>
              <a:defRPr sz="2000"/>
            </a:pPr>
            <a:endParaRPr/>
          </a:p>
          <a:p>
            <a:pPr algn="l">
              <a:spcBef>
                <a:spcPts val="400"/>
              </a:spcBef>
              <a:buClr>
                <a:srgbClr val="000000"/>
              </a:buClr>
              <a:buSzPct val="100000"/>
              <a:buAutoNum type="arabicPeriod" startAt="2"/>
              <a:defRPr sz="2000"/>
            </a:pPr>
            <a:r>
              <a:t>Assign ranks to the individual values</a:t>
            </a:r>
          </a:p>
          <a:p>
            <a:pPr algn="l">
              <a:spcBef>
                <a:spcPts val="400"/>
              </a:spcBef>
              <a:defRPr sz="2000"/>
            </a:pPr>
            <a:r>
              <a:t>e.g. lowest rank:  with the best visual acuity (20-20) </a:t>
            </a:r>
          </a:p>
          <a:p>
            <a:pPr algn="l">
              <a:spcBef>
                <a:spcPts val="400"/>
              </a:spcBef>
              <a:defRPr sz="2000"/>
            </a:pPr>
            <a:r>
              <a:t>        highest rank: with worst visual acuity (20-80)</a:t>
            </a:r>
          </a:p>
          <a:p>
            <a:pPr algn="l">
              <a:spcBef>
                <a:spcPts val="400"/>
              </a:spcBef>
              <a:defRPr sz="2000"/>
            </a:pPr>
            <a:r>
              <a:t>       or vice versa</a:t>
            </a:r>
          </a:p>
          <a:p>
            <a:pPr algn="l">
              <a:buClr>
                <a:srgbClr val="000000"/>
              </a:buClr>
              <a:buSzPct val="100000"/>
              <a:buAutoNum type="arabicPeriod"/>
              <a:defRPr sz="2000"/>
            </a:pPr>
            <a:endParaRPr/>
          </a:p>
          <a:p>
            <a:pPr algn="l">
              <a:spcBef>
                <a:spcPts val="400"/>
              </a:spcBef>
              <a:defRPr sz="2000"/>
            </a:pPr>
            <a:r>
              <a:t>3. Group of observations has the same value</a:t>
            </a:r>
          </a:p>
          <a:p>
            <a:pPr marL="342900" indent="-342900" algn="l">
              <a:spcBef>
                <a:spcPts val="400"/>
              </a:spcBef>
              <a:buClr>
                <a:srgbClr val="000000"/>
              </a:buClr>
              <a:buSzPct val="100000"/>
              <a:buFont typeface="Arial"/>
              <a:buChar char="•"/>
              <a:defRPr sz="2000"/>
            </a:pPr>
            <a:r>
              <a:t> compute the range of ranks for the group (similar to signed-rank test)</a:t>
            </a:r>
          </a:p>
          <a:p>
            <a:pPr marL="342900" indent="-342900" algn="l">
              <a:spcBef>
                <a:spcPts val="400"/>
              </a:spcBef>
              <a:buClr>
                <a:srgbClr val="000000"/>
              </a:buClr>
              <a:buSzPct val="100000"/>
              <a:buFont typeface="Arial"/>
              <a:buChar char="•"/>
              <a:defRPr sz="2000"/>
            </a:pPr>
            <a:r>
              <a:t>assign the average rank for each observation in the group</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ubtitle 2"/>
          <p:cNvSpPr txBox="1">
            <a:spLocks noGrp="1"/>
          </p:cNvSpPr>
          <p:nvPr>
            <p:ph type="subTitle" idx="1"/>
          </p:nvPr>
        </p:nvSpPr>
        <p:spPr>
          <a:xfrm>
            <a:off x="533400" y="609600"/>
            <a:ext cx="7854950" cy="6019800"/>
          </a:xfrm>
          <a:prstGeom prst="rect">
            <a:avLst/>
          </a:prstGeom>
        </p:spPr>
        <p:txBody>
          <a:bodyPr/>
          <a:lstStyle/>
          <a:p>
            <a:pPr>
              <a:lnSpc>
                <a:spcPct val="90000"/>
              </a:lnSpc>
              <a:defRPr sz="3000" b="1"/>
            </a:pPr>
            <a:r>
              <a:rPr dirty="0"/>
              <a:t>Wilcoxon Rank-Sum Test </a:t>
            </a:r>
          </a:p>
          <a:p>
            <a:pPr>
              <a:lnSpc>
                <a:spcPct val="90000"/>
              </a:lnSpc>
              <a:defRPr sz="3000" b="1"/>
            </a:pPr>
            <a:r>
              <a:rPr dirty="0"/>
              <a:t>(Normal Approximation Method for Two-Sided Level </a:t>
            </a:r>
            <a:r>
              <a:rPr b="0" dirty="0">
                <a:latin typeface="Symbol"/>
                <a:ea typeface="Symbol"/>
                <a:cs typeface="Symbol"/>
                <a:sym typeface="Symbol"/>
              </a:rPr>
              <a:t>a </a:t>
            </a:r>
            <a:r>
              <a:rPr dirty="0"/>
              <a:t>Test)</a:t>
            </a:r>
          </a:p>
          <a:p>
            <a:pPr algn="l">
              <a:lnSpc>
                <a:spcPct val="90000"/>
              </a:lnSpc>
              <a:spcBef>
                <a:spcPts val="500"/>
              </a:spcBef>
              <a:buClr>
                <a:srgbClr val="000000"/>
              </a:buClr>
              <a:buSzPct val="100000"/>
              <a:buAutoNum type="arabicPeriod"/>
              <a:defRPr sz="2200"/>
            </a:pPr>
            <a:r>
              <a:rPr dirty="0"/>
              <a:t>Rank the observations</a:t>
            </a:r>
          </a:p>
          <a:p>
            <a:pPr algn="l">
              <a:lnSpc>
                <a:spcPct val="90000"/>
              </a:lnSpc>
              <a:spcBef>
                <a:spcPts val="500"/>
              </a:spcBef>
              <a:buClr>
                <a:srgbClr val="000000"/>
              </a:buClr>
              <a:buSzPct val="100000"/>
              <a:buAutoNum type="arabicPeriod"/>
              <a:defRPr sz="2200"/>
            </a:pPr>
            <a:r>
              <a:rPr dirty="0"/>
              <a:t>Compute the rank sum R1 in the first sample (the choice of sample is arbitrary)</a:t>
            </a:r>
          </a:p>
          <a:p>
            <a:pPr algn="l">
              <a:lnSpc>
                <a:spcPct val="90000"/>
              </a:lnSpc>
              <a:spcBef>
                <a:spcPts val="500"/>
              </a:spcBef>
              <a:buClr>
                <a:srgbClr val="000000"/>
              </a:buClr>
              <a:buSzPct val="100000"/>
              <a:buAutoNum type="arabicPeriod"/>
              <a:defRPr sz="2200"/>
            </a:pPr>
            <a:r>
              <a:rPr dirty="0"/>
              <a:t>If (</a:t>
            </a:r>
            <a:r>
              <a:rPr dirty="0" err="1"/>
              <a:t>i</a:t>
            </a:r>
            <a:r>
              <a:rPr dirty="0"/>
              <a:t>) </a:t>
            </a:r>
            <a:r>
              <a:rPr i="1" dirty="0"/>
              <a:t>R</a:t>
            </a:r>
            <a:r>
              <a:rPr i="1" baseline="-25000" dirty="0"/>
              <a:t>1</a:t>
            </a:r>
            <a:r>
              <a:rPr i="1" dirty="0"/>
              <a:t> </a:t>
            </a:r>
            <a:r>
              <a:rPr dirty="0">
                <a:latin typeface="Symbol"/>
                <a:ea typeface="Symbol"/>
                <a:cs typeface="Symbol"/>
                <a:sym typeface="Symbol"/>
              </a:rPr>
              <a:t>¹</a:t>
            </a:r>
            <a:r>
              <a:rPr i="1" dirty="0"/>
              <a:t> n</a:t>
            </a:r>
            <a:r>
              <a:rPr i="1" baseline="-25000" dirty="0"/>
              <a:t>1</a:t>
            </a:r>
            <a:r>
              <a:rPr i="1" dirty="0"/>
              <a:t>(n</a:t>
            </a:r>
            <a:r>
              <a:rPr i="1" baseline="-25000" dirty="0"/>
              <a:t>1</a:t>
            </a:r>
            <a:r>
              <a:rPr i="1" dirty="0"/>
              <a:t>+n</a:t>
            </a:r>
            <a:r>
              <a:rPr i="1" baseline="-25000" dirty="0"/>
              <a:t>2</a:t>
            </a:r>
            <a:r>
              <a:rPr dirty="0"/>
              <a:t>+1)/2 and there are no ties, then compute</a:t>
            </a:r>
          </a:p>
          <a:p>
            <a:pPr>
              <a:lnSpc>
                <a:spcPct val="90000"/>
              </a:lnSpc>
              <a:defRPr sz="2200" b="1">
                <a:solidFill>
                  <a:srgbClr val="4DE1EA"/>
                </a:solidFill>
              </a:defRPr>
            </a:pPr>
            <a:endParaRPr dirty="0"/>
          </a:p>
          <a:p>
            <a:pPr algn="l">
              <a:lnSpc>
                <a:spcPct val="90000"/>
              </a:lnSpc>
              <a:defRPr sz="2200"/>
            </a:pPr>
            <a:endParaRPr dirty="0"/>
          </a:p>
          <a:p>
            <a:pPr algn="l">
              <a:lnSpc>
                <a:spcPct val="90000"/>
              </a:lnSpc>
              <a:spcBef>
                <a:spcPts val="500"/>
              </a:spcBef>
              <a:defRPr sz="2200"/>
            </a:pPr>
            <a:r>
              <a:rPr dirty="0"/>
              <a:t>(ii)</a:t>
            </a:r>
            <a:r>
              <a:rPr i="1" dirty="0"/>
              <a:t>R</a:t>
            </a:r>
            <a:r>
              <a:rPr i="1" baseline="-25000" dirty="0"/>
              <a:t>1</a:t>
            </a:r>
            <a:r>
              <a:rPr i="1" dirty="0"/>
              <a:t> </a:t>
            </a:r>
            <a:r>
              <a:rPr dirty="0">
                <a:latin typeface="Symbol"/>
                <a:ea typeface="Symbol"/>
                <a:cs typeface="Symbol"/>
                <a:sym typeface="Symbol"/>
              </a:rPr>
              <a:t>¹</a:t>
            </a:r>
            <a:r>
              <a:rPr i="1" dirty="0"/>
              <a:t> n</a:t>
            </a:r>
            <a:r>
              <a:rPr i="1" baseline="-25000" dirty="0"/>
              <a:t>1</a:t>
            </a:r>
            <a:r>
              <a:rPr i="1" dirty="0"/>
              <a:t>(n</a:t>
            </a:r>
            <a:r>
              <a:rPr i="1" baseline="-25000" dirty="0"/>
              <a:t>1</a:t>
            </a:r>
            <a:r>
              <a:rPr i="1" dirty="0"/>
              <a:t>+n</a:t>
            </a:r>
            <a:r>
              <a:rPr i="1" baseline="-25000" dirty="0"/>
              <a:t>2</a:t>
            </a:r>
            <a:r>
              <a:rPr dirty="0"/>
              <a:t>+1)/2 and there are ties, then compute</a:t>
            </a:r>
          </a:p>
          <a:p>
            <a:pPr algn="l">
              <a:lnSpc>
                <a:spcPct val="90000"/>
              </a:lnSpc>
              <a:defRPr sz="2200"/>
            </a:pPr>
            <a:endParaRPr dirty="0"/>
          </a:p>
          <a:p>
            <a:pPr algn="l">
              <a:lnSpc>
                <a:spcPct val="90000"/>
              </a:lnSpc>
              <a:defRPr sz="2200"/>
            </a:pPr>
            <a:endParaRPr dirty="0"/>
          </a:p>
          <a:p>
            <a:pPr algn="l">
              <a:lnSpc>
                <a:spcPct val="90000"/>
              </a:lnSpc>
              <a:defRPr sz="2200"/>
            </a:pPr>
            <a:endParaRPr dirty="0"/>
          </a:p>
          <a:p>
            <a:pPr algn="l">
              <a:lnSpc>
                <a:spcPct val="90000"/>
              </a:lnSpc>
              <a:spcBef>
                <a:spcPts val="500"/>
              </a:spcBef>
              <a:defRPr sz="2200"/>
            </a:pPr>
            <a:r>
              <a:rPr dirty="0"/>
              <a:t>where </a:t>
            </a:r>
            <a:r>
              <a:rPr i="1" dirty="0" err="1"/>
              <a:t>t</a:t>
            </a:r>
            <a:r>
              <a:rPr i="1" baseline="-25000" dirty="0" err="1"/>
              <a:t>i</a:t>
            </a:r>
            <a:r>
              <a:rPr dirty="0"/>
              <a:t> refers to the number of observations with the same value in the </a:t>
            </a:r>
            <a:r>
              <a:rPr i="1" dirty="0" err="1"/>
              <a:t>i</a:t>
            </a:r>
            <a:r>
              <a:rPr dirty="0" err="1"/>
              <a:t>th</a:t>
            </a:r>
            <a:r>
              <a:rPr dirty="0"/>
              <a:t> tied group and g is the number of tied groups</a:t>
            </a:r>
          </a:p>
        </p:txBody>
      </p:sp>
      <p:pic>
        <p:nvPicPr>
          <p:cNvPr id="189" name="Picture 2" descr="Picture 2"/>
          <p:cNvPicPr>
            <a:picLocks noChangeAspect="1"/>
          </p:cNvPicPr>
          <p:nvPr/>
        </p:nvPicPr>
        <p:blipFill>
          <a:blip r:embed="rId3"/>
          <a:stretch>
            <a:fillRect/>
          </a:stretch>
        </p:blipFill>
        <p:spPr>
          <a:xfrm>
            <a:off x="2514600" y="3400647"/>
            <a:ext cx="3495675" cy="600076"/>
          </a:xfrm>
          <a:prstGeom prst="rect">
            <a:avLst/>
          </a:prstGeom>
          <a:ln w="12700">
            <a:miter lim="400000"/>
          </a:ln>
        </p:spPr>
      </p:pic>
      <p:pic>
        <p:nvPicPr>
          <p:cNvPr id="190" name="Picture 3" descr="Picture 3"/>
          <p:cNvPicPr>
            <a:picLocks noChangeAspect="1"/>
          </p:cNvPicPr>
          <p:nvPr/>
        </p:nvPicPr>
        <p:blipFill>
          <a:blip r:embed="rId4"/>
          <a:stretch>
            <a:fillRect/>
          </a:stretch>
        </p:blipFill>
        <p:spPr>
          <a:xfrm>
            <a:off x="1970086" y="4572000"/>
            <a:ext cx="4981576" cy="1009650"/>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3738-46A4-46A4-ABFA-588D39627902}"/>
              </a:ext>
            </a:extLst>
          </p:cNvPr>
          <p:cNvSpPr>
            <a:spLocks noGrp="1"/>
          </p:cNvSpPr>
          <p:nvPr>
            <p:ph type="title"/>
          </p:nvPr>
        </p:nvSpPr>
        <p:spPr/>
        <p:txBody>
          <a:bodyPr>
            <a:normAutofit/>
          </a:bodyPr>
          <a:lstStyle/>
          <a:p>
            <a:r>
              <a:rPr lang="en-US" sz="3000" b="1" dirty="0"/>
              <a:t>Types of Data</a:t>
            </a:r>
          </a:p>
        </p:txBody>
      </p:sp>
      <p:sp>
        <p:nvSpPr>
          <p:cNvPr id="3" name="Text Placeholder 2">
            <a:extLst>
              <a:ext uri="{FF2B5EF4-FFF2-40B4-BE49-F238E27FC236}">
                <a16:creationId xmlns:a16="http://schemas.microsoft.com/office/drawing/2014/main" id="{0653A848-C615-4083-B388-6A6FEFBC6391}"/>
              </a:ext>
            </a:extLst>
          </p:cNvPr>
          <p:cNvSpPr>
            <a:spLocks noGrp="1"/>
          </p:cNvSpPr>
          <p:nvPr>
            <p:ph type="body" idx="1"/>
          </p:nvPr>
        </p:nvSpPr>
        <p:spPr>
          <a:xfrm>
            <a:off x="457200" y="1600200"/>
            <a:ext cx="8229600" cy="5100403"/>
          </a:xfrm>
        </p:spPr>
        <p:txBody>
          <a:bodyPr>
            <a:normAutofit/>
          </a:bodyPr>
          <a:lstStyle/>
          <a:p>
            <a:r>
              <a:rPr lang="en-US" sz="2400" b="1" dirty="0"/>
              <a:t>Categorical variables</a:t>
            </a:r>
            <a:r>
              <a:rPr lang="en-US" sz="2400" dirty="0"/>
              <a:t>: two or more categories that do not have any ordering</a:t>
            </a:r>
          </a:p>
          <a:p>
            <a:pPr marL="0" indent="0">
              <a:buNone/>
            </a:pPr>
            <a:r>
              <a:rPr lang="en-US" sz="2400" dirty="0"/>
              <a:t>     e.g. race and ethnicity</a:t>
            </a:r>
          </a:p>
          <a:p>
            <a:pPr marL="0" indent="0">
              <a:buNone/>
            </a:pPr>
            <a:endParaRPr lang="en-US" sz="2400" dirty="0"/>
          </a:p>
          <a:p>
            <a:r>
              <a:rPr lang="en-US" sz="2400" b="1" dirty="0"/>
              <a:t>Dichotomous variables</a:t>
            </a:r>
            <a:r>
              <a:rPr lang="en-US" sz="2400" dirty="0"/>
              <a:t>: two possible values </a:t>
            </a:r>
          </a:p>
          <a:p>
            <a:pPr marL="0" indent="0">
              <a:buNone/>
            </a:pPr>
            <a:r>
              <a:rPr lang="en-US" sz="2400" dirty="0"/>
              <a:t>    e.g. gender, death, disease status</a:t>
            </a:r>
          </a:p>
          <a:p>
            <a:pPr marL="0" indent="0">
              <a:buNone/>
            </a:pPr>
            <a:endParaRPr lang="en-US" sz="2400" dirty="0"/>
          </a:p>
          <a:p>
            <a:r>
              <a:rPr lang="en-US" sz="2400" b="1" dirty="0"/>
              <a:t>Ordinal variables</a:t>
            </a:r>
            <a:r>
              <a:rPr lang="en-US" sz="2400" dirty="0"/>
              <a:t>: more than two ranked or ordered values </a:t>
            </a:r>
          </a:p>
          <a:p>
            <a:pPr marL="0" indent="0">
              <a:buNone/>
            </a:pPr>
            <a:r>
              <a:rPr lang="en-US" sz="2400" dirty="0"/>
              <a:t>    e.g., amount of current smoking: none, &lt;10/day, 10- </a:t>
            </a:r>
          </a:p>
          <a:p>
            <a:pPr marL="0" indent="0">
              <a:buNone/>
            </a:pPr>
            <a:r>
              <a:rPr lang="en-US" sz="2400" dirty="0"/>
              <a:t>    20/day, 21-30/day, &gt;30/day</a:t>
            </a:r>
          </a:p>
          <a:p>
            <a:endParaRPr lang="en-US" dirty="0"/>
          </a:p>
        </p:txBody>
      </p:sp>
    </p:spTree>
    <p:extLst>
      <p:ext uri="{BB962C8B-B14F-4D97-AF65-F5344CB8AC3E}">
        <p14:creationId xmlns:p14="http://schemas.microsoft.com/office/powerpoint/2010/main" val="394568166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ubtitle 2"/>
          <p:cNvSpPr txBox="1">
            <a:spLocks noGrp="1"/>
          </p:cNvSpPr>
          <p:nvPr>
            <p:ph type="subTitle" idx="1"/>
          </p:nvPr>
        </p:nvSpPr>
        <p:spPr>
          <a:xfrm>
            <a:off x="533400" y="762000"/>
            <a:ext cx="7854950" cy="5638800"/>
          </a:xfrm>
          <a:prstGeom prst="rect">
            <a:avLst/>
          </a:prstGeom>
        </p:spPr>
        <p:txBody>
          <a:bodyPr/>
          <a:lstStyle/>
          <a:p>
            <a:pPr algn="l">
              <a:spcBef>
                <a:spcPts val="500"/>
              </a:spcBef>
              <a:defRPr sz="2200"/>
            </a:pPr>
            <a:r>
              <a:rPr dirty="0"/>
              <a:t>(iii) If R1 = n1(n1+n2+1)/2, then T = 0</a:t>
            </a:r>
          </a:p>
          <a:p>
            <a:pPr algn="l">
              <a:spcBef>
                <a:spcPts val="500"/>
              </a:spcBef>
              <a:buClr>
                <a:srgbClr val="000000"/>
              </a:buClr>
              <a:buSzPct val="100000"/>
              <a:buAutoNum type="arabicPeriod" startAt="4"/>
              <a:defRPr sz="2200"/>
            </a:pPr>
            <a:r>
              <a:rPr dirty="0"/>
              <a:t>If T &gt; z</a:t>
            </a:r>
            <a:r>
              <a:rPr baseline="-25000" dirty="0"/>
              <a:t>1-</a:t>
            </a:r>
            <a:r>
              <a:rPr baseline="-25000" dirty="0">
                <a:latin typeface="Symbol"/>
                <a:ea typeface="Symbol"/>
                <a:cs typeface="Symbol"/>
                <a:sym typeface="Symbol"/>
              </a:rPr>
              <a:t>a</a:t>
            </a:r>
            <a:r>
              <a:rPr baseline="-25000" dirty="0"/>
              <a:t>/2 </a:t>
            </a:r>
            <a:r>
              <a:rPr dirty="0"/>
              <a:t>then reject H0. Otherwise, accept H0.</a:t>
            </a:r>
          </a:p>
          <a:p>
            <a:pPr algn="l">
              <a:buClr>
                <a:srgbClr val="000000"/>
              </a:buClr>
              <a:buSzPct val="100000"/>
              <a:buAutoNum type="arabicPeriod" startAt="4"/>
              <a:defRPr sz="2200" baseline="-25000"/>
            </a:pPr>
            <a:endParaRPr dirty="0"/>
          </a:p>
          <a:p>
            <a:pPr algn="l">
              <a:spcBef>
                <a:spcPts val="500"/>
              </a:spcBef>
              <a:buClr>
                <a:srgbClr val="000000"/>
              </a:buClr>
              <a:buSzPct val="100000"/>
              <a:buAutoNum type="arabicPeriod" startAt="5"/>
              <a:defRPr sz="2200"/>
            </a:pPr>
            <a:r>
              <a:rPr dirty="0"/>
              <a:t>Compute the exact p-value by p = 2 ×[1-</a:t>
            </a:r>
            <a:r>
              <a:rPr dirty="0">
                <a:latin typeface="Symbol"/>
                <a:ea typeface="Symbol"/>
                <a:cs typeface="Symbol"/>
                <a:sym typeface="Symbol"/>
              </a:rPr>
              <a:t>F</a:t>
            </a:r>
            <a:r>
              <a:rPr dirty="0"/>
              <a:t>(T)]</a:t>
            </a:r>
            <a:endParaRPr lang="en-US" dirty="0"/>
          </a:p>
          <a:p>
            <a:pPr algn="l">
              <a:spcBef>
                <a:spcPts val="500"/>
              </a:spcBef>
              <a:buClr>
                <a:srgbClr val="000000"/>
              </a:buClr>
              <a:buSzPct val="100000"/>
              <a:defRPr sz="2200"/>
            </a:pPr>
            <a:endParaRPr dirty="0"/>
          </a:p>
          <a:p>
            <a:pPr algn="l">
              <a:spcBef>
                <a:spcPts val="500"/>
              </a:spcBef>
              <a:buClr>
                <a:srgbClr val="000000"/>
              </a:buClr>
              <a:buSzPct val="100000"/>
              <a:buAutoNum type="arabicPeriod" startAt="5"/>
              <a:defRPr sz="2200"/>
            </a:pPr>
            <a:r>
              <a:rPr dirty="0"/>
              <a:t>Conditions:</a:t>
            </a:r>
          </a:p>
          <a:p>
            <a:pPr marL="342900" indent="-342900" algn="l">
              <a:spcBef>
                <a:spcPts val="500"/>
              </a:spcBef>
              <a:buClr>
                <a:srgbClr val="000000"/>
              </a:buClr>
              <a:buSzPct val="100000"/>
              <a:buFont typeface="Arial"/>
              <a:buChar char="•"/>
              <a:defRPr sz="2200"/>
            </a:pPr>
            <a:r>
              <a:rPr dirty="0"/>
              <a:t>both </a:t>
            </a:r>
            <a:r>
              <a:rPr b="1" dirty="0"/>
              <a:t>n1</a:t>
            </a:r>
            <a:r>
              <a:rPr dirty="0"/>
              <a:t> and </a:t>
            </a:r>
            <a:r>
              <a:rPr b="1" dirty="0"/>
              <a:t>n2</a:t>
            </a:r>
            <a:r>
              <a:rPr dirty="0"/>
              <a:t> are </a:t>
            </a:r>
            <a:r>
              <a:rPr lang="en-US" dirty="0">
                <a:latin typeface="DengXian" panose="02010600030101010101" pitchFamily="2" charset="-122"/>
                <a:ea typeface="DengXian" panose="02010600030101010101" pitchFamily="2" charset="-122"/>
              </a:rPr>
              <a:t>≥</a:t>
            </a:r>
            <a:r>
              <a:rPr dirty="0"/>
              <a:t>10</a:t>
            </a:r>
          </a:p>
          <a:p>
            <a:pPr marL="342900" indent="-342900" algn="l">
              <a:spcBef>
                <a:spcPts val="500"/>
              </a:spcBef>
              <a:buClr>
                <a:srgbClr val="000000"/>
              </a:buClr>
              <a:buSzPct val="100000"/>
              <a:buFont typeface="Arial"/>
              <a:buChar char="•"/>
              <a:defRPr sz="2200"/>
            </a:pPr>
            <a:r>
              <a:rPr dirty="0"/>
              <a:t>there is an underlying continuous distribution</a:t>
            </a:r>
          </a:p>
        </p:txBody>
      </p:sp>
      <p:pic>
        <p:nvPicPr>
          <p:cNvPr id="195" name="Picture 2" descr="Picture 2"/>
          <p:cNvPicPr>
            <a:picLocks noChangeAspect="1"/>
          </p:cNvPicPr>
          <p:nvPr/>
        </p:nvPicPr>
        <p:blipFill>
          <a:blip r:embed="rId3"/>
          <a:stretch>
            <a:fillRect/>
          </a:stretch>
        </p:blipFill>
        <p:spPr>
          <a:xfrm>
            <a:off x="2108199" y="4040174"/>
            <a:ext cx="4394201" cy="2563826"/>
          </a:xfrm>
          <a:prstGeom prst="rect">
            <a:avLst/>
          </a:prstGeom>
          <a:ln w="12700">
            <a:miter lim="400000"/>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022E-2CBC-42C2-8231-C5AC544D13ED}"/>
              </a:ext>
            </a:extLst>
          </p:cNvPr>
          <p:cNvSpPr>
            <a:spLocks noGrp="1"/>
          </p:cNvSpPr>
          <p:nvPr>
            <p:ph type="title"/>
          </p:nvPr>
        </p:nvSpPr>
        <p:spPr>
          <a:xfrm>
            <a:off x="457200" y="200818"/>
            <a:ext cx="8229600" cy="670721"/>
          </a:xfrm>
        </p:spPr>
        <p:txBody>
          <a:bodyPr>
            <a:normAutofit fontScale="90000"/>
          </a:bodyPr>
          <a:lstStyle/>
          <a:p>
            <a:r>
              <a:rPr lang="en-US" sz="3000" b="1" dirty="0">
                <a:solidFill>
                  <a:schemeClr val="tx1"/>
                </a:solidFill>
              </a:rPr>
              <a:t>Example on Wilcoxon Rank-sum Test - </a:t>
            </a:r>
            <a:r>
              <a:rPr lang="en" altLang="zh-CN" sz="3000" b="1" dirty="0">
                <a:solidFill>
                  <a:schemeClr val="tx1"/>
                </a:solidFill>
                <a:cs typeface="+mn-ea"/>
                <a:sym typeface="+mn-lt"/>
              </a:rPr>
              <a:t>Ophthalmology</a:t>
            </a:r>
            <a:endParaRPr lang="en-US" sz="3000" b="1" dirty="0">
              <a:solidFill>
                <a:schemeClr val="tx1"/>
              </a:solidFill>
            </a:endParaRPr>
          </a:p>
        </p:txBody>
      </p:sp>
      <p:sp>
        <p:nvSpPr>
          <p:cNvPr id="3" name="Text Placeholder 2">
            <a:extLst>
              <a:ext uri="{FF2B5EF4-FFF2-40B4-BE49-F238E27FC236}">
                <a16:creationId xmlns:a16="http://schemas.microsoft.com/office/drawing/2014/main" id="{B882B3BF-9798-452A-BE4B-2969FB310A95}"/>
              </a:ext>
            </a:extLst>
          </p:cNvPr>
          <p:cNvSpPr>
            <a:spLocks noGrp="1"/>
          </p:cNvSpPr>
          <p:nvPr>
            <p:ph type="body" idx="1"/>
          </p:nvPr>
        </p:nvSpPr>
        <p:spPr>
          <a:xfrm>
            <a:off x="457199" y="1166018"/>
            <a:ext cx="8229600" cy="4525963"/>
          </a:xfrm>
        </p:spPr>
        <p:txBody>
          <a:bodyPr/>
          <a:lstStyle/>
          <a:p>
            <a:r>
              <a:rPr lang="en-US" sz="2000" b="1" dirty="0"/>
              <a:t>Question: </a:t>
            </a:r>
            <a:r>
              <a:rPr lang="en" altLang="zh-CN" sz="2000" b="1" dirty="0">
                <a:cs typeface="+mn-ea"/>
                <a:sym typeface="+mn-lt"/>
              </a:rPr>
              <a:t>Compute the ranks for the visual-acuity data in Table 9.3. </a:t>
            </a:r>
          </a:p>
          <a:p>
            <a:endParaRPr lang="en-US" dirty="0"/>
          </a:p>
        </p:txBody>
      </p:sp>
      <p:pic>
        <p:nvPicPr>
          <p:cNvPr id="5" name="Picture 2" descr="Picture 2">
            <a:extLst>
              <a:ext uri="{FF2B5EF4-FFF2-40B4-BE49-F238E27FC236}">
                <a16:creationId xmlns:a16="http://schemas.microsoft.com/office/drawing/2014/main" id="{BD1947AD-D4E5-4031-8747-991A781A9700}"/>
              </a:ext>
            </a:extLst>
          </p:cNvPr>
          <p:cNvPicPr>
            <a:picLocks noChangeAspect="1"/>
          </p:cNvPicPr>
          <p:nvPr/>
        </p:nvPicPr>
        <p:blipFill>
          <a:blip r:embed="rId3"/>
          <a:stretch>
            <a:fillRect/>
          </a:stretch>
        </p:blipFill>
        <p:spPr>
          <a:xfrm>
            <a:off x="1219992" y="1881981"/>
            <a:ext cx="6907215" cy="2819400"/>
          </a:xfrm>
          <a:prstGeom prst="rect">
            <a:avLst/>
          </a:prstGeom>
          <a:ln w="12700">
            <a:miter lim="400000"/>
          </a:ln>
        </p:spPr>
      </p:pic>
    </p:spTree>
    <p:extLst>
      <p:ext uri="{BB962C8B-B14F-4D97-AF65-F5344CB8AC3E}">
        <p14:creationId xmlns:p14="http://schemas.microsoft.com/office/powerpoint/2010/main" val="366252644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BEC915-87DD-4852-BEF1-7A8E9125CB81}"/>
              </a:ext>
            </a:extLst>
          </p:cNvPr>
          <p:cNvSpPr txBox="1"/>
          <p:nvPr/>
        </p:nvSpPr>
        <p:spPr>
          <a:xfrm>
            <a:off x="406400" y="1058865"/>
            <a:ext cx="8331200" cy="52290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indent="0">
              <a:lnSpc>
                <a:spcPct val="120000"/>
              </a:lnSpc>
              <a:spcBef>
                <a:spcPts val="0"/>
              </a:spcBef>
              <a:buNone/>
            </a:pPr>
            <a:r>
              <a:rPr lang="en" altLang="zh-CN" sz="2000" b="1" dirty="0">
                <a:cs typeface="+mn-ea"/>
                <a:sym typeface="+mn-lt"/>
              </a:rPr>
              <a:t>Solution: </a:t>
            </a:r>
          </a:p>
          <a:p>
            <a:pPr marL="342900" indent="-342900">
              <a:lnSpc>
                <a:spcPct val="120000"/>
              </a:lnSpc>
              <a:spcBef>
                <a:spcPts val="0"/>
              </a:spcBef>
              <a:buFont typeface="Arial" panose="020B0604020202020204" pitchFamily="34" charset="0"/>
              <a:buChar char="•"/>
            </a:pPr>
            <a:r>
              <a:rPr lang="en" altLang="zh-CN" sz="2000" dirty="0">
                <a:cs typeface="+mn-ea"/>
                <a:sym typeface="+mn-lt"/>
              </a:rPr>
              <a:t>First collect all people with the same visual acuity over the two groups, as shown in Table 9.3. </a:t>
            </a:r>
          </a:p>
          <a:p>
            <a:pPr marL="0" indent="0">
              <a:lnSpc>
                <a:spcPct val="120000"/>
              </a:lnSpc>
              <a:spcBef>
                <a:spcPts val="0"/>
              </a:spcBef>
              <a:buNone/>
            </a:pPr>
            <a:endParaRPr lang="en" altLang="zh-CN" sz="2000" dirty="0">
              <a:cs typeface="+mn-ea"/>
              <a:sym typeface="+mn-lt"/>
            </a:endParaRPr>
          </a:p>
          <a:p>
            <a:pPr marL="342900" indent="-342900">
              <a:lnSpc>
                <a:spcPct val="120000"/>
              </a:lnSpc>
              <a:spcBef>
                <a:spcPts val="0"/>
              </a:spcBef>
              <a:buFont typeface="Arial" panose="020B0604020202020204" pitchFamily="34" charset="0"/>
              <a:buChar char="•"/>
            </a:pPr>
            <a:r>
              <a:rPr lang="en" altLang="zh-CN" sz="2000" dirty="0">
                <a:cs typeface="+mn-ea"/>
                <a:sym typeface="+mn-lt"/>
              </a:rPr>
              <a:t>There are 6 people with visual acuity 20–20 who have a rank range of 1–6 and are assigned an average rank of (1 + 6)/2 = 3.5. </a:t>
            </a:r>
          </a:p>
          <a:p>
            <a:pPr marL="0" indent="0">
              <a:lnSpc>
                <a:spcPct val="120000"/>
              </a:lnSpc>
              <a:spcBef>
                <a:spcPts val="0"/>
              </a:spcBef>
              <a:buNone/>
            </a:pPr>
            <a:endParaRPr lang="en" altLang="zh-CN" sz="2000" dirty="0">
              <a:cs typeface="+mn-ea"/>
              <a:sym typeface="+mn-lt"/>
            </a:endParaRPr>
          </a:p>
          <a:p>
            <a:pPr marL="342900" indent="-342900">
              <a:lnSpc>
                <a:spcPct val="120000"/>
              </a:lnSpc>
              <a:spcBef>
                <a:spcPts val="0"/>
              </a:spcBef>
              <a:buFont typeface="Arial" panose="020B0604020202020204" pitchFamily="34" charset="0"/>
              <a:buChar char="•"/>
            </a:pPr>
            <a:r>
              <a:rPr lang="en" altLang="zh-CN" sz="2000" dirty="0">
                <a:cs typeface="+mn-ea"/>
                <a:sym typeface="+mn-lt"/>
              </a:rPr>
              <a:t>There are 14 people for the two groups combined with visual acuity 20–25. The rank range for this group is from (1 + 6) to (14 + 6) = 7 to 20. </a:t>
            </a:r>
          </a:p>
          <a:p>
            <a:pPr marL="0" indent="0">
              <a:lnSpc>
                <a:spcPct val="120000"/>
              </a:lnSpc>
              <a:spcBef>
                <a:spcPts val="0"/>
              </a:spcBef>
              <a:buNone/>
            </a:pPr>
            <a:endParaRPr lang="en" altLang="zh-CN" sz="2000" dirty="0">
              <a:cs typeface="+mn-ea"/>
              <a:sym typeface="+mn-lt"/>
            </a:endParaRPr>
          </a:p>
          <a:p>
            <a:pPr marL="342900" indent="-342900">
              <a:lnSpc>
                <a:spcPct val="120000"/>
              </a:lnSpc>
              <a:spcBef>
                <a:spcPts val="0"/>
              </a:spcBef>
              <a:buFont typeface="Arial" panose="020B0604020202020204" pitchFamily="34" charset="0"/>
              <a:buChar char="•"/>
            </a:pPr>
            <a:r>
              <a:rPr lang="en" altLang="zh-CN" sz="2000" dirty="0">
                <a:cs typeface="+mn-ea"/>
                <a:sym typeface="+mn-lt"/>
              </a:rPr>
              <a:t>All people in this group are assigned the average rank = (7 + 20)/2 = 13.5, and similarly for the other groups. The column</a:t>
            </a:r>
            <a:r>
              <a:rPr lang="zh-CN" altLang="en-US" sz="2000" dirty="0">
                <a:cs typeface="+mn-ea"/>
                <a:sym typeface="+mn-lt"/>
              </a:rPr>
              <a:t> </a:t>
            </a:r>
            <a:r>
              <a:rPr lang="en-US" altLang="zh-CN" sz="2000" dirty="0">
                <a:cs typeface="+mn-ea"/>
                <a:sym typeface="+mn-lt"/>
              </a:rPr>
              <a:t>‘</a:t>
            </a:r>
            <a:r>
              <a:rPr lang="en" altLang="zh-CN" sz="2000" dirty="0">
                <a:cs typeface="+mn-ea"/>
                <a:sym typeface="+mn-lt"/>
              </a:rPr>
              <a:t>Average rank’ in table 9.3 depicts the ranks as required.</a:t>
            </a:r>
          </a:p>
        </p:txBody>
      </p:sp>
      <p:sp>
        <p:nvSpPr>
          <p:cNvPr id="6" name="Title 1">
            <a:extLst>
              <a:ext uri="{FF2B5EF4-FFF2-40B4-BE49-F238E27FC236}">
                <a16:creationId xmlns:a16="http://schemas.microsoft.com/office/drawing/2014/main" id="{AF0285ED-15A2-4D3B-BF43-3441C930A7B3}"/>
              </a:ext>
            </a:extLst>
          </p:cNvPr>
          <p:cNvSpPr txBox="1">
            <a:spLocks/>
          </p:cNvSpPr>
          <p:nvPr/>
        </p:nvSpPr>
        <p:spPr>
          <a:xfrm>
            <a:off x="457200" y="200818"/>
            <a:ext cx="8229600" cy="6707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fontScale="77500" lnSpcReduction="20000"/>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a:lstStyle>
          <a:p>
            <a:pPr hangingPunct="1"/>
            <a:r>
              <a:rPr lang="en-US" sz="3000" b="1" dirty="0">
                <a:solidFill>
                  <a:schemeClr val="tx1"/>
                </a:solidFill>
              </a:rPr>
              <a:t>Example on Wilcoxon Rank-sum Test</a:t>
            </a:r>
          </a:p>
          <a:p>
            <a:pPr hangingPunct="1"/>
            <a:r>
              <a:rPr lang="en-US" sz="3000" dirty="0">
                <a:solidFill>
                  <a:schemeClr val="tx1"/>
                </a:solidFill>
              </a:rPr>
              <a:t> - </a:t>
            </a:r>
            <a:r>
              <a:rPr lang="en" altLang="zh-CN" sz="3000" dirty="0">
                <a:solidFill>
                  <a:schemeClr val="tx1"/>
                </a:solidFill>
                <a:cs typeface="+mn-ea"/>
                <a:sym typeface="+mn-lt"/>
              </a:rPr>
              <a:t>Ophthalmology</a:t>
            </a:r>
            <a:endParaRPr lang="en-US" sz="3000" dirty="0">
              <a:solidFill>
                <a:schemeClr val="tx1"/>
              </a:solidFill>
            </a:endParaRPr>
          </a:p>
        </p:txBody>
      </p:sp>
    </p:spTree>
    <p:extLst>
      <p:ext uri="{BB962C8B-B14F-4D97-AF65-F5344CB8AC3E}">
        <p14:creationId xmlns:p14="http://schemas.microsoft.com/office/powerpoint/2010/main" val="115084905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4504BCD-BDA4-4046-90B6-4ABA8EE16F1C}"/>
                  </a:ext>
                </a:extLst>
              </p:cNvPr>
              <p:cNvSpPr>
                <a:spLocks noGrp="1"/>
              </p:cNvSpPr>
              <p:nvPr>
                <p:ph idx="1"/>
              </p:nvPr>
            </p:nvSpPr>
            <p:spPr>
              <a:xfrm>
                <a:off x="275034" y="794545"/>
                <a:ext cx="8593931" cy="5441155"/>
              </a:xfrm>
            </p:spPr>
            <p:txBody>
              <a:bodyPr>
                <a:normAutofit/>
              </a:bodyPr>
              <a:lstStyle/>
              <a:p>
                <a:pPr marL="0" indent="0">
                  <a:spcBef>
                    <a:spcPts val="0"/>
                  </a:spcBef>
                  <a:buNone/>
                </a:pPr>
                <a:r>
                  <a:rPr lang="en" altLang="zh-CN" sz="2000" b="1" dirty="0">
                    <a:latin typeface="+mj-lt"/>
                    <a:cs typeface="+mn-ea"/>
                    <a:sym typeface="+mn-lt"/>
                  </a:rPr>
                  <a:t>Question: Perform the Wilcoxon rank-sum test for the data in Table 9.3. </a:t>
                </a:r>
              </a:p>
              <a:p>
                <a:pPr marL="0" indent="0">
                  <a:spcBef>
                    <a:spcPts val="0"/>
                  </a:spcBef>
                  <a:buNone/>
                </a:pPr>
                <a:endParaRPr lang="en" altLang="zh-CN" sz="2000" dirty="0">
                  <a:latin typeface="+mj-lt"/>
                  <a:cs typeface="+mn-ea"/>
                  <a:sym typeface="+mn-lt"/>
                </a:endParaRPr>
              </a:p>
              <a:p>
                <a:pPr marL="0" indent="0">
                  <a:spcBef>
                    <a:spcPts val="0"/>
                  </a:spcBef>
                  <a:buNone/>
                </a:pPr>
                <a:r>
                  <a:rPr lang="en" altLang="zh-CN" sz="2000" b="1" dirty="0">
                    <a:latin typeface="+mj-lt"/>
                    <a:cs typeface="+mn-ea"/>
                    <a:sym typeface="+mn-lt"/>
                  </a:rPr>
                  <a:t>Solution: </a:t>
                </a:r>
              </a:p>
              <a:p>
                <a:pPr marL="0" indent="0">
                  <a:spcBef>
                    <a:spcPts val="0"/>
                  </a:spcBef>
                  <a:buNone/>
                </a:pPr>
                <a:endParaRPr lang="en" altLang="zh-CN" sz="2000" b="1" dirty="0">
                  <a:latin typeface="+mj-lt"/>
                  <a:cs typeface="+mn-ea"/>
                  <a:sym typeface="+mn-lt"/>
                </a:endParaRPr>
              </a:p>
              <a:p>
                <a:pPr marL="0" indent="0">
                  <a:spcBef>
                    <a:spcPts val="0"/>
                  </a:spcBef>
                  <a:buNone/>
                </a:pPr>
                <a:r>
                  <a:rPr lang="en" altLang="zh-CN" sz="2000" dirty="0">
                    <a:latin typeface="+mj-lt"/>
                    <a:cs typeface="+mn-ea"/>
                    <a:sym typeface="+mn-lt"/>
                  </a:rPr>
                  <a:t>Because the minimum sample size in the two samples is 25 ≥ 10,the normal approximation can be used. </a:t>
                </a:r>
              </a:p>
              <a:p>
                <a:pPr marL="0" indent="0">
                  <a:spcBef>
                    <a:spcPts val="0"/>
                  </a:spcBef>
                  <a:buNone/>
                </a:pPr>
                <a:endParaRPr lang="en" altLang="zh-CN" sz="2000" dirty="0">
                  <a:latin typeface="+mj-lt"/>
                  <a:cs typeface="+mn-ea"/>
                  <a:sym typeface="+mn-lt"/>
                </a:endParaRPr>
              </a:p>
              <a:p>
                <a:pPr marL="0" indent="0">
                  <a:spcBef>
                    <a:spcPts val="0"/>
                  </a:spcBef>
                  <a:buNone/>
                </a:pPr>
                <a:r>
                  <a:rPr lang="en" altLang="zh-CN" sz="2000" dirty="0">
                    <a:latin typeface="+mj-lt"/>
                    <a:cs typeface="+mn-ea"/>
                    <a:sym typeface="+mn-lt"/>
                  </a:rPr>
                  <a:t>The rank sum in the dominant group is given by </a:t>
                </a:r>
              </a:p>
              <a:p>
                <a:pPr marL="0" indent="0">
                  <a:spcBef>
                    <a:spcPts val="0"/>
                  </a:spcBef>
                  <a:buNone/>
                </a:pPr>
                <a14:m>
                  <m:oMathPara xmlns:m="http://schemas.openxmlformats.org/officeDocument/2006/math">
                    <m:oMathParaPr>
                      <m:jc m:val="left"/>
                    </m:oMathParaPr>
                    <m:oMath xmlns:m="http://schemas.openxmlformats.org/officeDocument/2006/math">
                      <m:r>
                        <a:rPr lang="en" altLang="zh-CN" sz="2000" i="1" dirty="0">
                          <a:latin typeface="Cambria Math" panose="02040503050406030204" pitchFamily="18" charset="0"/>
                          <a:cs typeface="+mn-ea"/>
                          <a:sym typeface="+mn-lt"/>
                        </a:rPr>
                        <m:t>  </m:t>
                      </m:r>
                      <m:r>
                        <a:rPr lang="en" altLang="zh-CN" sz="2000" i="1" dirty="0">
                          <a:latin typeface="Cambria Math" panose="02040503050406030204" pitchFamily="18" charset="0"/>
                          <a:cs typeface="+mn-ea"/>
                          <a:sym typeface="+mn-lt"/>
                        </a:rPr>
                        <m:t>𝑅</m:t>
                      </m:r>
                      <m:r>
                        <a:rPr lang="en" altLang="zh-CN" sz="2000" i="1" baseline="-25000" dirty="0">
                          <a:latin typeface="Cambria Math" panose="02040503050406030204" pitchFamily="18" charset="0"/>
                          <a:cs typeface="+mn-ea"/>
                          <a:sym typeface="+mn-lt"/>
                        </a:rPr>
                        <m:t>1</m:t>
                      </m:r>
                      <m:r>
                        <a:rPr lang="en" altLang="zh-CN" sz="2000" i="1" dirty="0">
                          <a:latin typeface="Cambria Math" panose="02040503050406030204" pitchFamily="18" charset="0"/>
                          <a:cs typeface="+mn-ea"/>
                          <a:sym typeface="+mn-lt"/>
                        </a:rPr>
                        <m:t> =5(3.5)+9(13.5)+6(25.5)+3(34)+2(42.5) = 17.5 + 121.5 + 153 + 102 + 85 = 479 </m:t>
                      </m:r>
                    </m:oMath>
                  </m:oMathPara>
                </a14:m>
                <a:endParaRPr lang="en" altLang="zh-CN" sz="2000" dirty="0">
                  <a:latin typeface="+mj-lt"/>
                  <a:cs typeface="+mn-ea"/>
                  <a:sym typeface="+mn-lt"/>
                </a:endParaRPr>
              </a:p>
              <a:p>
                <a:pPr marL="0" indent="0">
                  <a:spcBef>
                    <a:spcPts val="0"/>
                  </a:spcBef>
                  <a:buNone/>
                </a:pPr>
                <a:endParaRPr lang="en" altLang="zh-CN" sz="2000" dirty="0">
                  <a:latin typeface="+mj-lt"/>
                  <a:cs typeface="+mn-ea"/>
                  <a:sym typeface="+mn-lt"/>
                </a:endParaRPr>
              </a:p>
              <a:p>
                <a:pPr marL="0" indent="0">
                  <a:spcBef>
                    <a:spcPts val="0"/>
                  </a:spcBef>
                  <a:buNone/>
                </a:pPr>
                <a:r>
                  <a:rPr lang="en" altLang="zh-CN" sz="2000" dirty="0">
                    <a:latin typeface="+mj-lt"/>
                    <a:cs typeface="+mn-ea"/>
                    <a:sym typeface="+mn-lt"/>
                  </a:rPr>
                  <a:t>Furthermore, </a:t>
                </a:r>
                <a14:m>
                  <m:oMath xmlns:m="http://schemas.openxmlformats.org/officeDocument/2006/math">
                    <m:r>
                      <a:rPr lang="en" altLang="zh-CN" sz="2000" i="1" dirty="0">
                        <a:latin typeface="Cambria Math" panose="02040503050406030204" pitchFamily="18" charset="0"/>
                        <a:cs typeface="+mn-ea"/>
                        <a:sym typeface="+mn-lt"/>
                      </a:rPr>
                      <m:t>𝐸</m:t>
                    </m:r>
                    <m:d>
                      <m:dPr>
                        <m:ctrlPr>
                          <a:rPr lang="en" altLang="zh-CN" sz="2000" i="1" dirty="0">
                            <a:latin typeface="Cambria Math" panose="02040503050406030204" pitchFamily="18" charset="0"/>
                            <a:cs typeface="+mn-ea"/>
                            <a:sym typeface="+mn-lt"/>
                          </a:rPr>
                        </m:ctrlPr>
                      </m:dPr>
                      <m:e>
                        <m:r>
                          <a:rPr lang="en" altLang="zh-CN" sz="2000" i="1" dirty="0">
                            <a:latin typeface="Cambria Math" panose="02040503050406030204" pitchFamily="18" charset="0"/>
                            <a:cs typeface="+mn-ea"/>
                            <a:sym typeface="+mn-lt"/>
                          </a:rPr>
                          <m:t>𝑅</m:t>
                        </m:r>
                        <m:r>
                          <a:rPr lang="en" altLang="zh-CN" sz="2000" i="1" baseline="-25000" dirty="0">
                            <a:latin typeface="Cambria Math" panose="02040503050406030204" pitchFamily="18" charset="0"/>
                            <a:cs typeface="+mn-ea"/>
                            <a:sym typeface="+mn-lt"/>
                          </a:rPr>
                          <m:t>1</m:t>
                        </m:r>
                      </m:e>
                    </m:d>
                    <m:r>
                      <a:rPr lang="en" altLang="zh-CN" sz="2000" i="1" dirty="0">
                        <a:latin typeface="Cambria Math" panose="02040503050406030204" pitchFamily="18" charset="0"/>
                        <a:cs typeface="+mn-ea"/>
                        <a:sym typeface="+mn-lt"/>
                      </a:rPr>
                      <m:t>= 25</m:t>
                    </m:r>
                    <m:d>
                      <m:dPr>
                        <m:ctrlPr>
                          <a:rPr lang="en" altLang="zh-CN" sz="2000" i="1" dirty="0">
                            <a:latin typeface="Cambria Math" panose="02040503050406030204" pitchFamily="18" charset="0"/>
                            <a:cs typeface="+mn-ea"/>
                            <a:sym typeface="+mn-lt"/>
                          </a:rPr>
                        </m:ctrlPr>
                      </m:dPr>
                      <m:e>
                        <m:r>
                          <a:rPr lang="en" altLang="zh-CN" sz="2000" i="1" dirty="0">
                            <a:latin typeface="Cambria Math" panose="02040503050406030204" pitchFamily="18" charset="0"/>
                            <a:cs typeface="+mn-ea"/>
                            <a:sym typeface="+mn-lt"/>
                          </a:rPr>
                          <m:t>56</m:t>
                        </m:r>
                      </m:e>
                    </m:d>
                    <m:r>
                      <a:rPr lang="en-US" altLang="zh-CN" sz="2000" b="0" i="1" dirty="0" smtClean="0">
                        <a:latin typeface="Cambria Math" panose="02040503050406030204" pitchFamily="18" charset="0"/>
                        <a:cs typeface="+mn-ea"/>
                        <a:sym typeface="+mn-lt"/>
                      </a:rPr>
                      <m:t>/2</m:t>
                    </m:r>
                    <m:r>
                      <a:rPr lang="en" altLang="zh-CN" sz="2000" i="1" dirty="0">
                        <a:latin typeface="Cambria Math" panose="02040503050406030204" pitchFamily="18" charset="0"/>
                        <a:cs typeface="+mn-ea"/>
                        <a:sym typeface="+mn-lt"/>
                      </a:rPr>
                      <m:t>=</m:t>
                    </m:r>
                    <m:f>
                      <m:fPr>
                        <m:ctrlPr>
                          <a:rPr lang="en-US" altLang="zh-CN" sz="2000" b="0" i="1" dirty="0" smtClean="0">
                            <a:latin typeface="Cambria Math" panose="02040503050406030204" pitchFamily="18" charset="0"/>
                            <a:cs typeface="+mn-ea"/>
                            <a:sym typeface="+mn-lt"/>
                          </a:rPr>
                        </m:ctrlPr>
                      </m:fPr>
                      <m:num>
                        <m:r>
                          <a:rPr lang="en-US" altLang="zh-CN" sz="2000" b="0" i="1" dirty="0" smtClean="0">
                            <a:latin typeface="Cambria Math" panose="02040503050406030204" pitchFamily="18" charset="0"/>
                            <a:cs typeface="+mn-ea"/>
                            <a:sym typeface="+mn-lt"/>
                          </a:rPr>
                          <m:t>140</m:t>
                        </m:r>
                        <m:r>
                          <a:rPr lang="en" altLang="zh-CN" sz="2000" i="1" dirty="0">
                            <a:latin typeface="Cambria Math" panose="02040503050406030204" pitchFamily="18" charset="0"/>
                            <a:cs typeface="+mn-ea"/>
                            <a:sym typeface="+mn-lt"/>
                          </a:rPr>
                          <m:t>0</m:t>
                        </m:r>
                      </m:num>
                      <m:den>
                        <m:r>
                          <a:rPr lang="en" altLang="zh-CN" sz="2000" i="1" dirty="0">
                            <a:latin typeface="Cambria Math" panose="02040503050406030204" pitchFamily="18" charset="0"/>
                            <a:cs typeface="+mn-ea"/>
                            <a:sym typeface="+mn-lt"/>
                          </a:rPr>
                          <m:t>2</m:t>
                        </m:r>
                      </m:den>
                    </m:f>
                    <m:r>
                      <a:rPr lang="en-US" altLang="zh-CN" sz="2000" b="0" i="1" dirty="0" smtClean="0">
                        <a:latin typeface="Cambria Math" panose="02040503050406030204" pitchFamily="18" charset="0"/>
                        <a:cs typeface="+mn-ea"/>
                        <a:sym typeface="+mn-lt"/>
                      </a:rPr>
                      <m:t>=700</m:t>
                    </m:r>
                    <m:r>
                      <a:rPr lang="en" altLang="zh-CN" sz="2000" i="1" dirty="0">
                        <a:latin typeface="Cambria Math" panose="02040503050406030204" pitchFamily="18" charset="0"/>
                        <a:cs typeface="+mn-ea"/>
                        <a:sym typeface="+mn-lt"/>
                      </a:rPr>
                      <m:t> </m:t>
                    </m:r>
                    <m:r>
                      <a:rPr lang="en-US" altLang="zh-CN" sz="2000" dirty="0">
                        <a:latin typeface="Cambria Math" panose="02040503050406030204" pitchFamily="18" charset="0"/>
                        <a:cs typeface="+mn-ea"/>
                        <a:sym typeface="+mn-lt"/>
                      </a:rPr>
                      <m:t> </m:t>
                    </m:r>
                  </m:oMath>
                </a14:m>
                <a:endParaRPr lang="en-US" altLang="zh-CN" sz="2000" dirty="0">
                  <a:latin typeface="+mj-lt"/>
                  <a:cs typeface="+mn-ea"/>
                  <a:sym typeface="+mn-lt"/>
                </a:endParaRPr>
              </a:p>
              <a:p>
                <a:pPr marL="0" indent="0">
                  <a:spcBef>
                    <a:spcPts val="0"/>
                  </a:spcBef>
                  <a:buNone/>
                </a:pPr>
                <a:r>
                  <a:rPr lang="en" altLang="zh-CN" sz="2000" dirty="0">
                    <a:latin typeface="+mj-lt"/>
                    <a:cs typeface="+mn-ea"/>
                    <a:sym typeface="+mn-lt"/>
                  </a:rPr>
                  <a:t>and </a:t>
                </a:r>
                <a14:m>
                  <m:oMath xmlns:m="http://schemas.openxmlformats.org/officeDocument/2006/math">
                    <m:r>
                      <a:rPr lang="en" altLang="zh-CN" sz="2000" i="1" dirty="0">
                        <a:latin typeface="Cambria Math" panose="02040503050406030204" pitchFamily="18" charset="0"/>
                        <a:cs typeface="+mn-ea"/>
                        <a:sym typeface="+mn-lt"/>
                      </a:rPr>
                      <m:t>𝑉𝑎𝑟</m:t>
                    </m:r>
                    <m:r>
                      <a:rPr lang="en" altLang="zh-CN" sz="2000" i="1" dirty="0">
                        <a:latin typeface="Cambria Math" panose="02040503050406030204" pitchFamily="18" charset="0"/>
                        <a:cs typeface="+mn-ea"/>
                        <a:sym typeface="+mn-lt"/>
                      </a:rPr>
                      <m:t>(</m:t>
                    </m:r>
                    <m:r>
                      <a:rPr lang="en" altLang="zh-CN" sz="2000" i="1" dirty="0">
                        <a:latin typeface="Cambria Math" panose="02040503050406030204" pitchFamily="18" charset="0"/>
                        <a:cs typeface="+mn-ea"/>
                        <a:sym typeface="+mn-lt"/>
                      </a:rPr>
                      <m:t>𝑅</m:t>
                    </m:r>
                    <m:r>
                      <a:rPr lang="en" altLang="zh-CN" sz="2000" i="1" baseline="-25000" dirty="0">
                        <a:latin typeface="Cambria Math" panose="02040503050406030204" pitchFamily="18" charset="0"/>
                        <a:cs typeface="+mn-ea"/>
                        <a:sym typeface="+mn-lt"/>
                      </a:rPr>
                      <m:t>1</m:t>
                    </m:r>
                    <m:r>
                      <a:rPr lang="en" altLang="zh-CN" sz="2000" i="1" dirty="0">
                        <a:latin typeface="Cambria Math" panose="02040503050406030204" pitchFamily="18" charset="0"/>
                        <a:cs typeface="+mn-ea"/>
                        <a:sym typeface="+mn-lt"/>
                      </a:rPr>
                      <m:t>) </m:t>
                    </m:r>
                  </m:oMath>
                </a14:m>
                <a:r>
                  <a:rPr lang="en" altLang="zh-CN" sz="2000" dirty="0">
                    <a:latin typeface="+mj-lt"/>
                    <a:cs typeface="+mn-ea"/>
                    <a:sym typeface="+mn-lt"/>
                  </a:rPr>
                  <a:t>corrected for ties is given by</a:t>
                </a:r>
              </a:p>
              <a:p>
                <a:pPr marL="0" indent="0">
                  <a:spcBef>
                    <a:spcPts val="0"/>
                  </a:spcBef>
                  <a:buNone/>
                </a:pPr>
                <a14:m>
                  <m:oMathPara xmlns:m="http://schemas.openxmlformats.org/officeDocument/2006/math">
                    <m:oMathParaPr>
                      <m:jc m:val="centerGroup"/>
                    </m:oMathParaPr>
                    <m:oMath xmlns:m="http://schemas.openxmlformats.org/officeDocument/2006/math">
                      <m:r>
                        <a:rPr lang="en" altLang="zh-CN" sz="2000" i="1" dirty="0">
                          <a:latin typeface="Cambria Math" panose="02040503050406030204" pitchFamily="18" charset="0"/>
                          <a:cs typeface="+mn-ea"/>
                          <a:sym typeface="+mn-lt"/>
                        </a:rPr>
                        <m:t>[25(30)/12]{56−[6(6</m:t>
                      </m:r>
                      <m:r>
                        <a:rPr lang="en" altLang="zh-CN" sz="2000" i="1" baseline="30000" dirty="0">
                          <a:latin typeface="Cambria Math" panose="02040503050406030204" pitchFamily="18" charset="0"/>
                          <a:cs typeface="+mn-ea"/>
                          <a:sym typeface="+mn-lt"/>
                        </a:rPr>
                        <m:t>2</m:t>
                      </m:r>
                      <m:r>
                        <a:rPr lang="en" altLang="zh-CN" sz="2000" i="1" dirty="0">
                          <a:latin typeface="Cambria Math" panose="02040503050406030204" pitchFamily="18" charset="0"/>
                          <a:cs typeface="+mn-ea"/>
                          <a:sym typeface="+mn-lt"/>
                        </a:rPr>
                        <m:t> −1)+14(14</m:t>
                      </m:r>
                      <m:r>
                        <a:rPr lang="en" altLang="zh-CN" sz="2000" i="1" baseline="30000" dirty="0">
                          <a:latin typeface="Cambria Math" panose="02040503050406030204" pitchFamily="18" charset="0"/>
                          <a:cs typeface="+mn-ea"/>
                          <a:sym typeface="+mn-lt"/>
                        </a:rPr>
                        <m:t>2</m:t>
                      </m:r>
                      <m:r>
                        <a:rPr lang="en" altLang="zh-CN" sz="2000" i="1" dirty="0">
                          <a:latin typeface="Cambria Math" panose="02040503050406030204" pitchFamily="18" charset="0"/>
                          <a:cs typeface="+mn-ea"/>
                          <a:sym typeface="+mn-lt"/>
                        </a:rPr>
                        <m:t> −1)+10(10</m:t>
                      </m:r>
                      <m:r>
                        <a:rPr lang="en" altLang="zh-CN" sz="2000" i="1" baseline="30000" dirty="0">
                          <a:latin typeface="Cambria Math" panose="02040503050406030204" pitchFamily="18" charset="0"/>
                          <a:cs typeface="+mn-ea"/>
                          <a:sym typeface="+mn-lt"/>
                        </a:rPr>
                        <m:t>2</m:t>
                      </m:r>
                      <m:r>
                        <a:rPr lang="en" altLang="zh-CN" sz="2000" i="1" dirty="0">
                          <a:latin typeface="Cambria Math" panose="02040503050406030204" pitchFamily="18" charset="0"/>
                          <a:cs typeface="+mn-ea"/>
                          <a:sym typeface="+mn-lt"/>
                        </a:rPr>
                        <m:t> −1)+7(7</m:t>
                      </m:r>
                      <m:r>
                        <a:rPr lang="en" altLang="zh-CN" sz="2000" i="1" baseline="30000" dirty="0">
                          <a:latin typeface="Cambria Math" panose="02040503050406030204" pitchFamily="18" charset="0"/>
                          <a:cs typeface="+mn-ea"/>
                          <a:sym typeface="+mn-lt"/>
                        </a:rPr>
                        <m:t>2</m:t>
                      </m:r>
                      <m:r>
                        <a:rPr lang="en" altLang="zh-CN" sz="2000" i="1" dirty="0">
                          <a:latin typeface="Cambria Math" panose="02040503050406030204" pitchFamily="18" charset="0"/>
                          <a:cs typeface="+mn-ea"/>
                          <a:sym typeface="+mn-lt"/>
                        </a:rPr>
                        <m:t> −1)+10(10</m:t>
                      </m:r>
                      <m:r>
                        <a:rPr lang="en" altLang="zh-CN" sz="2000" i="1" baseline="30000" dirty="0">
                          <a:latin typeface="Cambria Math" panose="02040503050406030204" pitchFamily="18" charset="0"/>
                          <a:cs typeface="+mn-ea"/>
                          <a:sym typeface="+mn-lt"/>
                        </a:rPr>
                        <m:t>2</m:t>
                      </m:r>
                      <m:r>
                        <a:rPr lang="en" altLang="zh-CN" sz="2000" i="1" dirty="0">
                          <a:latin typeface="Cambria Math" panose="02040503050406030204" pitchFamily="18" charset="0"/>
                          <a:cs typeface="+mn-ea"/>
                          <a:sym typeface="+mn-lt"/>
                        </a:rPr>
                        <m:t> −1)+5(5</m:t>
                      </m:r>
                      <m:r>
                        <a:rPr lang="en" altLang="zh-CN" sz="2000" i="1" baseline="30000" dirty="0">
                          <a:latin typeface="Cambria Math" panose="02040503050406030204" pitchFamily="18" charset="0"/>
                          <a:cs typeface="+mn-ea"/>
                          <a:sym typeface="+mn-lt"/>
                        </a:rPr>
                        <m:t>2</m:t>
                      </m:r>
                      <m:r>
                        <a:rPr lang="en" altLang="zh-CN" sz="2000" i="1" dirty="0">
                          <a:latin typeface="Cambria Math" panose="02040503050406030204" pitchFamily="18" charset="0"/>
                          <a:cs typeface="+mn-ea"/>
                          <a:sym typeface="+mn-lt"/>
                        </a:rPr>
                        <m:t>−1)+2(2</m:t>
                      </m:r>
                      <m:r>
                        <a:rPr lang="en" altLang="zh-CN" sz="2000" i="1" baseline="30000" dirty="0">
                          <a:latin typeface="Cambria Math" panose="02040503050406030204" pitchFamily="18" charset="0"/>
                          <a:cs typeface="+mn-ea"/>
                          <a:sym typeface="+mn-lt"/>
                        </a:rPr>
                        <m:t>2</m:t>
                      </m:r>
                      <m:r>
                        <a:rPr lang="en" altLang="zh-CN" sz="2000" i="1" dirty="0">
                          <a:latin typeface="Cambria Math" panose="02040503050406030204" pitchFamily="18" charset="0"/>
                          <a:cs typeface="+mn-ea"/>
                          <a:sym typeface="+mn-lt"/>
                        </a:rPr>
                        <m:t> −1)+1(1</m:t>
                      </m:r>
                      <m:r>
                        <a:rPr lang="en" altLang="zh-CN" sz="2000" i="1" baseline="30000" dirty="0">
                          <a:latin typeface="Cambria Math" panose="02040503050406030204" pitchFamily="18" charset="0"/>
                          <a:cs typeface="+mn-ea"/>
                          <a:sym typeface="+mn-lt"/>
                        </a:rPr>
                        <m:t>2</m:t>
                      </m:r>
                      <m:r>
                        <a:rPr lang="en" altLang="zh-CN" sz="2000" i="1" dirty="0">
                          <a:latin typeface="Cambria Math" panose="02040503050406030204" pitchFamily="18" charset="0"/>
                          <a:cs typeface="+mn-ea"/>
                          <a:sym typeface="+mn-lt"/>
                        </a:rPr>
                        <m:t> −1)]/[55(54)]}</m:t>
                      </m:r>
                    </m:oMath>
                  </m:oMathPara>
                </a14:m>
                <a:endParaRPr lang="en" altLang="zh-CN" sz="2000" dirty="0">
                  <a:cs typeface="+mn-ea"/>
                  <a:sym typeface="+mn-lt"/>
                </a:endParaRPr>
              </a:p>
              <a:p>
                <a:pPr marL="0" indent="0">
                  <a:spcBef>
                    <a:spcPts val="0"/>
                  </a:spcBef>
                  <a:buNone/>
                </a:pPr>
                <a:r>
                  <a:rPr lang="en" altLang="zh-CN" sz="2000" dirty="0">
                    <a:cs typeface="+mn-ea"/>
                    <a:sym typeface="+mn-lt"/>
                  </a:rPr>
                  <a:t>   </a:t>
                </a:r>
                <a14:m>
                  <m:oMath xmlns:m="http://schemas.openxmlformats.org/officeDocument/2006/math">
                    <m:r>
                      <a:rPr lang="en" altLang="zh-CN" sz="2000" i="1" dirty="0">
                        <a:latin typeface="Cambria Math" panose="02040503050406030204" pitchFamily="18" charset="0"/>
                        <a:cs typeface="+mn-ea"/>
                        <a:sym typeface="+mn-lt"/>
                      </a:rPr>
                      <m:t>= 62.5(56 − 5382 / 2970) = 3386.74</m:t>
                    </m:r>
                  </m:oMath>
                </a14:m>
                <a:endParaRPr lang="en" altLang="zh-CN" sz="2000" dirty="0">
                  <a:cs typeface="+mn-ea"/>
                  <a:sym typeface="+mn-lt"/>
                </a:endParaRPr>
              </a:p>
              <a:p>
                <a:pPr>
                  <a:spcBef>
                    <a:spcPts val="0"/>
                  </a:spcBef>
                </a:pPr>
                <a:endParaRPr kumimoji="1" lang="zh-CN" altLang="en-US" sz="1950" dirty="0">
                  <a:latin typeface="+mj-lt"/>
                  <a:cs typeface="+mn-ea"/>
                  <a:sym typeface="+mn-lt"/>
                </a:endParaRPr>
              </a:p>
            </p:txBody>
          </p:sp>
        </mc:Choice>
        <mc:Fallback xmlns="">
          <p:sp>
            <p:nvSpPr>
              <p:cNvPr id="3" name="内容占位符 2">
                <a:extLst>
                  <a:ext uri="{FF2B5EF4-FFF2-40B4-BE49-F238E27FC236}">
                    <a16:creationId xmlns:a16="http://schemas.microsoft.com/office/drawing/2014/main" id="{94504BCD-BDA4-4046-90B6-4ABA8EE16F1C}"/>
                  </a:ext>
                </a:extLst>
              </p:cNvPr>
              <p:cNvSpPr>
                <a:spLocks noGrp="1" noRot="1" noChangeAspect="1" noMove="1" noResize="1" noEditPoints="1" noAdjustHandles="1" noChangeArrowheads="1" noChangeShapeType="1" noTextEdit="1"/>
              </p:cNvSpPr>
              <p:nvPr>
                <p:ph idx="1"/>
              </p:nvPr>
            </p:nvSpPr>
            <p:spPr>
              <a:xfrm>
                <a:off x="275034" y="794545"/>
                <a:ext cx="8593931" cy="5441155"/>
              </a:xfrm>
              <a:blipFill>
                <a:blip r:embed="rId3"/>
                <a:stretch>
                  <a:fillRect l="-1277" t="-448" b="-336"/>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66D5E745-FFD3-447A-93C2-E4D3A42EED6E}"/>
              </a:ext>
            </a:extLst>
          </p:cNvPr>
          <p:cNvSpPr txBox="1">
            <a:spLocks/>
          </p:cNvSpPr>
          <p:nvPr/>
        </p:nvSpPr>
        <p:spPr>
          <a:xfrm>
            <a:off x="457200" y="123824"/>
            <a:ext cx="8229600" cy="670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fontScale="77500" lnSpcReduction="20000"/>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a:lstStyle>
          <a:p>
            <a:pPr hangingPunct="1"/>
            <a:r>
              <a:rPr lang="en-US" sz="3000" b="1" dirty="0">
                <a:solidFill>
                  <a:schemeClr val="tx1"/>
                </a:solidFill>
              </a:rPr>
              <a:t>Example on Wilcoxon Rank-sum Test </a:t>
            </a:r>
          </a:p>
          <a:p>
            <a:pPr hangingPunct="1"/>
            <a:r>
              <a:rPr lang="en-US" sz="3000" b="1" dirty="0">
                <a:solidFill>
                  <a:schemeClr val="tx1"/>
                </a:solidFill>
              </a:rPr>
              <a:t>- </a:t>
            </a:r>
            <a:r>
              <a:rPr lang="en" altLang="zh-CN" sz="3000" b="1" dirty="0">
                <a:solidFill>
                  <a:schemeClr val="tx1"/>
                </a:solidFill>
                <a:cs typeface="+mn-ea"/>
                <a:sym typeface="+mn-lt"/>
              </a:rPr>
              <a:t>Ophthalmology</a:t>
            </a:r>
            <a:endParaRPr lang="en-US" sz="3000" b="1" dirty="0">
              <a:solidFill>
                <a:schemeClr val="tx1"/>
              </a:solidFill>
            </a:endParaRPr>
          </a:p>
        </p:txBody>
      </p:sp>
      <p:sp>
        <p:nvSpPr>
          <p:cNvPr id="2" name="TextBox 1">
            <a:extLst>
              <a:ext uri="{FF2B5EF4-FFF2-40B4-BE49-F238E27FC236}">
                <a16:creationId xmlns:a16="http://schemas.microsoft.com/office/drawing/2014/main" id="{D845DFA9-4584-47F7-8C78-3DC91074052A}"/>
              </a:ext>
            </a:extLst>
          </p:cNvPr>
          <p:cNvSpPr txBox="1"/>
          <p:nvPr/>
        </p:nvSpPr>
        <p:spPr>
          <a:xfrm>
            <a:off x="5888496" y="4487859"/>
            <a:ext cx="1475723" cy="369330"/>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i="1" dirty="0">
                <a:solidFill>
                  <a:schemeClr val="accent1">
                    <a:lumMod val="75000"/>
                  </a:schemeClr>
                </a:solidFill>
              </a:rPr>
              <a:t>n</a:t>
            </a:r>
            <a:r>
              <a:rPr lang="en-US" i="1" baseline="-25000" dirty="0">
                <a:solidFill>
                  <a:schemeClr val="accent1">
                    <a:lumMod val="75000"/>
                  </a:schemeClr>
                </a:solidFill>
              </a:rPr>
              <a:t>1</a:t>
            </a:r>
            <a:r>
              <a:rPr lang="en-US" i="1" dirty="0">
                <a:solidFill>
                  <a:schemeClr val="accent1">
                    <a:lumMod val="75000"/>
                  </a:schemeClr>
                </a:solidFill>
              </a:rPr>
              <a:t>(n</a:t>
            </a:r>
            <a:r>
              <a:rPr lang="en-US" i="1" baseline="-25000" dirty="0">
                <a:solidFill>
                  <a:schemeClr val="accent1">
                    <a:lumMod val="75000"/>
                  </a:schemeClr>
                </a:solidFill>
              </a:rPr>
              <a:t>1</a:t>
            </a:r>
            <a:r>
              <a:rPr lang="en-US" i="1" dirty="0">
                <a:solidFill>
                  <a:schemeClr val="accent1">
                    <a:lumMod val="75000"/>
                  </a:schemeClr>
                </a:solidFill>
              </a:rPr>
              <a:t>+n</a:t>
            </a:r>
            <a:r>
              <a:rPr lang="en-US" i="1" baseline="-25000" dirty="0">
                <a:solidFill>
                  <a:schemeClr val="accent1">
                    <a:lumMod val="75000"/>
                  </a:schemeClr>
                </a:solidFill>
              </a:rPr>
              <a:t>2</a:t>
            </a:r>
            <a:r>
              <a:rPr lang="en-US" dirty="0">
                <a:solidFill>
                  <a:schemeClr val="accent1">
                    <a:lumMod val="75000"/>
                  </a:schemeClr>
                </a:solidFill>
              </a:rPr>
              <a:t>+1)/2</a:t>
            </a:r>
            <a:endParaRPr kumimoji="0" lang="en-US" sz="1800" b="0" i="0" u="none" strike="noStrike" cap="none" spc="0" normalizeH="0" baseline="0" dirty="0">
              <a:ln>
                <a:noFill/>
              </a:ln>
              <a:solidFill>
                <a:schemeClr val="accent1">
                  <a:lumMod val="75000"/>
                </a:schemeClr>
              </a:solidFill>
              <a:effectLst/>
              <a:uFillTx/>
              <a:latin typeface="Arial"/>
              <a:ea typeface="Arial"/>
              <a:cs typeface="Arial"/>
              <a:sym typeface="Arial"/>
            </a:endParaRPr>
          </a:p>
        </p:txBody>
      </p:sp>
      <p:pic>
        <p:nvPicPr>
          <p:cNvPr id="6" name="Picture 3" descr="Picture 3">
            <a:extLst>
              <a:ext uri="{FF2B5EF4-FFF2-40B4-BE49-F238E27FC236}">
                <a16:creationId xmlns:a16="http://schemas.microsoft.com/office/drawing/2014/main" id="{B71739E7-2E60-4501-BB3C-84430786DE6B}"/>
              </a:ext>
            </a:extLst>
          </p:cNvPr>
          <p:cNvPicPr>
            <a:picLocks noChangeAspect="1"/>
          </p:cNvPicPr>
          <p:nvPr/>
        </p:nvPicPr>
        <p:blipFill>
          <a:blip r:embed="rId4"/>
          <a:stretch>
            <a:fillRect/>
          </a:stretch>
        </p:blipFill>
        <p:spPr>
          <a:xfrm>
            <a:off x="5316995" y="5934355"/>
            <a:ext cx="3551969" cy="719902"/>
          </a:xfrm>
          <a:prstGeom prst="rect">
            <a:avLst/>
          </a:prstGeom>
          <a:ln w="12700">
            <a:miter lim="400000"/>
          </a:ln>
        </p:spPr>
      </p:pic>
      <p:sp>
        <p:nvSpPr>
          <p:cNvPr id="4" name="Rectangle 3">
            <a:extLst>
              <a:ext uri="{FF2B5EF4-FFF2-40B4-BE49-F238E27FC236}">
                <a16:creationId xmlns:a16="http://schemas.microsoft.com/office/drawing/2014/main" id="{D2276D76-7D63-4DFD-A5D7-0948084BD6CC}"/>
              </a:ext>
            </a:extLst>
          </p:cNvPr>
          <p:cNvSpPr/>
          <p:nvPr/>
        </p:nvSpPr>
        <p:spPr>
          <a:xfrm>
            <a:off x="6930189" y="5983536"/>
            <a:ext cx="1938776" cy="670721"/>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505194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36BCF54-5062-42B3-9F9F-DE30E171F8B4}"/>
                  </a:ext>
                </a:extLst>
              </p:cNvPr>
              <p:cNvSpPr>
                <a:spLocks noGrp="1"/>
              </p:cNvSpPr>
              <p:nvPr>
                <p:ph idx="1"/>
              </p:nvPr>
            </p:nvSpPr>
            <p:spPr>
              <a:xfrm>
                <a:off x="457200" y="1148245"/>
                <a:ext cx="8222657" cy="5585931"/>
              </a:xfrm>
            </p:spPr>
            <p:txBody>
              <a:bodyPr>
                <a:noAutofit/>
              </a:bodyPr>
              <a:lstStyle/>
              <a:p>
                <a:pPr marL="0" indent="0">
                  <a:spcBef>
                    <a:spcPts val="0"/>
                  </a:spcBef>
                  <a:buNone/>
                </a:pPr>
                <a:r>
                  <a:rPr lang="en" altLang="zh-CN" sz="2000" dirty="0">
                    <a:latin typeface="Arial (正文)"/>
                    <a:cs typeface="+mn-ea"/>
                    <a:sym typeface="+mn-lt"/>
                  </a:rPr>
                  <a:t>Therefore, the test statistic </a:t>
                </a:r>
                <a14:m>
                  <m:oMath xmlns:m="http://schemas.openxmlformats.org/officeDocument/2006/math">
                    <m:r>
                      <a:rPr lang="en" altLang="zh-CN" sz="2000" i="1" dirty="0">
                        <a:latin typeface="Cambria Math" panose="02040503050406030204" pitchFamily="18" charset="0"/>
                        <a:cs typeface="+mn-ea"/>
                        <a:sym typeface="+mn-lt"/>
                      </a:rPr>
                      <m:t>𝑇</m:t>
                    </m:r>
                  </m:oMath>
                </a14:m>
                <a:r>
                  <a:rPr lang="en" altLang="zh-CN" sz="2000" i="1" dirty="0">
                    <a:latin typeface="Arial (正文)"/>
                    <a:cs typeface="+mn-ea"/>
                    <a:sym typeface="+mn-lt"/>
                  </a:rPr>
                  <a:t> </a:t>
                </a:r>
                <a:r>
                  <a:rPr lang="en" altLang="zh-CN" sz="2000" dirty="0">
                    <a:latin typeface="Arial (正文)"/>
                    <a:cs typeface="+mn-ea"/>
                    <a:sym typeface="+mn-lt"/>
                  </a:rPr>
                  <a:t>is given by </a:t>
                </a:r>
              </a:p>
              <a:p>
                <a:pPr marL="0" indent="0">
                  <a:spcBef>
                    <a:spcPts val="0"/>
                  </a:spcBef>
                  <a:buNone/>
                </a:pPr>
                <a:endParaRPr lang="en" altLang="zh-CN" sz="2000" dirty="0">
                  <a:latin typeface="Arial (正文)"/>
                  <a:cs typeface="+mn-ea"/>
                  <a:sym typeface="+mn-lt"/>
                </a:endParaRPr>
              </a:p>
              <a:p>
                <a:pPr marL="0" indent="0">
                  <a:spcBef>
                    <a:spcPts val="0"/>
                  </a:spcBef>
                  <a:buNone/>
                </a:pPr>
                <a:endParaRPr lang="en" altLang="zh-CN" sz="2000" dirty="0">
                  <a:latin typeface="Arial (正文)"/>
                  <a:cs typeface="+mn-ea"/>
                  <a:sym typeface="+mn-lt"/>
                </a:endParaRPr>
              </a:p>
              <a:p>
                <a:pPr marL="0" indent="0">
                  <a:spcBef>
                    <a:spcPts val="0"/>
                  </a:spcBef>
                  <a:buNone/>
                </a:pPr>
                <a:endParaRPr lang="en" altLang="zh-CN" sz="2000" dirty="0">
                  <a:latin typeface="Arial (正文)"/>
                  <a:cs typeface="+mn-ea"/>
                  <a:sym typeface="+mn-lt"/>
                </a:endParaRPr>
              </a:p>
              <a:p>
                <a:pPr marL="0" indent="0">
                  <a:spcBef>
                    <a:spcPts val="0"/>
                  </a:spcBef>
                  <a:buNone/>
                </a:pPr>
                <a14:m>
                  <m:oMathPara xmlns:m="http://schemas.openxmlformats.org/officeDocument/2006/math">
                    <m:oMathParaPr>
                      <m:jc m:val="centerGroup"/>
                    </m:oMathParaPr>
                    <m:oMath xmlns:m="http://schemas.openxmlformats.org/officeDocument/2006/math">
                      <m:r>
                        <a:rPr lang="en" altLang="zh-CN" sz="2000" i="1" dirty="0">
                          <a:latin typeface="Cambria Math" panose="02040503050406030204" pitchFamily="18" charset="0"/>
                          <a:cs typeface="+mn-ea"/>
                          <a:sym typeface="+mn-lt"/>
                        </a:rPr>
                        <m:t>𝑇</m:t>
                      </m:r>
                      <m:r>
                        <a:rPr lang="en" altLang="zh-CN" sz="2000" i="1" dirty="0">
                          <a:latin typeface="Cambria Math" panose="02040503050406030204" pitchFamily="18" charset="0"/>
                          <a:cs typeface="+mn-ea"/>
                          <a:sym typeface="+mn-lt"/>
                        </a:rPr>
                        <m:t>=</m:t>
                      </m:r>
                      <m:f>
                        <m:fPr>
                          <m:ctrlPr>
                            <a:rPr lang="en-US" altLang="zh-CN" sz="2000" i="1" dirty="0">
                              <a:latin typeface="Cambria Math" panose="02040503050406030204" pitchFamily="18" charset="0"/>
                              <a:cs typeface="+mn-ea"/>
                              <a:sym typeface="+mn-lt"/>
                            </a:rPr>
                          </m:ctrlPr>
                        </m:fPr>
                        <m:num>
                          <m:d>
                            <m:dPr>
                              <m:begChr m:val="|"/>
                              <m:endChr m:val="|"/>
                              <m:ctrlPr>
                                <a:rPr lang="en" altLang="zh-CN" sz="2000" i="1" dirty="0">
                                  <a:latin typeface="Cambria Math" panose="02040503050406030204" pitchFamily="18" charset="0"/>
                                  <a:cs typeface="+mn-ea"/>
                                  <a:sym typeface="+mn-lt"/>
                                </a:rPr>
                              </m:ctrlPr>
                            </m:dPr>
                            <m:e>
                              <m:r>
                                <a:rPr lang="en-US" altLang="zh-CN" sz="2000" i="1" dirty="0">
                                  <a:latin typeface="Cambria Math" panose="02040503050406030204" pitchFamily="18" charset="0"/>
                                  <a:cs typeface="+mn-ea"/>
                                  <a:sym typeface="+mn-lt"/>
                                </a:rPr>
                                <m:t>479−700</m:t>
                              </m:r>
                            </m:e>
                          </m:d>
                          <m:r>
                            <a:rPr lang="en-US" altLang="zh-CN" sz="2000" i="1" dirty="0">
                              <a:latin typeface="Cambria Math" panose="02040503050406030204" pitchFamily="18" charset="0"/>
                              <a:cs typeface="+mn-ea"/>
                              <a:sym typeface="+mn-lt"/>
                            </a:rPr>
                            <m:t>−0.5</m:t>
                          </m:r>
                        </m:num>
                        <m:den>
                          <m:rad>
                            <m:radPr>
                              <m:degHide m:val="on"/>
                              <m:ctrlPr>
                                <a:rPr lang="en-US" altLang="zh-CN" sz="2000" i="1" dirty="0">
                                  <a:latin typeface="Cambria Math" panose="02040503050406030204" pitchFamily="18" charset="0"/>
                                  <a:cs typeface="+mn-ea"/>
                                  <a:sym typeface="+mn-lt"/>
                                </a:rPr>
                              </m:ctrlPr>
                            </m:radPr>
                            <m:deg/>
                            <m:e>
                              <m:r>
                                <a:rPr lang="en-US" altLang="zh-CN" sz="2000" i="1" dirty="0">
                                  <a:latin typeface="Cambria Math" panose="02040503050406030204" pitchFamily="18" charset="0"/>
                                  <a:cs typeface="+mn-ea"/>
                                  <a:sym typeface="+mn-lt"/>
                                </a:rPr>
                                <m:t>3386.74</m:t>
                              </m:r>
                            </m:e>
                          </m:rad>
                        </m:den>
                      </m:f>
                      <m:r>
                        <a:rPr lang="en-US" altLang="zh-CN" sz="2000" i="1" dirty="0">
                          <a:latin typeface="Cambria Math" panose="02040503050406030204" pitchFamily="18" charset="0"/>
                          <a:cs typeface="+mn-ea"/>
                          <a:sym typeface="+mn-lt"/>
                        </a:rPr>
                        <m:t>=</m:t>
                      </m:r>
                      <m:f>
                        <m:fPr>
                          <m:ctrlPr>
                            <a:rPr lang="en-US" altLang="zh-CN" sz="2000" i="1" dirty="0">
                              <a:latin typeface="Cambria Math" panose="02040503050406030204" pitchFamily="18" charset="0"/>
                              <a:cs typeface="+mn-ea"/>
                              <a:sym typeface="+mn-lt"/>
                            </a:rPr>
                          </m:ctrlPr>
                        </m:fPr>
                        <m:num>
                          <m:r>
                            <a:rPr lang="en-US" altLang="zh-CN" sz="2000" i="1" dirty="0">
                              <a:latin typeface="Cambria Math" panose="02040503050406030204" pitchFamily="18" charset="0"/>
                              <a:cs typeface="+mn-ea"/>
                              <a:sym typeface="+mn-lt"/>
                            </a:rPr>
                            <m:t>220.5</m:t>
                          </m:r>
                        </m:num>
                        <m:den>
                          <m:r>
                            <a:rPr lang="en-US" altLang="zh-CN" sz="2000" i="1" dirty="0">
                              <a:latin typeface="Cambria Math" panose="02040503050406030204" pitchFamily="18" charset="0"/>
                              <a:cs typeface="+mn-ea"/>
                              <a:sym typeface="+mn-lt"/>
                            </a:rPr>
                            <m:t>58.2</m:t>
                          </m:r>
                        </m:den>
                      </m:f>
                      <m:r>
                        <a:rPr lang="en-US" altLang="zh-CN" sz="2000" i="1" dirty="0">
                          <a:latin typeface="Cambria Math" panose="02040503050406030204" pitchFamily="18" charset="0"/>
                          <a:cs typeface="+mn-ea"/>
                          <a:sym typeface="+mn-lt"/>
                        </a:rPr>
                        <m:t>=3.79</m:t>
                      </m:r>
                    </m:oMath>
                  </m:oMathPara>
                </a14:m>
                <a:endParaRPr lang="en-US" altLang="zh-CN" sz="2000" dirty="0">
                  <a:latin typeface="Arial (正文)"/>
                  <a:cs typeface="+mn-ea"/>
                  <a:sym typeface="+mn-lt"/>
                </a:endParaRPr>
              </a:p>
              <a:p>
                <a:pPr marL="0" indent="0">
                  <a:spcBef>
                    <a:spcPts val="0"/>
                  </a:spcBef>
                  <a:buNone/>
                </a:pPr>
                <a:endParaRPr lang="en-US" altLang="zh-CN" sz="2000" dirty="0">
                  <a:latin typeface="Arial (正文)"/>
                  <a:cs typeface="+mn-ea"/>
                  <a:sym typeface="+mn-lt"/>
                </a:endParaRPr>
              </a:p>
              <a:p>
                <a:pPr marL="0" indent="0">
                  <a:spcBef>
                    <a:spcPts val="0"/>
                  </a:spcBef>
                  <a:buNone/>
                </a:pPr>
                <a:r>
                  <a:rPr lang="en" altLang="zh-CN" sz="2000" dirty="0">
                    <a:latin typeface="Arial (正文)"/>
                    <a:cs typeface="+mn-ea"/>
                    <a:sym typeface="+mn-lt"/>
                  </a:rPr>
                  <a:t>which follows an </a:t>
                </a:r>
                <a14:m>
                  <m:oMath xmlns:m="http://schemas.openxmlformats.org/officeDocument/2006/math">
                    <m:r>
                      <a:rPr lang="en" altLang="zh-CN" sz="2000" i="1" dirty="0">
                        <a:latin typeface="Cambria Math" panose="02040503050406030204" pitchFamily="18" charset="0"/>
                        <a:cs typeface="+mn-ea"/>
                        <a:sym typeface="+mn-lt"/>
                      </a:rPr>
                      <m:t>𝑁</m:t>
                    </m:r>
                    <m:r>
                      <a:rPr lang="en" altLang="zh-CN" sz="2000" i="1" dirty="0">
                        <a:latin typeface="Cambria Math" panose="02040503050406030204" pitchFamily="18" charset="0"/>
                        <a:cs typeface="+mn-ea"/>
                        <a:sym typeface="+mn-lt"/>
                      </a:rPr>
                      <m:t>(0, 1) </m:t>
                    </m:r>
                  </m:oMath>
                </a14:m>
                <a:r>
                  <a:rPr lang="en" altLang="zh-CN" sz="2000" dirty="0">
                    <a:latin typeface="Arial (正文)"/>
                    <a:cs typeface="+mn-ea"/>
                    <a:sym typeface="+mn-lt"/>
                  </a:rPr>
                  <a:t>distribution under </a:t>
                </a:r>
                <a14:m>
                  <m:oMath xmlns:m="http://schemas.openxmlformats.org/officeDocument/2006/math">
                    <m:r>
                      <a:rPr lang="en" altLang="zh-CN" sz="2000" i="1" dirty="0">
                        <a:latin typeface="Cambria Math" panose="02040503050406030204" pitchFamily="18" charset="0"/>
                        <a:cs typeface="+mn-ea"/>
                        <a:sym typeface="+mn-lt"/>
                      </a:rPr>
                      <m:t>𝐻</m:t>
                    </m:r>
                    <m:r>
                      <a:rPr lang="en" altLang="zh-CN" sz="2000" i="1" baseline="-25000" dirty="0">
                        <a:latin typeface="Cambria Math" panose="02040503050406030204" pitchFamily="18" charset="0"/>
                        <a:cs typeface="+mn-ea"/>
                        <a:sym typeface="+mn-lt"/>
                      </a:rPr>
                      <m:t>0</m:t>
                    </m:r>
                  </m:oMath>
                </a14:m>
                <a:r>
                  <a:rPr lang="en" altLang="zh-CN" sz="2000" dirty="0">
                    <a:latin typeface="Arial (正文)"/>
                    <a:cs typeface="+mn-ea"/>
                    <a:sym typeface="+mn-lt"/>
                  </a:rPr>
                  <a:t>. </a:t>
                </a:r>
              </a:p>
              <a:p>
                <a:pPr marL="0" indent="0">
                  <a:spcBef>
                    <a:spcPts val="0"/>
                  </a:spcBef>
                  <a:buNone/>
                </a:pPr>
                <a:endParaRPr lang="en" altLang="zh-CN" sz="2000" dirty="0">
                  <a:latin typeface="Arial (正文)"/>
                  <a:cs typeface="+mn-ea"/>
                  <a:sym typeface="+mn-lt"/>
                </a:endParaRPr>
              </a:p>
              <a:p>
                <a:pPr marL="0" indent="0">
                  <a:spcBef>
                    <a:spcPts val="0"/>
                  </a:spcBef>
                  <a:buNone/>
                </a:pPr>
                <a:r>
                  <a:rPr lang="en" altLang="zh-CN" sz="2000" dirty="0">
                    <a:latin typeface="Arial (正文)"/>
                    <a:cs typeface="+mn-ea"/>
                    <a:sym typeface="+mn-lt"/>
                  </a:rPr>
                  <a:t>The </a:t>
                </a:r>
                <a14:m>
                  <m:oMath xmlns:m="http://schemas.openxmlformats.org/officeDocument/2006/math">
                    <m:r>
                      <a:rPr lang="en" altLang="zh-CN" sz="2000" i="1" dirty="0">
                        <a:latin typeface="Cambria Math" panose="02040503050406030204" pitchFamily="18" charset="0"/>
                        <a:cs typeface="+mn-ea"/>
                        <a:sym typeface="+mn-lt"/>
                      </a:rPr>
                      <m:t>𝑝</m:t>
                    </m:r>
                  </m:oMath>
                </a14:m>
                <a:r>
                  <a:rPr lang="en" altLang="zh-CN" sz="2000" dirty="0">
                    <a:latin typeface="Arial (正文)"/>
                    <a:cs typeface="+mn-ea"/>
                    <a:sym typeface="+mn-lt"/>
                  </a:rPr>
                  <a:t>-value of the test is </a:t>
                </a:r>
                <a14:m>
                  <m:oMath xmlns:m="http://schemas.openxmlformats.org/officeDocument/2006/math">
                    <m:r>
                      <a:rPr kumimoji="1" lang="en-US" altLang="zh-CN" sz="2000" i="1">
                        <a:latin typeface="Cambria Math" panose="02040503050406030204" pitchFamily="18" charset="0"/>
                        <a:cs typeface="+mn-ea"/>
                        <a:sym typeface="+mn-lt"/>
                      </a:rPr>
                      <m:t>𝑝</m:t>
                    </m:r>
                    <m:r>
                      <a:rPr kumimoji="1" lang="en-US" altLang="zh-CN" sz="2000" i="1">
                        <a:latin typeface="Cambria Math" panose="02040503050406030204" pitchFamily="18" charset="0"/>
                        <a:cs typeface="+mn-ea"/>
                        <a:sym typeface="+mn-lt"/>
                      </a:rPr>
                      <m:t>=2</m:t>
                    </m:r>
                    <m:d>
                      <m:dPr>
                        <m:begChr m:val="["/>
                        <m:endChr m:val="]"/>
                        <m:ctrlPr>
                          <a:rPr kumimoji="1" lang="en-US" altLang="zh-CN" sz="2000" i="1">
                            <a:latin typeface="Cambria Math" panose="02040503050406030204" pitchFamily="18" charset="0"/>
                            <a:cs typeface="+mn-ea"/>
                            <a:sym typeface="+mn-lt"/>
                          </a:rPr>
                        </m:ctrlPr>
                      </m:dPr>
                      <m:e>
                        <m:r>
                          <a:rPr kumimoji="1" lang="en-US" altLang="zh-CN" sz="2000" i="1">
                            <a:latin typeface="Cambria Math" panose="02040503050406030204" pitchFamily="18" charset="0"/>
                            <a:cs typeface="+mn-ea"/>
                            <a:sym typeface="+mn-lt"/>
                          </a:rPr>
                          <m:t>1−</m:t>
                        </m:r>
                        <m:r>
                          <a:rPr kumimoji="1" lang="en-US" altLang="zh-CN" sz="2000" i="1">
                            <a:latin typeface="Cambria Math" panose="02040503050406030204" pitchFamily="18" charset="0"/>
                            <a:cs typeface="+mn-ea"/>
                            <a:sym typeface="+mn-lt"/>
                          </a:rPr>
                          <m:t>𝛷</m:t>
                        </m:r>
                        <m:d>
                          <m:dPr>
                            <m:ctrlPr>
                              <a:rPr kumimoji="1" lang="en-US" altLang="zh-CN" sz="2000" i="1">
                                <a:latin typeface="Cambria Math" panose="02040503050406030204" pitchFamily="18" charset="0"/>
                                <a:cs typeface="+mn-ea"/>
                                <a:sym typeface="+mn-lt"/>
                              </a:rPr>
                            </m:ctrlPr>
                          </m:dPr>
                          <m:e>
                            <m:r>
                              <a:rPr kumimoji="1" lang="en-US" altLang="zh-CN" sz="2000" i="1">
                                <a:latin typeface="Cambria Math" panose="02040503050406030204" pitchFamily="18" charset="0"/>
                                <a:cs typeface="+mn-ea"/>
                                <a:sym typeface="+mn-lt"/>
                              </a:rPr>
                              <m:t>3.79</m:t>
                            </m:r>
                          </m:e>
                        </m:d>
                      </m:e>
                    </m:d>
                    <m:r>
                      <a:rPr kumimoji="1" lang="en-US" altLang="zh-CN" sz="2000" i="1">
                        <a:latin typeface="Cambria Math" panose="02040503050406030204" pitchFamily="18" charset="0"/>
                        <a:cs typeface="+mn-ea"/>
                        <a:sym typeface="+mn-lt"/>
                      </a:rPr>
                      <m:t>&lt;0.001</m:t>
                    </m:r>
                  </m:oMath>
                </a14:m>
                <a:endParaRPr kumimoji="1" lang="en-US" altLang="zh-CN" sz="2000" dirty="0">
                  <a:latin typeface="Arial (正文)"/>
                  <a:cs typeface="+mn-ea"/>
                  <a:sym typeface="+mn-lt"/>
                </a:endParaRPr>
              </a:p>
              <a:p>
                <a:pPr marL="0" indent="0">
                  <a:spcBef>
                    <a:spcPts val="0"/>
                  </a:spcBef>
                  <a:buNone/>
                </a:pPr>
                <a:endParaRPr kumimoji="1" lang="en-US" altLang="zh-CN" sz="2000" dirty="0">
                  <a:latin typeface="Arial (正文)"/>
                  <a:cs typeface="+mn-ea"/>
                  <a:sym typeface="+mn-lt"/>
                </a:endParaRPr>
              </a:p>
              <a:p>
                <a:pPr marL="0" indent="0">
                  <a:spcBef>
                    <a:spcPts val="0"/>
                  </a:spcBef>
                  <a:buNone/>
                </a:pPr>
                <a:r>
                  <a:rPr lang="en" altLang="zh-CN" sz="2000" dirty="0">
                    <a:latin typeface="Arial (正文)"/>
                    <a:cs typeface="+mn-ea"/>
                    <a:sym typeface="+mn-lt"/>
                  </a:rPr>
                  <a:t>Conclusion: the visual acuities of the two groups are significantly different. Because the observed rank sum in the dominant group (479) is lower than the expected rank sum (700), the dominant group has better visual acuity than the sex-linked group. </a:t>
                </a:r>
              </a:p>
              <a:p>
                <a:pPr>
                  <a:lnSpc>
                    <a:spcPct val="100000"/>
                  </a:lnSpc>
                </a:pPr>
                <a:endParaRPr lang="zh-CN" altLang="en-US" sz="1950" dirty="0">
                  <a:latin typeface="Arial (正文)"/>
                </a:endParaRPr>
              </a:p>
            </p:txBody>
          </p:sp>
        </mc:Choice>
        <mc:Fallback xmlns="">
          <p:sp>
            <p:nvSpPr>
              <p:cNvPr id="3" name="内容占位符 2">
                <a:extLst>
                  <a:ext uri="{FF2B5EF4-FFF2-40B4-BE49-F238E27FC236}">
                    <a16:creationId xmlns:a16="http://schemas.microsoft.com/office/drawing/2014/main" id="{C36BCF54-5062-42B3-9F9F-DE30E171F8B4}"/>
                  </a:ext>
                </a:extLst>
              </p:cNvPr>
              <p:cNvSpPr>
                <a:spLocks noGrp="1" noRot="1" noChangeAspect="1" noMove="1" noResize="1" noEditPoints="1" noAdjustHandles="1" noChangeArrowheads="1" noChangeShapeType="1" noTextEdit="1"/>
              </p:cNvSpPr>
              <p:nvPr>
                <p:ph idx="1"/>
              </p:nvPr>
            </p:nvSpPr>
            <p:spPr>
              <a:xfrm>
                <a:off x="457200" y="1148245"/>
                <a:ext cx="8222657" cy="5585931"/>
              </a:xfrm>
              <a:blipFill>
                <a:blip r:embed="rId2"/>
                <a:stretch>
                  <a:fillRect l="-1334" t="-436"/>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FCDDEA6D-29CE-4389-ABF7-DB523408F0F7}"/>
              </a:ext>
            </a:extLst>
          </p:cNvPr>
          <p:cNvSpPr txBox="1">
            <a:spLocks/>
          </p:cNvSpPr>
          <p:nvPr/>
        </p:nvSpPr>
        <p:spPr>
          <a:xfrm>
            <a:off x="457200" y="123824"/>
            <a:ext cx="8229600" cy="6707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a:lstStyle>
          <a:p>
            <a:pPr hangingPunct="1"/>
            <a:r>
              <a:rPr lang="en-US" sz="3000" dirty="0">
                <a:solidFill>
                  <a:schemeClr val="tx1"/>
                </a:solidFill>
              </a:rPr>
              <a:t>Wilcoxon Rank-sum Test - </a:t>
            </a:r>
            <a:r>
              <a:rPr lang="en" altLang="zh-CN" sz="3000" dirty="0">
                <a:solidFill>
                  <a:schemeClr val="tx1"/>
                </a:solidFill>
                <a:cs typeface="+mn-ea"/>
                <a:sym typeface="+mn-lt"/>
              </a:rPr>
              <a:t>Ophthalmology</a:t>
            </a:r>
            <a:endParaRPr lang="en-US" sz="3000" dirty="0">
              <a:solidFill>
                <a:schemeClr val="tx1"/>
              </a:solidFill>
            </a:endParaRPr>
          </a:p>
        </p:txBody>
      </p:sp>
      <p:pic>
        <p:nvPicPr>
          <p:cNvPr id="4" name="Picture 3" descr="Picture 3">
            <a:extLst>
              <a:ext uri="{FF2B5EF4-FFF2-40B4-BE49-F238E27FC236}">
                <a16:creationId xmlns:a16="http://schemas.microsoft.com/office/drawing/2014/main" id="{05F3A029-E2DF-493B-AC0E-B16E314F90DB}"/>
              </a:ext>
            </a:extLst>
          </p:cNvPr>
          <p:cNvPicPr>
            <a:picLocks noChangeAspect="1"/>
          </p:cNvPicPr>
          <p:nvPr/>
        </p:nvPicPr>
        <p:blipFill>
          <a:blip r:embed="rId3"/>
          <a:stretch>
            <a:fillRect/>
          </a:stretch>
        </p:blipFill>
        <p:spPr>
          <a:xfrm>
            <a:off x="2465511" y="1602986"/>
            <a:ext cx="3551969" cy="719902"/>
          </a:xfrm>
          <a:prstGeom prst="rect">
            <a:avLst/>
          </a:prstGeom>
          <a:ln w="12700">
            <a:miter lim="400000"/>
          </a:ln>
        </p:spPr>
      </p:pic>
    </p:spTree>
    <p:extLst>
      <p:ext uri="{BB962C8B-B14F-4D97-AF65-F5344CB8AC3E}">
        <p14:creationId xmlns:p14="http://schemas.microsoft.com/office/powerpoint/2010/main" val="697187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1666-F969-4BCF-ADD5-FE2DC0F9CE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ADD0B1-8BD8-4221-86A7-3C25A0BC9B5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01F584A-F96B-4BAA-A318-C054CA5ADCB2}"/>
              </a:ext>
            </a:extLst>
          </p:cNvPr>
          <p:cNvPicPr>
            <a:picLocks noChangeAspect="1"/>
          </p:cNvPicPr>
          <p:nvPr/>
        </p:nvPicPr>
        <p:blipFill>
          <a:blip r:embed="rId2"/>
          <a:stretch>
            <a:fillRect/>
          </a:stretch>
        </p:blipFill>
        <p:spPr>
          <a:xfrm>
            <a:off x="5288631" y="274638"/>
            <a:ext cx="2657475" cy="6096000"/>
          </a:xfrm>
          <a:prstGeom prst="rect">
            <a:avLst/>
          </a:prstGeom>
        </p:spPr>
      </p:pic>
      <p:pic>
        <p:nvPicPr>
          <p:cNvPr id="6" name="Picture 5">
            <a:extLst>
              <a:ext uri="{FF2B5EF4-FFF2-40B4-BE49-F238E27FC236}">
                <a16:creationId xmlns:a16="http://schemas.microsoft.com/office/drawing/2014/main" id="{52EFD0A2-BC4C-4257-9D9F-0CFAB70D7D89}"/>
              </a:ext>
            </a:extLst>
          </p:cNvPr>
          <p:cNvPicPr>
            <a:picLocks noChangeAspect="1"/>
          </p:cNvPicPr>
          <p:nvPr/>
        </p:nvPicPr>
        <p:blipFill>
          <a:blip r:embed="rId3"/>
          <a:stretch>
            <a:fillRect/>
          </a:stretch>
        </p:blipFill>
        <p:spPr>
          <a:xfrm>
            <a:off x="168402" y="2037207"/>
            <a:ext cx="4945258" cy="2400959"/>
          </a:xfrm>
          <a:prstGeom prst="rect">
            <a:avLst/>
          </a:prstGeom>
        </p:spPr>
      </p:pic>
      <p:sp>
        <p:nvSpPr>
          <p:cNvPr id="7" name="Rectangle 6">
            <a:extLst>
              <a:ext uri="{FF2B5EF4-FFF2-40B4-BE49-F238E27FC236}">
                <a16:creationId xmlns:a16="http://schemas.microsoft.com/office/drawing/2014/main" id="{3858F9E7-E913-4779-BAF5-F3EBFA5FB535}"/>
              </a:ext>
            </a:extLst>
          </p:cNvPr>
          <p:cNvSpPr/>
          <p:nvPr/>
        </p:nvSpPr>
        <p:spPr>
          <a:xfrm>
            <a:off x="5288631" y="3863181"/>
            <a:ext cx="967790" cy="95208"/>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591852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4C14-5644-41A1-92D8-80D57CBC008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CCA8A9B-380F-47D5-9D51-8F5BDCA827D4}"/>
              </a:ext>
            </a:extLst>
          </p:cNvPr>
          <p:cNvPicPr>
            <a:picLocks noGrp="1" noChangeAspect="1"/>
          </p:cNvPicPr>
          <p:nvPr>
            <p:ph idx="1"/>
          </p:nvPr>
        </p:nvPicPr>
        <p:blipFill>
          <a:blip r:embed="rId3"/>
          <a:stretch>
            <a:fillRect/>
          </a:stretch>
        </p:blipFill>
        <p:spPr>
          <a:xfrm>
            <a:off x="1850730" y="0"/>
            <a:ext cx="5442540" cy="6858000"/>
          </a:xfrm>
        </p:spPr>
      </p:pic>
    </p:spTree>
    <p:extLst>
      <p:ext uri="{BB962C8B-B14F-4D97-AF65-F5344CB8AC3E}">
        <p14:creationId xmlns:p14="http://schemas.microsoft.com/office/powerpoint/2010/main" val="2866607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Box 1"/>
          <p:cNvSpPr txBox="1"/>
          <p:nvPr/>
        </p:nvSpPr>
        <p:spPr>
          <a:xfrm>
            <a:off x="258627" y="761465"/>
            <a:ext cx="8012769" cy="16312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000" b="1"/>
            </a:pPr>
            <a:r>
              <a:rPr dirty="0"/>
              <a:t>R commands to perform the Wilcoxon Rank Sum Test</a:t>
            </a:r>
            <a:endParaRPr dirty="0">
              <a:latin typeface="+mn-lt"/>
              <a:ea typeface="+mn-ea"/>
              <a:cs typeface="+mn-cs"/>
              <a:sym typeface="Calibri"/>
            </a:endParaRPr>
          </a:p>
          <a:p>
            <a:pPr>
              <a:defRPr sz="2000"/>
            </a:pPr>
            <a:r>
              <a:rPr dirty="0"/>
              <a:t>#</a:t>
            </a:r>
            <a:r>
              <a:rPr lang="en-US" dirty="0"/>
              <a:t>s</a:t>
            </a:r>
            <a:r>
              <a:rPr dirty="0"/>
              <a:t>cores for the two groups </a:t>
            </a:r>
            <a:endParaRPr dirty="0">
              <a:latin typeface="+mn-lt"/>
              <a:ea typeface="+mn-ea"/>
              <a:cs typeface="+mn-cs"/>
              <a:sym typeface="Calibri"/>
            </a:endParaRPr>
          </a:p>
          <a:p>
            <a:pPr>
              <a:defRPr sz="2000"/>
            </a:pPr>
            <a:r>
              <a:rPr dirty="0"/>
              <a:t>#x=values for one group and y=values for the other group</a:t>
            </a:r>
            <a:endParaRPr dirty="0">
              <a:latin typeface="+mn-lt"/>
              <a:ea typeface="+mn-ea"/>
              <a:cs typeface="+mn-cs"/>
              <a:sym typeface="Calibri"/>
            </a:endParaRPr>
          </a:p>
          <a:p>
            <a:pPr>
              <a:defRPr sz="2000">
                <a:latin typeface="+mn-lt"/>
                <a:ea typeface="+mn-ea"/>
                <a:cs typeface="+mn-cs"/>
                <a:sym typeface="Calibri"/>
              </a:defRPr>
            </a:pPr>
            <a:r>
              <a:rPr dirty="0"/>
              <a:t>&gt;</a:t>
            </a:r>
            <a:r>
              <a:rPr dirty="0" err="1"/>
              <a:t>wilcox.test</a:t>
            </a:r>
            <a:r>
              <a:rPr dirty="0"/>
              <a:t>(</a:t>
            </a:r>
            <a:r>
              <a:rPr dirty="0" err="1"/>
              <a:t>x,y,alternative</a:t>
            </a:r>
            <a:r>
              <a:rPr dirty="0"/>
              <a:t>=“</a:t>
            </a:r>
            <a:r>
              <a:rPr dirty="0" err="1"/>
              <a:t>two.sided</a:t>
            </a:r>
            <a:r>
              <a:rPr dirty="0"/>
              <a:t>”, mu=0, paired=FALSE, exact=NULL, </a:t>
            </a:r>
          </a:p>
          <a:p>
            <a:pPr>
              <a:defRPr sz="2000">
                <a:latin typeface="+mn-lt"/>
                <a:ea typeface="+mn-ea"/>
                <a:cs typeface="+mn-cs"/>
                <a:sym typeface="Calibri"/>
              </a:defRPr>
            </a:pPr>
            <a:r>
              <a:rPr dirty="0"/>
              <a:t>Correct=TRUE, conf.int=FALSE)</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ubtitle 2"/>
          <p:cNvSpPr txBox="1">
            <a:spLocks noGrp="1"/>
          </p:cNvSpPr>
          <p:nvPr>
            <p:ph type="subTitle" idx="1"/>
          </p:nvPr>
        </p:nvSpPr>
        <p:spPr>
          <a:xfrm>
            <a:off x="644525" y="0"/>
            <a:ext cx="7854950" cy="6858000"/>
          </a:xfrm>
          <a:prstGeom prst="rect">
            <a:avLst/>
          </a:prstGeom>
        </p:spPr>
        <p:txBody>
          <a:bodyPr>
            <a:normAutofit lnSpcReduction="10000"/>
          </a:bodyPr>
          <a:lstStyle/>
          <a:p>
            <a:pPr>
              <a:spcBef>
                <a:spcPts val="600"/>
              </a:spcBef>
              <a:defRPr sz="2800" b="1"/>
            </a:pPr>
            <a:r>
              <a:rPr dirty="0"/>
              <a:t>Summary</a:t>
            </a:r>
          </a:p>
          <a:p>
            <a:pPr algn="just">
              <a:spcBef>
                <a:spcPts val="400"/>
              </a:spcBef>
              <a:buClr>
                <a:srgbClr val="000000"/>
              </a:buClr>
              <a:buSzPct val="100000"/>
              <a:buAutoNum type="arabicPeriod"/>
              <a:defRPr sz="2000"/>
            </a:pPr>
            <a:r>
              <a:rPr dirty="0"/>
              <a:t> Advantage of nonparametric methods: assumption of normality can be relaxed when such assumptions are unreasonable</a:t>
            </a:r>
          </a:p>
          <a:p>
            <a:pPr algn="just">
              <a:defRPr sz="2000"/>
            </a:pPr>
            <a:endParaRPr dirty="0"/>
          </a:p>
          <a:p>
            <a:pPr algn="just">
              <a:spcBef>
                <a:spcPts val="400"/>
              </a:spcBef>
              <a:defRPr sz="2000"/>
            </a:pPr>
            <a:r>
              <a:rPr dirty="0"/>
              <a:t>2. Disadvantage of </a:t>
            </a:r>
            <a:r>
              <a:rPr dirty="0" err="1"/>
              <a:t>nonparameteric</a:t>
            </a:r>
            <a:r>
              <a:rPr dirty="0"/>
              <a:t> procedures: some power is lost relative to using a parametric procedure (such as a t test) if the data truly follow a normal distribution  (or central-limit theorem is applicable) </a:t>
            </a:r>
          </a:p>
          <a:p>
            <a:pPr algn="just">
              <a:buClr>
                <a:srgbClr val="000000"/>
              </a:buClr>
              <a:buSzPct val="100000"/>
              <a:buAutoNum type="arabicPeriod"/>
              <a:defRPr sz="2000"/>
            </a:pPr>
            <a:endParaRPr dirty="0"/>
          </a:p>
          <a:p>
            <a:pPr algn="just">
              <a:spcBef>
                <a:spcPts val="400"/>
              </a:spcBef>
              <a:defRPr sz="2000"/>
            </a:pPr>
            <a:r>
              <a:rPr dirty="0"/>
              <a:t>3. The sign test and the signed-rank test are nonparametric analogs to the </a:t>
            </a:r>
            <a:r>
              <a:rPr b="1" dirty="0"/>
              <a:t>paired t test</a:t>
            </a:r>
            <a:r>
              <a:rPr dirty="0"/>
              <a:t>. </a:t>
            </a:r>
          </a:p>
          <a:p>
            <a:pPr marL="342900" indent="-342900" algn="just">
              <a:spcBef>
                <a:spcPts val="400"/>
              </a:spcBef>
              <a:buClr>
                <a:srgbClr val="000000"/>
              </a:buClr>
              <a:buSzPct val="100000"/>
              <a:buFont typeface="Arial"/>
              <a:buChar char="•"/>
              <a:defRPr sz="2000"/>
            </a:pPr>
            <a:r>
              <a:rPr dirty="0"/>
              <a:t>Sign test: to determine whether one member of a matched pair has a higher or lower score than the other member of the pair</a:t>
            </a:r>
            <a:endParaRPr lang="en-US" dirty="0"/>
          </a:p>
          <a:p>
            <a:pPr marL="342900" indent="-342900" algn="just">
              <a:spcBef>
                <a:spcPts val="400"/>
              </a:spcBef>
              <a:buClr>
                <a:srgbClr val="000000"/>
              </a:buClr>
              <a:buSzPct val="100000"/>
              <a:buFont typeface="Arial"/>
              <a:buChar char="•"/>
              <a:defRPr sz="2000"/>
            </a:pPr>
            <a:r>
              <a:rPr lang="en-US" dirty="0"/>
              <a:t>For the signed-rank test: the magnitude of the absolute value of the difference score and its sign is used in performing the significance test.</a:t>
            </a:r>
            <a:endParaRPr dirty="0"/>
          </a:p>
          <a:p>
            <a:pPr algn="just">
              <a:buClr>
                <a:srgbClr val="000000"/>
              </a:buClr>
              <a:buSzPct val="100000"/>
              <a:buAutoNum type="arabicPeriod"/>
              <a:defRPr sz="2000"/>
            </a:pPr>
            <a:endParaRPr dirty="0"/>
          </a:p>
          <a:p>
            <a:pPr algn="just">
              <a:spcBef>
                <a:spcPts val="400"/>
              </a:spcBef>
              <a:defRPr sz="2000"/>
            </a:pPr>
            <a:r>
              <a:rPr dirty="0"/>
              <a:t>4. The Wilcoxon rank-sum test is an analog to the </a:t>
            </a:r>
            <a:r>
              <a:rPr b="1" dirty="0"/>
              <a:t>two-sample t test for independent samples</a:t>
            </a:r>
            <a:r>
              <a:rPr dirty="0"/>
              <a:t> in which the actual values are replaced by </a:t>
            </a:r>
            <a:r>
              <a:rPr u="sng" dirty="0"/>
              <a:t>rank scores</a:t>
            </a:r>
            <a:r>
              <a:rPr dirty="0"/>
              <a: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857251"/>
            <a:ext cx="9144000" cy="994172"/>
          </a:xfrm>
        </p:spPr>
        <p:txBody>
          <a:bodyPr>
            <a:normAutofit fontScale="90000"/>
          </a:bodyPr>
          <a:lstStyle/>
          <a:p>
            <a:r>
              <a:rPr lang="en-US" sz="3000" dirty="0"/>
              <a:t>Parametric tests and analogous nonparametric procedures</a:t>
            </a:r>
          </a:p>
        </p:txBody>
      </p:sp>
      <p:graphicFrame>
        <p:nvGraphicFramePr>
          <p:cNvPr id="6" name="Table 5"/>
          <p:cNvGraphicFramePr>
            <a:graphicFrameLocks noGrp="1"/>
          </p:cNvGraphicFramePr>
          <p:nvPr>
            <p:extLst>
              <p:ext uri="{D42A27DB-BD31-4B8C-83A1-F6EECF244321}">
                <p14:modId xmlns:p14="http://schemas.microsoft.com/office/powerpoint/2010/main" val="1256873371"/>
              </p:ext>
            </p:extLst>
          </p:nvPr>
        </p:nvGraphicFramePr>
        <p:xfrm>
          <a:off x="242888" y="1502276"/>
          <a:ext cx="8658224" cy="4160520"/>
        </p:xfrm>
        <a:graphic>
          <a:graphicData uri="http://schemas.openxmlformats.org/drawingml/2006/table">
            <a:tbl>
              <a:tblPr firstRow="1" bandRow="1">
                <a:tableStyleId>{5C22544A-7EE6-4342-B048-85BDC9FD1C3A}</a:tableStyleId>
              </a:tblPr>
              <a:tblGrid>
                <a:gridCol w="2164556">
                  <a:extLst>
                    <a:ext uri="{9D8B030D-6E8A-4147-A177-3AD203B41FA5}">
                      <a16:colId xmlns:a16="http://schemas.microsoft.com/office/drawing/2014/main" val="3101842289"/>
                    </a:ext>
                  </a:extLst>
                </a:gridCol>
                <a:gridCol w="2164556">
                  <a:extLst>
                    <a:ext uri="{9D8B030D-6E8A-4147-A177-3AD203B41FA5}">
                      <a16:colId xmlns:a16="http://schemas.microsoft.com/office/drawing/2014/main" val="1437487621"/>
                    </a:ext>
                  </a:extLst>
                </a:gridCol>
                <a:gridCol w="2164556">
                  <a:extLst>
                    <a:ext uri="{9D8B030D-6E8A-4147-A177-3AD203B41FA5}">
                      <a16:colId xmlns:a16="http://schemas.microsoft.com/office/drawing/2014/main" val="2317256564"/>
                    </a:ext>
                  </a:extLst>
                </a:gridCol>
                <a:gridCol w="2164556">
                  <a:extLst>
                    <a:ext uri="{9D8B030D-6E8A-4147-A177-3AD203B41FA5}">
                      <a16:colId xmlns:a16="http://schemas.microsoft.com/office/drawing/2014/main" val="831552328"/>
                    </a:ext>
                  </a:extLst>
                </a:gridCol>
              </a:tblGrid>
              <a:tr h="480060">
                <a:tc>
                  <a:txBody>
                    <a:bodyPr/>
                    <a:lstStyle/>
                    <a:p>
                      <a:pPr algn="ctr"/>
                      <a:r>
                        <a:rPr lang="en-US" sz="1400" dirty="0"/>
                        <a:t>Analysis</a:t>
                      </a:r>
                      <a:r>
                        <a:rPr lang="en-US" sz="1400" baseline="0" dirty="0"/>
                        <a:t> Type</a:t>
                      </a:r>
                      <a:endParaRPr lang="en-US" sz="1400" dirty="0"/>
                    </a:p>
                  </a:txBody>
                  <a:tcPr marL="68580" marR="68580" marT="34290" marB="34290"/>
                </a:tc>
                <a:tc>
                  <a:txBody>
                    <a:bodyPr/>
                    <a:lstStyle/>
                    <a:p>
                      <a:pPr algn="ctr"/>
                      <a:r>
                        <a:rPr lang="en-US" sz="1400" dirty="0"/>
                        <a:t>Example</a:t>
                      </a:r>
                    </a:p>
                  </a:txBody>
                  <a:tcPr marL="68580" marR="68580" marT="34290" marB="34290"/>
                </a:tc>
                <a:tc>
                  <a:txBody>
                    <a:bodyPr/>
                    <a:lstStyle/>
                    <a:p>
                      <a:pPr algn="ctr"/>
                      <a:r>
                        <a:rPr lang="en-US" sz="1400" dirty="0"/>
                        <a:t>Parametric Procedure</a:t>
                      </a:r>
                    </a:p>
                  </a:txBody>
                  <a:tcPr marL="68580" marR="68580" marT="34290" marB="34290"/>
                </a:tc>
                <a:tc>
                  <a:txBody>
                    <a:bodyPr/>
                    <a:lstStyle/>
                    <a:p>
                      <a:pPr algn="ctr"/>
                      <a:r>
                        <a:rPr lang="en-US" sz="1400" dirty="0"/>
                        <a:t>Nonparametric Procedure</a:t>
                      </a:r>
                    </a:p>
                  </a:txBody>
                  <a:tcPr marL="68580" marR="68580" marT="34290" marB="34290"/>
                </a:tc>
                <a:extLst>
                  <a:ext uri="{0D108BD9-81ED-4DB2-BD59-A6C34878D82A}">
                    <a16:rowId xmlns:a16="http://schemas.microsoft.com/office/drawing/2014/main" val="2176039568"/>
                  </a:ext>
                </a:extLst>
              </a:tr>
              <a:tr h="1165860">
                <a:tc>
                  <a:txBody>
                    <a:bodyPr/>
                    <a:lstStyle/>
                    <a:p>
                      <a:pPr algn="ctr"/>
                      <a:r>
                        <a:rPr lang="en-US" sz="1200" dirty="0"/>
                        <a:t>Compare means between two distinct/independent groups</a:t>
                      </a:r>
                    </a:p>
                  </a:txBody>
                  <a:tcPr marL="68580" marR="68580" marT="34290" marB="34290"/>
                </a:tc>
                <a:tc>
                  <a:txBody>
                    <a:bodyPr/>
                    <a:lstStyle/>
                    <a:p>
                      <a:pPr algn="ctr"/>
                      <a:r>
                        <a:rPr lang="en-US" sz="1200" dirty="0"/>
                        <a:t>Is the mean systolic</a:t>
                      </a:r>
                      <a:r>
                        <a:rPr lang="en-US" sz="1200" baseline="0" dirty="0"/>
                        <a:t> blood pressure (at baseline) for patients assigned to placebo different from the mean for patients assigned to the treatment group?</a:t>
                      </a:r>
                      <a:endParaRPr lang="en-US" sz="1200" dirty="0"/>
                    </a:p>
                  </a:txBody>
                  <a:tcPr marL="68580" marR="68580" marT="34290" marB="34290"/>
                </a:tc>
                <a:tc>
                  <a:txBody>
                    <a:bodyPr/>
                    <a:lstStyle/>
                    <a:p>
                      <a:pPr algn="ctr"/>
                      <a:r>
                        <a:rPr lang="en-US" sz="1200" dirty="0"/>
                        <a:t>Two-sample t-test</a:t>
                      </a:r>
                    </a:p>
                  </a:txBody>
                  <a:tcPr marL="68580" marR="68580" marT="34290" marB="34290"/>
                </a:tc>
                <a:tc>
                  <a:txBody>
                    <a:bodyPr/>
                    <a:lstStyle/>
                    <a:p>
                      <a:pPr algn="ctr"/>
                      <a:r>
                        <a:rPr lang="en-US" sz="1200" dirty="0"/>
                        <a:t>Wilcoxon rank-sum test</a:t>
                      </a:r>
                    </a:p>
                  </a:txBody>
                  <a:tcPr marL="68580" marR="68580" marT="34290" marB="34290"/>
                </a:tc>
                <a:extLst>
                  <a:ext uri="{0D108BD9-81ED-4DB2-BD59-A6C34878D82A}">
                    <a16:rowId xmlns:a16="http://schemas.microsoft.com/office/drawing/2014/main" val="375822644"/>
                  </a:ext>
                </a:extLst>
              </a:tr>
              <a:tr h="1165860">
                <a:tc>
                  <a:txBody>
                    <a:bodyPr/>
                    <a:lstStyle/>
                    <a:p>
                      <a:pPr algn="ctr"/>
                      <a:r>
                        <a:rPr lang="en-US" sz="1200" dirty="0"/>
                        <a:t>Compare two quantitative measurements taken from the same individual</a:t>
                      </a:r>
                    </a:p>
                  </a:txBody>
                  <a:tcPr marL="68580" marR="68580" marT="34290" marB="34290"/>
                </a:tc>
                <a:tc>
                  <a:txBody>
                    <a:bodyPr/>
                    <a:lstStyle/>
                    <a:p>
                      <a:pPr algn="ctr"/>
                      <a:r>
                        <a:rPr lang="en-US" sz="1200" dirty="0"/>
                        <a:t>Was there a significant change in systolic</a:t>
                      </a:r>
                      <a:r>
                        <a:rPr lang="en-US" sz="1200" baseline="0" dirty="0"/>
                        <a:t> blood pressure between baseline and the six-month follow-up measurement in the treatment group?</a:t>
                      </a:r>
                      <a:endParaRPr lang="en-US" sz="1200" dirty="0"/>
                    </a:p>
                  </a:txBody>
                  <a:tcPr marL="68580" marR="68580" marT="34290" marB="34290"/>
                </a:tc>
                <a:tc>
                  <a:txBody>
                    <a:bodyPr/>
                    <a:lstStyle/>
                    <a:p>
                      <a:pPr algn="ctr"/>
                      <a:r>
                        <a:rPr lang="en-US" sz="1200" dirty="0"/>
                        <a:t>Paired</a:t>
                      </a:r>
                      <a:r>
                        <a:rPr lang="en-US" sz="1200" baseline="0" dirty="0"/>
                        <a:t> t-test</a:t>
                      </a:r>
                      <a:endParaRPr lang="en-US" sz="1200" dirty="0"/>
                    </a:p>
                  </a:txBody>
                  <a:tcPr marL="68580" marR="68580" marT="34290" marB="34290"/>
                </a:tc>
                <a:tc>
                  <a:txBody>
                    <a:bodyPr/>
                    <a:lstStyle/>
                    <a:p>
                      <a:pPr algn="ctr"/>
                      <a:r>
                        <a:rPr lang="en-US" sz="1200" dirty="0"/>
                        <a:t>Wilcoxon signed-rank test</a:t>
                      </a:r>
                    </a:p>
                  </a:txBody>
                  <a:tcPr marL="68580" marR="68580" marT="34290" marB="34290"/>
                </a:tc>
                <a:extLst>
                  <a:ext uri="{0D108BD9-81ED-4DB2-BD59-A6C34878D82A}">
                    <a16:rowId xmlns:a16="http://schemas.microsoft.com/office/drawing/2014/main" val="1746196872"/>
                  </a:ext>
                </a:extLst>
              </a:tr>
              <a:tr h="1348740">
                <a:tc>
                  <a:txBody>
                    <a:bodyPr/>
                    <a:lstStyle/>
                    <a:p>
                      <a:pPr algn="ctr"/>
                      <a:r>
                        <a:rPr lang="en-US" sz="1200" dirty="0"/>
                        <a:t>Estimate the degree</a:t>
                      </a:r>
                      <a:r>
                        <a:rPr lang="en-US" sz="1200" baseline="0" dirty="0"/>
                        <a:t> of association between two quantitative variables</a:t>
                      </a:r>
                      <a:endParaRPr lang="en-US" sz="1200" dirty="0"/>
                    </a:p>
                  </a:txBody>
                  <a:tcPr marL="68580" marR="68580" marT="34290" marB="34290"/>
                </a:tc>
                <a:tc>
                  <a:txBody>
                    <a:bodyPr/>
                    <a:lstStyle/>
                    <a:p>
                      <a:pPr algn="ctr"/>
                      <a:r>
                        <a:rPr lang="en-US" sz="1200" dirty="0"/>
                        <a:t>Is systolic blood pressure associated with the patient’s age?</a:t>
                      </a:r>
                    </a:p>
                  </a:txBody>
                  <a:tcPr marL="68580" marR="68580" marT="34290" marB="34290"/>
                </a:tc>
                <a:tc>
                  <a:txBody>
                    <a:bodyPr/>
                    <a:lstStyle/>
                    <a:p>
                      <a:pPr algn="ctr"/>
                      <a:r>
                        <a:rPr lang="en-US" sz="1200" dirty="0"/>
                        <a:t>Pearson coefficient of correlation</a:t>
                      </a:r>
                    </a:p>
                  </a:txBody>
                  <a:tcPr marL="68580" marR="68580" marT="34290" marB="34290"/>
                </a:tc>
                <a:tc>
                  <a:txBody>
                    <a:bodyPr/>
                    <a:lstStyle/>
                    <a:p>
                      <a:pPr algn="ctr"/>
                      <a:r>
                        <a:rPr lang="en-US" sz="1200" dirty="0"/>
                        <a:t>Spearman’s rank correlation</a:t>
                      </a:r>
                    </a:p>
                  </a:txBody>
                  <a:tcPr marL="68580" marR="68580" marT="34290" marB="34290"/>
                </a:tc>
                <a:extLst>
                  <a:ext uri="{0D108BD9-81ED-4DB2-BD59-A6C34878D82A}">
                    <a16:rowId xmlns:a16="http://schemas.microsoft.com/office/drawing/2014/main" val="3065040839"/>
                  </a:ext>
                </a:extLst>
              </a:tr>
            </a:tbl>
          </a:graphicData>
        </a:graphic>
      </p:graphicFrame>
    </p:spTree>
    <p:extLst>
      <p:ext uri="{BB962C8B-B14F-4D97-AF65-F5344CB8AC3E}">
        <p14:creationId xmlns:p14="http://schemas.microsoft.com/office/powerpoint/2010/main" val="216221103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789F-F86B-43AF-A3AA-C8B271BF8879}"/>
              </a:ext>
            </a:extLst>
          </p:cNvPr>
          <p:cNvSpPr>
            <a:spLocks noGrp="1"/>
          </p:cNvSpPr>
          <p:nvPr>
            <p:ph type="title"/>
          </p:nvPr>
        </p:nvSpPr>
        <p:spPr/>
        <p:txBody>
          <a:bodyPr>
            <a:normAutofit/>
          </a:bodyPr>
          <a:lstStyle/>
          <a:p>
            <a:r>
              <a:rPr lang="en-US" sz="3000" b="1" dirty="0"/>
              <a:t>Ordinal data</a:t>
            </a:r>
          </a:p>
        </p:txBody>
      </p:sp>
      <p:sp>
        <p:nvSpPr>
          <p:cNvPr id="3" name="Text Placeholder 2">
            <a:extLst>
              <a:ext uri="{FF2B5EF4-FFF2-40B4-BE49-F238E27FC236}">
                <a16:creationId xmlns:a16="http://schemas.microsoft.com/office/drawing/2014/main" id="{E6D2FFB3-DFDE-47A4-865C-D7B900B7B56B}"/>
              </a:ext>
            </a:extLst>
          </p:cNvPr>
          <p:cNvSpPr>
            <a:spLocks noGrp="1"/>
          </p:cNvSpPr>
          <p:nvPr>
            <p:ph type="body" idx="1"/>
          </p:nvPr>
        </p:nvSpPr>
        <p:spPr/>
        <p:txBody>
          <a:bodyPr>
            <a:normAutofit/>
          </a:bodyPr>
          <a:lstStyle/>
          <a:p>
            <a:r>
              <a:rPr lang="en-US" sz="2500" dirty="0"/>
              <a:t>Measure relative ordering of different categories </a:t>
            </a:r>
          </a:p>
          <a:p>
            <a:pPr marL="0" indent="0">
              <a:buNone/>
            </a:pPr>
            <a:endParaRPr lang="en-US" sz="2500" dirty="0"/>
          </a:p>
          <a:p>
            <a:pPr marL="0" indent="0">
              <a:buNone/>
            </a:pPr>
            <a:r>
              <a:rPr lang="en-US" sz="2500" dirty="0"/>
              <a:t>E.g. two people: A and B</a:t>
            </a:r>
          </a:p>
          <a:p>
            <a:pPr marL="0" indent="0">
              <a:buNone/>
            </a:pPr>
            <a:r>
              <a:rPr lang="en-US" sz="2500" dirty="0">
                <a:sym typeface="Wingdings" panose="05000000000000000000" pitchFamily="2" charset="2"/>
              </a:rPr>
              <a:t> Whether score for A is &gt;, &lt;, or = to the score for B relative magnitude of the differences</a:t>
            </a:r>
            <a:endParaRPr lang="en-US" sz="2500" dirty="0"/>
          </a:p>
        </p:txBody>
      </p:sp>
      <p:cxnSp>
        <p:nvCxnSpPr>
          <p:cNvPr id="5" name="Straight Connector 4">
            <a:extLst>
              <a:ext uri="{FF2B5EF4-FFF2-40B4-BE49-F238E27FC236}">
                <a16:creationId xmlns:a16="http://schemas.microsoft.com/office/drawing/2014/main" id="{833278C0-C12D-4CA9-AA43-E6FB89E7319E}"/>
              </a:ext>
            </a:extLst>
          </p:cNvPr>
          <p:cNvCxnSpPr/>
          <p:nvPr/>
        </p:nvCxnSpPr>
        <p:spPr>
          <a:xfrm>
            <a:off x="596900" y="3429000"/>
            <a:ext cx="5041900" cy="36830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A2FFA3F7-8498-479C-B52B-5450449CE269}"/>
              </a:ext>
            </a:extLst>
          </p:cNvPr>
          <p:cNvCxnSpPr/>
          <p:nvPr/>
        </p:nvCxnSpPr>
        <p:spPr>
          <a:xfrm flipV="1">
            <a:off x="457200" y="3403600"/>
            <a:ext cx="4991100" cy="43180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723267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noGrp="1"/>
          </p:cNvSpPr>
          <p:nvPr>
            <p:ph type="title"/>
          </p:nvPr>
        </p:nvSpPr>
        <p:spPr>
          <a:xfrm>
            <a:off x="425885" y="152400"/>
            <a:ext cx="8229601" cy="1143000"/>
          </a:xfrm>
          <a:prstGeom prst="rect">
            <a:avLst/>
          </a:prstGeom>
        </p:spPr>
        <p:txBody>
          <a:bodyPr/>
          <a:lstStyle>
            <a:lvl1pPr>
              <a:defRPr sz="3500" b="1"/>
            </a:lvl1pPr>
          </a:lstStyle>
          <a:p>
            <a:r>
              <a:rPr dirty="0"/>
              <a:t>Example on Dermatology</a:t>
            </a:r>
          </a:p>
        </p:txBody>
      </p:sp>
      <p:sp>
        <p:nvSpPr>
          <p:cNvPr id="108" name="Content Placeholder 2"/>
          <p:cNvSpPr txBox="1">
            <a:spLocks noGrp="1"/>
          </p:cNvSpPr>
          <p:nvPr>
            <p:ph type="body" idx="1"/>
          </p:nvPr>
        </p:nvSpPr>
        <p:spPr>
          <a:xfrm>
            <a:off x="457200" y="1295399"/>
            <a:ext cx="8229600" cy="5287964"/>
          </a:xfrm>
          <a:prstGeom prst="rect">
            <a:avLst/>
          </a:prstGeom>
        </p:spPr>
        <p:txBody>
          <a:bodyPr/>
          <a:lstStyle/>
          <a:p>
            <a:pPr>
              <a:lnSpc>
                <a:spcPct val="80000"/>
              </a:lnSpc>
              <a:spcBef>
                <a:spcPts val="500"/>
              </a:spcBef>
              <a:defRPr sz="2200"/>
            </a:pPr>
            <a:r>
              <a:rPr dirty="0"/>
              <a:t>Objective: compare the effectiveness of two ointments (A, B) in reducing excessive redness in people who cannot otherwise be exposed to sunlight</a:t>
            </a:r>
            <a:endParaRPr sz="1700" dirty="0"/>
          </a:p>
          <a:p>
            <a:pPr>
              <a:lnSpc>
                <a:spcPct val="80000"/>
              </a:lnSpc>
              <a:spcBef>
                <a:spcPts val="500"/>
              </a:spcBef>
              <a:defRPr sz="2200"/>
            </a:pPr>
            <a:r>
              <a:rPr dirty="0" err="1"/>
              <a:t>Oinment</a:t>
            </a:r>
            <a:r>
              <a:t> A: randomly applied to either the left or right arm</a:t>
            </a:r>
            <a:endParaRPr sz="1700"/>
          </a:p>
          <a:p>
            <a:pPr>
              <a:lnSpc>
                <a:spcPct val="80000"/>
              </a:lnSpc>
              <a:spcBef>
                <a:spcPts val="500"/>
              </a:spcBef>
              <a:defRPr sz="2200"/>
            </a:pPr>
            <a:r>
              <a:t>Oinment B: applied to the corresponding area on the other arm.</a:t>
            </a:r>
            <a:endParaRPr sz="1700"/>
          </a:p>
          <a:p>
            <a:pPr>
              <a:lnSpc>
                <a:spcPct val="80000"/>
              </a:lnSpc>
              <a:spcBef>
                <a:spcPts val="500"/>
              </a:spcBef>
              <a:defRPr sz="2200"/>
            </a:pPr>
            <a:r>
              <a:t>Person is then exposed to 1 hour of sunlight</a:t>
            </a:r>
            <a:endParaRPr sz="1700"/>
          </a:p>
          <a:p>
            <a:pPr>
              <a:lnSpc>
                <a:spcPct val="80000"/>
              </a:lnSpc>
              <a:spcBef>
                <a:spcPts val="500"/>
              </a:spcBef>
              <a:defRPr sz="2200"/>
            </a:pPr>
            <a:r>
              <a:t>Compare the degrees of redness of the two arms</a:t>
            </a:r>
            <a:endParaRPr sz="1700"/>
          </a:p>
          <a:p>
            <a:pPr>
              <a:lnSpc>
                <a:spcPct val="80000"/>
              </a:lnSpc>
              <a:spcBef>
                <a:spcPts val="500"/>
              </a:spcBef>
              <a:defRPr sz="2200"/>
            </a:pPr>
            <a:r>
              <a:t>Make qualitative assessments:</a:t>
            </a:r>
            <a:endParaRPr sz="1700"/>
          </a:p>
          <a:p>
            <a:pPr marL="914400" lvl="1" indent="-514350">
              <a:lnSpc>
                <a:spcPct val="80000"/>
              </a:lnSpc>
              <a:spcBef>
                <a:spcPts val="400"/>
              </a:spcBef>
              <a:buFontTx/>
              <a:buAutoNum type="arabicPeriod"/>
              <a:defRPr sz="1900"/>
            </a:pPr>
            <a:r>
              <a:t>Arm A is not as red as arm B</a:t>
            </a:r>
            <a:endParaRPr sz="1500"/>
          </a:p>
          <a:p>
            <a:pPr marL="914400" lvl="1" indent="-514350">
              <a:lnSpc>
                <a:spcPct val="80000"/>
              </a:lnSpc>
              <a:spcBef>
                <a:spcPts val="400"/>
              </a:spcBef>
              <a:buFontTx/>
              <a:buAutoNum type="arabicPeriod"/>
              <a:defRPr sz="1900"/>
            </a:pPr>
            <a:r>
              <a:t>Arm B is not as red as arm A</a:t>
            </a:r>
            <a:endParaRPr sz="1500"/>
          </a:p>
          <a:p>
            <a:pPr marL="914400" lvl="1" indent="-514350">
              <a:lnSpc>
                <a:spcPct val="80000"/>
              </a:lnSpc>
              <a:spcBef>
                <a:spcPts val="400"/>
              </a:spcBef>
              <a:buFontTx/>
              <a:buAutoNum type="arabicPeriod"/>
              <a:defRPr sz="1900"/>
            </a:pPr>
            <a:r>
              <a:t>Both arms are equally red</a:t>
            </a:r>
            <a:endParaRPr sz="1500"/>
          </a:p>
          <a:p>
            <a:pPr marL="514350" indent="-514350">
              <a:lnSpc>
                <a:spcPct val="80000"/>
              </a:lnSpc>
              <a:spcBef>
                <a:spcPts val="500"/>
              </a:spcBef>
              <a:defRPr sz="2200"/>
            </a:pPr>
            <a:r>
              <a:t>Of 45 people tested with the condition, 22 are better off on arm A, 18 are better off on arm B, 5 are equally well off on both arms. </a:t>
            </a:r>
            <a:endParaRPr sz="1700"/>
          </a:p>
          <a:p>
            <a:pPr marL="514350" indent="-514350">
              <a:lnSpc>
                <a:spcPct val="80000"/>
              </a:lnSpc>
              <a:spcBef>
                <a:spcPts val="500"/>
              </a:spcBef>
              <a:defRPr sz="2200"/>
            </a:pPr>
            <a:r>
              <a:t>Q: How can we decide whether this evidence is enough to conclude that ointment A is better than ointment B?</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463462" y="66805"/>
            <a:ext cx="8229601" cy="1143001"/>
          </a:xfrm>
          <a:prstGeom prst="rect">
            <a:avLst/>
          </a:prstGeom>
        </p:spPr>
        <p:txBody>
          <a:bodyPr/>
          <a:lstStyle>
            <a:lvl1pPr>
              <a:defRPr sz="3500" b="1"/>
            </a:lvl1pPr>
          </a:lstStyle>
          <a:p>
            <a:r>
              <a:t>Large-sample Method</a:t>
            </a:r>
          </a:p>
        </p:txBody>
      </p:sp>
      <p:sp>
        <p:nvSpPr>
          <p:cNvPr id="113" name="Content Placeholder 2"/>
          <p:cNvSpPr txBox="1">
            <a:spLocks noGrp="1"/>
          </p:cNvSpPr>
          <p:nvPr>
            <p:ph type="body" idx="1"/>
          </p:nvPr>
        </p:nvSpPr>
        <p:spPr>
          <a:xfrm>
            <a:off x="304800" y="838200"/>
            <a:ext cx="8229600" cy="6324600"/>
          </a:xfrm>
          <a:prstGeom prst="rect">
            <a:avLst/>
          </a:prstGeom>
        </p:spPr>
        <p:txBody>
          <a:bodyPr/>
          <a:lstStyle/>
          <a:p>
            <a:pPr>
              <a:spcBef>
                <a:spcPts val="500"/>
              </a:spcBef>
              <a:defRPr sz="2200"/>
            </a:pPr>
            <a:r>
              <a:rPr lang="en-US" dirty="0"/>
              <a:t>D</a:t>
            </a:r>
            <a:r>
              <a:rPr dirty="0"/>
              <a:t>egree of redness </a:t>
            </a:r>
            <a:r>
              <a:rPr lang="en-US" dirty="0"/>
              <a:t>can be measured </a:t>
            </a:r>
            <a:r>
              <a:rPr dirty="0"/>
              <a:t>on a quantitative scale (higher number indicates more redness)</a:t>
            </a:r>
          </a:p>
          <a:p>
            <a:pPr>
              <a:spcBef>
                <a:spcPts val="500"/>
              </a:spcBef>
              <a:defRPr sz="2200"/>
            </a:pPr>
            <a:r>
              <a:rPr dirty="0"/>
              <a:t>Let </a:t>
            </a:r>
            <a:r>
              <a:rPr lang="en-US" dirty="0"/>
              <a:t>x</a:t>
            </a:r>
            <a:r>
              <a:rPr baseline="-25000" dirty="0"/>
              <a:t>i</a:t>
            </a:r>
            <a:r>
              <a:rPr dirty="0"/>
              <a:t> = degree of redness on arm A for the </a:t>
            </a:r>
            <a:r>
              <a:rPr dirty="0" err="1"/>
              <a:t>ith</a:t>
            </a:r>
            <a:r>
              <a:rPr dirty="0"/>
              <a:t> person</a:t>
            </a:r>
          </a:p>
          <a:p>
            <a:pPr marL="0" indent="0">
              <a:spcBef>
                <a:spcPts val="500"/>
              </a:spcBef>
              <a:buSzTx/>
              <a:buNone/>
              <a:defRPr sz="2200"/>
            </a:pPr>
            <a:r>
              <a:rPr dirty="0"/>
              <a:t>           </a:t>
            </a:r>
            <a:r>
              <a:rPr dirty="0" err="1"/>
              <a:t>y</a:t>
            </a:r>
            <a:r>
              <a:rPr baseline="-25000" dirty="0" err="1"/>
              <a:t>i</a:t>
            </a:r>
            <a:r>
              <a:rPr dirty="0"/>
              <a:t> = degree of redness on arm B for the </a:t>
            </a:r>
            <a:r>
              <a:rPr dirty="0" err="1"/>
              <a:t>ith</a:t>
            </a:r>
            <a:r>
              <a:rPr dirty="0"/>
              <a:t> person</a:t>
            </a:r>
          </a:p>
          <a:p>
            <a:pPr marL="0" indent="0">
              <a:spcBef>
                <a:spcPts val="500"/>
              </a:spcBef>
              <a:buSzTx/>
              <a:buNone/>
              <a:defRPr sz="2200"/>
            </a:pPr>
            <a:r>
              <a:rPr dirty="0"/>
              <a:t>           d</a:t>
            </a:r>
            <a:r>
              <a:rPr baseline="-25000" dirty="0"/>
              <a:t>i</a:t>
            </a:r>
            <a:r>
              <a:rPr dirty="0"/>
              <a:t> = x</a:t>
            </a:r>
            <a:r>
              <a:rPr baseline="-25000" dirty="0"/>
              <a:t>i</a:t>
            </a:r>
            <a:r>
              <a:rPr dirty="0"/>
              <a:t> – </a:t>
            </a:r>
            <a:r>
              <a:rPr dirty="0" err="1"/>
              <a:t>y</a:t>
            </a:r>
            <a:r>
              <a:rPr baseline="-25000" dirty="0" err="1"/>
              <a:t>i</a:t>
            </a:r>
            <a:r>
              <a:rPr dirty="0"/>
              <a:t> = difference in redness between the A and B    </a:t>
            </a:r>
          </a:p>
          <a:p>
            <a:pPr marL="0" indent="0">
              <a:spcBef>
                <a:spcPts val="500"/>
              </a:spcBef>
              <a:buSzTx/>
              <a:buNone/>
              <a:defRPr sz="2200"/>
            </a:pPr>
            <a:r>
              <a:rPr dirty="0"/>
              <a:t>                                   arms for the </a:t>
            </a:r>
            <a:r>
              <a:rPr dirty="0" err="1"/>
              <a:t>ith</a:t>
            </a:r>
            <a:r>
              <a:rPr dirty="0"/>
              <a:t> participant </a:t>
            </a:r>
          </a:p>
          <a:p>
            <a:pPr>
              <a:spcBef>
                <a:spcPts val="500"/>
              </a:spcBef>
              <a:defRPr sz="2200"/>
            </a:pPr>
            <a:r>
              <a:rPr dirty="0"/>
              <a:t>H</a:t>
            </a:r>
            <a:r>
              <a:rPr baseline="-25000" dirty="0"/>
              <a:t>0</a:t>
            </a:r>
            <a:r>
              <a:rPr dirty="0"/>
              <a:t>:  Δ = 0 vs. H</a:t>
            </a:r>
            <a:r>
              <a:rPr baseline="-25000" dirty="0"/>
              <a:t>1</a:t>
            </a:r>
            <a:r>
              <a:rPr dirty="0"/>
              <a:t>: Δ ≠ </a:t>
            </a:r>
            <a:r>
              <a:rPr lang="en-US" dirty="0"/>
              <a:t>0 (</a:t>
            </a:r>
            <a:r>
              <a:rPr lang="el-GR" dirty="0"/>
              <a:t>Δ </a:t>
            </a:r>
            <a:r>
              <a:rPr lang="en-US" dirty="0"/>
              <a:t>: </a:t>
            </a:r>
            <a:r>
              <a:rPr dirty="0"/>
              <a:t>the population median of the d</a:t>
            </a:r>
            <a:r>
              <a:rPr baseline="-25000" dirty="0"/>
              <a:t>i</a:t>
            </a:r>
            <a:r>
              <a:rPr dirty="0"/>
              <a:t> </a:t>
            </a:r>
            <a:r>
              <a:rPr lang="en-US" dirty="0"/>
              <a:t>/</a:t>
            </a:r>
            <a:r>
              <a:rPr dirty="0"/>
              <a:t> the 50</a:t>
            </a:r>
            <a:r>
              <a:rPr baseline="30000" dirty="0"/>
              <a:t>th</a:t>
            </a:r>
            <a:r>
              <a:rPr dirty="0"/>
              <a:t> percentile of the underlying distribution of the d</a:t>
            </a:r>
            <a:r>
              <a:rPr baseline="-25000" dirty="0"/>
              <a:t>i</a:t>
            </a:r>
            <a:r>
              <a:rPr lang="en-US" dirty="0"/>
              <a:t>)</a:t>
            </a:r>
            <a:endParaRPr baseline="-25000" dirty="0"/>
          </a:p>
          <a:p>
            <a:pPr marL="0" indent="0">
              <a:spcBef>
                <a:spcPts val="500"/>
              </a:spcBef>
              <a:buSzTx/>
              <a:buNone/>
              <a:defRPr sz="2200" baseline="-25000"/>
            </a:pPr>
            <a:r>
              <a:rPr dirty="0"/>
              <a:t>      </a:t>
            </a:r>
            <a:r>
              <a:rPr baseline="0" dirty="0"/>
              <a:t>(</a:t>
            </a:r>
            <a:r>
              <a:rPr baseline="0" dirty="0" err="1"/>
              <a:t>i</a:t>
            </a:r>
            <a:r>
              <a:rPr baseline="0" dirty="0"/>
              <a:t>) if Δ = 0 : ointments are equally effective</a:t>
            </a:r>
          </a:p>
          <a:p>
            <a:pPr marL="0" indent="0">
              <a:spcBef>
                <a:spcPts val="500"/>
              </a:spcBef>
              <a:buSzTx/>
              <a:buNone/>
              <a:defRPr sz="2200"/>
            </a:pPr>
            <a:r>
              <a:rPr dirty="0"/>
              <a:t>    (ii) if Δ &lt; 0 : ointment A is better (arm A is less red than arm B)</a:t>
            </a:r>
          </a:p>
          <a:p>
            <a:pPr marL="0" indent="0">
              <a:spcBef>
                <a:spcPts val="500"/>
              </a:spcBef>
              <a:buSzTx/>
              <a:buNone/>
              <a:defRPr sz="2200"/>
            </a:pPr>
            <a:r>
              <a:rPr dirty="0"/>
              <a:t>    (iii) if Δ &gt; 0 : ointment B is better (arm A is redder than arm B)</a:t>
            </a:r>
          </a:p>
          <a:p>
            <a:pPr>
              <a:spcBef>
                <a:spcPts val="500"/>
              </a:spcBef>
              <a:defRPr sz="2200"/>
            </a:pPr>
            <a:r>
              <a:rPr dirty="0"/>
              <a:t>d</a:t>
            </a:r>
            <a:r>
              <a:rPr baseline="-25000" dirty="0"/>
              <a:t>i</a:t>
            </a:r>
            <a:r>
              <a:rPr dirty="0"/>
              <a:t> cannot be observed</a:t>
            </a:r>
            <a:r>
              <a:rPr lang="en-US" dirty="0"/>
              <a:t>, </a:t>
            </a:r>
            <a:r>
              <a:rPr dirty="0"/>
              <a:t>can on observe whether:</a:t>
            </a:r>
          </a:p>
          <a:p>
            <a:pPr marL="0" indent="0">
              <a:spcBef>
                <a:spcPts val="500"/>
              </a:spcBef>
              <a:buSzTx/>
              <a:buNone/>
              <a:defRPr sz="2200"/>
            </a:pPr>
            <a:r>
              <a:rPr dirty="0"/>
              <a:t>     (</a:t>
            </a:r>
            <a:r>
              <a:rPr dirty="0" err="1"/>
              <a:t>i</a:t>
            </a:r>
            <a:r>
              <a:rPr dirty="0"/>
              <a:t>) d</a:t>
            </a:r>
            <a:r>
              <a:rPr baseline="-25000" dirty="0"/>
              <a:t>i </a:t>
            </a:r>
            <a:r>
              <a:rPr dirty="0"/>
              <a:t>&gt; 0 </a:t>
            </a:r>
          </a:p>
          <a:p>
            <a:pPr marL="0" indent="0">
              <a:spcBef>
                <a:spcPts val="500"/>
              </a:spcBef>
              <a:buSzTx/>
              <a:buNone/>
              <a:defRPr sz="2200"/>
            </a:pPr>
            <a:r>
              <a:rPr dirty="0"/>
              <a:t>     (ii) di &lt; 0</a:t>
            </a:r>
          </a:p>
          <a:p>
            <a:pPr marL="0" indent="0">
              <a:spcBef>
                <a:spcPts val="500"/>
              </a:spcBef>
              <a:buSzTx/>
              <a:buNone/>
              <a:defRPr sz="2200"/>
            </a:pPr>
            <a:r>
              <a:rPr dirty="0"/>
              <a:t>    (iii) di = 0</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ubtitle 2"/>
          <p:cNvSpPr txBox="1">
            <a:spLocks noGrp="1"/>
          </p:cNvSpPr>
          <p:nvPr>
            <p:ph type="subTitle" idx="1"/>
          </p:nvPr>
        </p:nvSpPr>
        <p:spPr>
          <a:xfrm>
            <a:off x="533400" y="381000"/>
            <a:ext cx="8686800" cy="6096000"/>
          </a:xfrm>
          <a:prstGeom prst="rect">
            <a:avLst/>
          </a:prstGeom>
        </p:spPr>
        <p:txBody>
          <a:bodyPr/>
          <a:lstStyle/>
          <a:p>
            <a:pPr>
              <a:defRPr sz="3000" b="1"/>
            </a:pPr>
            <a:r>
              <a:rPr dirty="0"/>
              <a:t>The Sign Test</a:t>
            </a:r>
          </a:p>
          <a:p>
            <a:pPr marL="342899" indent="-342899" algn="l">
              <a:spcBef>
                <a:spcPts val="400"/>
              </a:spcBef>
              <a:buSzPct val="100000"/>
              <a:buFont typeface="Arial"/>
              <a:buChar char="•"/>
              <a:defRPr sz="1900"/>
            </a:pPr>
            <a:r>
              <a:rPr dirty="0"/>
              <a:t>Depends only on the sign of the difference, not their actual magnitude </a:t>
            </a:r>
          </a:p>
          <a:p>
            <a:pPr marL="342899" indent="-342899" algn="l">
              <a:spcBef>
                <a:spcPts val="400"/>
              </a:spcBef>
              <a:buSzPct val="100000"/>
              <a:buFont typeface="Arial"/>
              <a:buChar char="•"/>
              <a:defRPr sz="1900"/>
            </a:pPr>
            <a:r>
              <a:rPr dirty="0"/>
              <a:t>To test the hypothesis </a:t>
            </a:r>
            <a:r>
              <a:rPr i="1" dirty="0"/>
              <a:t>H</a:t>
            </a:r>
            <a:r>
              <a:rPr i="1" baseline="-25000" dirty="0"/>
              <a:t>0</a:t>
            </a:r>
            <a:r>
              <a:rPr dirty="0"/>
              <a:t>: </a:t>
            </a:r>
            <a:r>
              <a:rPr dirty="0">
                <a:latin typeface="Symbol"/>
                <a:ea typeface="Symbol"/>
                <a:cs typeface="Symbol"/>
                <a:sym typeface="Symbol"/>
              </a:rPr>
              <a:t>D </a:t>
            </a:r>
            <a:r>
              <a:rPr dirty="0"/>
              <a:t>= 0 vs. </a:t>
            </a:r>
            <a:r>
              <a:rPr i="1" dirty="0"/>
              <a:t>H</a:t>
            </a:r>
            <a:r>
              <a:rPr i="1" baseline="-25000" dirty="0"/>
              <a:t>1</a:t>
            </a:r>
            <a:r>
              <a:rPr dirty="0"/>
              <a:t>: </a:t>
            </a:r>
            <a:r>
              <a:rPr dirty="0">
                <a:latin typeface="Symbol"/>
                <a:ea typeface="Symbol"/>
                <a:cs typeface="Symbol"/>
                <a:sym typeface="Symbol"/>
              </a:rPr>
              <a:t>D ¹ </a:t>
            </a:r>
            <a:r>
              <a:rPr dirty="0"/>
              <a:t>0</a:t>
            </a:r>
          </a:p>
          <a:p>
            <a:pPr algn="l">
              <a:spcBef>
                <a:spcPts val="400"/>
              </a:spcBef>
              <a:defRPr sz="1900"/>
            </a:pPr>
            <a:r>
              <a:rPr dirty="0"/>
              <a:t>      </a:t>
            </a:r>
            <a:r>
              <a:rPr lang="en-US" dirty="0"/>
              <a:t>*</a:t>
            </a:r>
            <a:r>
              <a:rPr dirty="0"/>
              <a:t>number of nonzero </a:t>
            </a:r>
            <a:r>
              <a:rPr i="1" dirty="0" err="1"/>
              <a:t>d</a:t>
            </a:r>
            <a:r>
              <a:rPr i="1" baseline="-25000" dirty="0" err="1"/>
              <a:t>i</a:t>
            </a:r>
            <a:r>
              <a:rPr dirty="0" err="1"/>
              <a:t>’s</a:t>
            </a:r>
            <a:r>
              <a:rPr dirty="0"/>
              <a:t> = n </a:t>
            </a:r>
            <a:r>
              <a:rPr dirty="0">
                <a:latin typeface="Symbol"/>
                <a:ea typeface="Symbol"/>
                <a:cs typeface="Symbol"/>
                <a:sym typeface="Symbol"/>
              </a:rPr>
              <a:t>³ </a:t>
            </a:r>
            <a:r>
              <a:rPr dirty="0"/>
              <a:t>20 and C = the number of </a:t>
            </a:r>
            <a:r>
              <a:rPr i="1" dirty="0" err="1"/>
              <a:t>d</a:t>
            </a:r>
            <a:r>
              <a:rPr i="1" baseline="-25000" dirty="0" err="1"/>
              <a:t>i</a:t>
            </a:r>
            <a:r>
              <a:rPr dirty="0" err="1"/>
              <a:t>’s</a:t>
            </a:r>
            <a:r>
              <a:rPr dirty="0"/>
              <a:t> where </a:t>
            </a:r>
            <a:r>
              <a:rPr i="1" dirty="0"/>
              <a:t>d</a:t>
            </a:r>
            <a:r>
              <a:rPr i="1" baseline="-25000" dirty="0"/>
              <a:t>i</a:t>
            </a:r>
            <a:r>
              <a:rPr dirty="0"/>
              <a:t> &gt; 0, </a:t>
            </a:r>
          </a:p>
          <a:p>
            <a:pPr algn="l">
              <a:spcBef>
                <a:spcPts val="400"/>
              </a:spcBef>
              <a:defRPr sz="1900"/>
            </a:pPr>
            <a:r>
              <a:rPr dirty="0"/>
              <a:t>      if</a:t>
            </a:r>
          </a:p>
          <a:p>
            <a:pPr algn="l">
              <a:defRPr sz="1900"/>
            </a:pPr>
            <a:endParaRPr dirty="0"/>
          </a:p>
          <a:p>
            <a:pPr algn="l">
              <a:spcBef>
                <a:spcPts val="400"/>
              </a:spcBef>
              <a:defRPr sz="1900"/>
            </a:pPr>
            <a:r>
              <a:rPr dirty="0">
                <a:latin typeface="Wingdings"/>
                <a:ea typeface="Wingdings"/>
                <a:cs typeface="Wingdings"/>
                <a:sym typeface="Wingdings"/>
              </a:rPr>
              <a:t></a:t>
            </a:r>
            <a:r>
              <a:rPr dirty="0"/>
              <a:t> </a:t>
            </a:r>
            <a:r>
              <a:rPr lang="en-US" dirty="0"/>
              <a:t>R</a:t>
            </a:r>
            <a:r>
              <a:rPr dirty="0"/>
              <a:t>eject</a:t>
            </a:r>
            <a:r>
              <a:rPr lang="en-US" dirty="0"/>
              <a:t> </a:t>
            </a:r>
            <a:r>
              <a:rPr lang="en-US" i="1" dirty="0"/>
              <a:t>H</a:t>
            </a:r>
            <a:r>
              <a:rPr lang="en-US" i="1" baseline="-25000" dirty="0"/>
              <a:t>0</a:t>
            </a:r>
            <a:r>
              <a:rPr dirty="0"/>
              <a:t>; otherwise accept </a:t>
            </a:r>
            <a:r>
              <a:rPr i="1" dirty="0"/>
              <a:t>H</a:t>
            </a:r>
            <a:r>
              <a:rPr i="1" baseline="-25000" dirty="0"/>
              <a:t>0</a:t>
            </a:r>
          </a:p>
        </p:txBody>
      </p:sp>
      <p:pic>
        <p:nvPicPr>
          <p:cNvPr id="118" name="Picture 2" descr="Picture 2"/>
          <p:cNvPicPr>
            <a:picLocks noChangeAspect="1"/>
          </p:cNvPicPr>
          <p:nvPr/>
        </p:nvPicPr>
        <p:blipFill>
          <a:blip r:embed="rId3"/>
          <a:stretch>
            <a:fillRect/>
          </a:stretch>
        </p:blipFill>
        <p:spPr>
          <a:xfrm>
            <a:off x="1373186" y="1993900"/>
            <a:ext cx="5330826" cy="609600"/>
          </a:xfrm>
          <a:prstGeom prst="rect">
            <a:avLst/>
          </a:prstGeom>
          <a:ln w="12700">
            <a:miter lim="400000"/>
          </a:ln>
        </p:spPr>
      </p:pic>
      <p:pic>
        <p:nvPicPr>
          <p:cNvPr id="119" name="Picture 3" descr="Picture 3"/>
          <p:cNvPicPr>
            <a:picLocks noChangeAspect="1"/>
          </p:cNvPicPr>
          <p:nvPr/>
        </p:nvPicPr>
        <p:blipFill>
          <a:blip r:embed="rId4"/>
          <a:stretch>
            <a:fillRect/>
          </a:stretch>
        </p:blipFill>
        <p:spPr>
          <a:xfrm>
            <a:off x="1600200" y="3429000"/>
            <a:ext cx="5943600" cy="3395663"/>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ubtitle 2"/>
          <p:cNvSpPr txBox="1">
            <a:spLocks noGrp="1"/>
          </p:cNvSpPr>
          <p:nvPr>
            <p:ph type="subTitle" idx="1"/>
          </p:nvPr>
        </p:nvSpPr>
        <p:spPr>
          <a:xfrm>
            <a:off x="0" y="381000"/>
            <a:ext cx="9067800" cy="5943600"/>
          </a:xfrm>
          <a:prstGeom prst="rect">
            <a:avLst/>
          </a:prstGeom>
        </p:spPr>
        <p:txBody>
          <a:bodyPr/>
          <a:lstStyle/>
          <a:p>
            <a:pPr>
              <a:defRPr sz="3000" b="1"/>
            </a:pPr>
            <a:r>
              <a:t>Computation of the </a:t>
            </a:r>
            <a:r>
              <a:rPr i="1"/>
              <a:t>p</a:t>
            </a:r>
            <a:r>
              <a:t>-Value for the Sign Test (Normal-Theory Method)</a:t>
            </a:r>
          </a:p>
        </p:txBody>
      </p:sp>
      <p:pic>
        <p:nvPicPr>
          <p:cNvPr id="124" name="Picture 3" descr="Picture 3"/>
          <p:cNvPicPr>
            <a:picLocks noChangeAspect="1"/>
          </p:cNvPicPr>
          <p:nvPr/>
        </p:nvPicPr>
        <p:blipFill>
          <a:blip r:embed="rId3"/>
          <a:stretch>
            <a:fillRect/>
          </a:stretch>
        </p:blipFill>
        <p:spPr>
          <a:xfrm>
            <a:off x="1066800" y="3352800"/>
            <a:ext cx="7324725" cy="3371850"/>
          </a:xfrm>
          <a:prstGeom prst="rect">
            <a:avLst/>
          </a:prstGeom>
          <a:ln w="12700">
            <a:miter lim="400000"/>
          </a:ln>
        </p:spPr>
      </p:pic>
      <p:pic>
        <p:nvPicPr>
          <p:cNvPr id="125" name="Picture 5" descr="Picture 5"/>
          <p:cNvPicPr>
            <a:picLocks noChangeAspect="1"/>
          </p:cNvPicPr>
          <p:nvPr/>
        </p:nvPicPr>
        <p:blipFill>
          <a:blip r:embed="rId4"/>
          <a:stretch>
            <a:fillRect/>
          </a:stretch>
        </p:blipFill>
        <p:spPr>
          <a:xfrm>
            <a:off x="762000" y="2362200"/>
            <a:ext cx="3124200" cy="638175"/>
          </a:xfrm>
          <a:prstGeom prst="rect">
            <a:avLst/>
          </a:prstGeom>
          <a:ln w="12700">
            <a:miter lim="400000"/>
          </a:ln>
        </p:spPr>
      </p:pic>
      <p:pic>
        <p:nvPicPr>
          <p:cNvPr id="126" name="Picture 6" descr="Picture 6"/>
          <p:cNvPicPr>
            <a:picLocks noChangeAspect="1"/>
          </p:cNvPicPr>
          <p:nvPr/>
        </p:nvPicPr>
        <p:blipFill>
          <a:blip r:embed="rId5"/>
          <a:stretch>
            <a:fillRect/>
          </a:stretch>
        </p:blipFill>
        <p:spPr>
          <a:xfrm>
            <a:off x="4343400" y="1843863"/>
            <a:ext cx="2162175" cy="466726"/>
          </a:xfrm>
          <a:prstGeom prst="rect">
            <a:avLst/>
          </a:prstGeom>
          <a:ln w="12700">
            <a:miter lim="400000"/>
          </a:ln>
        </p:spPr>
      </p:pic>
      <p:pic>
        <p:nvPicPr>
          <p:cNvPr id="127" name="Picture 7" descr="Picture 7"/>
          <p:cNvPicPr>
            <a:picLocks noChangeAspect="1"/>
          </p:cNvPicPr>
          <p:nvPr/>
        </p:nvPicPr>
        <p:blipFill>
          <a:blip r:embed="rId6"/>
          <a:stretch>
            <a:fillRect/>
          </a:stretch>
        </p:blipFill>
        <p:spPr>
          <a:xfrm>
            <a:off x="762000" y="1516838"/>
            <a:ext cx="2943225" cy="809625"/>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1"/>
          <p:cNvSpPr txBox="1">
            <a:spLocks noGrp="1"/>
          </p:cNvSpPr>
          <p:nvPr>
            <p:ph type="title"/>
          </p:nvPr>
        </p:nvSpPr>
        <p:spPr>
          <a:prstGeom prst="rect">
            <a:avLst/>
          </a:prstGeom>
        </p:spPr>
        <p:txBody>
          <a:bodyPr/>
          <a:lstStyle>
            <a:lvl1pPr>
              <a:defRPr sz="3000" b="1"/>
            </a:lvl1pPr>
          </a:lstStyle>
          <a:p>
            <a:r>
              <a:t>R commands to perform the sign test </a:t>
            </a:r>
          </a:p>
        </p:txBody>
      </p:sp>
      <p:sp>
        <p:nvSpPr>
          <p:cNvPr id="133" name="Content Placeholder 2"/>
          <p:cNvSpPr txBox="1">
            <a:spLocks noGrp="1"/>
          </p:cNvSpPr>
          <p:nvPr>
            <p:ph type="body" idx="1"/>
          </p:nvPr>
        </p:nvSpPr>
        <p:spPr>
          <a:xfrm>
            <a:off x="457200" y="1600200"/>
            <a:ext cx="8229600" cy="4525963"/>
          </a:xfrm>
          <a:prstGeom prst="rect">
            <a:avLst/>
          </a:prstGeom>
        </p:spPr>
        <p:txBody>
          <a:bodyPr/>
          <a:lstStyle/>
          <a:p>
            <a:pPr marL="0" indent="0">
              <a:spcBef>
                <a:spcPts val="500"/>
              </a:spcBef>
              <a:buSzTx/>
              <a:buNone/>
              <a:defRPr sz="2200"/>
            </a:pPr>
            <a:r>
              <a:t>#x=number of subjects with di&gt;0</a:t>
            </a:r>
          </a:p>
          <a:p>
            <a:pPr marL="0" indent="0">
              <a:spcBef>
                <a:spcPts val="500"/>
              </a:spcBef>
              <a:buSzTx/>
              <a:buNone/>
              <a:defRPr sz="2200"/>
            </a:pPr>
            <a:r>
              <a:t>#n=total number of subjects with di not equal to 0</a:t>
            </a:r>
          </a:p>
          <a:p>
            <a:pPr marL="0" indent="0">
              <a:spcBef>
                <a:spcPts val="500"/>
              </a:spcBef>
              <a:buSzTx/>
              <a:buNone/>
              <a:defRPr sz="2200"/>
            </a:pPr>
            <a:r>
              <a:t>#codes for one-sample binomial test with p0=0.5 with continuity correction</a:t>
            </a:r>
          </a:p>
          <a:p>
            <a:pPr marL="0" indent="0">
              <a:spcBef>
                <a:spcPts val="500"/>
              </a:spcBef>
              <a:buSzTx/>
              <a:buNone/>
              <a:defRPr sz="2200"/>
            </a:pPr>
            <a:r>
              <a:t>&gt;prop.test(x,n,p=0.5, alternative=“two.sided”, correct=TRUE)</a:t>
            </a:r>
          </a:p>
        </p:txBody>
      </p:sp>
    </p:spTree>
  </p:cSld>
  <p:clrMapOvr>
    <a:masterClrMapping/>
  </p:clrMapOvr>
  <p:transition spd="med"/>
</p:sld>
</file>

<file path=ppt/theme/theme1.xml><?xml version="1.0" encoding="utf-8"?>
<a:theme xmlns:a="http://schemas.openxmlformats.org/drawingml/2006/main" name="Modeling_Theme">
  <a:themeElements>
    <a:clrScheme name="Modeling_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odeling_Theme">
      <a:majorFont>
        <a:latin typeface="Helvetica"/>
        <a:ea typeface="Helvetica"/>
        <a:cs typeface="Helvetica"/>
      </a:majorFont>
      <a:minorFont>
        <a:latin typeface="Calibri"/>
        <a:ea typeface="Calibri"/>
        <a:cs typeface="Calibri"/>
      </a:minorFont>
    </a:fontScheme>
    <a:fmtScheme name="Modeling_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ling_Theme">
  <a:themeElements>
    <a:clrScheme name="Modeling_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odeling_Theme">
      <a:majorFont>
        <a:latin typeface="Helvetica"/>
        <a:ea typeface="Helvetica"/>
        <a:cs typeface="Helvetica"/>
      </a:majorFont>
      <a:minorFont>
        <a:latin typeface="Calibri"/>
        <a:ea typeface="Calibri"/>
        <a:cs typeface="Calibri"/>
      </a:minorFont>
    </a:fontScheme>
    <a:fmtScheme name="Modeling_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7551</TotalTime>
  <Words>3289</Words>
  <Application>Microsoft Office PowerPoint</Application>
  <PresentationFormat>On-screen Show (4:3)</PresentationFormat>
  <Paragraphs>300</Paragraphs>
  <Slides>39</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 (正文)</vt:lpstr>
      <vt:lpstr>DengXian</vt:lpstr>
      <vt:lpstr>Arial</vt:lpstr>
      <vt:lpstr>Calibri</vt:lpstr>
      <vt:lpstr>Cambria Math</vt:lpstr>
      <vt:lpstr>Helvetica</vt:lpstr>
      <vt:lpstr>Symbol</vt:lpstr>
      <vt:lpstr>Wingdings</vt:lpstr>
      <vt:lpstr>Modeling_Theme</vt:lpstr>
      <vt:lpstr>EE3211 Modelling Techniques </vt:lpstr>
      <vt:lpstr>PowerPoint Presentation</vt:lpstr>
      <vt:lpstr>Types of Data</vt:lpstr>
      <vt:lpstr>Ordinal data</vt:lpstr>
      <vt:lpstr>Example on Dermatology</vt:lpstr>
      <vt:lpstr>Large-sample Method</vt:lpstr>
      <vt:lpstr>PowerPoint Presentation</vt:lpstr>
      <vt:lpstr>PowerPoint Presentation</vt:lpstr>
      <vt:lpstr>R commands to perform the sign test </vt:lpstr>
      <vt:lpstr>PowerPoint Presentation</vt:lpstr>
      <vt:lpstr>Example on Sign Test - Ophthalmology</vt:lpstr>
      <vt:lpstr>Example on Sign Test - Ophthalmology</vt:lpstr>
      <vt:lpstr>PowerPoint Presentation</vt:lpstr>
      <vt:lpstr>Modified Scenario on Dermatology</vt:lpstr>
      <vt:lpstr>PowerPoint Presentation</vt:lpstr>
      <vt:lpstr>PowerPoint Presentation</vt:lpstr>
      <vt:lpstr>Question: Compute the ranks for the skin-ointment data in Table 9.1. </vt:lpstr>
      <vt:lpstr>PowerPoint Presentation</vt:lpstr>
      <vt:lpstr>PowerPoint Presentation</vt:lpstr>
      <vt:lpstr>PowerPoint Presentation</vt:lpstr>
      <vt:lpstr>R Commands to perform the  Wilcoxon Signed Rank Test</vt:lpstr>
      <vt:lpstr>Example on Wilcoxon Signed-rank test - Dermatology</vt:lpstr>
      <vt:lpstr>Example on Wilcoxon Signed-rank test - Dermatology</vt:lpstr>
      <vt:lpstr>Example on Wilcoxon Signed-rank test - Dermatology</vt:lpstr>
      <vt:lpstr>PowerPoint Presentation</vt:lpstr>
      <vt:lpstr>Scenario on Opthalmology</vt:lpstr>
      <vt:lpstr>PowerPoint Presentation</vt:lpstr>
      <vt:lpstr>PowerPoint Presentation</vt:lpstr>
      <vt:lpstr>PowerPoint Presentation</vt:lpstr>
      <vt:lpstr>PowerPoint Presentation</vt:lpstr>
      <vt:lpstr>Example on Wilcoxon Rank-sum Test - Ophthalmology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Parametric tests and analogous nonparametric procedures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EE3211 Modelling Techniques</dc:title>
  <dc:creator>cityu</dc:creator>
  <cp:lastModifiedBy>cityukatiechan@gmail.com</cp:lastModifiedBy>
  <cp:revision>92</cp:revision>
  <dcterms:modified xsi:type="dcterms:W3CDTF">2021-03-07T01:47:05Z</dcterms:modified>
</cp:coreProperties>
</file>