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1" r:id="rId12"/>
    <p:sldId id="293" r:id="rId13"/>
    <p:sldId id="292" r:id="rId14"/>
    <p:sldId id="307" r:id="rId15"/>
    <p:sldId id="308" r:id="rId16"/>
    <p:sldId id="266" r:id="rId17"/>
    <p:sldId id="267" r:id="rId18"/>
    <p:sldId id="268" r:id="rId19"/>
    <p:sldId id="269" r:id="rId20"/>
    <p:sldId id="294" r:id="rId21"/>
    <p:sldId id="270" r:id="rId22"/>
    <p:sldId id="295" r:id="rId23"/>
    <p:sldId id="309" r:id="rId24"/>
    <p:sldId id="310" r:id="rId25"/>
    <p:sldId id="317" r:id="rId26"/>
    <p:sldId id="296" r:id="rId27"/>
    <p:sldId id="272" r:id="rId28"/>
    <p:sldId id="273" r:id="rId29"/>
    <p:sldId id="274" r:id="rId30"/>
    <p:sldId id="275" r:id="rId31"/>
    <p:sldId id="298" r:id="rId32"/>
    <p:sldId id="306" r:id="rId33"/>
    <p:sldId id="271" r:id="rId34"/>
    <p:sldId id="299" r:id="rId35"/>
    <p:sldId id="276" r:id="rId36"/>
    <p:sldId id="277" r:id="rId37"/>
    <p:sldId id="300" r:id="rId38"/>
    <p:sldId id="278" r:id="rId39"/>
    <p:sldId id="301" r:id="rId40"/>
    <p:sldId id="302" r:id="rId41"/>
    <p:sldId id="290" r:id="rId4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8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13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18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1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80000"/>
              </a:lnSpc>
              <a:defRPr sz="1900"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1649EF5F-93B0-4615-BBAF-6A8E8A4645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D51C7BB-A6C5-4568-96F0-6E8A5E483B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CD90B6F-2BDD-4B21-B6AE-A8F9BB6B4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894DFC-3670-467A-B90A-F4DDCE9A5A0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71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020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51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77A060EA-475D-4736-96FC-62257FABB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CDEFFCD0-E359-472A-ADA9-05E822CB66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00CFF3E7-67C6-4F0E-8746-35DB8D213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E52BA9-09EE-41E5-9652-7EB4826823D5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03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51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73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We wish to conduct a test with experiment-wise type I error = .05. We have a total of </a:t>
                </a:r>
                <a:r>
                  <a:rPr lang="en-US" sz="1200" i="1" dirty="0"/>
                  <a:t>n</a:t>
                </a:r>
                <a:r>
                  <a:rPr lang="en-US" sz="1200" dirty="0"/>
                  <a:t> = 1050 subjects and  </a:t>
                </a:r>
                <a:r>
                  <a:rPr lang="en-US" sz="1200" i="1" dirty="0"/>
                  <a:t>k</a:t>
                </a:r>
                <a:r>
                  <a:rPr lang="en-US" sz="1200" dirty="0"/>
                  <a:t> = 6 groups. Thus, </a:t>
                </a:r>
                <a:r>
                  <a:rPr lang="en-US" sz="1200" i="1" dirty="0"/>
                  <a:t>n</a:t>
                </a:r>
                <a:r>
                  <a:rPr lang="en-US" sz="1200" dirty="0"/>
                  <a:t> – </a:t>
                </a:r>
                <a:r>
                  <a:rPr lang="en-US" sz="1200" i="1" dirty="0"/>
                  <a:t>k</a:t>
                </a:r>
                <a:r>
                  <a:rPr lang="en-US" sz="1200" dirty="0"/>
                  <a:t> = 1044 and </a:t>
                </a:r>
                <a:r>
                  <a:rPr lang="en-US" sz="1200" i="1" dirty="0"/>
                  <a:t>c</a:t>
                </a:r>
                <a:r>
                  <a:rPr lang="en-US" sz="1200" dirty="0"/>
                  <a:t> = </a:t>
                </a:r>
                <a:r>
                  <a:rPr lang="en-US" sz="1200" i="0">
                    <a:latin typeface="Cambria Math" panose="02040503050406030204" pitchFamily="18" charset="0"/>
                  </a:rPr>
                  <a:t>(6¦2)</a:t>
                </a:r>
                <a:r>
                  <a:rPr lang="en-US" sz="1200" dirty="0"/>
                  <a:t>= 15. Thus, </a:t>
                </a:r>
                <a:r>
                  <a:rPr lang="en-US" altLang="zh-CN" sz="1200" dirty="0"/>
                  <a:t>α* = .05/15 = .0033 level of significance. </a:t>
                </a:r>
                <a:r>
                  <a:rPr lang="en-US" sz="1200" dirty="0"/>
                  <a:t>From Equation 12.14, the critical value for each of these t tests is </a:t>
                </a:r>
                <a:r>
                  <a:rPr lang="en-US" sz="1200" i="1" dirty="0"/>
                  <a:t>t</a:t>
                </a:r>
                <a:r>
                  <a:rPr lang="en-US" sz="1200" baseline="-25000" dirty="0"/>
                  <a:t>1044,1 - .0033/2 </a:t>
                </a:r>
                <a:r>
                  <a:rPr lang="en-US" sz="1200" dirty="0"/>
                  <a:t>= </a:t>
                </a:r>
                <a:r>
                  <a:rPr lang="en-US" sz="1200" i="1" dirty="0"/>
                  <a:t>t</a:t>
                </a:r>
                <a:r>
                  <a:rPr lang="en-US" sz="1200" baseline="-25000" dirty="0"/>
                  <a:t>1044,.99833</a:t>
                </a:r>
                <a:r>
                  <a:rPr lang="en-US" sz="1200" dirty="0"/>
                  <a:t>. We will approximate a f distribution with 1044 </a:t>
                </a:r>
                <a:r>
                  <a:rPr lang="en-US" sz="1200" i="1" dirty="0" err="1"/>
                  <a:t>df</a:t>
                </a:r>
                <a:r>
                  <a:rPr lang="en-US" sz="1200" dirty="0"/>
                  <a:t> by an N (0,1)distribution or, </a:t>
                </a:r>
                <a:r>
                  <a:rPr lang="en-US" sz="1200" i="1" dirty="0"/>
                  <a:t>t</a:t>
                </a:r>
                <a:r>
                  <a:rPr lang="en-US" sz="1200" baseline="-25000" dirty="0"/>
                  <a:t>1044,.99833</a:t>
                </a:r>
                <a:r>
                  <a:rPr lang="en-US" sz="1200" dirty="0"/>
                  <a:t> </a:t>
                </a:r>
                <a:r>
                  <a:rPr lang="zh-CN" altLang="en-US" sz="1200" dirty="0"/>
                  <a:t>≈ </a:t>
                </a:r>
                <a:r>
                  <a:rPr lang="en-US" altLang="zh-CN" sz="1200" dirty="0"/>
                  <a:t>z</a:t>
                </a:r>
                <a:r>
                  <a:rPr lang="en-US" altLang="zh-CN" sz="1200" baseline="-25000" dirty="0"/>
                  <a:t>.99833</a:t>
                </a:r>
                <a:r>
                  <a:rPr lang="en-US" altLang="zh-CN" sz="1200" dirty="0"/>
                  <a:t>. From Table 3 in the Appendix, z</a:t>
                </a:r>
                <a:r>
                  <a:rPr lang="en-US" altLang="zh-CN" sz="1200" baseline="-25000" dirty="0"/>
                  <a:t>.99833</a:t>
                </a:r>
                <a:r>
                  <a:rPr lang="en-US" altLang="zh-CN" sz="1200" dirty="0"/>
                  <a:t> = </a:t>
                </a:r>
                <a:r>
                  <a:rPr lang="en-US" sz="1200" dirty="0"/>
                  <a:t>2.935. We now refer to Table 12.4 which provides the </a:t>
                </a:r>
                <a:r>
                  <a:rPr lang="en-US" sz="1200" i="1" dirty="0"/>
                  <a:t>t</a:t>
                </a:r>
                <a:r>
                  <a:rPr lang="en-US" sz="1200" dirty="0"/>
                  <a:t> statistics for each two-group comparison. We notice that the absolute value of all </a:t>
                </a:r>
                <a:r>
                  <a:rPr lang="en-US" sz="1200" i="1" dirty="0"/>
                  <a:t>t</a:t>
                </a:r>
                <a:r>
                  <a:rPr lang="en-US" sz="1200" dirty="0"/>
                  <a:t> statistics for two-group comparisons that were statistically significant using the LSD approach are </a:t>
                </a:r>
                <a:r>
                  <a:rPr lang="zh-CN" altLang="en-US" sz="1200" dirty="0"/>
                  <a:t>≥ </a:t>
                </a:r>
                <a:r>
                  <a:rPr lang="en-US" sz="1200" dirty="0"/>
                  <a:t>3.65. Because 3.65 </a:t>
                </a:r>
                <a:r>
                  <a:rPr lang="zh-CN" altLang="en-US" sz="1200" dirty="0"/>
                  <a:t>≥</a:t>
                </a:r>
                <a:r>
                  <a:rPr lang="en-US" sz="1200" dirty="0"/>
                  <a:t> 2.935, it follows that they will remain statistically significant under the Bonferroni procedure. </a:t>
                </a:r>
              </a:p>
              <a:p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654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58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774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539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4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110291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i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B758-04ED-4D91-ABDA-EB5600030CFB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0B8-C74F-4C54-B480-18F79B5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8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t>EE3211 Modelling Techniques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500"/>
            </a:pPr>
            <a:r>
              <a:rPr lang="en-US" dirty="0"/>
              <a:t>Lecture 8</a:t>
            </a:r>
            <a:endParaRPr dirty="0"/>
          </a:p>
          <a:p>
            <a:pPr>
              <a:spcBef>
                <a:spcPts val="600"/>
              </a:spcBef>
              <a:defRPr sz="2500"/>
            </a:pPr>
            <a:r>
              <a:rPr dirty="0" err="1"/>
              <a:t>Multisample</a:t>
            </a:r>
            <a:r>
              <a:rPr dirty="0"/>
              <a:t> Inference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ubtitle 2"/>
          <p:cNvSpPr txBox="1">
            <a:spLocks noGrp="1"/>
          </p:cNvSpPr>
          <p:nvPr>
            <p:ph type="subTitle" idx="1"/>
          </p:nvPr>
        </p:nvSpPr>
        <p:spPr>
          <a:xfrm>
            <a:off x="609600" y="381000"/>
            <a:ext cx="7854950" cy="3505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ts val="500"/>
              </a:spcBef>
              <a:defRPr sz="2200" u="sng"/>
            </a:pPr>
            <a:r>
              <a:rPr dirty="0"/>
              <a:t>To test whether the mean FEF scores differ significantly among the six groups:</a:t>
            </a:r>
          </a:p>
          <a:p>
            <a:pPr marL="457200" indent="-457200"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Calculate the Between MS and Within MS.</a:t>
            </a:r>
          </a:p>
          <a:p>
            <a:pPr marL="457200" indent="-457200"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Determine F = Between MS/Within MS</a:t>
            </a:r>
          </a:p>
          <a:p>
            <a:pPr marL="457200" indent="-457200"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Find the F value (with the F-table</a:t>
            </a:r>
            <a:r>
              <a:rPr lang="en-US" dirty="0"/>
              <a:t> / statistical software</a:t>
            </a:r>
            <a:r>
              <a:rPr dirty="0"/>
              <a:t>)</a:t>
            </a:r>
          </a:p>
          <a:p>
            <a:pPr marL="457200" indent="-457200"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If p &lt; 0.05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reject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dirty="0"/>
              <a:t> (all means are equal)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not all means are equal</a:t>
            </a:r>
            <a:endParaRPr dirty="0"/>
          </a:p>
          <a:p>
            <a:pPr marL="457200" indent="-457200"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Conclusion:  at least two of the means are significantly different</a:t>
            </a:r>
          </a:p>
        </p:txBody>
      </p:sp>
      <p:pic>
        <p:nvPicPr>
          <p:cNvPr id="15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3886200"/>
            <a:ext cx="5438775" cy="141922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1"/>
          <p:cNvSpPr txBox="1"/>
          <p:nvPr/>
        </p:nvSpPr>
        <p:spPr>
          <a:xfrm>
            <a:off x="756919" y="5524500"/>
            <a:ext cx="4642878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dirty="0"/>
              <a:t>R commands to perform one-way ANOVA</a:t>
            </a:r>
          </a:p>
          <a:p>
            <a:r>
              <a:rPr dirty="0"/>
              <a:t>#use </a:t>
            </a:r>
            <a:r>
              <a:rPr dirty="0" err="1"/>
              <a:t>aov</a:t>
            </a:r>
            <a:r>
              <a:rPr dirty="0"/>
              <a:t> command</a:t>
            </a:r>
          </a:p>
          <a:p>
            <a:r>
              <a:rPr dirty="0"/>
              <a:t>&gt;model=</a:t>
            </a:r>
            <a:r>
              <a:rPr dirty="0" err="1"/>
              <a:t>aov</a:t>
            </a:r>
            <a:r>
              <a:rPr dirty="0"/>
              <a:t>(</a:t>
            </a:r>
            <a:r>
              <a:rPr dirty="0" err="1"/>
              <a:t>depvar</a:t>
            </a:r>
            <a:r>
              <a:rPr dirty="0"/>
              <a:t> ~ </a:t>
            </a:r>
            <a:r>
              <a:rPr dirty="0" err="1"/>
              <a:t>groupvar</a:t>
            </a:r>
            <a:r>
              <a:rPr dirty="0"/>
              <a:t>)</a:t>
            </a:r>
          </a:p>
          <a:p>
            <a:r>
              <a:rPr dirty="0"/>
              <a:t>&gt;summary(model)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2B1F-A2C3-490F-B83B-F0F47E22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Examples on One-way ANOVA – </a:t>
            </a:r>
            <a:br>
              <a:rPr lang="en-US" sz="3000" b="1" dirty="0"/>
            </a:br>
            <a:r>
              <a:rPr lang="en-US" sz="3000" b="1" dirty="0"/>
              <a:t>Pulmonary Disease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4BB7-CAAE-48F4-99A8-838649917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 b="1" dirty="0"/>
              <a:t>Question: Compute the Within SS and Between SS for the FEF data in Table 12.1</a:t>
            </a:r>
          </a:p>
          <a:p>
            <a:pPr marL="0" indent="0">
              <a:buNone/>
            </a:pPr>
            <a:endParaRPr lang="en-US" sz="2500" b="1" dirty="0"/>
          </a:p>
          <a:p>
            <a:endParaRPr lang="en-US" dirty="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B09B98E3-0AC2-4C3F-8354-1F7E1992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05176"/>
            <a:ext cx="8478393" cy="30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28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09726" y="1422772"/>
            <a:ext cx="6791418" cy="3402660"/>
            <a:chOff x="609726" y="1422772"/>
            <a:chExt cx="6791418" cy="3402660"/>
          </a:xfrm>
        </p:grpSpPr>
        <p:grpSp>
          <p:nvGrpSpPr>
            <p:cNvPr id="6" name="组合 5"/>
            <p:cNvGrpSpPr/>
            <p:nvPr/>
          </p:nvGrpSpPr>
          <p:grpSpPr>
            <a:xfrm>
              <a:off x="609726" y="1422772"/>
              <a:ext cx="6791418" cy="1853633"/>
              <a:chOff x="441050" y="1644714"/>
              <a:chExt cx="6791418" cy="18536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441050" y="1644714"/>
                    <a:ext cx="679141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70C0"/>
                        </a:solidFill>
                      </a:rPr>
                      <a:t>Solution:</a:t>
                    </a:r>
                  </a:p>
                  <a:p>
                    <a:r>
                      <a:rPr lang="en-US" sz="2000" dirty="0"/>
                      <a:t>We calculate the following: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𝐵𝑒𝑡𝑤𝑒𝑒𝑛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3.78</m:t>
                                  </m:r>
                                </m:e>
                              </m:d>
                              <m:r>
                                <a:rPr lang="en-US" altLang="zh-CN" sz="2000" b="0" i="0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3.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d>
                              <m:r>
                                <a:rPr lang="en-US" altLang="zh-CN" sz="2000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+⋯+200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2.59</m:t>
                                  </m:r>
                                </m:e>
                              </m:d>
                              <m:r>
                                <a:rPr lang="en-US" altLang="zh-CN" sz="2000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  <a:p>
                    <a:r>
                      <a:rPr lang="en-US" sz="2000" dirty="0"/>
                      <a:t>			</a:t>
                    </a:r>
                  </a:p>
                </p:txBody>
              </p:sp>
            </mc:Choice>
            <mc:Fallback xmlns=""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050" y="1644714"/>
                    <a:ext cx="6791418" cy="13234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98" t="-1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/>
                  <p:cNvSpPr/>
                  <p:nvPr/>
                </p:nvSpPr>
                <p:spPr>
                  <a:xfrm>
                    <a:off x="1789055" y="2808030"/>
                    <a:ext cx="5302349" cy="69031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3.78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+200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3.30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+⋯+200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2.59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1050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9055" y="2808030"/>
                    <a:ext cx="5302349" cy="6903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957731" y="3469178"/>
                  <a:ext cx="3204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=10,505.58 −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3292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1050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731" y="3469178"/>
                  <a:ext cx="320408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0" t="-160784" r="-5703" b="-2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957731" y="4038281"/>
                  <a:ext cx="2905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=10,505.58 −13,321.20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731" y="4038281"/>
                  <a:ext cx="290553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10" r="-146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976482" y="4517655"/>
                  <a:ext cx="11003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=184.38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482" y="4517655"/>
                  <a:ext cx="110036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105" r="-442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711326" y="4997029"/>
            <a:ext cx="7512831" cy="1688830"/>
            <a:chOff x="609726" y="5069025"/>
            <a:chExt cx="7512831" cy="1688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09726" y="5069025"/>
                  <a:ext cx="7283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𝑊𝑖𝑡h𝑖𝑛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=199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0.79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199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+49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86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199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0.78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26" y="5069025"/>
                  <a:ext cx="728378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3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1617186" y="5437043"/>
                  <a:ext cx="32367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+199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0.81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+199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0.82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186" y="5437043"/>
                  <a:ext cx="323678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1617186" y="5897394"/>
                  <a:ext cx="65053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124.20+117.99+36.24+121.07+130.56+133.81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186" y="5897394"/>
                  <a:ext cx="650537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646327" y="6357745"/>
                  <a:ext cx="128503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=663.87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327" y="6357745"/>
                  <a:ext cx="1285032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2566D61A-8F5A-4F41-A20F-14F217A690B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000" b="1"/>
              <a:t>Examples on One-way ANOVA – </a:t>
            </a:r>
            <a:br>
              <a:rPr lang="en-US" sz="3000" b="1"/>
            </a:br>
            <a:r>
              <a:rPr lang="en-US" sz="3000" b="1"/>
              <a:t>Pulmonary Disease</a:t>
            </a:r>
            <a:endParaRPr lang="en-US" sz="3000" dirty="0"/>
          </a:p>
        </p:txBody>
      </p:sp>
      <p:pic>
        <p:nvPicPr>
          <p:cNvPr id="17" name="Picture 3" descr="Picture 3">
            <a:extLst>
              <a:ext uri="{FF2B5EF4-FFF2-40B4-BE49-F238E27FC236}">
                <a16:creationId xmlns:a16="http://schemas.microsoft.com/office/drawing/2014/main" id="{B46C9285-08A3-44FF-BFD2-CCD1319CD0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1776" y="3221528"/>
            <a:ext cx="3253851" cy="12175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7164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2553-2186-4A8C-A5E1-FFD4A012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Examples on One-way ANOVA – </a:t>
            </a:r>
            <a:br>
              <a:rPr lang="en-US" sz="3000" b="1" dirty="0"/>
            </a:br>
            <a:r>
              <a:rPr lang="en-US" sz="3000" b="1" dirty="0"/>
              <a:t>Pulmonary Disease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002F-A3AC-4B38-B037-66C967737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Question: Test whether the mean FEF scores differ significantly among the six groups in Table 12.1 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000" dirty="0"/>
              <a:t>Between SS = 184.38 and Within SS = 663.87. </a:t>
            </a:r>
          </a:p>
          <a:p>
            <a:pPr marL="0" indent="0">
              <a:buNone/>
            </a:pPr>
            <a:r>
              <a:rPr lang="en-US" sz="2000" dirty="0"/>
              <a:t>Therefore, because there are 1050 observations combined over all 6 groups, it follows that </a:t>
            </a:r>
          </a:p>
          <a:p>
            <a:pPr marL="0" indent="0">
              <a:buNone/>
            </a:pPr>
            <a:r>
              <a:rPr lang="en-US" sz="2000" dirty="0"/>
              <a:t>Between MS = 184.38 / 5 = 36.875</a:t>
            </a:r>
          </a:p>
          <a:p>
            <a:pPr marL="0" indent="0">
              <a:buNone/>
            </a:pPr>
            <a:r>
              <a:rPr lang="en-US" sz="2000" dirty="0"/>
              <a:t>Within MS = 663.87 / (1050 - 6) = 663.87 / 1044 = 0.636</a:t>
            </a:r>
          </a:p>
          <a:p>
            <a:pPr marL="0" indent="0">
              <a:buNone/>
            </a:pPr>
            <a:r>
              <a:rPr lang="en-US" sz="2000" dirty="0"/>
              <a:t>F = Between MS / Within MS = 36.875 / 0.636 = 58.0 ~ F</a:t>
            </a:r>
            <a:r>
              <a:rPr lang="en-US" sz="2000" baseline="-25000" dirty="0"/>
              <a:t>5,1044</a:t>
            </a:r>
            <a:r>
              <a:rPr lang="en-US" sz="2000" dirty="0"/>
              <a:t> under H</a:t>
            </a:r>
            <a:r>
              <a:rPr lang="en-US" sz="2000" baseline="-25000" dirty="0"/>
              <a:t>0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F0E0B-6EE5-492B-9EFD-58F4D0FA0173}"/>
              </a:ext>
            </a:extLst>
          </p:cNvPr>
          <p:cNvSpPr txBox="1"/>
          <p:nvPr/>
        </p:nvSpPr>
        <p:spPr>
          <a:xfrm>
            <a:off x="3505200" y="2386016"/>
            <a:ext cx="5088892" cy="589903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lang="en-US" sz="1500" dirty="0">
                <a:solidFill>
                  <a:schemeClr val="accent1"/>
                </a:solidFill>
              </a:rPr>
              <a:t>Between Mean Square = Between MS = Between SS/(k-1)</a:t>
            </a:r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lang="en-US" sz="1500" dirty="0">
                <a:solidFill>
                  <a:schemeClr val="accent1"/>
                </a:solidFill>
              </a:rPr>
              <a:t>Within Mean Square = Within MS = Within SS/(n-k)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CABD9-183A-4326-B542-CA113E671613}"/>
              </a:ext>
            </a:extLst>
          </p:cNvPr>
          <p:cNvSpPr txBox="1"/>
          <p:nvPr/>
        </p:nvSpPr>
        <p:spPr>
          <a:xfrm>
            <a:off x="342900" y="5543034"/>
            <a:ext cx="76962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i="1" dirty="0"/>
              <a:t>F =58 &gt; F</a:t>
            </a:r>
            <a:r>
              <a:rPr lang="en-US" i="1" baseline="-25791" dirty="0"/>
              <a:t>5,1044</a:t>
            </a:r>
            <a:r>
              <a:rPr lang="en-US" dirty="0"/>
              <a:t> = 4.10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reject H</a:t>
            </a:r>
            <a:r>
              <a:rPr lang="en-US" b="1" baseline="-25000" dirty="0">
                <a:sym typeface="Wingdings" panose="05000000000000000000" pitchFamily="2" charset="2"/>
              </a:rPr>
              <a:t>0</a:t>
            </a:r>
          </a:p>
          <a:p>
            <a:endParaRPr lang="en-US" dirty="0"/>
          </a:p>
          <a:p>
            <a:r>
              <a:rPr lang="en-US" b="1" dirty="0"/>
              <a:t>Conclusion:  </a:t>
            </a:r>
            <a:r>
              <a:rPr lang="en-US" dirty="0"/>
              <a:t>at least two of the means are significantly different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674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CA08-1F98-4791-A6B5-4B821AD4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3A9C7-C3C7-4085-B59B-77818AB6B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DE9F3-D56D-4425-85EE-B024419A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381" y="0"/>
            <a:ext cx="5341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466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11CF-7AE4-4C86-BAF3-7D5678B1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AD250-4128-493B-908D-9E64D9A20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77656-0FD4-474E-9C1F-44DED9A1F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628"/>
            <a:ext cx="5793420" cy="68553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8F35BF-6B08-46C7-BADA-45D48D3C11EF}"/>
              </a:ext>
            </a:extLst>
          </p:cNvPr>
          <p:cNvSpPr/>
          <p:nvPr/>
        </p:nvSpPr>
        <p:spPr>
          <a:xfrm>
            <a:off x="4419600" y="6583362"/>
            <a:ext cx="419100" cy="13493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5797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ubtitle 2"/>
          <p:cNvSpPr txBox="1">
            <a:spLocks noGrp="1"/>
          </p:cNvSpPr>
          <p:nvPr>
            <p:ph type="subTitle" idx="1"/>
          </p:nvPr>
        </p:nvSpPr>
        <p:spPr>
          <a:xfrm>
            <a:off x="495300" y="272391"/>
            <a:ext cx="8153400" cy="658561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700" b="1"/>
            </a:pPr>
            <a:r>
              <a:rPr dirty="0"/>
              <a:t>Comparisons of Specific Groups in </a:t>
            </a:r>
            <a:endParaRPr sz="2900" dirty="0"/>
          </a:p>
          <a:p>
            <a:pPr>
              <a:lnSpc>
                <a:spcPct val="90000"/>
              </a:lnSpc>
              <a:spcBef>
                <a:spcPts val="600"/>
              </a:spcBef>
              <a:defRPr sz="2700" b="1"/>
            </a:pPr>
            <a:r>
              <a:rPr dirty="0"/>
              <a:t>One-Way ANOVA</a:t>
            </a: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 i="1"/>
            </a:pPr>
            <a:r>
              <a:rPr dirty="0"/>
              <a:t>H</a:t>
            </a:r>
            <a:r>
              <a:rPr baseline="-25000" dirty="0"/>
              <a:t>0</a:t>
            </a:r>
            <a:r>
              <a:rPr i="0" dirty="0"/>
              <a:t>: all group means are equal 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 i="1"/>
            </a:pPr>
            <a:r>
              <a:rPr dirty="0"/>
              <a:t>      H</a:t>
            </a:r>
            <a:r>
              <a:rPr baseline="-25000" dirty="0"/>
              <a:t>1</a:t>
            </a:r>
            <a:r>
              <a:rPr i="0" dirty="0"/>
              <a:t>: at least two group means are different</a:t>
            </a:r>
            <a:endParaRPr sz="2900" dirty="0"/>
          </a:p>
          <a:p>
            <a:pPr marL="685800" lvl="1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Courier New"/>
              <a:buChar char="o"/>
              <a:defRPr sz="1800"/>
            </a:pPr>
            <a:r>
              <a:rPr dirty="0"/>
              <a:t>Do not know which of the groups have means that differ from each other</a:t>
            </a:r>
            <a:endParaRPr sz="2500" dirty="0">
              <a:solidFill>
                <a:srgbClr val="888888"/>
              </a:solidFill>
            </a:endParaRPr>
          </a:p>
          <a:p>
            <a:pPr marL="685800" lvl="1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Courier New"/>
              <a:buChar char="o"/>
              <a:defRPr sz="1800"/>
            </a:pPr>
            <a:r>
              <a:rPr dirty="0"/>
              <a:t>Overall </a:t>
            </a:r>
            <a:r>
              <a:rPr i="1" dirty="0"/>
              <a:t>F</a:t>
            </a:r>
            <a:r>
              <a:rPr dirty="0"/>
              <a:t> test: if reject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compare the specific groups </a:t>
            </a:r>
            <a:endParaRPr sz="2500" dirty="0">
              <a:solidFill>
                <a:srgbClr val="888888"/>
              </a:solidFill>
            </a:endParaRPr>
          </a:p>
          <a:p>
            <a:pPr algn="l">
              <a:lnSpc>
                <a:spcPct val="90000"/>
              </a:lnSpc>
              <a:spcBef>
                <a:spcPts val="400"/>
              </a:spcBef>
              <a:defRPr sz="1800" i="1" u="sng"/>
            </a:pPr>
            <a:r>
              <a:rPr dirty="0"/>
              <a:t>t</a:t>
            </a:r>
            <a:r>
              <a:rPr i="0" dirty="0"/>
              <a:t> Test for Comparison of Pairs of Groups</a:t>
            </a: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test whether groups 1 and 2 have means that are significantly different from each other</a:t>
            </a: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Under either hypothesis:</a:t>
            </a:r>
            <a:endParaRPr sz="2900" dirty="0"/>
          </a:p>
          <a:p>
            <a:pPr marL="685800" lvl="1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Courier New"/>
              <a:buChar char="o"/>
              <a:defRPr sz="1800" i="1"/>
            </a:pPr>
            <a:r>
              <a:rPr dirty="0"/>
              <a:t>Y</a:t>
            </a:r>
            <a:r>
              <a:rPr i="0" baseline="-25000" dirty="0"/>
              <a:t>1</a:t>
            </a:r>
            <a:r>
              <a:rPr i="0" dirty="0"/>
              <a:t> is normally distributed with mean µ+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000" dirty="0"/>
              <a:t>1</a:t>
            </a:r>
            <a:r>
              <a:rPr i="0" dirty="0"/>
              <a:t> and variance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0" baseline="30000" dirty="0"/>
              <a:t>2</a:t>
            </a:r>
            <a:r>
              <a:rPr i="0" dirty="0"/>
              <a:t>/</a:t>
            </a:r>
            <a:r>
              <a:rPr dirty="0"/>
              <a:t>n</a:t>
            </a:r>
            <a:r>
              <a:rPr baseline="-25000" dirty="0"/>
              <a:t>1</a:t>
            </a:r>
            <a:endParaRPr sz="2500" dirty="0">
              <a:solidFill>
                <a:srgbClr val="888888"/>
              </a:solidFill>
            </a:endParaRPr>
          </a:p>
          <a:p>
            <a:pPr marL="685800" lvl="1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Courier New"/>
              <a:buChar char="o"/>
              <a:defRPr sz="1800" i="1"/>
            </a:pPr>
            <a:r>
              <a:rPr dirty="0"/>
              <a:t>Y</a:t>
            </a:r>
            <a:r>
              <a:rPr i="0" baseline="-25000" dirty="0"/>
              <a:t>2</a:t>
            </a:r>
            <a:r>
              <a:rPr i="0" dirty="0"/>
              <a:t> is normally distributed with mean µ+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000" dirty="0"/>
              <a:t>2</a:t>
            </a:r>
            <a:r>
              <a:rPr i="0" dirty="0"/>
              <a:t> and variance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0" baseline="30000" dirty="0"/>
              <a:t>2</a:t>
            </a:r>
            <a:r>
              <a:rPr i="0" dirty="0"/>
              <a:t>/</a:t>
            </a:r>
            <a:r>
              <a:rPr dirty="0"/>
              <a:t>n</a:t>
            </a:r>
            <a:r>
              <a:rPr baseline="-25000" dirty="0"/>
              <a:t>2</a:t>
            </a:r>
            <a:endParaRPr sz="2500" dirty="0">
              <a:solidFill>
                <a:srgbClr val="888888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The difference of the sample means (</a:t>
            </a:r>
            <a:r>
              <a:rPr i="1" dirty="0"/>
              <a:t>y</a:t>
            </a:r>
            <a:r>
              <a:rPr i="1" baseline="-25000" dirty="0"/>
              <a:t>1</a:t>
            </a:r>
            <a:r>
              <a:rPr dirty="0"/>
              <a:t> – </a:t>
            </a:r>
            <a:r>
              <a:rPr i="1" dirty="0"/>
              <a:t>y</a:t>
            </a:r>
            <a:r>
              <a:rPr i="1" baseline="-25000" dirty="0"/>
              <a:t>2</a:t>
            </a:r>
            <a:r>
              <a:rPr dirty="0"/>
              <a:t>) will be used as a test criterion: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/>
            </a:pPr>
            <a:r>
              <a:rPr dirty="0"/>
              <a:t>			</a:t>
            </a: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Reduce to: 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000"/>
            </a:pP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If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 </a:t>
            </a:r>
            <a:r>
              <a:rPr dirty="0"/>
              <a:t>known, dividing by the standard error:</a:t>
            </a:r>
          </a:p>
        </p:txBody>
      </p:sp>
      <p:sp>
        <p:nvSpPr>
          <p:cNvPr id="161" name="Straight Connector 6"/>
          <p:cNvSpPr/>
          <p:nvPr/>
        </p:nvSpPr>
        <p:spPr>
          <a:xfrm>
            <a:off x="1216023" y="3487407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Straight Connector 8"/>
          <p:cNvSpPr/>
          <p:nvPr/>
        </p:nvSpPr>
        <p:spPr>
          <a:xfrm>
            <a:off x="1254124" y="3797300"/>
            <a:ext cx="1524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Straight Connector 12"/>
          <p:cNvSpPr/>
          <p:nvPr/>
        </p:nvSpPr>
        <p:spPr>
          <a:xfrm>
            <a:off x="4678362" y="41275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Straight Connector 14"/>
          <p:cNvSpPr/>
          <p:nvPr/>
        </p:nvSpPr>
        <p:spPr>
          <a:xfrm>
            <a:off x="5080000" y="41148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CC2595D-75EA-491D-A0DC-412EC9F3F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80" y="4381500"/>
            <a:ext cx="2133601" cy="50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477B368A-E269-4821-BD8F-A44893CC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80" y="4855727"/>
            <a:ext cx="2133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C98785B-BA2B-4B2C-BBEE-2C71C64F2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46" y="5438339"/>
            <a:ext cx="144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7854950" cy="5791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dirty="0"/>
              <a:t>Z</a:t>
            </a:r>
            <a:r>
              <a:rPr i="0" dirty="0"/>
              <a:t>  ~ </a:t>
            </a:r>
            <a:r>
              <a:rPr dirty="0"/>
              <a:t>N</a:t>
            </a:r>
            <a:r>
              <a:rPr i="0" dirty="0"/>
              <a:t>(0,1) distribution under </a:t>
            </a:r>
            <a:r>
              <a:rPr dirty="0"/>
              <a:t>H</a:t>
            </a:r>
            <a:r>
              <a:rPr baseline="-25000" dirty="0"/>
              <a:t>0</a:t>
            </a:r>
          </a:p>
          <a:p>
            <a:pPr marL="685800" lvl="1" indent="-342900" algn="l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Because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</a:t>
            </a:r>
            <a:r>
              <a:rPr dirty="0"/>
              <a:t> is unknown and can be estimated by s</a:t>
            </a:r>
            <a:r>
              <a:rPr baseline="30000" dirty="0"/>
              <a:t>2</a:t>
            </a:r>
            <a:endParaRPr lang="en-US" dirty="0"/>
          </a:p>
          <a:p>
            <a:pPr marL="342900" lvl="1" indent="0" algn="l">
              <a:spcBef>
                <a:spcPts val="400"/>
              </a:spcBef>
              <a:buSzPct val="100000"/>
              <a:defRPr sz="2000"/>
            </a:pPr>
            <a:r>
              <a:rPr lang="en-US" dirty="0"/>
              <a:t>     </a:t>
            </a:r>
            <a:r>
              <a:rPr dirty="0"/>
              <a:t>The test statistic becomes:</a:t>
            </a:r>
            <a:endParaRPr sz="2800" dirty="0">
              <a:solidFill>
                <a:srgbClr val="888888"/>
              </a:solidFill>
            </a:endParaRPr>
          </a:p>
          <a:p>
            <a:pPr algn="l">
              <a:spcBef>
                <a:spcPts val="500"/>
              </a:spcBef>
              <a:defRPr sz="2200" i="1"/>
            </a:pPr>
            <a:r>
              <a:rPr dirty="0"/>
              <a:t>		S</a:t>
            </a:r>
            <a:r>
              <a:rPr i="0" baseline="30000" dirty="0"/>
              <a:t>2</a:t>
            </a:r>
            <a:r>
              <a:rPr i="0" dirty="0"/>
              <a:t> = [(</a:t>
            </a:r>
            <a:r>
              <a:rPr dirty="0"/>
              <a:t>n</a:t>
            </a:r>
            <a:r>
              <a:rPr baseline="-25000" dirty="0"/>
              <a:t>1</a:t>
            </a:r>
            <a:r>
              <a:rPr i="0" dirty="0"/>
              <a:t>-1)s</a:t>
            </a:r>
            <a:r>
              <a:rPr i="0" baseline="-25000" dirty="0"/>
              <a:t>1</a:t>
            </a:r>
            <a:r>
              <a:rPr i="0" baseline="30000" dirty="0"/>
              <a:t>2</a:t>
            </a:r>
            <a:r>
              <a:rPr i="0" dirty="0"/>
              <a:t> + (n</a:t>
            </a:r>
            <a:r>
              <a:rPr i="0" baseline="-25000" dirty="0"/>
              <a:t>2</a:t>
            </a:r>
            <a:r>
              <a:rPr i="0" dirty="0"/>
              <a:t>-1)</a:t>
            </a:r>
            <a:r>
              <a:rPr dirty="0"/>
              <a:t>s</a:t>
            </a:r>
            <a:r>
              <a:rPr baseline="-25000" dirty="0"/>
              <a:t>2</a:t>
            </a:r>
            <a:r>
              <a:rPr i="0" baseline="30000" dirty="0"/>
              <a:t>2</a:t>
            </a:r>
            <a:r>
              <a:rPr i="0" dirty="0"/>
              <a:t>]/(</a:t>
            </a:r>
            <a:r>
              <a:rPr dirty="0"/>
              <a:t>n</a:t>
            </a:r>
            <a:r>
              <a:rPr baseline="-25000" dirty="0"/>
              <a:t>1</a:t>
            </a:r>
            <a:r>
              <a:rPr i="0" dirty="0"/>
              <a:t>+</a:t>
            </a:r>
            <a:r>
              <a:rPr dirty="0"/>
              <a:t>n</a:t>
            </a:r>
            <a:r>
              <a:rPr baseline="-25000" dirty="0"/>
              <a:t>2</a:t>
            </a:r>
            <a:r>
              <a:rPr i="0" dirty="0"/>
              <a:t>- 2)</a:t>
            </a:r>
          </a:p>
          <a:p>
            <a:pPr algn="l">
              <a:defRPr sz="2200"/>
            </a:pPr>
            <a:endParaRPr i="0" dirty="0"/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One-way ANOVA:</a:t>
            </a:r>
          </a:p>
          <a:p>
            <a:pPr marL="685800" lvl="1" indent="-342900" algn="l">
              <a:spcBef>
                <a:spcPts val="400"/>
              </a:spcBef>
              <a:buSzPct val="100000"/>
              <a:buFont typeface="Courier New"/>
              <a:buChar char="o"/>
              <a:defRPr sz="2000" i="1"/>
            </a:pPr>
            <a:r>
              <a:rPr dirty="0"/>
              <a:t>k</a:t>
            </a:r>
            <a:r>
              <a:rPr i="0" dirty="0"/>
              <a:t> sample variances </a:t>
            </a:r>
            <a:endParaRPr sz="2800" dirty="0">
              <a:solidFill>
                <a:srgbClr val="888888"/>
              </a:solidFill>
            </a:endParaRPr>
          </a:p>
          <a:p>
            <a:pPr marL="685800" lvl="1" indent="-342900" algn="l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Estimate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</a:t>
            </a:r>
            <a:r>
              <a:rPr dirty="0"/>
              <a:t> by computing a weighted average of </a:t>
            </a:r>
            <a:r>
              <a:rPr i="1" dirty="0"/>
              <a:t>k</a:t>
            </a:r>
            <a:r>
              <a:rPr dirty="0"/>
              <a:t> individual sample variances</a:t>
            </a:r>
            <a:endParaRPr sz="2800" dirty="0">
              <a:solidFill>
                <a:srgbClr val="888888"/>
              </a:solidFill>
            </a:endParaRPr>
          </a:p>
          <a:p>
            <a:pPr marL="685800" lvl="1" indent="-342900" algn="l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Weights are the df in each of </a:t>
            </a:r>
            <a:r>
              <a:rPr i="1" dirty="0"/>
              <a:t>k</a:t>
            </a:r>
            <a:r>
              <a:rPr dirty="0"/>
              <a:t> samples</a:t>
            </a:r>
            <a:endParaRPr lang="en-US" dirty="0"/>
          </a:p>
          <a:p>
            <a:pPr marL="342900" lvl="1" indent="0" algn="l">
              <a:spcBef>
                <a:spcPts val="400"/>
              </a:spcBef>
              <a:buSzPct val="100000"/>
              <a:defRPr sz="2000"/>
            </a:pPr>
            <a:r>
              <a:rPr lang="en-US" sz="2800" dirty="0">
                <a:solidFill>
                  <a:srgbClr val="888888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(degree of freedom: max. no. of logically independent values;</a:t>
            </a:r>
          </a:p>
          <a:p>
            <a:pPr marL="342900" lvl="1" indent="0" algn="l">
              <a:spcBef>
                <a:spcPts val="400"/>
              </a:spcBef>
              <a:buSzPct val="100000"/>
              <a:defRPr sz="2000"/>
            </a:pPr>
            <a:r>
              <a:rPr lang="en-US" sz="1800" dirty="0">
                <a:solidFill>
                  <a:schemeClr val="tx1"/>
                </a:solidFill>
              </a:rPr>
              <a:t>       values that have freedom to vary)</a:t>
            </a:r>
            <a:endParaRPr sz="1800" dirty="0">
              <a:solidFill>
                <a:schemeClr val="tx1"/>
              </a:solidFill>
            </a:endParaRPr>
          </a:p>
          <a:p>
            <a:pPr algn="l">
              <a:defRPr sz="2200"/>
            </a:pPr>
            <a:endParaRPr sz="2800" dirty="0">
              <a:solidFill>
                <a:srgbClr val="888888"/>
              </a:solidFill>
            </a:endParaRP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endParaRPr lang="en-US" dirty="0"/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Pooled estimate of the variance for one-way ANOVA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7E9B6A-D0DF-41C3-9839-07497636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927600"/>
            <a:ext cx="4751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ubtitle 2"/>
          <p:cNvSpPr txBox="1">
            <a:spLocks noGrp="1"/>
          </p:cNvSpPr>
          <p:nvPr>
            <p:ph type="subTitle" idx="1"/>
          </p:nvPr>
        </p:nvSpPr>
        <p:spPr>
          <a:xfrm>
            <a:off x="304800" y="152400"/>
            <a:ext cx="8458200" cy="6629400"/>
          </a:xfrm>
          <a:prstGeom prst="rect">
            <a:avLst/>
          </a:prstGeom>
        </p:spPr>
        <p:txBody>
          <a:bodyPr/>
          <a:lstStyle/>
          <a:p>
            <a:pPr defTabSz="877823">
              <a:lnSpc>
                <a:spcPct val="72000"/>
              </a:lnSpc>
              <a:spcBef>
                <a:spcPts val="600"/>
              </a:spcBef>
              <a:defRPr sz="2592" b="1" i="1"/>
            </a:pPr>
            <a:r>
              <a:t>t</a:t>
            </a:r>
            <a:r>
              <a:rPr i="0"/>
              <a:t> Test for the Comparison of Pairs of Groups in One-Way ANOVA </a:t>
            </a:r>
            <a:endParaRPr sz="2784"/>
          </a:p>
          <a:p>
            <a:pPr defTabSz="877823">
              <a:lnSpc>
                <a:spcPct val="72000"/>
              </a:lnSpc>
              <a:spcBef>
                <a:spcPts val="600"/>
              </a:spcBef>
              <a:defRPr sz="2592" b="1"/>
            </a:pPr>
            <a:r>
              <a:t>(LSD Procedure)</a:t>
            </a:r>
            <a:endParaRPr sz="2784"/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SzPct val="100000"/>
              <a:buFont typeface="Arial"/>
              <a:buChar char="•"/>
              <a:defRPr sz="1919"/>
            </a:pPr>
            <a:r>
              <a:t>Goal: suppose we wish to compare two specific groups (group 1 and group 2) among </a:t>
            </a:r>
            <a:r>
              <a:rPr i="1"/>
              <a:t>k</a:t>
            </a:r>
            <a:r>
              <a:t> groups</a:t>
            </a:r>
            <a:endParaRPr sz="2784"/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SzPct val="100000"/>
              <a:buFont typeface="Arial"/>
              <a:buChar char="•"/>
              <a:defRPr sz="1919" i="1"/>
            </a:pPr>
            <a:r>
              <a:t>H</a:t>
            </a:r>
            <a:r>
              <a:rPr i="0" baseline="-25791"/>
              <a:t>0</a:t>
            </a:r>
            <a:r>
              <a:rPr i="0"/>
              <a:t>: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791"/>
              <a:t>1</a:t>
            </a:r>
            <a:r>
              <a:rPr i="0"/>
              <a:t> =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791"/>
              <a:t>2</a:t>
            </a:r>
            <a:r>
              <a:rPr i="0"/>
              <a:t> vs. </a:t>
            </a:r>
            <a:r>
              <a:t>H</a:t>
            </a:r>
            <a:r>
              <a:rPr baseline="-25791"/>
              <a:t>1</a:t>
            </a:r>
            <a:r>
              <a:rPr i="0"/>
              <a:t>: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791"/>
              <a:t>1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 ¹ a</a:t>
            </a:r>
            <a:r>
              <a:rPr i="0" baseline="-25791"/>
              <a:t>2</a:t>
            </a:r>
            <a:endParaRPr sz="2784"/>
          </a:p>
          <a:p>
            <a:pPr algn="just" defTabSz="877823">
              <a:lnSpc>
                <a:spcPct val="72000"/>
              </a:lnSpc>
              <a:spcBef>
                <a:spcPts val="600"/>
              </a:spcBef>
              <a:defRPr sz="2112"/>
            </a:pPr>
            <a:endParaRPr sz="2784"/>
          </a:p>
          <a:p>
            <a:pPr algn="just" defTabSz="877823">
              <a:lnSpc>
                <a:spcPct val="72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1919"/>
            </a:pPr>
            <a:r>
              <a:t>Compute the pooled estimate of variance s</a:t>
            </a:r>
            <a:r>
              <a:rPr baseline="29916"/>
              <a:t>2</a:t>
            </a:r>
            <a:r>
              <a:t> = within MS from one way ANOVA</a:t>
            </a:r>
            <a:endParaRPr sz="2784"/>
          </a:p>
          <a:p>
            <a:pPr algn="just" defTabSz="877823">
              <a:lnSpc>
                <a:spcPct val="72000"/>
              </a:lnSpc>
              <a:spcBef>
                <a:spcPts val="600"/>
              </a:spcBef>
              <a:defRPr sz="2112"/>
            </a:pPr>
            <a:endParaRPr sz="2784"/>
          </a:p>
          <a:p>
            <a:pPr algn="just" defTabSz="877823">
              <a:lnSpc>
                <a:spcPct val="72000"/>
              </a:lnSpc>
              <a:spcBef>
                <a:spcPts val="400"/>
              </a:spcBef>
              <a:defRPr sz="1919"/>
            </a:pPr>
            <a:r>
              <a:t>2. Compute the test statistic:	          </a:t>
            </a:r>
            <a:endParaRPr sz="2784"/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19"/>
            </a:pPr>
            <a:r>
              <a:t>which follows a </a:t>
            </a:r>
            <a:r>
              <a:rPr i="1"/>
              <a:t>t</a:t>
            </a:r>
            <a:r>
              <a:rPr i="1" baseline="-25791"/>
              <a:t>n-k</a:t>
            </a:r>
            <a:r>
              <a:t> distribution under </a:t>
            </a:r>
            <a:r>
              <a:rPr i="1"/>
              <a:t>H</a:t>
            </a:r>
            <a:r>
              <a:rPr i="1" baseline="-25791"/>
              <a:t>0</a:t>
            </a:r>
            <a:endParaRPr sz="2112"/>
          </a:p>
          <a:p>
            <a:pPr algn="just" defTabSz="877823">
              <a:lnSpc>
                <a:spcPct val="72000"/>
              </a:lnSpc>
              <a:spcBef>
                <a:spcPts val="600"/>
              </a:spcBef>
              <a:defRPr sz="2112"/>
            </a:pPr>
            <a:endParaRPr sz="2112"/>
          </a:p>
          <a:p>
            <a:pPr algn="just" defTabSz="877823">
              <a:lnSpc>
                <a:spcPct val="72000"/>
              </a:lnSpc>
              <a:spcBef>
                <a:spcPts val="400"/>
              </a:spcBef>
              <a:defRPr sz="1919"/>
            </a:pPr>
            <a:r>
              <a:t>3. Two-sided level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a </a:t>
            </a:r>
            <a:r>
              <a:t>test:</a:t>
            </a:r>
            <a:endParaRPr sz="2784"/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19"/>
            </a:pPr>
            <a:r>
              <a:t>reject </a:t>
            </a:r>
            <a:r>
              <a:rPr i="1"/>
              <a:t>H</a:t>
            </a:r>
            <a:r>
              <a:rPr i="1" baseline="-25791"/>
              <a:t>0</a:t>
            </a:r>
            <a:r>
              <a:t>: if </a:t>
            </a:r>
            <a:r>
              <a:rPr i="1"/>
              <a:t>t &gt; t</a:t>
            </a:r>
            <a:r>
              <a:rPr i="1" baseline="-25791"/>
              <a:t>n-k,1-</a:t>
            </a:r>
            <a:r>
              <a:rPr baseline="-25791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791"/>
              <a:t>/2</a:t>
            </a:r>
            <a:r>
              <a:t> or </a:t>
            </a:r>
            <a:r>
              <a:rPr i="1"/>
              <a:t>t &lt; t</a:t>
            </a:r>
            <a:r>
              <a:rPr i="1" baseline="-25791"/>
              <a:t>n-k,</a:t>
            </a:r>
            <a:r>
              <a:rPr baseline="-25791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791"/>
              <a:t>/2 </a:t>
            </a:r>
            <a:r>
              <a:rPr i="1"/>
              <a:t>	</a:t>
            </a:r>
            <a:endParaRPr sz="2784"/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19"/>
            </a:pPr>
            <a:r>
              <a:t>accept </a:t>
            </a:r>
            <a:r>
              <a:rPr i="1"/>
              <a:t>H</a:t>
            </a:r>
            <a:r>
              <a:rPr i="1" baseline="-25791"/>
              <a:t>0 :</a:t>
            </a:r>
            <a:r>
              <a:rPr i="1"/>
              <a:t>if </a:t>
            </a:r>
            <a:r>
              <a:rPr i="1" baseline="-25791"/>
              <a:t> </a:t>
            </a:r>
            <a:r>
              <a:rPr i="1"/>
              <a:t>t</a:t>
            </a:r>
            <a:r>
              <a:rPr i="1" baseline="-25791"/>
              <a:t>n-k,</a:t>
            </a:r>
            <a:r>
              <a:rPr baseline="-25791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791"/>
              <a:t>/2</a:t>
            </a:r>
            <a:r>
              <a:t> </a:t>
            </a:r>
            <a:r>
              <a:rPr i="1"/>
              <a:t>≤</a:t>
            </a:r>
            <a:r>
              <a:t> </a:t>
            </a:r>
            <a:r>
              <a:rPr i="1"/>
              <a:t>t ≤ t</a:t>
            </a:r>
            <a:r>
              <a:rPr i="1" baseline="-25791"/>
              <a:t>n-k,1-</a:t>
            </a:r>
            <a:r>
              <a:rPr baseline="-25791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791"/>
              <a:t>/2</a:t>
            </a:r>
            <a:endParaRPr sz="2784"/>
          </a:p>
          <a:p>
            <a:pPr algn="just" defTabSz="877823">
              <a:lnSpc>
                <a:spcPct val="72000"/>
              </a:lnSpc>
              <a:spcBef>
                <a:spcPts val="600"/>
              </a:spcBef>
              <a:defRPr sz="2112"/>
            </a:pPr>
            <a:endParaRPr sz="2784"/>
          </a:p>
          <a:p>
            <a:pPr algn="just" defTabSz="877823">
              <a:lnSpc>
                <a:spcPct val="72000"/>
              </a:lnSpc>
              <a:spcBef>
                <a:spcPts val="400"/>
              </a:spcBef>
              <a:defRPr sz="1919"/>
            </a:pPr>
            <a:r>
              <a:t>4. Exact </a:t>
            </a:r>
            <a:r>
              <a:rPr i="1"/>
              <a:t>p</a:t>
            </a:r>
            <a:r>
              <a:t>-value: </a:t>
            </a:r>
            <a:endParaRPr sz="2784"/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19" i="1"/>
            </a:pPr>
            <a:r>
              <a:t>p</a:t>
            </a:r>
            <a:r>
              <a:rPr i="0"/>
              <a:t> = 2 × the area to the left of </a:t>
            </a:r>
            <a:r>
              <a:t>t</a:t>
            </a:r>
            <a:r>
              <a:rPr i="0"/>
              <a:t> under a </a:t>
            </a:r>
            <a:r>
              <a:t>t</a:t>
            </a:r>
            <a:r>
              <a:rPr baseline="-25791"/>
              <a:t>n-k</a:t>
            </a:r>
            <a:r>
              <a:rPr i="0"/>
              <a:t> distribution if </a:t>
            </a:r>
            <a:r>
              <a:t>t</a:t>
            </a:r>
            <a:r>
              <a:rPr i="0"/>
              <a:t> &lt; 0</a:t>
            </a:r>
            <a:endParaRPr sz="2784"/>
          </a:p>
          <a:p>
            <a:pPr lvl="1" indent="438911" algn="just" defTabSz="877823">
              <a:lnSpc>
                <a:spcPct val="72000"/>
              </a:lnSpc>
              <a:spcBef>
                <a:spcPts val="400"/>
              </a:spcBef>
              <a:defRPr sz="1919"/>
            </a:pPr>
            <a:r>
              <a:t> = 2 × </a:t>
            </a:r>
            <a:r>
              <a:rPr i="1"/>
              <a:t>Pr(t</a:t>
            </a:r>
            <a:r>
              <a:rPr i="1" baseline="-25791"/>
              <a:t>n-k</a:t>
            </a:r>
            <a:r>
              <a:rPr i="1"/>
              <a:t> &lt; t)</a:t>
            </a:r>
            <a:endParaRPr sz="2400">
              <a:solidFill>
                <a:srgbClr val="888888"/>
              </a:solidFill>
            </a:endParaRPr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SzPct val="100000"/>
              <a:buFont typeface="Arial"/>
              <a:buChar char="•"/>
              <a:defRPr sz="1919" i="1"/>
            </a:pPr>
            <a:r>
              <a:t>p</a:t>
            </a:r>
            <a:r>
              <a:rPr i="0"/>
              <a:t> = 2 × the areas to the right of </a:t>
            </a:r>
            <a:r>
              <a:t>t</a:t>
            </a:r>
            <a:r>
              <a:rPr i="0"/>
              <a:t> under a </a:t>
            </a:r>
            <a:r>
              <a:t>t</a:t>
            </a:r>
            <a:r>
              <a:rPr i="0" baseline="-25791"/>
              <a:t>n-k</a:t>
            </a:r>
            <a:r>
              <a:rPr i="0"/>
              <a:t> distribution if </a:t>
            </a:r>
            <a:r>
              <a:t>t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 ³ </a:t>
            </a:r>
            <a:r>
              <a:rPr i="0"/>
              <a:t>0</a:t>
            </a:r>
            <a:endParaRPr sz="2784"/>
          </a:p>
          <a:p>
            <a:pPr lvl="1" indent="438911" algn="just" defTabSz="877823">
              <a:lnSpc>
                <a:spcPct val="72000"/>
              </a:lnSpc>
              <a:spcBef>
                <a:spcPts val="400"/>
              </a:spcBef>
              <a:defRPr sz="1919"/>
            </a:pPr>
            <a:r>
              <a:t> = 2 × </a:t>
            </a:r>
            <a:r>
              <a:rPr i="1"/>
              <a:t>Pr(t</a:t>
            </a:r>
            <a:r>
              <a:rPr i="1" baseline="-25791"/>
              <a:t>n-k</a:t>
            </a:r>
            <a:r>
              <a:rPr i="1"/>
              <a:t> &gt; 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501FA-5F8C-439C-91FE-F0044546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1219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>
            <a:extLst>
              <a:ext uri="{FF2B5EF4-FFF2-40B4-BE49-F238E27FC236}">
                <a16:creationId xmlns:a16="http://schemas.microsoft.com/office/drawing/2014/main" id="{A5E0DE95-579C-42DA-80CF-75A15161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"/>
            <a:ext cx="4438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5">
            <a:extLst>
              <a:ext uri="{FF2B5EF4-FFF2-40B4-BE49-F238E27FC236}">
                <a16:creationId xmlns:a16="http://schemas.microsoft.com/office/drawing/2014/main" id="{7ABBCFF7-448A-4E69-9E8A-7C8584173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9057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xfrm>
            <a:off x="457200" y="-15950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b="1" dirty="0"/>
              <a:t>Example on Pulmonary Disease</a:t>
            </a:r>
          </a:p>
        </p:txBody>
      </p:sp>
      <p:sp>
        <p:nvSpPr>
          <p:cNvPr id="10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1000" y="1166017"/>
            <a:ext cx="8229600" cy="515858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200"/>
            </a:pPr>
            <a:r>
              <a:rPr lang="en-US" dirty="0"/>
              <a:t>Topic: </a:t>
            </a:r>
            <a:r>
              <a:rPr dirty="0"/>
              <a:t>passive smoking </a:t>
            </a:r>
            <a:r>
              <a:rPr lang="en-US" dirty="0"/>
              <a:t>and </a:t>
            </a:r>
            <a:r>
              <a:rPr dirty="0"/>
              <a:t>pulmonary health</a:t>
            </a:r>
          </a:p>
          <a:p>
            <a:pPr>
              <a:spcBef>
                <a:spcPts val="500"/>
              </a:spcBef>
              <a:defRPr sz="2200"/>
            </a:pPr>
            <a:r>
              <a:rPr dirty="0"/>
              <a:t>Information on pulmonary function was collected in 6 groups:</a:t>
            </a:r>
          </a:p>
          <a:p>
            <a:pPr marL="800100" lvl="1" indent="-342900">
              <a:spcBef>
                <a:spcPts val="400"/>
              </a:spcBef>
              <a:buFontTx/>
              <a:buAutoNum type="arabicParenR"/>
              <a:defRPr sz="1800"/>
            </a:pPr>
            <a:r>
              <a:rPr dirty="0"/>
              <a:t>Nonsmokers (NS): did not smoke</a:t>
            </a:r>
            <a:endParaRPr sz="2800" dirty="0"/>
          </a:p>
          <a:p>
            <a:pPr marL="800100" lvl="1" indent="-342900">
              <a:spcBef>
                <a:spcPts val="400"/>
              </a:spcBef>
              <a:buFontTx/>
              <a:buAutoNum type="arabicParenR"/>
              <a:defRPr sz="1800"/>
            </a:pPr>
            <a:r>
              <a:rPr dirty="0"/>
              <a:t>Passive smokers (PS): in enclosed working area routinely contained tobacco smoke</a:t>
            </a:r>
            <a:endParaRPr sz="2800" dirty="0"/>
          </a:p>
          <a:p>
            <a:pPr marL="800100" lvl="1" indent="-342900">
              <a:spcBef>
                <a:spcPts val="400"/>
              </a:spcBef>
              <a:buFontTx/>
              <a:buAutoNum type="arabicParenR"/>
              <a:defRPr sz="1800"/>
            </a:pPr>
            <a:r>
              <a:rPr dirty="0"/>
              <a:t>Non-inhaling smokers (NI): smoked pipes, cigars, or cigarettes (did not inhale)</a:t>
            </a:r>
            <a:endParaRPr sz="2800" dirty="0"/>
          </a:p>
          <a:p>
            <a:pPr marL="800100" lvl="1" indent="-342900">
              <a:spcBef>
                <a:spcPts val="400"/>
              </a:spcBef>
              <a:buFontTx/>
              <a:buAutoNum type="arabicParenR"/>
              <a:defRPr sz="1800"/>
            </a:pPr>
            <a:r>
              <a:rPr dirty="0"/>
              <a:t>Light smokers (LS): smoked and inhaled 1-10 cigarettes per day for 20+ years</a:t>
            </a:r>
            <a:endParaRPr sz="2800" dirty="0"/>
          </a:p>
          <a:p>
            <a:pPr marL="800100" lvl="1" indent="-342900">
              <a:spcBef>
                <a:spcPts val="400"/>
              </a:spcBef>
              <a:buFontTx/>
              <a:buAutoNum type="arabicParenR"/>
              <a:defRPr sz="1800"/>
            </a:pPr>
            <a:r>
              <a:rPr dirty="0"/>
              <a:t>Moderate smokers (MS): …11-39 cigarettes…..</a:t>
            </a:r>
            <a:endParaRPr sz="2800" dirty="0"/>
          </a:p>
          <a:p>
            <a:pPr marL="800100" lvl="1" indent="-342900">
              <a:spcBef>
                <a:spcPts val="400"/>
              </a:spcBef>
              <a:buFontTx/>
              <a:buAutoNum type="arabicParenR"/>
              <a:defRPr sz="1800"/>
            </a:pPr>
            <a:r>
              <a:rPr dirty="0"/>
              <a:t>Heavy smokers (HS)….40+ cigarettes…….</a:t>
            </a:r>
            <a:endParaRPr sz="2800" dirty="0"/>
          </a:p>
          <a:p>
            <a:pPr>
              <a:spcBef>
                <a:spcPts val="500"/>
              </a:spcBef>
              <a:defRPr sz="2200"/>
            </a:pPr>
            <a:r>
              <a:rPr dirty="0"/>
              <a:t>Measured forced mid-expi</a:t>
            </a:r>
            <a:r>
              <a:rPr lang="en-US" dirty="0"/>
              <a:t>ra</a:t>
            </a:r>
            <a:r>
              <a:rPr dirty="0"/>
              <a:t>tory flow (FEF) and compare mean FEF among the 6 groups</a:t>
            </a:r>
          </a:p>
          <a:p>
            <a:pPr>
              <a:spcBef>
                <a:spcPts val="500"/>
              </a:spcBef>
              <a:defRPr sz="2200"/>
            </a:pPr>
            <a:r>
              <a:rPr b="1" dirty="0"/>
              <a:t>Q: how can the means of these six groups be compared?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8684-0F7C-448A-9A7C-5F94CE81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/>
              <a:t>Example on Comparison of Specific Group(s) in One-way ANOVA: Pulmonary Disease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60752-4331-45EB-B915-BE5B18397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Question: Compare each pair of groups for the FEF data in Table 12.1, and report any significant differences.</a:t>
            </a:r>
          </a:p>
          <a:p>
            <a:endParaRPr lang="en-US" sz="2500" b="1" dirty="0"/>
          </a:p>
          <a:p>
            <a:endParaRPr lang="en-US" sz="2500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B5A22A7D-FBE3-419F-A1D1-50FC5ABD20F2}"/>
                  </a:ext>
                </a:extLst>
              </p:cNvPr>
              <p:cNvSpPr/>
              <p:nvPr/>
            </p:nvSpPr>
            <p:spPr>
              <a:xfrm>
                <a:off x="627972" y="2481213"/>
                <a:ext cx="8289968" cy="3486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Solution: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First plot the mean ± </a:t>
                </a:r>
                <a:r>
                  <a:rPr lang="en-US" sz="2000" i="1" dirty="0"/>
                  <a:t>se</a:t>
                </a:r>
                <a:r>
                  <a:rPr lang="en-US" sz="2000" dirty="0"/>
                  <a:t> of the FEF values for each of the six groups in Figure 12.6 to obtain some idea of the magnitude of the differences between groups.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standard error for an individual group mean is estimated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 , where s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= within MS.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Notice that the nonsmokers, and light smokers have about the same pulmonary function and are worse off than the nonsmokers; and the moderate and heavy smokers have the poorest pulmonary function. </a:t>
                </a: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B5A22A7D-FBE3-419F-A1D1-50FC5ABD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72" y="2481213"/>
                <a:ext cx="8289968" cy="3486595"/>
              </a:xfrm>
              <a:prstGeom prst="rect">
                <a:avLst/>
              </a:prstGeom>
              <a:blipFill>
                <a:blip r:embed="rId3"/>
                <a:stretch>
                  <a:fillRect l="-735" t="-699" r="-809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8384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" y="5105400"/>
            <a:ext cx="8991600" cy="1752600"/>
          </a:xfrm>
          <a:prstGeom prst="rect">
            <a:avLst/>
          </a:prstGeom>
        </p:spPr>
        <p:txBody>
          <a:bodyPr/>
          <a:lstStyle/>
          <a:p>
            <a:pPr algn="just" defTabSz="813816">
              <a:spcBef>
                <a:spcPts val="400"/>
              </a:spcBef>
              <a:defRPr sz="1958"/>
            </a:pPr>
            <a:r>
              <a:rPr dirty="0"/>
              <a:t>Frequent error in performing the </a:t>
            </a:r>
            <a:r>
              <a:rPr i="1" dirty="0"/>
              <a:t>t</a:t>
            </a:r>
            <a:r>
              <a:rPr dirty="0"/>
              <a:t> test (compare groups 1 and 2):</a:t>
            </a:r>
          </a:p>
          <a:p>
            <a:pPr marL="305180" indent="-305180" algn="just" defTabSz="813816">
              <a:spcBef>
                <a:spcPts val="400"/>
              </a:spcBef>
              <a:buSzPct val="100000"/>
              <a:buFont typeface="Arial"/>
              <a:buChar char="•"/>
              <a:defRPr sz="1779"/>
            </a:pPr>
            <a:r>
              <a:rPr dirty="0"/>
              <a:t>use sample variances to estimate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29752" dirty="0"/>
              <a:t>2 </a:t>
            </a:r>
            <a:r>
              <a:rPr dirty="0"/>
              <a:t>from </a:t>
            </a:r>
            <a:r>
              <a:rPr i="1" dirty="0"/>
              <a:t>these two groups (vs. </a:t>
            </a:r>
            <a:r>
              <a:rPr dirty="0"/>
              <a:t>from </a:t>
            </a:r>
            <a:r>
              <a:rPr i="1" dirty="0"/>
              <a:t>all k groups</a:t>
            </a:r>
            <a:r>
              <a:rPr lang="en-US" i="1" dirty="0"/>
              <a:t>)</a:t>
            </a:r>
            <a:endParaRPr i="1" dirty="0"/>
          </a:p>
          <a:p>
            <a:pPr marL="305180" indent="-305180" algn="just" defTabSz="813816">
              <a:spcBef>
                <a:spcPts val="400"/>
              </a:spcBef>
              <a:buSzPct val="100000"/>
              <a:buFont typeface="Arial"/>
              <a:buChar char="•"/>
              <a:defRPr sz="1779"/>
            </a:pPr>
            <a:r>
              <a:rPr dirty="0"/>
              <a:t>If former situation: different estimates 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29752" dirty="0"/>
              <a:t>2</a:t>
            </a:r>
            <a:r>
              <a:rPr dirty="0"/>
              <a:t> obtained for each pair of groups considered</a:t>
            </a:r>
          </a:p>
          <a:p>
            <a:pPr marL="305180" indent="-305180" algn="just" defTabSz="813816">
              <a:spcBef>
                <a:spcPts val="400"/>
              </a:spcBef>
              <a:buSzPct val="100000"/>
              <a:buFont typeface="Arial"/>
              <a:buChar char="•"/>
              <a:defRPr sz="1779"/>
            </a:pPr>
            <a:r>
              <a:rPr dirty="0"/>
              <a:t>not reasonable (all the groups are assumed to have the same underlying variance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29752" dirty="0"/>
              <a:t>2</a:t>
            </a:r>
            <a:r>
              <a:rPr dirty="0"/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639C56-C0CE-4541-9544-33293DE4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1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Example on Comparison of Specific Group(s) in One-way ANOVA: Pulmonary Disease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3A718-AB2E-403B-BE44-08185361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27" y="1143001"/>
            <a:ext cx="5536745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5A714D-BEE6-4D7F-A919-827EA127C16B}"/>
              </a:ext>
            </a:extLst>
          </p:cNvPr>
          <p:cNvCxnSpPr/>
          <p:nvPr/>
        </p:nvCxnSpPr>
        <p:spPr>
          <a:xfrm>
            <a:off x="8191500" y="5257800"/>
            <a:ext cx="0" cy="2159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01163F-B2D1-4E1A-B5A4-6D3F58129E18}"/>
              </a:ext>
            </a:extLst>
          </p:cNvPr>
          <p:cNvSpPr txBox="1"/>
          <p:nvPr/>
        </p:nvSpPr>
        <p:spPr>
          <a:xfrm>
            <a:off x="7792674" y="4888470"/>
            <a:ext cx="797652" cy="36933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8620800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8684-0F7C-448A-9A7C-5F94CE81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/>
              <a:t>Example on Comparison of Specific Group(s) in One-way ANOVA: Pulmonary Disease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60752-4331-45EB-B915-BE5B18397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500" b="1" dirty="0"/>
          </a:p>
          <a:p>
            <a:endParaRPr lang="en-US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A22A7D-FBE3-419F-A1D1-50FC5ABD20F2}"/>
              </a:ext>
            </a:extLst>
          </p:cNvPr>
          <p:cNvSpPr/>
          <p:nvPr/>
        </p:nvSpPr>
        <p:spPr>
          <a:xfrm>
            <a:off x="427016" y="1417639"/>
            <a:ext cx="8289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Note also that the standard error bars are wider for the non-inhaling smokers than for the other groups because this group has only 50 people compared with 200 for all other groups.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 Are the observer differences in the figure statistically significant as assessed by the LSD procedure in Equation 12.12? The results are presented in Table 12.4.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1655868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>
            <a:extLst>
              <a:ext uri="{FF2B5EF4-FFF2-40B4-BE49-F238E27FC236}">
                <a16:creationId xmlns:a16="http://schemas.microsoft.com/office/drawing/2014/main" id="{A68FECF4-EB2E-4A25-847C-475EB99A1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441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5">
            <a:extLst>
              <a:ext uri="{FF2B5EF4-FFF2-40B4-BE49-F238E27FC236}">
                <a16:creationId xmlns:a16="http://schemas.microsoft.com/office/drawing/2014/main" id="{CC12EF58-CA9D-4A20-A9B2-5D735191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486400"/>
            <a:ext cx="3810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92ABE5-5B5E-4009-9361-D1428CCA5DA3}"/>
              </a:ext>
            </a:extLst>
          </p:cNvPr>
          <p:cNvSpPr/>
          <p:nvPr/>
        </p:nvSpPr>
        <p:spPr>
          <a:xfrm>
            <a:off x="2133599" y="5181600"/>
            <a:ext cx="654205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0067-196C-4939-8DDD-E1FEEC56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879BC-800C-47C3-8C81-57ED61574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1AC0F-6884-4C2C-94BA-ECE397D5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61" y="0"/>
            <a:ext cx="650307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9C9073-4B2F-4602-AF8F-C265535693F0}"/>
              </a:ext>
            </a:extLst>
          </p:cNvPr>
          <p:cNvSpPr/>
          <p:nvPr/>
        </p:nvSpPr>
        <p:spPr>
          <a:xfrm>
            <a:off x="1460500" y="6565900"/>
            <a:ext cx="6184900" cy="1778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32180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EF0C-1598-4DB8-B6F8-87784C70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Multiple Comparisons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B24C-E109-4B4D-A609-F7EAD70AF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Comparisons are made before looking at the data </a:t>
            </a:r>
            <a:r>
              <a:rPr lang="en-US" sz="2200" dirty="0">
                <a:sym typeface="Wingdings" panose="05000000000000000000" pitchFamily="2" charset="2"/>
              </a:rPr>
              <a:t> t test procedure is appropriate</a:t>
            </a:r>
          </a:p>
          <a:p>
            <a:r>
              <a:rPr lang="en-US" sz="2200" dirty="0">
                <a:sym typeface="Wingdings" panose="05000000000000000000" pitchFamily="2" charset="2"/>
              </a:rPr>
              <a:t>Comparisons are made after looking at the data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     large no. of comparisons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     some significant differences may be 	found by chance (false significant 	difference)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01741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37D1-F5BF-491C-ACC9-6DABC2C9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1143001"/>
          </a:xfrm>
        </p:spPr>
        <p:txBody>
          <a:bodyPr>
            <a:noAutofit/>
          </a:bodyPr>
          <a:lstStyle/>
          <a:p>
            <a:r>
              <a:rPr lang="en-US" sz="3000" b="1" dirty="0"/>
              <a:t>Example on Comparison of Specific Group(s) in One-way ANOVA: Pulmonary Disease</a:t>
            </a:r>
            <a:endParaRPr lang="en-US" sz="3000" dirty="0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98E497DA-EBFA-4E28-B643-75BA7DE91968}"/>
              </a:ext>
            </a:extLst>
          </p:cNvPr>
          <p:cNvSpPr/>
          <p:nvPr/>
        </p:nvSpPr>
        <p:spPr>
          <a:xfrm>
            <a:off x="427016" y="1720840"/>
            <a:ext cx="8289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Solution: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There are very highly significant differences:</a:t>
            </a:r>
          </a:p>
          <a:p>
            <a:pPr lvl="3" indent="0" algn="just"/>
            <a:r>
              <a:rPr lang="en-US" sz="2000" dirty="0"/>
              <a:t>     (1) between the nonsmokers and all other groups</a:t>
            </a:r>
          </a:p>
          <a:p>
            <a:pPr lvl="3" indent="0" algn="just"/>
            <a:r>
              <a:rPr lang="en-US" sz="2000" dirty="0"/>
              <a:t>     (2) between the passive smokers and the moderate and heavy </a:t>
            </a:r>
          </a:p>
          <a:p>
            <a:pPr lvl="3" indent="0" algn="just"/>
            <a:r>
              <a:rPr lang="en-US" sz="2000" dirty="0"/>
              <a:t>          smokers</a:t>
            </a:r>
          </a:p>
          <a:p>
            <a:pPr lvl="3" indent="0" algn="just"/>
            <a:r>
              <a:rPr lang="en-US" sz="2000" dirty="0"/>
              <a:t>     (3) between the non</a:t>
            </a:r>
            <a:r>
              <a:rPr lang="en-US" altLang="zh-CN" sz="2000" dirty="0"/>
              <a:t>-</a:t>
            </a:r>
            <a:r>
              <a:rPr lang="en-US" sz="2000" dirty="0"/>
              <a:t>inhaling and the moderate and heavy smokers     </a:t>
            </a:r>
          </a:p>
          <a:p>
            <a:pPr lvl="3" indent="0" algn="just"/>
            <a:r>
              <a:rPr lang="en-US" sz="2000" dirty="0"/>
              <a:t>     (4) between the light smokers and the moderate and heavy smokers.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There are no significant differences between the passive smokers, non</a:t>
            </a:r>
            <a:r>
              <a:rPr lang="en-US" altLang="zh-CN" sz="2000" dirty="0"/>
              <a:t>-</a:t>
            </a:r>
            <a:r>
              <a:rPr lang="en-US" sz="2000" dirty="0"/>
              <a:t>inhalers, and light smokers and no significant differences between the moderate and heavy smokers</a:t>
            </a:r>
          </a:p>
          <a:p>
            <a:pPr algn="just"/>
            <a:r>
              <a:rPr lang="en-US" sz="2000" dirty="0"/>
              <a:t>     - there is a trend toward significance with the latter comparison.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50122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ubtitle 2"/>
          <p:cNvSpPr txBox="1">
            <a:spLocks noGrp="1"/>
          </p:cNvSpPr>
          <p:nvPr>
            <p:ph type="subTitle" idx="1"/>
          </p:nvPr>
        </p:nvSpPr>
        <p:spPr>
          <a:xfrm>
            <a:off x="152400" y="304800"/>
            <a:ext cx="8839200" cy="6172200"/>
          </a:xfrm>
          <a:prstGeom prst="rect">
            <a:avLst/>
          </a:prstGeom>
        </p:spPr>
        <p:txBody>
          <a:bodyPr/>
          <a:lstStyle/>
          <a:p>
            <a:pPr>
              <a:defRPr sz="3000" b="1"/>
            </a:pPr>
            <a:r>
              <a:rPr dirty="0"/>
              <a:t>Multiple Comparisons—Bonferroni Approach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Avoid too many falsely significant difference 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Overall probability of declaring any significant differences between all possible pairs of groups is maintained at some fixed significance level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Simplest : </a:t>
            </a:r>
            <a:r>
              <a:rPr i="1" dirty="0"/>
              <a:t>Bonferroni adjustment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Suppose we want to compare two specific groups (group 1 and group 2) among k groups.</a:t>
            </a:r>
          </a:p>
          <a:p>
            <a:pPr algn="just">
              <a:spcBef>
                <a:spcPts val="400"/>
              </a:spcBef>
              <a:defRPr sz="2000" i="1"/>
            </a:pPr>
            <a:r>
              <a:rPr dirty="0"/>
              <a:t>H</a:t>
            </a:r>
            <a:r>
              <a:rPr baseline="-25000" dirty="0"/>
              <a:t>0</a:t>
            </a:r>
            <a:r>
              <a:rPr i="0" dirty="0"/>
              <a:t>: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000" dirty="0"/>
              <a:t>1</a:t>
            </a:r>
            <a:r>
              <a:rPr i="0" dirty="0"/>
              <a:t> =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000" dirty="0"/>
              <a:t>2</a:t>
            </a:r>
            <a:r>
              <a:rPr i="0" dirty="0"/>
              <a:t> vs. </a:t>
            </a:r>
            <a:r>
              <a:rPr dirty="0"/>
              <a:t>H</a:t>
            </a:r>
            <a:r>
              <a:rPr baseline="-25000" dirty="0"/>
              <a:t>1</a:t>
            </a:r>
            <a:r>
              <a:rPr i="0" dirty="0"/>
              <a:t>: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000" dirty="0"/>
              <a:t>1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 ¹ a</a:t>
            </a:r>
            <a:r>
              <a:rPr i="0" baseline="-25000" dirty="0"/>
              <a:t>2</a:t>
            </a:r>
          </a:p>
          <a:p>
            <a:pPr algn="just">
              <a:spcBef>
                <a:spcPts val="400"/>
              </a:spcBef>
              <a:defRPr sz="2000" u="sng"/>
            </a:pPr>
            <a:r>
              <a:rPr dirty="0"/>
              <a:t>Bonferroni multiple-comparisons procedure</a:t>
            </a:r>
            <a:r>
              <a:rPr u="none" dirty="0"/>
              <a:t>:</a:t>
            </a:r>
            <a:endParaRPr baseline="-25000" dirty="0"/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1. Compute pooled estimate of the variance s</a:t>
            </a:r>
            <a:r>
              <a:rPr baseline="30000" dirty="0"/>
              <a:t>2</a:t>
            </a:r>
            <a:r>
              <a:rPr dirty="0"/>
              <a:t> = Within MS from the one-way ANOVA.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2. Compute test statistic: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 sz="2000"/>
            </a:pPr>
            <a:endParaRPr dirty="0"/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3. Two-sided level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test, let </a:t>
            </a:r>
            <a:r>
              <a:rPr dirty="0">
                <a:solidFill>
                  <a:srgbClr val="FF0000"/>
                </a:solidFill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solidFill>
                  <a:srgbClr val="FF0000"/>
                </a:solidFill>
              </a:rPr>
              <a:t>* = </a:t>
            </a:r>
            <a:r>
              <a:rPr dirty="0">
                <a:solidFill>
                  <a:srgbClr val="FF0000"/>
                </a:solidFill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solidFill>
                  <a:srgbClr val="FF0000"/>
                </a:solidFill>
              </a:rPr>
              <a:t>/(</a:t>
            </a:r>
            <a:r>
              <a:rPr baseline="30000" dirty="0">
                <a:solidFill>
                  <a:srgbClr val="FF0000"/>
                </a:solidFill>
              </a:rPr>
              <a:t>k</a:t>
            </a:r>
            <a:r>
              <a:rPr baseline="-25000"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</a:rPr>
              <a:t>)</a:t>
            </a:r>
          </a:p>
          <a:p>
            <a:pPr marL="914400" lvl="1" indent="-45720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dirty="0"/>
              <a:t>reject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i="1" dirty="0"/>
              <a:t>:</a:t>
            </a:r>
            <a:r>
              <a:rPr i="1" baseline="-25000" dirty="0"/>
              <a:t> </a:t>
            </a:r>
            <a:r>
              <a:rPr dirty="0"/>
              <a:t>if </a:t>
            </a:r>
            <a:r>
              <a:rPr i="1" dirty="0"/>
              <a:t>t &gt; t</a:t>
            </a:r>
            <a:r>
              <a:rPr i="1" baseline="-25000" dirty="0"/>
              <a:t>n-k,1-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*/2</a:t>
            </a:r>
            <a:r>
              <a:rPr dirty="0"/>
              <a:t> or </a:t>
            </a:r>
            <a:r>
              <a:rPr i="1" dirty="0"/>
              <a:t>t &lt; </a:t>
            </a:r>
            <a:r>
              <a:rPr i="1" dirty="0" err="1"/>
              <a:t>t</a:t>
            </a:r>
            <a:r>
              <a:rPr i="1" baseline="-25000" dirty="0" err="1"/>
              <a:t>n-k,</a:t>
            </a:r>
            <a:r>
              <a:rPr baseline="-25000" dirty="0" err="1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*/2 </a:t>
            </a:r>
            <a:endParaRPr sz="2800" dirty="0">
              <a:solidFill>
                <a:srgbClr val="888888"/>
              </a:solidFill>
            </a:endParaRPr>
          </a:p>
          <a:p>
            <a:pPr marL="914400" lvl="1" indent="-45720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dirty="0"/>
              <a:t>accept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i="1" dirty="0"/>
              <a:t>:</a:t>
            </a:r>
            <a:r>
              <a:rPr i="1" baseline="-25000" dirty="0"/>
              <a:t> </a:t>
            </a:r>
            <a:r>
              <a:rPr dirty="0"/>
              <a:t>if </a:t>
            </a:r>
            <a:r>
              <a:rPr i="1" dirty="0"/>
              <a:t>t &gt; </a:t>
            </a:r>
            <a:r>
              <a:rPr i="1" dirty="0" err="1"/>
              <a:t>t</a:t>
            </a:r>
            <a:r>
              <a:rPr i="1" baseline="-25000" dirty="0" err="1"/>
              <a:t>n-k,</a:t>
            </a:r>
            <a:r>
              <a:rPr baseline="-25000" dirty="0" err="1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*/2</a:t>
            </a:r>
            <a:r>
              <a:rPr dirty="0"/>
              <a:t> ≤ </a:t>
            </a:r>
            <a:r>
              <a:rPr i="1" dirty="0"/>
              <a:t>t ≤ t</a:t>
            </a:r>
            <a:r>
              <a:rPr i="1" baseline="-25000" dirty="0"/>
              <a:t>n-k,1-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*/2</a:t>
            </a:r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E1E5627D-A000-4910-BE54-89D7A775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267200"/>
            <a:ext cx="1247775" cy="74295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B1550B-55B4-4885-A7C1-AF51C0569E08}"/>
                  </a:ext>
                </a:extLst>
              </p:cNvPr>
              <p:cNvSpPr txBox="1"/>
              <p:nvPr/>
            </p:nvSpPr>
            <p:spPr>
              <a:xfrm>
                <a:off x="5168900" y="5010150"/>
                <a:ext cx="3454400" cy="657486"/>
              </a:xfrm>
              <a:prstGeom prst="rect">
                <a:avLst/>
              </a:prstGeom>
              <a:noFill/>
              <a:ln w="12700" cap="flat">
                <a:solidFill>
                  <a:srgbClr val="FF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𝑛𝑜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.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𝑜𝑓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𝑡𝑒𝑠𝑡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𝑘</m:t>
                          </m:r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!</m:t>
                          </m:r>
                        </m:num>
                        <m:den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2!</m:t>
                          </m:r>
                          <m:d>
                            <m:d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𝑘</m:t>
                              </m:r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−2</m:t>
                              </m:r>
                            </m:e>
                          </m:d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B1550B-55B4-4885-A7C1-AF51C0569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0" y="5010150"/>
                <a:ext cx="3454400" cy="657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solidFill>
                  <a:srgbClr val="FF000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ubtitle 2"/>
          <p:cNvSpPr txBox="1">
            <a:spLocks noGrp="1"/>
          </p:cNvSpPr>
          <p:nvPr>
            <p:ph type="subTitle" idx="1"/>
          </p:nvPr>
        </p:nvSpPr>
        <p:spPr>
          <a:xfrm>
            <a:off x="304800" y="3178174"/>
            <a:ext cx="8763000" cy="352742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80000"/>
              </a:lnSpc>
              <a:spcBef>
                <a:spcPts val="400"/>
              </a:spcBef>
              <a:defRPr sz="2000"/>
            </a:pPr>
            <a:r>
              <a:rPr dirty="0"/>
              <a:t>k groups:</a:t>
            </a:r>
            <a:endParaRPr sz="2400" dirty="0"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( </a:t>
            </a:r>
            <a:r>
              <a:rPr baseline="30000" dirty="0"/>
              <a:t>k</a:t>
            </a:r>
            <a:r>
              <a:rPr baseline="-25000" dirty="0"/>
              <a:t>2</a:t>
            </a:r>
            <a:r>
              <a:rPr dirty="0"/>
              <a:t>) possible two-group comparisons</a:t>
            </a:r>
            <a:endParaRPr sz="2400" dirty="0"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each two-group comparison at the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* level of significance.</a:t>
            </a:r>
            <a:endParaRPr sz="2400" dirty="0"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Let E be the event that at least one of the two-group comparisons is statistically significant</a:t>
            </a:r>
            <a:endParaRPr sz="2400" dirty="0"/>
          </a:p>
          <a:p>
            <a:pPr algn="just">
              <a:lnSpc>
                <a:spcPct val="80000"/>
              </a:lnSpc>
              <a:spcBef>
                <a:spcPts val="400"/>
              </a:spcBef>
              <a:defRPr sz="2000"/>
            </a:pPr>
            <a:r>
              <a:rPr dirty="0" err="1"/>
              <a:t>Pr</a:t>
            </a:r>
            <a:r>
              <a:rPr dirty="0"/>
              <a:t>(E) = </a:t>
            </a:r>
            <a:r>
              <a:rPr dirty="0" err="1"/>
              <a:t>Pr</a:t>
            </a:r>
            <a:r>
              <a:rPr dirty="0"/>
              <a:t>(none of the two-group comparisons is statistically significant) </a:t>
            </a:r>
            <a:endParaRPr sz="2400" dirty="0"/>
          </a:p>
          <a:p>
            <a:pPr algn="just">
              <a:lnSpc>
                <a:spcPct val="80000"/>
              </a:lnSpc>
              <a:spcBef>
                <a:spcPts val="400"/>
              </a:spcBef>
              <a:defRPr sz="2000"/>
            </a:pPr>
            <a:r>
              <a:rPr dirty="0"/>
              <a:t>= 1-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endParaRPr sz="2400" dirty="0"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each of the two-group comparisons were independent</a:t>
            </a:r>
            <a:endParaRPr sz="2400" dirty="0"/>
          </a:p>
          <a:p>
            <a:pPr algn="just">
              <a:lnSpc>
                <a:spcPct val="80000"/>
              </a:lnSpc>
              <a:spcBef>
                <a:spcPts val="400"/>
              </a:spcBef>
              <a:defRPr sz="2000"/>
            </a:pPr>
            <a:r>
              <a:rPr dirty="0"/>
              <a:t>      from the multiplication law of probability: </a:t>
            </a:r>
            <a:r>
              <a:rPr i="1" dirty="0" err="1"/>
              <a:t>Pr</a:t>
            </a:r>
            <a:r>
              <a:rPr i="1" dirty="0"/>
              <a:t>(E)</a:t>
            </a:r>
            <a:r>
              <a:rPr dirty="0"/>
              <a:t> = (1-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*)</a:t>
            </a:r>
            <a:r>
              <a:rPr baseline="30000" dirty="0"/>
              <a:t>c </a:t>
            </a:r>
            <a:r>
              <a:rPr dirty="0"/>
              <a:t>where c = (</a:t>
            </a:r>
            <a:r>
              <a:rPr baseline="30000" dirty="0"/>
              <a:t>k</a:t>
            </a:r>
            <a:r>
              <a:rPr baseline="-25000" dirty="0"/>
              <a:t>2</a:t>
            </a:r>
            <a:r>
              <a:rPr dirty="0"/>
              <a:t>)</a:t>
            </a:r>
            <a:endParaRPr sz="2400" dirty="0"/>
          </a:p>
          <a:p>
            <a:pPr algn="just"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0000"/>
                </a:solidFill>
              </a:defRPr>
            </a:pPr>
            <a:r>
              <a:rPr dirty="0"/>
              <a:t>      1-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= (1-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*)</a:t>
            </a:r>
            <a:r>
              <a:rPr baseline="30000" dirty="0"/>
              <a:t>c</a:t>
            </a:r>
          </a:p>
        </p:txBody>
      </p:sp>
      <p:sp>
        <p:nvSpPr>
          <p:cNvPr id="201" name="Straight Connector 4"/>
          <p:cNvSpPr/>
          <p:nvPr/>
        </p:nvSpPr>
        <p:spPr>
          <a:xfrm>
            <a:off x="5803899" y="5418137"/>
            <a:ext cx="1524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Straight Connector 6"/>
          <p:cNvSpPr/>
          <p:nvPr/>
        </p:nvSpPr>
        <p:spPr>
          <a:xfrm>
            <a:off x="685800" y="4648200"/>
            <a:ext cx="1524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009BB00-4325-48C1-9F9C-9736ED8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7338"/>
            <a:ext cx="52292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ubtitle 2"/>
          <p:cNvSpPr txBox="1">
            <a:spLocks noGrp="1"/>
          </p:cNvSpPr>
          <p:nvPr>
            <p:ph type="subTitle" idx="1"/>
          </p:nvPr>
        </p:nvSpPr>
        <p:spPr>
          <a:xfrm>
            <a:off x="152400" y="2743200"/>
            <a:ext cx="8915400" cy="38100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00"/>
              </a:spcBef>
              <a:defRPr sz="2000"/>
            </a:pPr>
            <a:r>
              <a:rPr dirty="0"/>
              <a:t>Line drawn between the names or numbers of each pair of means that is not significantly different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Visually summarize the results of many comparisons of pairs of means 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Multiple-comparisons procedures are more strict than ordinary t tests (compare more than two means )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As k increases, c = (</a:t>
            </a:r>
            <a:r>
              <a:rPr baseline="30000" dirty="0"/>
              <a:t>k</a:t>
            </a:r>
            <a:r>
              <a:rPr baseline="-25000" dirty="0"/>
              <a:t>2</a:t>
            </a:r>
            <a:r>
              <a:rPr dirty="0"/>
              <a:t>) increases and therefore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*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/c decreases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The critical value, t</a:t>
            </a:r>
            <a:r>
              <a:rPr baseline="-25000" dirty="0"/>
              <a:t>n-k,1-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baseline="-25000" dirty="0"/>
              <a:t>*/2</a:t>
            </a:r>
            <a:r>
              <a:rPr dirty="0"/>
              <a:t>, therefore increases </a:t>
            </a:r>
          </a:p>
          <a:p>
            <a:pPr marL="685800" lvl="1" indent="-342900" algn="just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As k increases, the df (n-k) decreases and the percentile 1-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*/2 increases</a:t>
            </a:r>
            <a:endParaRPr sz="2800" dirty="0">
              <a:solidFill>
                <a:srgbClr val="888888"/>
              </a:solidFill>
            </a:endParaRPr>
          </a:p>
          <a:p>
            <a:pPr marL="685800" lvl="1" indent="-342900" algn="just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Both lead to larger critical value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455769-ECDE-4DD0-8BDA-26F759FB7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60864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ubtitle 2"/>
          <p:cNvSpPr txBox="1">
            <a:spLocks noGrp="1"/>
          </p:cNvSpPr>
          <p:nvPr>
            <p:ph type="subTitle" idx="1"/>
          </p:nvPr>
        </p:nvSpPr>
        <p:spPr>
          <a:xfrm>
            <a:off x="509587" y="152400"/>
            <a:ext cx="8153401" cy="3505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b="1"/>
            </a:pPr>
            <a:r>
              <a:t>One-Way ANOVA—Fixed-Effects Model</a:t>
            </a:r>
          </a:p>
          <a:p>
            <a:pPr algn="l">
              <a:spcBef>
                <a:spcPts val="0"/>
              </a:spcBef>
              <a:defRPr sz="2000"/>
            </a:pPr>
            <a:endParaRPr/>
          </a:p>
          <a:p>
            <a:pPr algn="l">
              <a:spcBef>
                <a:spcPts val="0"/>
              </a:spcBef>
              <a:defRPr sz="2000"/>
            </a:pPr>
            <a:r>
              <a:t>Suppose: </a:t>
            </a:r>
            <a:r>
              <a:rPr i="1"/>
              <a:t>k</a:t>
            </a:r>
            <a:r>
              <a:t> groups of </a:t>
            </a:r>
            <a:r>
              <a:rPr i="1"/>
              <a:t>n</a:t>
            </a:r>
            <a:r>
              <a:rPr i="1" baseline="-25000"/>
              <a:t>i</a:t>
            </a:r>
            <a:r>
              <a:t> observations in the </a:t>
            </a:r>
            <a:r>
              <a:rPr i="1"/>
              <a:t>i</a:t>
            </a:r>
            <a:r>
              <a:t>th group.</a:t>
            </a:r>
          </a:p>
          <a:p>
            <a:pPr marL="342900" indent="-342900" algn="l">
              <a:spcBef>
                <a:spcPts val="0"/>
              </a:spcBef>
              <a:buSzPct val="100000"/>
              <a:buFont typeface="Arial"/>
              <a:buChar char="•"/>
              <a:defRPr sz="2000" i="1"/>
            </a:pPr>
            <a:r>
              <a:t>y</a:t>
            </a:r>
            <a:r>
              <a:rPr baseline="-25000"/>
              <a:t>ij   </a:t>
            </a:r>
            <a:r>
              <a:t>:</a:t>
            </a:r>
            <a:r>
              <a:rPr baseline="-25000"/>
              <a:t>    </a:t>
            </a:r>
            <a:r>
              <a:t>j</a:t>
            </a:r>
            <a:r>
              <a:rPr i="0"/>
              <a:t>th observation in the </a:t>
            </a:r>
            <a:r>
              <a:t>i</a:t>
            </a:r>
            <a:r>
              <a:rPr i="0"/>
              <a:t>th group </a:t>
            </a:r>
          </a:p>
          <a:p>
            <a:pPr marL="342900" indent="-342900" algn="l">
              <a:spcBef>
                <a:spcPts val="0"/>
              </a:spcBef>
              <a:buSzPct val="100000"/>
              <a:buFont typeface="Arial"/>
              <a:buChar char="•"/>
              <a:defRPr sz="2000"/>
            </a:pPr>
            <a:r>
              <a:t>Model: 	</a:t>
            </a:r>
            <a:r>
              <a:rPr i="1"/>
              <a:t>y</a:t>
            </a:r>
            <a:r>
              <a:rPr i="1" baseline="-25000"/>
              <a:t>ij</a:t>
            </a:r>
            <a:r>
              <a:t> = µ +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baseline="-25000"/>
              <a:t>i</a:t>
            </a:r>
            <a:r>
              <a:t> + </a:t>
            </a:r>
            <a:r>
              <a:rPr i="1"/>
              <a:t>e</a:t>
            </a:r>
            <a:r>
              <a:rPr i="1" baseline="-25000"/>
              <a:t>ij</a:t>
            </a:r>
          </a:p>
          <a:p>
            <a:pPr marL="685800" lvl="1" indent="-342900" algn="l">
              <a:spcBef>
                <a:spcPts val="0"/>
              </a:spcBef>
              <a:buSzPct val="100000"/>
              <a:buFont typeface="Courier New"/>
              <a:buChar char="o"/>
              <a:defRPr sz="1700"/>
            </a:pPr>
            <a:r>
              <a:t>µ: constant</a:t>
            </a:r>
            <a:endParaRPr sz="2800">
              <a:solidFill>
                <a:srgbClr val="888888"/>
              </a:solidFill>
            </a:endParaRPr>
          </a:p>
          <a:p>
            <a:pPr marL="685800" lvl="1" indent="-342900" algn="l">
              <a:spcBef>
                <a:spcPts val="0"/>
              </a:spcBef>
              <a:buSzPct val="100000"/>
              <a:buFont typeface="Courier New"/>
              <a:buChar char="o"/>
              <a:defRPr sz="17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/>
              <a:t>i</a:t>
            </a:r>
            <a:r>
              <a:t>: constant specific to the </a:t>
            </a:r>
            <a:r>
              <a:rPr i="1"/>
              <a:t>i</a:t>
            </a:r>
            <a:r>
              <a:t>th group</a:t>
            </a:r>
            <a:endParaRPr sz="2800">
              <a:solidFill>
                <a:srgbClr val="888888"/>
              </a:solidFill>
            </a:endParaRPr>
          </a:p>
          <a:p>
            <a:pPr marL="685800" lvl="1" indent="-342900" algn="l">
              <a:spcBef>
                <a:spcPts val="0"/>
              </a:spcBef>
              <a:buSzPct val="100000"/>
              <a:buFont typeface="Courier New"/>
              <a:buChar char="o"/>
              <a:defRPr sz="1700" i="1"/>
            </a:pPr>
            <a:r>
              <a:t>e</a:t>
            </a:r>
            <a:r>
              <a:rPr baseline="-25000"/>
              <a:t>ij</a:t>
            </a:r>
            <a:r>
              <a:rPr i="0"/>
              <a:t> : error term (normally distributed with mean 0 and variance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0" baseline="30000"/>
              <a:t>2</a:t>
            </a:r>
            <a:r>
              <a:rPr i="0"/>
              <a:t>)</a:t>
            </a:r>
            <a:endParaRPr sz="2800">
              <a:solidFill>
                <a:srgbClr val="888888"/>
              </a:solidFill>
            </a:endParaRPr>
          </a:p>
          <a:p>
            <a:pPr marL="342900" indent="-342900" algn="l">
              <a:spcBef>
                <a:spcPts val="0"/>
              </a:spcBef>
              <a:buSzPct val="100000"/>
              <a:buFont typeface="Arial"/>
              <a:buChar char="•"/>
              <a:defRPr sz="2000"/>
            </a:pPr>
            <a:r>
              <a:t>A typical observation from the </a:t>
            </a:r>
            <a:r>
              <a:rPr i="1"/>
              <a:t>i</a:t>
            </a:r>
            <a:r>
              <a:t>th group is normally distributed with mean µ+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/>
              <a:t>i</a:t>
            </a:r>
            <a:r>
              <a:t> and variance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/>
              <a:t>2</a:t>
            </a:r>
          </a:p>
        </p:txBody>
      </p:sp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05200"/>
            <a:ext cx="6581775" cy="234315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Box 3"/>
          <p:cNvSpPr txBox="1"/>
          <p:nvPr/>
        </p:nvSpPr>
        <p:spPr>
          <a:xfrm>
            <a:off x="1768222" y="6248400"/>
            <a:ext cx="601703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b="1" dirty="0"/>
              <a:t>Q: How do you compare the means of the six groups?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914400"/>
            <a:ext cx="7854950" cy="56388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 b="1"/>
            </a:pPr>
            <a:r>
              <a:rPr dirty="0"/>
              <a:t>When is multiple-comparisons procedure used over LSD procedure? 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Multiple-comparisons procedures should be used if there are many groups and not all comparisons between individual groups are planned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Relatively few groups and only specific comparisons of interest are intended, then use ordinary t tests (i.e., the LSD procedure)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Multiple-comparisons procedure is applicable for comparing pairs of means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E8E-0FAA-40EF-82F3-59B4BF53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1"/>
          </a:xfrm>
        </p:spPr>
        <p:txBody>
          <a:bodyPr>
            <a:normAutofit/>
          </a:bodyPr>
          <a:lstStyle/>
          <a:p>
            <a:r>
              <a:rPr lang="en-US" sz="3000" b="1" dirty="0"/>
              <a:t>Example on Bonferroni Correction – Pulmonary Disease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09AC16-FFBD-4CAE-A45D-678263F583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08100"/>
                <a:ext cx="8229600" cy="554990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Book Antiqua" panose="02040602050305030304" pitchFamily="18" charset="0"/>
                    <a:cs typeface="Arial" panose="020B0604020202020204" pitchFamily="34" charset="0"/>
                  </a:rPr>
                  <a:t>Apply the Bonferron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Book Antiqua" panose="020406020503050303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Book Antiqua" panose="02040602050305030304" pitchFamily="18" charset="0"/>
                    <a:cs typeface="Arial" panose="020B0604020202020204" pitchFamily="34" charset="0"/>
                  </a:rPr>
                  <a:t> multiple-comparisons procedure to the FEF data in Table 12.1 </a:t>
                </a:r>
              </a:p>
              <a:p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Solution:</a:t>
                </a:r>
              </a:p>
              <a:p>
                <a:pPr algn="just"/>
                <a:r>
                  <a:rPr lang="en-US" sz="2000" dirty="0"/>
                  <a:t>Experiment-wise type I error = .05</a:t>
                </a:r>
              </a:p>
              <a:p>
                <a:pPr algn="just"/>
                <a:r>
                  <a:rPr lang="en-US" sz="2000" i="1" dirty="0"/>
                  <a:t>n</a:t>
                </a:r>
                <a:r>
                  <a:rPr lang="en-US" sz="2000" dirty="0"/>
                  <a:t> = 1050 subjects and  </a:t>
                </a:r>
                <a:r>
                  <a:rPr lang="en-US" sz="2000" i="1" dirty="0"/>
                  <a:t>k</a:t>
                </a:r>
                <a:r>
                  <a:rPr lang="en-US" sz="2000" dirty="0"/>
                  <a:t> = 6 groups</a:t>
                </a:r>
              </a:p>
              <a:p>
                <a:pPr marL="0" indent="0" algn="just">
                  <a:buNone/>
                </a:pPr>
                <a:r>
                  <a:rPr lang="en-US" sz="2000" i="1" dirty="0"/>
                  <a:t>  </a:t>
                </a:r>
                <a:r>
                  <a:rPr lang="en-US" sz="2000" i="1" dirty="0">
                    <a:sym typeface="Wingdings" panose="05000000000000000000" pitchFamily="2" charset="2"/>
                  </a:rPr>
                  <a:t> </a:t>
                </a:r>
                <a:r>
                  <a:rPr lang="en-US" sz="2000" i="1" dirty="0"/>
                  <a:t>n</a:t>
                </a:r>
                <a:r>
                  <a:rPr lang="en-US" sz="2000" dirty="0"/>
                  <a:t> – </a:t>
                </a:r>
                <a:r>
                  <a:rPr lang="en-US" sz="2000" i="1" dirty="0"/>
                  <a:t>k</a:t>
                </a:r>
                <a:r>
                  <a:rPr lang="en-US" sz="2000" dirty="0"/>
                  <a:t> = 1044 and </a:t>
                </a:r>
                <a:r>
                  <a:rPr lang="en-US" sz="2000" i="1" dirty="0"/>
                  <a:t>c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= 15 </a:t>
                </a:r>
              </a:p>
              <a:p>
                <a:pPr marL="0" indent="0" algn="just">
                  <a:buNone/>
                </a:pPr>
                <a:r>
                  <a:rPr lang="en-US" altLang="zh-CN" sz="2000" dirty="0"/>
                  <a:t>      α* = .05/15 = .0033 level of significance</a:t>
                </a:r>
              </a:p>
              <a:p>
                <a:pPr algn="just"/>
                <a:r>
                  <a:rPr lang="en-US" sz="2000" dirty="0"/>
                  <a:t>critical value for each of these t tests is </a:t>
                </a:r>
                <a:r>
                  <a:rPr lang="en-US" sz="2000" i="1" dirty="0"/>
                  <a:t>t</a:t>
                </a:r>
                <a:r>
                  <a:rPr lang="en-US" sz="2000" baseline="-25000" dirty="0"/>
                  <a:t>1044,1 - .0033/2 </a:t>
                </a:r>
                <a:r>
                  <a:rPr lang="en-US" sz="2000" dirty="0"/>
                  <a:t>= </a:t>
                </a:r>
                <a:r>
                  <a:rPr lang="en-US" sz="2000" i="1" dirty="0"/>
                  <a:t>t</a:t>
                </a:r>
                <a:r>
                  <a:rPr lang="en-US" sz="2000" baseline="-25000" dirty="0"/>
                  <a:t>1044,.99833</a:t>
                </a:r>
                <a:r>
                  <a:rPr lang="en-US" sz="2000" dirty="0"/>
                  <a:t>. We will approximate a t distribution with 1044 </a:t>
                </a:r>
                <a:r>
                  <a:rPr lang="en-US" sz="2000" i="1" dirty="0"/>
                  <a:t>df</a:t>
                </a:r>
                <a:r>
                  <a:rPr lang="en-US" sz="2000" dirty="0"/>
                  <a:t> by an N (0,1)distribution or, </a:t>
                </a:r>
                <a:r>
                  <a:rPr lang="en-US" sz="2000" i="1" dirty="0"/>
                  <a:t>t</a:t>
                </a:r>
                <a:r>
                  <a:rPr lang="en-US" sz="2000" baseline="-25000" dirty="0"/>
                  <a:t>1044,.99833</a:t>
                </a:r>
                <a:r>
                  <a:rPr lang="en-US" sz="2000" dirty="0"/>
                  <a:t> </a:t>
                </a:r>
                <a:r>
                  <a:rPr lang="zh-CN" altLang="en-US" sz="2000" dirty="0"/>
                  <a:t>≈ </a:t>
                </a:r>
                <a:r>
                  <a:rPr lang="en-US" altLang="zh-CN" sz="2000" dirty="0"/>
                  <a:t>z</a:t>
                </a:r>
                <a:r>
                  <a:rPr lang="en-US" altLang="zh-CN" sz="2000" baseline="-25000" dirty="0"/>
                  <a:t>.99833</a:t>
                </a:r>
              </a:p>
              <a:p>
                <a:pPr algn="just"/>
                <a:r>
                  <a:rPr lang="en-US" altLang="zh-CN" sz="2000" dirty="0"/>
                  <a:t>z</a:t>
                </a:r>
                <a:r>
                  <a:rPr lang="en-US" altLang="zh-CN" sz="2000" baseline="-25000" dirty="0"/>
                  <a:t>.99833</a:t>
                </a:r>
                <a:r>
                  <a:rPr lang="en-US" altLang="zh-CN" sz="2000" dirty="0"/>
                  <a:t> = </a:t>
                </a:r>
                <a:r>
                  <a:rPr lang="en-US" sz="2000" dirty="0"/>
                  <a:t>2.93</a:t>
                </a:r>
              </a:p>
              <a:p>
                <a:pPr algn="just"/>
                <a:r>
                  <a:rPr lang="en-US" sz="2000" dirty="0"/>
                  <a:t>Table 12.4 which provides the </a:t>
                </a:r>
                <a:r>
                  <a:rPr lang="en-US" sz="2000" i="1" dirty="0"/>
                  <a:t>t</a:t>
                </a:r>
                <a:r>
                  <a:rPr lang="en-US" sz="2000" dirty="0"/>
                  <a:t> statistics for each two-group comparison</a:t>
                </a:r>
              </a:p>
              <a:p>
                <a:pPr marL="0" indent="0">
                  <a:buNone/>
                </a:pPr>
                <a:endParaRPr lang="en-US" sz="2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09AC16-FFBD-4CAE-A45D-678263F58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08100"/>
                <a:ext cx="8229600" cy="5549900"/>
              </a:xfrm>
              <a:blipFill>
                <a:blip r:embed="rId3"/>
                <a:stretch>
                  <a:fillRect l="-1333" t="-5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33D50E-F75C-4DA1-A0B5-66A15109B5E7}"/>
                  </a:ext>
                </a:extLst>
              </p:cNvPr>
              <p:cNvSpPr txBox="1"/>
              <p:nvPr/>
            </p:nvSpPr>
            <p:spPr>
              <a:xfrm>
                <a:off x="6426200" y="2247900"/>
                <a:ext cx="2480229" cy="527002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6−2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6∗5∗4∗3∗2∗1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2∗(4∗3∗2∗1)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33D50E-F75C-4DA1-A0B5-66A15109B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2247900"/>
                <a:ext cx="2480229" cy="527002"/>
              </a:xfrm>
              <a:prstGeom prst="rect">
                <a:avLst/>
              </a:prstGeom>
              <a:blipFill>
                <a:blip r:embed="rId4"/>
                <a:stretch>
                  <a:fillRect b="-5682"/>
                </a:stretch>
              </a:blipFill>
              <a:ln w="12700" cap="flat">
                <a:solidFill>
                  <a:schemeClr val="accent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96F15A-387E-460F-8243-41BA87014249}"/>
              </a:ext>
            </a:extLst>
          </p:cNvPr>
          <p:cNvCxnSpPr/>
          <p:nvPr/>
        </p:nvCxnSpPr>
        <p:spPr>
          <a:xfrm>
            <a:off x="8191500" y="2362200"/>
            <a:ext cx="714929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4E9AA8-63F8-4CD5-92A0-2AD0CEDA704D}"/>
              </a:ext>
            </a:extLst>
          </p:cNvPr>
          <p:cNvCxnSpPr/>
          <p:nvPr/>
        </p:nvCxnSpPr>
        <p:spPr>
          <a:xfrm>
            <a:off x="8077200" y="2654300"/>
            <a:ext cx="714929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858178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7983-83D9-4701-8912-CCBFBA07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6ECF0-66B1-4373-8C90-A3F2B7A64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14E09-E8DE-4821-9FAE-D54BC4EE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0012"/>
            <a:ext cx="5214937" cy="681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0CDC32-7D39-4973-BFCA-DA8795E04A52}"/>
              </a:ext>
            </a:extLst>
          </p:cNvPr>
          <p:cNvSpPr/>
          <p:nvPr/>
        </p:nvSpPr>
        <p:spPr>
          <a:xfrm>
            <a:off x="4572000" y="6245224"/>
            <a:ext cx="863600" cy="127000"/>
          </a:xfrm>
          <a:prstGeom prst="rect">
            <a:avLst/>
          </a:prstGeom>
          <a:noFill/>
          <a:ln w="3492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730809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 4">
            <a:extLst>
              <a:ext uri="{FF2B5EF4-FFF2-40B4-BE49-F238E27FC236}">
                <a16:creationId xmlns:a16="http://schemas.microsoft.com/office/drawing/2014/main" id="{7A2E3AB5-E52D-4E32-BD13-B896EDD1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8600"/>
            <a:ext cx="4419600" cy="525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Picture 5">
            <a:extLst>
              <a:ext uri="{FF2B5EF4-FFF2-40B4-BE49-F238E27FC236}">
                <a16:creationId xmlns:a16="http://schemas.microsoft.com/office/drawing/2014/main" id="{DD1DCE6E-CF94-41FB-BB86-3D0031E2C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5486400"/>
            <a:ext cx="38100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B25F765-99AC-421C-94E7-F086F46A3D58}"/>
              </a:ext>
            </a:extLst>
          </p:cNvPr>
          <p:cNvSpPr/>
          <p:nvPr/>
        </p:nvSpPr>
        <p:spPr>
          <a:xfrm>
            <a:off x="2133599" y="5181600"/>
            <a:ext cx="654206" cy="1524000"/>
          </a:xfrm>
          <a:prstGeom prst="rect">
            <a:avLst/>
          </a:prstGeom>
          <a:solidFill>
            <a:srgbClr val="FFFFFF"/>
          </a:solidFill>
          <a:ln w="25400">
            <a:solidFill>
              <a:srgbClr val="F2F2F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56281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E8E-0FAA-40EF-82F3-59B4BF53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Example on Bonferroni Correction – Pulmonary Disease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9AC16-FFBD-4CAE-A45D-678263F5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40"/>
            <a:ext cx="8229600" cy="5165722"/>
          </a:xfrm>
        </p:spPr>
        <p:txBody>
          <a:bodyPr>
            <a:normAutofit fontScale="85000" lnSpcReduction="20000"/>
          </a:bodyPr>
          <a:lstStyle/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algn="just"/>
            <a:r>
              <a:rPr lang="en-US" sz="2400" dirty="0"/>
              <a:t>Absolute value of all </a:t>
            </a:r>
            <a:r>
              <a:rPr lang="en-US" sz="2400" i="1" dirty="0"/>
              <a:t>t</a:t>
            </a:r>
            <a:r>
              <a:rPr lang="en-US" sz="2400" dirty="0"/>
              <a:t> statistics for two-group comparisons that were statistically significant using the LSD approach are </a:t>
            </a:r>
            <a:r>
              <a:rPr lang="zh-CN" altLang="en-US" sz="2400" dirty="0"/>
              <a:t>≥ </a:t>
            </a:r>
            <a:r>
              <a:rPr lang="en-US" sz="2400" dirty="0"/>
              <a:t>3.65</a:t>
            </a:r>
          </a:p>
          <a:p>
            <a:pPr marL="0" indent="0" algn="just">
              <a:buNone/>
            </a:pPr>
            <a:r>
              <a:rPr lang="en-US" sz="2400" dirty="0"/>
              <a:t>      (3.65 </a:t>
            </a:r>
            <a:r>
              <a:rPr lang="zh-CN" altLang="en-US" sz="2400" dirty="0"/>
              <a:t>≥</a:t>
            </a:r>
            <a:r>
              <a:rPr lang="en-US" sz="2400" dirty="0"/>
              <a:t> 2.935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remain statistically significant under the Bonferroni </a:t>
            </a:r>
          </a:p>
          <a:p>
            <a:pPr marL="0" indent="0" algn="just">
              <a:buNone/>
            </a:pPr>
            <a:r>
              <a:rPr lang="en-US" sz="2400" dirty="0"/>
              <a:t>       procedure)</a:t>
            </a:r>
          </a:p>
          <a:p>
            <a:pPr algn="just"/>
            <a:r>
              <a:rPr lang="en-US" sz="2400" dirty="0"/>
              <a:t>Comparisons that were not statistically significant with the LSD procedure are also not significant under the Bonferroni procedure</a:t>
            </a:r>
          </a:p>
          <a:p>
            <a:pPr marL="0" indent="0" algn="just">
              <a:buNone/>
            </a:pPr>
            <a:r>
              <a:rPr lang="en-US" sz="2400" dirty="0"/>
              <a:t>       *must be the case because the Bonferroni procedure is more </a:t>
            </a:r>
          </a:p>
          <a:p>
            <a:pPr marL="0" indent="0" algn="just">
              <a:buNone/>
            </a:pPr>
            <a:r>
              <a:rPr lang="en-US" sz="2400" dirty="0"/>
              <a:t>        conservative than the LSD procedure. </a:t>
            </a:r>
          </a:p>
          <a:p>
            <a:pPr marL="0" indent="0" algn="just">
              <a:buNone/>
            </a:pPr>
            <a:r>
              <a:rPr lang="en-US" sz="2400" dirty="0"/>
              <a:t>       *critical region using the LSD procedure with a two-sided test (</a:t>
            </a:r>
            <a:r>
              <a:rPr lang="en-US" altLang="zh-CN" sz="2400" dirty="0"/>
              <a:t>α</a:t>
            </a:r>
            <a:r>
              <a:rPr lang="en-US" sz="2400" dirty="0"/>
              <a:t> = </a:t>
            </a:r>
          </a:p>
          <a:p>
            <a:pPr marL="0" indent="0" algn="just">
              <a:buNone/>
            </a:pPr>
            <a:r>
              <a:rPr lang="en-US" sz="2400" dirty="0"/>
              <a:t>        .05) is </a:t>
            </a:r>
            <a:r>
              <a:rPr lang="en-US" sz="2400" i="1" dirty="0"/>
              <a:t>t</a:t>
            </a:r>
            <a:r>
              <a:rPr lang="en-US" sz="2400" dirty="0"/>
              <a:t> &lt; -1.96 or </a:t>
            </a:r>
            <a:r>
              <a:rPr lang="en-US" sz="2400" i="1" dirty="0"/>
              <a:t>t</a:t>
            </a:r>
            <a:r>
              <a:rPr lang="en-US" sz="2400" dirty="0"/>
              <a:t> &gt; 1.96, whereas the comparable critical region </a:t>
            </a:r>
          </a:p>
          <a:p>
            <a:pPr marL="0" indent="0" algn="just">
              <a:buNone/>
            </a:pPr>
            <a:r>
              <a:rPr lang="en-US" sz="2400" dirty="0"/>
              <a:t>        using the Bonferroni  procedure is </a:t>
            </a:r>
            <a:r>
              <a:rPr lang="en-US" sz="2400" i="1" dirty="0"/>
              <a:t>t</a:t>
            </a:r>
            <a:r>
              <a:rPr lang="en-US" sz="2400" dirty="0"/>
              <a:t> &lt; -2.935 or </a:t>
            </a:r>
            <a:r>
              <a:rPr lang="en-US" sz="2400" i="1" dirty="0"/>
              <a:t>t</a:t>
            </a:r>
            <a:r>
              <a:rPr lang="en-US" sz="2400" dirty="0"/>
              <a:t> &gt; 2.935</a:t>
            </a:r>
          </a:p>
          <a:p>
            <a:pPr algn="just"/>
            <a:r>
              <a:rPr lang="en-US" sz="2400" dirty="0"/>
              <a:t>The Bonferroni-corrected p-value for comparison of the NS vs. the PS group = 6(5) </a:t>
            </a:r>
            <a:r>
              <a:rPr lang="en-US" sz="2400" dirty="0" err="1"/>
              <a:t>Pr</a:t>
            </a:r>
            <a:r>
              <a:rPr lang="en-US" sz="2400" dirty="0"/>
              <a:t>[N(0,l) &gt; 6.02]</a:t>
            </a:r>
          </a:p>
          <a:p>
            <a:pPr marL="0" indent="0">
              <a:buNone/>
            </a:pP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D4ACF-AE78-437B-8248-4290412F37C4}"/>
                  </a:ext>
                </a:extLst>
              </p:cNvPr>
              <p:cNvSpPr txBox="1"/>
              <p:nvPr/>
            </p:nvSpPr>
            <p:spPr>
              <a:xfrm>
                <a:off x="4846669" y="6057900"/>
                <a:ext cx="3375281" cy="785534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=no. of test * 2 *</a:t>
                </a:r>
                <a:r>
                  <a:rPr lang="en-US" sz="1800" dirty="0" err="1">
                    <a:solidFill>
                      <a:schemeClr val="accent1"/>
                    </a:solidFill>
                  </a:rPr>
                  <a:t>Pr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[N(0,l) &gt; 6.02]</a:t>
                </a:r>
              </a:p>
              <a:p>
                <a:r>
                  <a:rPr kumimoji="0" lang="en-US" b="0" i="0" u="none" strike="noStrike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fPr>
                      <m:num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6∗5</m:t>
                        </m:r>
                      </m:num>
                      <m:den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* 2 *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Pr</a:t>
                </a:r>
                <a:r>
                  <a:rPr lang="en-US" dirty="0">
                    <a:solidFill>
                      <a:schemeClr val="accent1"/>
                    </a:solidFill>
                  </a:rPr>
                  <a:t>[N(0,l) &gt; 6.0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D4ACF-AE78-437B-8248-4290412F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669" y="6057900"/>
                <a:ext cx="3375281" cy="785534"/>
              </a:xfrm>
              <a:prstGeom prst="rect">
                <a:avLst/>
              </a:prstGeom>
              <a:blipFill>
                <a:blip r:embed="rId3"/>
                <a:stretch>
                  <a:fillRect l="-2698" t="-3817" r="-1978"/>
                </a:stretch>
              </a:blipFill>
              <a:ln w="12700" cap="flat">
                <a:solidFill>
                  <a:schemeClr val="accent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6259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7854950" cy="4038600"/>
          </a:xfrm>
          <a:prstGeom prst="rect">
            <a:avLst/>
          </a:prstGeom>
        </p:spPr>
        <p:txBody>
          <a:bodyPr/>
          <a:lstStyle/>
          <a:p>
            <a:pPr>
              <a:defRPr sz="3000" b="1"/>
            </a:pPr>
            <a:r>
              <a:rPr dirty="0"/>
              <a:t>The False Discovery Rate</a:t>
            </a:r>
          </a:p>
          <a:p>
            <a:pPr>
              <a:defRPr sz="2200" b="1">
                <a:solidFill>
                  <a:srgbClr val="4DE1EA"/>
                </a:solidFill>
              </a:defRPr>
            </a:pPr>
            <a:endParaRPr dirty="0"/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Genetic studies with many hypotheses: control of the experiment-wise type I error does not seem a reasonable approach to control for multiple comparisons (very conservative inferential procedures)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FDR: developed by </a:t>
            </a:r>
            <a:r>
              <a:rPr dirty="0" err="1"/>
              <a:t>Benjamini</a:t>
            </a:r>
            <a:r>
              <a:rPr dirty="0"/>
              <a:t> and Hochberg</a:t>
            </a:r>
          </a:p>
          <a:p>
            <a:pPr marL="685800" lvl="1" indent="-342900" algn="just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Goal: control the proportion of false-positive results among reported statistically significant results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8382000" cy="5867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 b="1"/>
            </a:pPr>
            <a:r>
              <a:rPr dirty="0"/>
              <a:t>False-Discovery-Rate (FDR) Testing Procedure</a:t>
            </a:r>
          </a:p>
          <a:p>
            <a:pPr>
              <a:defRPr sz="2400" b="1">
                <a:solidFill>
                  <a:srgbClr val="4DE1EA"/>
                </a:solidFill>
              </a:defRPr>
            </a:pPr>
            <a:endParaRPr dirty="0"/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 k separate tests with p-values = </a:t>
            </a:r>
            <a:r>
              <a:rPr i="1" dirty="0"/>
              <a:t>p</a:t>
            </a:r>
            <a:r>
              <a:rPr i="1" baseline="-25000" dirty="0"/>
              <a:t>1</a:t>
            </a:r>
            <a:r>
              <a:rPr i="1" dirty="0"/>
              <a:t>,…, p</a:t>
            </a:r>
            <a:r>
              <a:rPr i="1" baseline="-25000" dirty="0"/>
              <a:t>k</a:t>
            </a:r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 Renumber the tests : </a:t>
            </a:r>
            <a:r>
              <a:rPr i="1" dirty="0"/>
              <a:t>p</a:t>
            </a:r>
            <a:r>
              <a:rPr i="1" baseline="-25000" dirty="0"/>
              <a:t>1</a:t>
            </a:r>
            <a:r>
              <a:rPr i="1" dirty="0"/>
              <a:t> ≤ p</a:t>
            </a:r>
            <a:r>
              <a:rPr i="1" baseline="-25000" dirty="0"/>
              <a:t>2</a:t>
            </a:r>
            <a:r>
              <a:rPr i="1" dirty="0"/>
              <a:t> ≤ … ≤ p</a:t>
            </a:r>
            <a:r>
              <a:rPr i="1" baseline="-25000" dirty="0"/>
              <a:t>k</a:t>
            </a:r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 Define </a:t>
            </a:r>
            <a:r>
              <a:rPr i="1" dirty="0"/>
              <a:t>q</a:t>
            </a:r>
            <a:r>
              <a:rPr i="1" baseline="-25000" dirty="0"/>
              <a:t>i</a:t>
            </a:r>
            <a:r>
              <a:rPr dirty="0"/>
              <a:t> = </a:t>
            </a:r>
            <a:r>
              <a:rPr i="1" dirty="0" err="1"/>
              <a:t>kp</a:t>
            </a:r>
            <a:r>
              <a:rPr baseline="-25000" dirty="0" err="1"/>
              <a:t>i</a:t>
            </a:r>
            <a:r>
              <a:rPr dirty="0"/>
              <a:t>/</a:t>
            </a:r>
            <a:r>
              <a:rPr i="1" dirty="0"/>
              <a:t>i</a:t>
            </a:r>
            <a:r>
              <a:rPr dirty="0"/>
              <a:t>, </a:t>
            </a:r>
            <a:r>
              <a:rPr i="1" dirty="0"/>
              <a:t>i</a:t>
            </a:r>
            <a:r>
              <a:rPr dirty="0"/>
              <a:t> = 1,…,k</a:t>
            </a:r>
          </a:p>
          <a:p>
            <a:pPr marL="685800" lvl="1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 i="1"/>
            </a:pPr>
            <a:r>
              <a:rPr dirty="0"/>
              <a:t>i</a:t>
            </a:r>
            <a:r>
              <a:rPr i="0" dirty="0"/>
              <a:t> = rank of the </a:t>
            </a:r>
            <a:r>
              <a:rPr dirty="0"/>
              <a:t>p</a:t>
            </a:r>
            <a:r>
              <a:rPr i="0" dirty="0"/>
              <a:t>-values among the </a:t>
            </a:r>
            <a:r>
              <a:rPr dirty="0"/>
              <a:t>k</a:t>
            </a:r>
            <a:r>
              <a:rPr i="0" dirty="0"/>
              <a:t> tests</a:t>
            </a:r>
            <a:endParaRPr sz="2800" dirty="0">
              <a:solidFill>
                <a:srgbClr val="888888"/>
              </a:solidFill>
            </a:endParaRPr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 Let </a:t>
            </a:r>
            <a:r>
              <a:rPr dirty="0" err="1"/>
              <a:t>FDR</a:t>
            </a:r>
            <a:r>
              <a:rPr i="1" dirty="0" err="1"/>
              <a:t>i</a:t>
            </a:r>
            <a:r>
              <a:rPr dirty="0"/>
              <a:t> = false-discovery rate for the </a:t>
            </a:r>
            <a:r>
              <a:rPr i="1" dirty="0" err="1"/>
              <a:t>i</a:t>
            </a:r>
            <a:r>
              <a:rPr dirty="0" err="1"/>
              <a:t>th</a:t>
            </a:r>
            <a:r>
              <a:rPr dirty="0"/>
              <a:t> test be defined by min (</a:t>
            </a:r>
            <a:r>
              <a:rPr i="1" dirty="0"/>
              <a:t>q</a:t>
            </a:r>
            <a:r>
              <a:rPr i="1" baseline="-25000" dirty="0"/>
              <a:t>i</a:t>
            </a:r>
            <a:r>
              <a:rPr dirty="0"/>
              <a:t>, …, </a:t>
            </a:r>
            <a:r>
              <a:rPr i="1" dirty="0" err="1"/>
              <a:t>q</a:t>
            </a:r>
            <a:r>
              <a:rPr i="1" baseline="-25000" dirty="0" err="1"/>
              <a:t>k</a:t>
            </a:r>
            <a:r>
              <a:rPr dirty="0"/>
              <a:t>)</a:t>
            </a:r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 Find the largest </a:t>
            </a:r>
            <a:r>
              <a:rPr i="1" dirty="0"/>
              <a:t>i</a:t>
            </a:r>
            <a:r>
              <a:rPr dirty="0"/>
              <a:t> such that </a:t>
            </a:r>
            <a:r>
              <a:rPr dirty="0" err="1"/>
              <a:t>FDR</a:t>
            </a:r>
            <a:r>
              <a:rPr baseline="-25000" dirty="0" err="1"/>
              <a:t>i</a:t>
            </a:r>
            <a:r>
              <a:rPr dirty="0"/>
              <a:t> &lt; FDR</a:t>
            </a:r>
            <a:r>
              <a:rPr baseline="-25000" dirty="0"/>
              <a:t>0</a:t>
            </a:r>
            <a:r>
              <a:rPr dirty="0"/>
              <a:t> = critical level for the FDR (usually 0.05).</a:t>
            </a:r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 Reject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dirty="0"/>
              <a:t> for the hypotheses 1, …, </a:t>
            </a:r>
            <a:r>
              <a:rPr i="1" dirty="0"/>
              <a:t>i</a:t>
            </a:r>
            <a:r>
              <a:rPr dirty="0"/>
              <a:t>, and accept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dirty="0"/>
              <a:t> for the remaining hypotheses.</a:t>
            </a:r>
          </a:p>
          <a:p>
            <a:pPr algn="just">
              <a:defRPr sz="2200"/>
            </a:pPr>
            <a:r>
              <a:rPr lang="en-US" dirty="0"/>
              <a:t>*no more than 5% of the reported positive results will be false positives*</a:t>
            </a:r>
            <a:endParaRPr dirty="0"/>
          </a:p>
          <a:p>
            <a:pPr algn="just">
              <a:spcBef>
                <a:spcPts val="500"/>
              </a:spcBef>
              <a:defRPr sz="2200" u="sng"/>
            </a:pPr>
            <a:r>
              <a:rPr dirty="0"/>
              <a:t>*less conservative*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8272" y="1401401"/>
            <a:ext cx="82899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 subsample of 520 cases of cardiovascular disease (CVD) and 1100 controls was obtained among men in a prospective cohort study *</a:t>
            </a:r>
            <a:r>
              <a:rPr lang="en-US" sz="2000" b="1" i="1" dirty="0"/>
              <a:t>nest</a:t>
            </a:r>
            <a:r>
              <a:rPr lang="en-US" altLang="zh-CN" sz="2000" b="1" i="1" dirty="0"/>
              <a:t>e</a:t>
            </a:r>
            <a:r>
              <a:rPr lang="en-US" sz="2000" b="1" i="1" dirty="0"/>
              <a:t>d case-control study</a:t>
            </a:r>
            <a:r>
              <a:rPr lang="en-US" sz="2000" i="1" dirty="0"/>
              <a:t>*</a:t>
            </a:r>
            <a:r>
              <a:rPr lang="en-US" sz="20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Baseline blood samples were obtained from men in the subsample and analyzed for 50 candidate single-nucleotide polymorphisms (SNPs).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Each SNP was coded as 0 if homozygous wild type (the most common), 1 if heterozygote, and 2 if homozygous mutant. The association of each SNP with CVD was assessed using contingency-table methods.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 chi-square test for trend was run for each SNP. This yielded 50 separate p-values. If the Bonferroni approach in Equation 12.14 were used, then </a:t>
            </a:r>
            <a:r>
              <a:rPr lang="en-US" altLang="zh-CN" sz="2000" dirty="0"/>
              <a:t>α</a:t>
            </a:r>
            <a:r>
              <a:rPr lang="en-US" sz="2000" dirty="0"/>
              <a:t>* = .05/50 = .001. With such a low value for </a:t>
            </a:r>
            <a:r>
              <a:rPr lang="en-US" altLang="zh-CN" sz="2000" dirty="0"/>
              <a:t>α</a:t>
            </a:r>
            <a:r>
              <a:rPr lang="en-US" sz="2000" dirty="0"/>
              <a:t>* it is likely that very few of the hypotheses would be rejected, resulting in a great loss in power.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Instead, an alternative approach based on the </a:t>
            </a:r>
            <a:r>
              <a:rPr lang="en-US" sz="2000" b="1" dirty="0"/>
              <a:t>false-discovery rate (FDR) </a:t>
            </a:r>
            <a:r>
              <a:rPr lang="en-US" sz="2000" dirty="0"/>
              <a:t>was used to control for the problem of multiple testing.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9528" y="164533"/>
            <a:ext cx="8167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Example on FDR –</a:t>
            </a:r>
          </a:p>
          <a:p>
            <a:pPr algn="ctr"/>
            <a:r>
              <a:rPr lang="en-US" sz="2500" b="1" dirty="0"/>
              <a:t>Cardiovascular Disease, Genetics</a:t>
            </a:r>
          </a:p>
        </p:txBody>
      </p:sp>
    </p:spTree>
    <p:extLst>
      <p:ext uri="{BB962C8B-B14F-4D97-AF65-F5344CB8AC3E}">
        <p14:creationId xmlns:p14="http://schemas.microsoft.com/office/powerpoint/2010/main" val="494000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04800" y="5105400"/>
            <a:ext cx="8839200" cy="914400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2200"/>
            </a:lvl1pPr>
          </a:lstStyle>
          <a:p>
            <a:r>
              <a:t>Stem-and-leaf plot and box plot of the p-values from the tests of 50 SNPs. </a:t>
            </a:r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E9B6DF13-F587-4063-80C0-5AFF003FF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8600"/>
            <a:ext cx="5164138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8272" y="1401401"/>
            <a:ext cx="8289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Question: Apply the FDR approach to the genetics data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9528" y="164533"/>
            <a:ext cx="8167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Example on FDR –</a:t>
            </a:r>
          </a:p>
          <a:p>
            <a:pPr algn="ctr"/>
            <a:r>
              <a:rPr lang="en-US" sz="2500" b="1" dirty="0"/>
              <a:t>Cardiovascular Disease, Genetics</a:t>
            </a:r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id="{7C3ADA2C-A644-4B36-A63F-E02E7AC95414}"/>
              </a:ext>
            </a:extLst>
          </p:cNvPr>
          <p:cNvSpPr/>
          <p:nvPr/>
        </p:nvSpPr>
        <p:spPr>
          <a:xfrm>
            <a:off x="488272" y="1841242"/>
            <a:ext cx="8289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Solution: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Stem-and-leaf plot and box plot of the p-values from the tests of each of the 50 SNPs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p-values for the nominally significant genes: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Note that 10 of the genes are statistically significant, with nominal p-values ranging from &lt;.0001 to .048</a:t>
            </a:r>
          </a:p>
        </p:txBody>
      </p:sp>
      <p:pic>
        <p:nvPicPr>
          <p:cNvPr id="3" name="Picture 4" descr="Picture 4">
            <a:extLst>
              <a:ext uri="{FF2B5EF4-FFF2-40B4-BE49-F238E27FC236}">
                <a16:creationId xmlns:a16="http://schemas.microsoft.com/office/drawing/2014/main" id="{C81200B3-61DE-4E1C-B143-CC1B2C3D1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266"/>
          <a:stretch/>
        </p:blipFill>
        <p:spPr>
          <a:xfrm>
            <a:off x="1281112" y="3111500"/>
            <a:ext cx="6886576" cy="26733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0228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533400"/>
            <a:ext cx="8458200" cy="60198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500"/>
              </a:spcBef>
              <a:defRPr sz="2200" b="1"/>
            </a:pPr>
            <a:r>
              <a:rPr dirty="0"/>
              <a:t>One-way analysis of variance</a:t>
            </a:r>
            <a:r>
              <a:rPr b="0" dirty="0"/>
              <a:t> (</a:t>
            </a:r>
            <a:r>
              <a:rPr dirty="0"/>
              <a:t>one-way ANOVA</a:t>
            </a:r>
            <a:r>
              <a:rPr b="0" dirty="0"/>
              <a:t>) model: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means of an arbitrary number of groups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each group follows a normal distribution with the same variance 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can determine if the variability in the data comes mostly from variability within groups or can truly be attributed to variability between groups</a:t>
            </a:r>
          </a:p>
          <a:p>
            <a:pPr algn="just">
              <a:defRPr sz="2200"/>
            </a:pPr>
            <a:endParaRPr dirty="0"/>
          </a:p>
          <a:p>
            <a:pPr algn="l">
              <a:spcBef>
                <a:spcPts val="500"/>
              </a:spcBef>
              <a:defRPr sz="2200" u="sng"/>
            </a:pPr>
            <a:r>
              <a:rPr dirty="0"/>
              <a:t>Interpretation of the parameters of a one-way ANOVA fixed-effects model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µ : underlying mean of all groups 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i</a:t>
            </a:r>
            <a:r>
              <a:rPr dirty="0"/>
              <a:t> : difference between mean of the </a:t>
            </a:r>
            <a:r>
              <a:rPr i="1" dirty="0" err="1"/>
              <a:t>i</a:t>
            </a:r>
            <a:r>
              <a:rPr dirty="0" err="1"/>
              <a:t>th</a:t>
            </a:r>
            <a:r>
              <a:rPr dirty="0"/>
              <a:t> group and the overall mean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 err="1"/>
              <a:t>e</a:t>
            </a:r>
            <a:r>
              <a:rPr i="1" baseline="-25000" dirty="0" err="1"/>
              <a:t>ij</a:t>
            </a:r>
            <a:r>
              <a:rPr dirty="0"/>
              <a:t> : random error about the mean µ+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baseline="-25000" dirty="0"/>
              <a:t>i</a:t>
            </a:r>
            <a:r>
              <a:rPr dirty="0"/>
              <a:t> for an individual observation from </a:t>
            </a:r>
            <a:r>
              <a:rPr i="1" dirty="0" err="1"/>
              <a:t>i</a:t>
            </a:r>
            <a:r>
              <a:rPr dirty="0" err="1"/>
              <a:t>th</a:t>
            </a:r>
            <a:r>
              <a:rPr dirty="0"/>
              <a:t> group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9528" y="164533"/>
            <a:ext cx="8167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Example on FDR –</a:t>
            </a:r>
          </a:p>
          <a:p>
            <a:pPr algn="ctr"/>
            <a:r>
              <a:rPr lang="en-US" sz="2500" b="1" dirty="0"/>
              <a:t>Cardiovascular Disease, Genetics</a:t>
            </a:r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id="{7C3ADA2C-A644-4B36-A63F-E02E7AC95414}"/>
              </a:ext>
            </a:extLst>
          </p:cNvPr>
          <p:cNvSpPr/>
          <p:nvPr/>
        </p:nvSpPr>
        <p:spPr>
          <a:xfrm>
            <a:off x="488272" y="1213906"/>
            <a:ext cx="8289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Solution: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aseline="30000" dirty="0"/>
              <a:t>“</a:t>
            </a:r>
            <a:r>
              <a:rPr lang="en-US" sz="2000" dirty="0"/>
              <a:t>Bonferroni p-value” = min {50 x nominal p-value, 1.0} (third column)</a:t>
            </a:r>
          </a:p>
          <a:p>
            <a:pPr algn="just"/>
            <a:r>
              <a:rPr lang="en-US" sz="2000" dirty="0"/>
              <a:t>   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the level of significance at which the results for a specific SNP </a:t>
            </a:r>
          </a:p>
          <a:p>
            <a:pPr algn="just"/>
            <a:r>
              <a:rPr lang="en-US" sz="2000" dirty="0"/>
              <a:t>         would be just statistically significant if a Bonferroni correction were </a:t>
            </a:r>
          </a:p>
          <a:p>
            <a:pPr algn="just"/>
            <a:r>
              <a:rPr lang="en-US" sz="2000" dirty="0"/>
              <a:t>         made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q</a:t>
            </a:r>
            <a:r>
              <a:rPr lang="en-US" sz="2000" baseline="-25000" dirty="0"/>
              <a:t>i</a:t>
            </a:r>
            <a:r>
              <a:rPr lang="en-US" sz="2000" dirty="0"/>
              <a:t> are not necessarily in the same order as the original nominal p-values</a:t>
            </a:r>
            <a:endParaRPr lang="en-US" sz="2000" baseline="-25000" dirty="0"/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949DDCAC-6E46-4AA0-A247-2319068C5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30" t="48186" r="1"/>
          <a:stretch/>
        </p:blipFill>
        <p:spPr>
          <a:xfrm>
            <a:off x="1333500" y="3791517"/>
            <a:ext cx="6923088" cy="29019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8886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785495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000" b="1"/>
            </a:pPr>
            <a:r>
              <a:rPr dirty="0"/>
              <a:t>Summary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000"/>
            </a:pP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One-way ANOVA methods</a:t>
            </a:r>
            <a:r>
              <a:rPr lang="en-US" dirty="0"/>
              <a:t>: </a:t>
            </a:r>
            <a:r>
              <a:rPr dirty="0"/>
              <a:t>relate a normally distributed outcome variable to the levels of a single categorical independent variable </a:t>
            </a:r>
            <a:endParaRPr lang="en-US" sz="2900" dirty="0"/>
          </a:p>
          <a:p>
            <a:pPr lvl="3" indent="0" algn="l">
              <a:lnSpc>
                <a:spcPct val="90000"/>
              </a:lnSpc>
              <a:spcBef>
                <a:spcPts val="400"/>
              </a:spcBef>
              <a:buSzPct val="100000"/>
              <a:defRPr sz="1800"/>
            </a:pPr>
            <a:r>
              <a:rPr lang="en-US" dirty="0"/>
              <a:t>      -F</a:t>
            </a:r>
            <a:r>
              <a:rPr dirty="0"/>
              <a:t>ixed-effects model</a:t>
            </a:r>
            <a:r>
              <a:rPr lang="en-US" dirty="0"/>
              <a:t>: </a:t>
            </a:r>
            <a:r>
              <a:rPr dirty="0"/>
              <a:t>the levels of categorical variable are determined in </a:t>
            </a:r>
            <a:endParaRPr lang="en-US" dirty="0"/>
          </a:p>
          <a:p>
            <a:pPr lvl="3" indent="0" algn="l">
              <a:lnSpc>
                <a:spcPct val="90000"/>
              </a:lnSpc>
              <a:spcBef>
                <a:spcPts val="400"/>
              </a:spcBef>
              <a:buSzPct val="100000"/>
              <a:defRPr sz="1800"/>
            </a:pPr>
            <a:r>
              <a:rPr lang="en-US" dirty="0"/>
              <a:t>       </a:t>
            </a:r>
            <a:r>
              <a:rPr dirty="0"/>
              <a:t>advance</a:t>
            </a:r>
            <a:r>
              <a:rPr lang="en-US" dirty="0"/>
              <a:t> </a:t>
            </a:r>
          </a:p>
          <a:p>
            <a:pPr lvl="3" indent="0" algn="l">
              <a:lnSpc>
                <a:spcPct val="90000"/>
              </a:lnSpc>
              <a:spcBef>
                <a:spcPts val="400"/>
              </a:spcBef>
              <a:buSzPct val="100000"/>
              <a:defRPr sz="1800"/>
            </a:pPr>
            <a:r>
              <a:rPr lang="en-US" dirty="0">
                <a:sym typeface="Wingdings" panose="05000000000000000000" pitchFamily="2" charset="2"/>
              </a:rPr>
              <a:t>       </a:t>
            </a:r>
            <a:r>
              <a:rPr lang="en-US" dirty="0"/>
              <a:t> </a:t>
            </a:r>
            <a:r>
              <a:rPr dirty="0"/>
              <a:t>test the hypothesis that the mean level of the dependent variable is </a:t>
            </a:r>
            <a:endParaRPr lang="en-US" dirty="0"/>
          </a:p>
          <a:p>
            <a:pPr lvl="3" indent="0" algn="l">
              <a:lnSpc>
                <a:spcPct val="90000"/>
              </a:lnSpc>
              <a:spcBef>
                <a:spcPts val="400"/>
              </a:spcBef>
              <a:buSzPct val="100000"/>
              <a:defRPr sz="1800"/>
            </a:pPr>
            <a:r>
              <a:rPr lang="en-US" dirty="0"/>
              <a:t>            </a:t>
            </a:r>
            <a:r>
              <a:rPr dirty="0"/>
              <a:t>different for different groups defined by the categorical variable</a:t>
            </a: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000"/>
            </a:pP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Methods to adjust for multiple comparison</a:t>
            </a:r>
            <a:r>
              <a:rPr lang="en-US" dirty="0"/>
              <a:t>s: Bonferroni correction and false-discovery rate</a:t>
            </a:r>
            <a:endParaRPr sz="29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ubtitle 2"/>
          <p:cNvSpPr txBox="1">
            <a:spLocks noGrp="1"/>
          </p:cNvSpPr>
          <p:nvPr>
            <p:ph type="subTitle" idx="1"/>
          </p:nvPr>
        </p:nvSpPr>
        <p:spPr>
          <a:xfrm>
            <a:off x="495300" y="152400"/>
            <a:ext cx="8153400" cy="6781800"/>
          </a:xfrm>
          <a:prstGeom prst="rect">
            <a:avLst/>
          </a:prstGeom>
        </p:spPr>
        <p:txBody>
          <a:bodyPr/>
          <a:lstStyle/>
          <a:p>
            <a:pPr>
              <a:defRPr sz="3000" b="1"/>
            </a:pPr>
            <a:r>
              <a:rPr dirty="0"/>
              <a:t>Hypothesis Testing in One-Way ANOVA—Fixed-Effects Model</a:t>
            </a:r>
          </a:p>
          <a:p>
            <a:pPr algn="l">
              <a:spcBef>
                <a:spcPts val="500"/>
              </a:spcBef>
              <a:defRPr sz="2200" i="1"/>
            </a:pPr>
            <a:r>
              <a:rPr dirty="0"/>
              <a:t>F</a:t>
            </a:r>
            <a:r>
              <a:rPr i="0" dirty="0"/>
              <a:t> test for overall comparison of group means</a:t>
            </a:r>
          </a:p>
          <a:p>
            <a:pPr algn="l">
              <a:spcBef>
                <a:spcPts val="500"/>
              </a:spcBef>
              <a:defRPr sz="2200" i="1"/>
            </a:pPr>
            <a:r>
              <a:rPr dirty="0"/>
              <a:t>		</a:t>
            </a:r>
            <a:r>
              <a:rPr dirty="0" err="1"/>
              <a:t>y</a:t>
            </a:r>
            <a:r>
              <a:rPr baseline="-25000" dirty="0" err="1"/>
              <a:t>ij</a:t>
            </a:r>
            <a:r>
              <a:rPr dirty="0"/>
              <a:t> – y = (</a:t>
            </a:r>
            <a:r>
              <a:rPr dirty="0" err="1"/>
              <a:t>y</a:t>
            </a:r>
            <a:r>
              <a:rPr baseline="-25000" dirty="0" err="1"/>
              <a:t>ij</a:t>
            </a:r>
            <a:r>
              <a:rPr dirty="0"/>
              <a:t> – </a:t>
            </a:r>
            <a:r>
              <a:rPr dirty="0" err="1"/>
              <a:t>y</a:t>
            </a:r>
            <a:r>
              <a:rPr baseline="-25000" dirty="0" err="1"/>
              <a:t>i</a:t>
            </a:r>
            <a:r>
              <a:rPr dirty="0"/>
              <a:t>) + (</a:t>
            </a:r>
            <a:r>
              <a:rPr dirty="0" err="1"/>
              <a:t>y</a:t>
            </a:r>
            <a:r>
              <a:rPr baseline="-25000" dirty="0" err="1"/>
              <a:t>i</a:t>
            </a:r>
            <a:r>
              <a:rPr dirty="0"/>
              <a:t> – y)</a:t>
            </a:r>
          </a:p>
          <a:p>
            <a:pPr algn="just">
              <a:defRPr sz="2000"/>
            </a:pPr>
            <a:endParaRPr dirty="0"/>
          </a:p>
          <a:p>
            <a:pPr algn="just">
              <a:spcBef>
                <a:spcPts val="400"/>
              </a:spcBef>
              <a:defRPr sz="2000" i="1"/>
            </a:pPr>
            <a:r>
              <a:rPr dirty="0"/>
              <a:t>(</a:t>
            </a:r>
            <a:r>
              <a:rPr dirty="0" err="1"/>
              <a:t>y</a:t>
            </a:r>
            <a:r>
              <a:rPr baseline="-25000" dirty="0" err="1"/>
              <a:t>ij</a:t>
            </a:r>
            <a:r>
              <a:rPr dirty="0"/>
              <a:t> – </a:t>
            </a:r>
            <a:r>
              <a:rPr dirty="0" err="1"/>
              <a:t>y</a:t>
            </a:r>
            <a:r>
              <a:rPr baseline="-25000" dirty="0" err="1"/>
              <a:t>i</a:t>
            </a:r>
            <a:r>
              <a:rPr dirty="0"/>
              <a:t>)</a:t>
            </a:r>
            <a:r>
              <a:rPr i="0" dirty="0"/>
              <a:t>, </a:t>
            </a:r>
            <a:r>
              <a:rPr dirty="0"/>
              <a:t>within-group variability: </a:t>
            </a:r>
            <a:r>
              <a:rPr i="0" dirty="0"/>
              <a:t>deviation of an individual observation from the group mean for that observation </a:t>
            </a:r>
          </a:p>
          <a:p>
            <a:pPr algn="just">
              <a:spcBef>
                <a:spcPts val="400"/>
              </a:spcBef>
              <a:defRPr sz="2000" i="1"/>
            </a:pPr>
            <a:r>
              <a:rPr dirty="0"/>
              <a:t>(</a:t>
            </a:r>
            <a:r>
              <a:rPr dirty="0" err="1"/>
              <a:t>y</a:t>
            </a:r>
            <a:r>
              <a:rPr baseline="-25000" dirty="0" err="1"/>
              <a:t>i</a:t>
            </a:r>
            <a:r>
              <a:rPr dirty="0"/>
              <a:t> – y)</a:t>
            </a:r>
            <a:r>
              <a:rPr i="0" dirty="0"/>
              <a:t>, </a:t>
            </a:r>
            <a:r>
              <a:rPr dirty="0"/>
              <a:t>between-group variability: </a:t>
            </a:r>
            <a:r>
              <a:rPr i="0" dirty="0"/>
              <a:t>deviation of a group mean from the overall mean</a:t>
            </a:r>
          </a:p>
          <a:p>
            <a:pPr algn="just">
              <a:defRPr sz="2000"/>
            </a:pPr>
            <a:endParaRPr i="0" dirty="0"/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if between-group variability is large + within-group variability is small: </a:t>
            </a:r>
          </a:p>
          <a:p>
            <a:pPr marL="685800" lvl="1" indent="-342900" algn="just">
              <a:spcBef>
                <a:spcPts val="400"/>
              </a:spcBef>
              <a:buSzPct val="100000"/>
              <a:buFont typeface="Courier New"/>
              <a:buChar char="o"/>
              <a:defRPr sz="1700" i="1"/>
            </a:pPr>
            <a:r>
              <a:rPr i="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reject H</a:t>
            </a:r>
            <a:r>
              <a:rPr baseline="-25000" dirty="0"/>
              <a:t>0:</a:t>
            </a:r>
            <a:r>
              <a:rPr i="0" dirty="0"/>
              <a:t> underlying group means are significantly different</a:t>
            </a:r>
            <a:endParaRPr sz="2800" dirty="0">
              <a:solidFill>
                <a:srgbClr val="888888"/>
              </a:solidFill>
            </a:endParaRP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if between-group variability is small + within-group variability is large:</a:t>
            </a:r>
          </a:p>
          <a:p>
            <a:pPr marL="685800" lvl="1" indent="-342900" algn="just">
              <a:spcBef>
                <a:spcPts val="400"/>
              </a:spcBef>
              <a:buSzPct val="100000"/>
              <a:buFont typeface="Courier New"/>
              <a:buChar char="o"/>
              <a:defRPr sz="1700"/>
            </a:pP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accept </a:t>
            </a:r>
            <a:r>
              <a:rPr i="1" dirty="0"/>
              <a:t>H</a:t>
            </a:r>
            <a:r>
              <a:rPr i="1" baseline="-25000" dirty="0"/>
              <a:t>0 </a:t>
            </a:r>
            <a:r>
              <a:rPr i="1" dirty="0"/>
              <a:t>: </a:t>
            </a:r>
            <a:r>
              <a:rPr dirty="0"/>
              <a:t>underlying group means are the same</a:t>
            </a:r>
          </a:p>
        </p:txBody>
      </p:sp>
      <p:sp>
        <p:nvSpPr>
          <p:cNvPr id="115" name="Straight Connector 4"/>
          <p:cNvSpPr/>
          <p:nvPr/>
        </p:nvSpPr>
        <p:spPr>
          <a:xfrm>
            <a:off x="2971800" y="16002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Straight Connector 5"/>
          <p:cNvSpPr/>
          <p:nvPr/>
        </p:nvSpPr>
        <p:spPr>
          <a:xfrm>
            <a:off x="2971800" y="15240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traight Connector 6"/>
          <p:cNvSpPr/>
          <p:nvPr/>
        </p:nvSpPr>
        <p:spPr>
          <a:xfrm>
            <a:off x="4022802" y="1600743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traight Connector 7"/>
          <p:cNvSpPr/>
          <p:nvPr/>
        </p:nvSpPr>
        <p:spPr>
          <a:xfrm>
            <a:off x="4710927" y="1600199"/>
            <a:ext cx="228602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Straight Connector 8"/>
          <p:cNvSpPr/>
          <p:nvPr/>
        </p:nvSpPr>
        <p:spPr>
          <a:xfrm>
            <a:off x="5181600" y="1601229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Connector 9"/>
          <p:cNvSpPr/>
          <p:nvPr/>
        </p:nvSpPr>
        <p:spPr>
          <a:xfrm>
            <a:off x="5181600" y="1523999"/>
            <a:ext cx="2286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Connector 10"/>
          <p:cNvSpPr/>
          <p:nvPr/>
        </p:nvSpPr>
        <p:spPr>
          <a:xfrm>
            <a:off x="609599" y="3047999"/>
            <a:ext cx="228602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traight Connector 11"/>
          <p:cNvSpPr/>
          <p:nvPr/>
        </p:nvSpPr>
        <p:spPr>
          <a:xfrm>
            <a:off x="1173435" y="2362199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traight Connector 12"/>
          <p:cNvSpPr/>
          <p:nvPr/>
        </p:nvSpPr>
        <p:spPr>
          <a:xfrm>
            <a:off x="1062038" y="2971799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Straight Connector 13"/>
          <p:cNvSpPr/>
          <p:nvPr/>
        </p:nvSpPr>
        <p:spPr>
          <a:xfrm>
            <a:off x="1081437" y="3048000"/>
            <a:ext cx="2286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23AF31-C9D0-4E52-B4F0-4E79AB12F994}"/>
              </a:ext>
            </a:extLst>
          </p:cNvPr>
          <p:cNvSpPr txBox="1"/>
          <p:nvPr/>
        </p:nvSpPr>
        <p:spPr>
          <a:xfrm>
            <a:off x="6607650" y="676871"/>
            <a:ext cx="2270812" cy="92332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all </a:t>
            </a:r>
            <a:r>
              <a:rPr kumimoji="0" lang="el-GR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α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=0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s.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at least one α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≠0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8077200" cy="50292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/>
            </a:pPr>
            <a:r>
              <a:t>Squared and summation of the squared deviations:</a:t>
            </a:r>
          </a:p>
          <a:p>
            <a:pPr algn="l">
              <a:defRPr sz="2200"/>
            </a:pPr>
            <a:endParaRPr/>
          </a:p>
          <a:p>
            <a:pPr algn="l">
              <a:defRPr sz="2200"/>
            </a:pPr>
            <a:endParaRPr/>
          </a:p>
          <a:p>
            <a:pPr algn="l">
              <a:spcBef>
                <a:spcPts val="500"/>
              </a:spcBef>
              <a:defRPr sz="2200"/>
            </a:pPr>
            <a:r>
              <a:t>Total Sum of Squares (Total SS):</a:t>
            </a:r>
          </a:p>
          <a:p>
            <a:pPr algn="l">
              <a:defRPr sz="2200"/>
            </a:pPr>
            <a:endParaRPr/>
          </a:p>
          <a:p>
            <a:pPr algn="l">
              <a:spcBef>
                <a:spcPts val="500"/>
              </a:spcBef>
              <a:defRPr sz="2200"/>
            </a:pPr>
            <a:r>
              <a:t>Within Sum of Squares (Within SS):</a:t>
            </a:r>
          </a:p>
          <a:p>
            <a:pPr algn="l">
              <a:defRPr sz="2200"/>
            </a:pPr>
            <a:endParaRPr/>
          </a:p>
          <a:p>
            <a:pPr algn="l">
              <a:spcBef>
                <a:spcPts val="500"/>
              </a:spcBef>
              <a:defRPr sz="2200"/>
            </a:pPr>
            <a:r>
              <a:t>Between Sum of Squares (Between SS):</a:t>
            </a:r>
          </a:p>
          <a:p>
            <a:pPr algn="l">
              <a:defRPr sz="2200"/>
            </a:pPr>
            <a:endParaRPr/>
          </a:p>
          <a:p>
            <a:pPr algn="l">
              <a:spcBef>
                <a:spcPts val="500"/>
              </a:spcBef>
              <a:defRPr sz="2200"/>
            </a:pPr>
            <a:r>
              <a:t>Total SS = Between SS + Within SS</a:t>
            </a:r>
          </a:p>
        </p:txBody>
      </p:sp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143000"/>
            <a:ext cx="310515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37" y="1890711"/>
            <a:ext cx="1000126" cy="5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676525"/>
            <a:ext cx="1028700" cy="523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5" descr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344" y="3462337"/>
            <a:ext cx="990601" cy="49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609600" y="3429000"/>
            <a:ext cx="8007350" cy="2895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l" defTabSz="877823">
              <a:spcBef>
                <a:spcPts val="400"/>
              </a:spcBef>
              <a:defRPr sz="1919"/>
            </a:pPr>
            <a:r>
              <a:t>Short computational form for the Between SS and Within SS</a:t>
            </a:r>
            <a:endParaRPr sz="2784"/>
          </a:p>
          <a:p>
            <a:pPr algn="l" defTabSz="877823">
              <a:spcBef>
                <a:spcPts val="600"/>
              </a:spcBef>
              <a:defRPr sz="2112"/>
            </a:pPr>
            <a:endParaRPr sz="2784"/>
          </a:p>
          <a:p>
            <a:pPr algn="l" defTabSz="877823">
              <a:spcBef>
                <a:spcPts val="600"/>
              </a:spcBef>
              <a:defRPr sz="2112"/>
            </a:pPr>
            <a:endParaRPr sz="2784"/>
          </a:p>
          <a:p>
            <a:pPr algn="l" defTabSz="877823">
              <a:spcBef>
                <a:spcPts val="600"/>
              </a:spcBef>
              <a:defRPr sz="2112"/>
            </a:pPr>
            <a:endParaRPr sz="2784"/>
          </a:p>
          <a:p>
            <a:pPr algn="l" defTabSz="877823">
              <a:spcBef>
                <a:spcPts val="600"/>
              </a:spcBef>
              <a:defRPr sz="2112"/>
            </a:pPr>
            <a:endParaRPr sz="2784"/>
          </a:p>
          <a:p>
            <a:pPr marL="329184" indent="-329184" algn="l" defTabSz="877823">
              <a:spcBef>
                <a:spcPts val="400"/>
              </a:spcBef>
              <a:buSzPct val="100000"/>
              <a:buFont typeface="Arial"/>
              <a:buChar char="•"/>
              <a:defRPr sz="1919" i="1"/>
            </a:pPr>
            <a:r>
              <a:t>y.</a:t>
            </a:r>
            <a:r>
              <a:rPr i="0"/>
              <a:t>.= sum of the observations across all groups (grand total of all observations over all groups)</a:t>
            </a:r>
            <a:endParaRPr sz="2784"/>
          </a:p>
          <a:p>
            <a:pPr marL="329184" indent="-329184" algn="l" defTabSz="877823">
              <a:spcBef>
                <a:spcPts val="400"/>
              </a:spcBef>
              <a:buSzPct val="100000"/>
              <a:buFont typeface="Arial"/>
              <a:buChar char="•"/>
              <a:defRPr sz="1919" i="1"/>
            </a:pPr>
            <a:r>
              <a:t>n</a:t>
            </a:r>
            <a:r>
              <a:rPr i="0"/>
              <a:t> = total number of observations over all groups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7175"/>
            <a:ext cx="8686800" cy="2686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886200"/>
            <a:ext cx="3665538" cy="13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E5A197-19C7-4212-9F87-5031EA4F0586}"/>
              </a:ext>
            </a:extLst>
          </p:cNvPr>
          <p:cNvSpPr txBox="1"/>
          <p:nvPr/>
        </p:nvSpPr>
        <p:spPr>
          <a:xfrm>
            <a:off x="1663700" y="3001447"/>
            <a:ext cx="1062148" cy="36933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B8B69-095E-446E-AE39-D38ACAE381FC}"/>
              </a:ext>
            </a:extLst>
          </p:cNvPr>
          <p:cNvSpPr txBox="1"/>
          <p:nvPr/>
        </p:nvSpPr>
        <p:spPr>
          <a:xfrm>
            <a:off x="5887080" y="3001447"/>
            <a:ext cx="1113444" cy="36933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Accept H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533400"/>
            <a:ext cx="8382000" cy="5943600"/>
          </a:xfrm>
          <a:prstGeom prst="rect">
            <a:avLst/>
          </a:prstGeom>
        </p:spPr>
        <p:txBody>
          <a:bodyPr/>
          <a:lstStyle/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dirty="0"/>
              <a:t>Between Mean Square = Between MS = Between SS/(k-1)</a:t>
            </a:r>
            <a:endParaRPr sz="2784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dirty="0"/>
              <a:t>Within Mean Square = Within MS = Within SS/(n-k)</a:t>
            </a:r>
            <a:endParaRPr sz="2784" dirty="0"/>
          </a:p>
          <a:p>
            <a:pPr marL="329184" indent="-329184" algn="l" defTabSz="877823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112"/>
            </a:pPr>
            <a:r>
              <a:rPr dirty="0"/>
              <a:t>Significance test : ratio of Between MS to Within MS</a:t>
            </a:r>
            <a:endParaRPr sz="2784" dirty="0"/>
          </a:p>
          <a:p>
            <a:pPr marL="658368" lvl="1" indent="-329184" algn="l" defTabSz="877823">
              <a:lnSpc>
                <a:spcPct val="80000"/>
              </a:lnSpc>
              <a:spcBef>
                <a:spcPts val="400"/>
              </a:spcBef>
              <a:buSzPct val="100000"/>
              <a:buFont typeface="Courier New"/>
              <a:buChar char="o"/>
              <a:defRPr sz="1919"/>
            </a:pPr>
            <a:r>
              <a:rPr dirty="0"/>
              <a:t>If this ratio is large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reject </a:t>
            </a:r>
            <a:r>
              <a:rPr i="1" dirty="0"/>
              <a:t>H</a:t>
            </a:r>
            <a:r>
              <a:rPr i="1" baseline="-25791" dirty="0"/>
              <a:t>0</a:t>
            </a:r>
            <a:endParaRPr sz="2112" dirty="0"/>
          </a:p>
          <a:p>
            <a:pPr marL="658368" lvl="1" indent="-329184" algn="l" defTabSz="877823">
              <a:lnSpc>
                <a:spcPct val="80000"/>
              </a:lnSpc>
              <a:spcBef>
                <a:spcPts val="400"/>
              </a:spcBef>
              <a:buSzPct val="100000"/>
              <a:buFont typeface="Courier New"/>
              <a:buChar char="o"/>
              <a:defRPr sz="1919"/>
            </a:pPr>
            <a:r>
              <a:rPr dirty="0"/>
              <a:t>If it is smal</a:t>
            </a:r>
            <a:r>
              <a:rPr lang="en-US" dirty="0"/>
              <a:t>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accept </a:t>
            </a:r>
            <a:r>
              <a:rPr i="1" dirty="0"/>
              <a:t>H</a:t>
            </a:r>
            <a:r>
              <a:rPr i="1" baseline="-25791" dirty="0"/>
              <a:t>0</a:t>
            </a:r>
            <a:endParaRPr sz="2112" dirty="0"/>
          </a:p>
          <a:p>
            <a:pPr marL="658368" lvl="1" indent="-329184" algn="l" defTabSz="877823">
              <a:lnSpc>
                <a:spcPct val="80000"/>
              </a:lnSpc>
              <a:spcBef>
                <a:spcPts val="400"/>
              </a:spcBef>
              <a:buSzPct val="100000"/>
              <a:buFont typeface="Courier New"/>
              <a:buChar char="o"/>
              <a:defRPr sz="1919"/>
            </a:pPr>
            <a:r>
              <a:rPr dirty="0"/>
              <a:t>Under </a:t>
            </a:r>
            <a:r>
              <a:rPr i="1" dirty="0"/>
              <a:t>H</a:t>
            </a:r>
            <a:r>
              <a:rPr i="1" baseline="-25791" dirty="0"/>
              <a:t>0</a:t>
            </a:r>
            <a:r>
              <a:rPr dirty="0"/>
              <a:t> : the ratio follows an </a:t>
            </a:r>
            <a:r>
              <a:rPr i="1" dirty="0"/>
              <a:t>F</a:t>
            </a:r>
            <a:r>
              <a:rPr dirty="0"/>
              <a:t> distribution with </a:t>
            </a:r>
            <a:r>
              <a:rPr i="1" dirty="0"/>
              <a:t>k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1</a:t>
            </a:r>
            <a:r>
              <a:rPr lang="en-US" dirty="0"/>
              <a:t>(numerator)</a:t>
            </a:r>
            <a:r>
              <a:rPr dirty="0"/>
              <a:t> and </a:t>
            </a:r>
            <a:r>
              <a:rPr i="1" dirty="0"/>
              <a:t>n - k</a:t>
            </a:r>
            <a:r>
              <a:rPr dirty="0"/>
              <a:t> </a:t>
            </a:r>
            <a:r>
              <a:rPr lang="en-US" dirty="0"/>
              <a:t>(dominator) </a:t>
            </a:r>
            <a:r>
              <a:rPr dirty="0"/>
              <a:t>df</a:t>
            </a:r>
            <a:endParaRPr sz="2112" dirty="0"/>
          </a:p>
          <a:p>
            <a:pPr algn="l" defTabSz="877823">
              <a:lnSpc>
                <a:spcPct val="80000"/>
              </a:lnSpc>
              <a:spcBef>
                <a:spcPts val="600"/>
              </a:spcBef>
              <a:defRPr sz="1919"/>
            </a:pPr>
            <a:endParaRPr sz="2112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 u="sng"/>
            </a:pPr>
            <a:r>
              <a:rPr dirty="0"/>
              <a:t>Overall </a:t>
            </a:r>
            <a:r>
              <a:rPr i="1" dirty="0"/>
              <a:t>F</a:t>
            </a:r>
            <a:r>
              <a:rPr dirty="0"/>
              <a:t> test for One-way ANOVA Procedure</a:t>
            </a:r>
            <a:endParaRPr sz="2784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 i="1"/>
            </a:pPr>
            <a:r>
              <a:rPr dirty="0"/>
              <a:t>H</a:t>
            </a:r>
            <a:r>
              <a:rPr baseline="-25791" dirty="0"/>
              <a:t>0</a:t>
            </a:r>
            <a:r>
              <a:rPr i="0" dirty="0"/>
              <a:t>: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baseline="-25791" dirty="0"/>
              <a:t>i</a:t>
            </a:r>
            <a:r>
              <a:rPr i="0" dirty="0"/>
              <a:t> = 0 for all </a:t>
            </a:r>
            <a:r>
              <a:rPr dirty="0"/>
              <a:t>i</a:t>
            </a:r>
            <a:r>
              <a:rPr i="0" dirty="0"/>
              <a:t> </a:t>
            </a:r>
            <a:endParaRPr sz="2784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 i="1"/>
            </a:pPr>
            <a:r>
              <a:rPr dirty="0"/>
              <a:t>H</a:t>
            </a:r>
            <a:r>
              <a:rPr baseline="-25791" dirty="0"/>
              <a:t>1</a:t>
            </a:r>
            <a:r>
              <a:rPr i="0" dirty="0"/>
              <a:t>: at least one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baseline="-25791" dirty="0"/>
              <a:t>i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i="0" dirty="0"/>
              <a:t>0</a:t>
            </a:r>
            <a:endParaRPr sz="2784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dirty="0"/>
              <a:t>1. Compute Between SS, Between MS, Within SS, and Within MS</a:t>
            </a:r>
            <a:endParaRPr sz="2784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dirty="0"/>
              <a:t>2. Compute test statistic </a:t>
            </a:r>
            <a:r>
              <a:rPr i="1" dirty="0"/>
              <a:t>F</a:t>
            </a:r>
            <a:r>
              <a:rPr dirty="0"/>
              <a:t> = Between MS/Within MS, which follows an </a:t>
            </a:r>
            <a:r>
              <a:rPr i="1" dirty="0"/>
              <a:t>F</a:t>
            </a:r>
            <a:r>
              <a:rPr dirty="0"/>
              <a:t>  </a:t>
            </a:r>
            <a:endParaRPr sz="2784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dirty="0"/>
              <a:t>    distribution with </a:t>
            </a:r>
            <a:r>
              <a:rPr i="1" dirty="0"/>
              <a:t>k </a:t>
            </a:r>
            <a:r>
              <a:rPr dirty="0"/>
              <a:t>- 1 and </a:t>
            </a:r>
            <a:r>
              <a:rPr i="1" dirty="0"/>
              <a:t>n - k</a:t>
            </a:r>
            <a:r>
              <a:rPr dirty="0"/>
              <a:t> </a:t>
            </a:r>
            <a:r>
              <a:rPr i="1" dirty="0"/>
              <a:t>df</a:t>
            </a:r>
            <a:r>
              <a:rPr dirty="0"/>
              <a:t> under </a:t>
            </a:r>
            <a:r>
              <a:rPr i="1" dirty="0"/>
              <a:t>H</a:t>
            </a:r>
            <a:r>
              <a:rPr i="1" baseline="-25791" dirty="0"/>
              <a:t>0</a:t>
            </a:r>
            <a:endParaRPr sz="2304" dirty="0"/>
          </a:p>
          <a:p>
            <a:pPr marL="1207008" lvl="2" indent="-329184" algn="l" defTabSz="877823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19"/>
            </a:pPr>
            <a:r>
              <a:rPr dirty="0"/>
              <a:t>If </a:t>
            </a:r>
            <a:r>
              <a:rPr i="1" dirty="0"/>
              <a:t>F &gt; F</a:t>
            </a:r>
            <a:r>
              <a:rPr i="1" baseline="-25791" dirty="0"/>
              <a:t>k-1,n-k,1-</a:t>
            </a:r>
            <a:r>
              <a:rPr baseline="-25791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 </a:t>
            </a:r>
            <a:r>
              <a:rPr lang="en-US" dirty="0">
                <a:sym typeface="Wingdings" panose="05000000000000000000" pitchFamily="2" charset="2"/>
              </a:rPr>
              <a:t> reje</a:t>
            </a:r>
            <a:r>
              <a:rPr dirty="0"/>
              <a:t>ct </a:t>
            </a:r>
            <a:r>
              <a:rPr i="1" dirty="0"/>
              <a:t>H</a:t>
            </a:r>
            <a:r>
              <a:rPr i="1" baseline="-25791" dirty="0"/>
              <a:t>0</a:t>
            </a:r>
            <a:endParaRPr sz="2112" dirty="0"/>
          </a:p>
          <a:p>
            <a:pPr marL="1207008" lvl="2" indent="-329184" algn="l" defTabSz="877823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19"/>
            </a:pPr>
            <a:r>
              <a:rPr dirty="0"/>
              <a:t>If </a:t>
            </a:r>
            <a:r>
              <a:rPr i="1" dirty="0"/>
              <a:t>F ≤ F</a:t>
            </a:r>
            <a:r>
              <a:rPr i="1" baseline="-25791" dirty="0"/>
              <a:t>k-1,n-k,1-</a:t>
            </a:r>
            <a:r>
              <a:rPr baseline="-25791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dirty="0"/>
              <a:t> accept </a:t>
            </a:r>
            <a:r>
              <a:rPr i="1" dirty="0"/>
              <a:t>H</a:t>
            </a:r>
            <a:r>
              <a:rPr i="1" baseline="-25791" dirty="0"/>
              <a:t>\</a:t>
            </a:r>
            <a:endParaRPr sz="2112" dirty="0">
              <a:solidFill>
                <a:srgbClr val="888888"/>
              </a:solidFill>
            </a:endParaRPr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304"/>
            </a:pPr>
            <a:r>
              <a:rPr dirty="0"/>
              <a:t>3. Exact </a:t>
            </a:r>
            <a:r>
              <a:rPr i="1" dirty="0"/>
              <a:t>p</a:t>
            </a:r>
            <a:r>
              <a:rPr dirty="0"/>
              <a:t>-value = area to the right of </a:t>
            </a:r>
            <a:r>
              <a:rPr i="1" dirty="0"/>
              <a:t>F</a:t>
            </a:r>
            <a:r>
              <a:rPr dirty="0"/>
              <a:t> under an </a:t>
            </a:r>
            <a:r>
              <a:rPr i="1" dirty="0"/>
              <a:t>F</a:t>
            </a:r>
            <a:r>
              <a:rPr i="1" baseline="-25791" dirty="0"/>
              <a:t>k-1,n-k</a:t>
            </a:r>
            <a:r>
              <a:rPr dirty="0"/>
              <a:t> distribution = </a:t>
            </a:r>
            <a:r>
              <a:rPr i="1" dirty="0" err="1"/>
              <a:t>Pr</a:t>
            </a:r>
            <a:r>
              <a:rPr i="1" dirty="0"/>
              <a:t>(F</a:t>
            </a:r>
            <a:r>
              <a:rPr i="1" baseline="-25791" dirty="0"/>
              <a:t>k-1,n-k</a:t>
            </a:r>
            <a:r>
              <a:rPr i="1" dirty="0"/>
              <a:t> &gt; F)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352800"/>
            <a:ext cx="5562600" cy="2178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1000"/>
            <a:ext cx="8610600" cy="2671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8683</TotalTime>
  <Words>3228</Words>
  <Application>Microsoft Office PowerPoint</Application>
  <PresentationFormat>On-screen Show (4:3)</PresentationFormat>
  <Paragraphs>326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DengXian</vt:lpstr>
      <vt:lpstr>Arial</vt:lpstr>
      <vt:lpstr>Calibri</vt:lpstr>
      <vt:lpstr>Cambria Math</vt:lpstr>
      <vt:lpstr>Courier New</vt:lpstr>
      <vt:lpstr>Helvetica</vt:lpstr>
      <vt:lpstr>Symbol</vt:lpstr>
      <vt:lpstr>Wingdings</vt:lpstr>
      <vt:lpstr>Modeling_Theme</vt:lpstr>
      <vt:lpstr>EE3211 Modelling Techniques</vt:lpstr>
      <vt:lpstr>Example on Pulmonary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on One-way ANOVA –  Pulmonary Disease</vt:lpstr>
      <vt:lpstr>PowerPoint Presentation</vt:lpstr>
      <vt:lpstr>Examples on One-way ANOVA –  Pulmonary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on Comparison of Specific Group(s) in One-way ANOVA: Pulmonary Disease</vt:lpstr>
      <vt:lpstr>Example on Comparison of Specific Group(s) in One-way ANOVA: Pulmonary Disease</vt:lpstr>
      <vt:lpstr>Example on Comparison of Specific Group(s) in One-way ANOVA: Pulmonary Disease</vt:lpstr>
      <vt:lpstr>PowerPoint Presentation</vt:lpstr>
      <vt:lpstr>PowerPoint Presentation</vt:lpstr>
      <vt:lpstr>Multiple Comparisons</vt:lpstr>
      <vt:lpstr>Example on Comparison of Specific Group(s) in One-way ANOVA: Pulmonary Disease</vt:lpstr>
      <vt:lpstr>PowerPoint Presentation</vt:lpstr>
      <vt:lpstr>PowerPoint Presentation</vt:lpstr>
      <vt:lpstr>PowerPoint Presentation</vt:lpstr>
      <vt:lpstr>PowerPoint Presentation</vt:lpstr>
      <vt:lpstr>Example on Bonferroni Correction – Pulmonary Disease</vt:lpstr>
      <vt:lpstr>PowerPoint Presentation</vt:lpstr>
      <vt:lpstr>PowerPoint Presentation</vt:lpstr>
      <vt:lpstr>Example on Bonferroni Correction – Pulmonary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EE3211 Modelling Techniques</dc:title>
  <dc:creator>cityu</dc:creator>
  <cp:lastModifiedBy>cityukatiechan@gmail.com</cp:lastModifiedBy>
  <cp:revision>130</cp:revision>
  <dcterms:modified xsi:type="dcterms:W3CDTF">2021-03-03T06:12:04Z</dcterms:modified>
</cp:coreProperties>
</file>