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374" r:id="rId7"/>
    <p:sldId id="360" r:id="rId8"/>
    <p:sldId id="262" r:id="rId9"/>
    <p:sldId id="263" r:id="rId10"/>
    <p:sldId id="264" r:id="rId11"/>
    <p:sldId id="366" r:id="rId12"/>
    <p:sldId id="270" r:id="rId13"/>
    <p:sldId id="271" r:id="rId14"/>
    <p:sldId id="272" r:id="rId15"/>
    <p:sldId id="273" r:id="rId16"/>
    <p:sldId id="274" r:id="rId17"/>
    <p:sldId id="278" r:id="rId18"/>
    <p:sldId id="279" r:id="rId19"/>
    <p:sldId id="285" r:id="rId20"/>
    <p:sldId id="286" r:id="rId21"/>
    <p:sldId id="280" r:id="rId22"/>
    <p:sldId id="281" r:id="rId23"/>
    <p:sldId id="282" r:id="rId24"/>
    <p:sldId id="283" r:id="rId25"/>
    <p:sldId id="284" r:id="rId26"/>
    <p:sldId id="287" r:id="rId27"/>
    <p:sldId id="288" r:id="rId28"/>
    <p:sldId id="334" r:id="rId29"/>
    <p:sldId id="367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tyukatiechan@gmail.com" initials="c" lastIdx="1" clrIdx="0">
    <p:extLst>
      <p:ext uri="{19B8F6BF-5375-455C-9EA6-DF929625EA0E}">
        <p15:presenceInfo xmlns:p15="http://schemas.microsoft.com/office/powerpoint/2012/main" userId="dfdd720d7c7da1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>
        <p:scale>
          <a:sx n="42" d="100"/>
          <a:sy n="42" d="100"/>
        </p:scale>
        <p:origin x="19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9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8D7CF0-CD84-42B4-9EE2-B35F67799EBE}" type="slidenum">
              <a:rPr lang="en-US" altLang="en-US" sz="1200" b="0"/>
              <a:pPr eaLnBrk="1" hangingPunct="1"/>
              <a:t>11</a:t>
            </a:fld>
            <a:endParaRPr lang="en-US" altLang="en-US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3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6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endParaRPr i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sz="2200"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5" name="Shape 3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38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08D304-8568-4319-9F61-09A62EBA43DC}" type="slidenum">
              <a:rPr lang="en-US" altLang="en-US" sz="1200" b="0"/>
              <a:pPr eaLnBrk="1" hangingPunct="1"/>
              <a:t>7</a:t>
            </a:fld>
            <a:endParaRPr lang="en-US" alt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 i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000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457200" y="36512"/>
            <a:ext cx="8229600" cy="563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685800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00792-B489-44BC-9622-527E1D97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EE92-8E1B-4D01-AEEC-6B065310A3E9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B1B33-A348-4332-BFBF-67584D90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F830B-1E34-4E32-95B4-03F1455F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918" y="6400413"/>
            <a:ext cx="279883" cy="276999"/>
          </a:xfrm>
        </p:spPr>
        <p:txBody>
          <a:bodyPr/>
          <a:lstStyle/>
          <a:p>
            <a:fld id="{2DE4A600-82B6-4DC5-B900-6C6D0AF7B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2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457200" y="36512"/>
            <a:ext cx="8229600" cy="563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t>EE3211 Modelling Techniques</a:t>
            </a:r>
          </a:p>
        </p:txBody>
      </p:sp>
      <p:sp>
        <p:nvSpPr>
          <p:cNvPr id="11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939113" y="3886200"/>
            <a:ext cx="7265773" cy="1752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500"/>
            </a:pPr>
            <a:r>
              <a:rPr lang="en-US" dirty="0"/>
              <a:t>Lecture 9</a:t>
            </a:r>
            <a:endParaRPr dirty="0"/>
          </a:p>
          <a:p>
            <a:pPr>
              <a:spcBef>
                <a:spcPts val="600"/>
              </a:spcBef>
              <a:defRPr sz="2500"/>
            </a:pPr>
            <a:r>
              <a:rPr lang="en-US" dirty="0"/>
              <a:t>Analytical Techniques for Epidemiological Studies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t>Magnitudes of Relative Risk</a:t>
            </a:r>
          </a:p>
        </p:txBody>
      </p:sp>
      <p:sp>
        <p:nvSpPr>
          <p:cNvPr id="176" name="Rectangle 6"/>
          <p:cNvSpPr txBox="1">
            <a:spLocks noGrp="1"/>
          </p:cNvSpPr>
          <p:nvPr>
            <p:ph type="body" idx="1"/>
          </p:nvPr>
        </p:nvSpPr>
        <p:spPr>
          <a:xfrm>
            <a:off x="457200" y="1690688"/>
            <a:ext cx="8229600" cy="42529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rPr dirty="0"/>
              <a:t>Close to 1.0</a:t>
            </a:r>
            <a:r>
              <a:rPr b="0" dirty="0"/>
              <a:t> = risk of disease is similar among  people eating and not eating the food 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b="0" dirty="0"/>
              <a:t>food not associated with illness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rPr dirty="0"/>
              <a:t>Greater than 1.0</a:t>
            </a:r>
            <a:r>
              <a:rPr b="0" dirty="0"/>
              <a:t> = risk of disease is higher among people eating the food than people not eating the food 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b="0" dirty="0"/>
              <a:t>food could be risk factor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rPr dirty="0"/>
              <a:t>Less than 1.0</a:t>
            </a:r>
            <a:r>
              <a:rPr b="0" dirty="0"/>
              <a:t> = risk of disease is lower among people eating the food than people not eating the food 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b="0" dirty="0"/>
              <a:t>food could be “protective factor”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rPr dirty="0"/>
              <a:t>Magnitude</a:t>
            </a:r>
            <a:r>
              <a:rPr b="0" dirty="0"/>
              <a:t> reflects strength of association between eating food and illness</a:t>
            </a:r>
          </a:p>
        </p:txBody>
      </p:sp>
      <p:sp>
        <p:nvSpPr>
          <p:cNvPr id="177" name="Text Box 103"/>
          <p:cNvSpPr txBox="1"/>
          <p:nvPr/>
        </p:nvSpPr>
        <p:spPr>
          <a:xfrm>
            <a:off x="3779520" y="6400800"/>
            <a:ext cx="354076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solidFill>
                  <a:srgbClr val="EEECE1"/>
                </a:solidFill>
              </a:defRPr>
            </a:lvl1pPr>
          </a:lstStyle>
          <a:p>
            <a:r>
              <a:t>&gt; Cohort studies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14312"/>
            <a:ext cx="4008437" cy="8969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b="1" dirty="0">
                <a:latin typeface="+mn-lt"/>
              </a:rPr>
              <a:t>Case-Control Study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85863"/>
            <a:ext cx="8534400" cy="1447800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Also called </a:t>
            </a:r>
            <a:r>
              <a:rPr lang="en-US" altLang="en-US" sz="2200" b="1" dirty="0"/>
              <a:t>retrospective study</a:t>
            </a:r>
            <a:r>
              <a:rPr lang="en-US" altLang="en-US" sz="2200" dirty="0"/>
              <a:t>: 2 groups are identified</a:t>
            </a:r>
          </a:p>
          <a:p>
            <a:pPr eaLnBrk="1" hangingPunct="1"/>
            <a:r>
              <a:rPr lang="en-US" altLang="en-US" sz="2200" dirty="0"/>
              <a:t>Cases (people with illness) and controls (people with no illness)</a:t>
            </a:r>
          </a:p>
          <a:p>
            <a:pPr eaLnBrk="1" hangingPunct="1"/>
            <a:r>
              <a:rPr lang="en-US" altLang="en-US" sz="2200" dirty="0"/>
              <a:t>Compare foods eaten by cases and controls</a:t>
            </a:r>
          </a:p>
          <a:p>
            <a:pPr eaLnBrk="1" hangingPunct="1"/>
            <a:r>
              <a:rPr lang="en-US" altLang="en-US" sz="2200" dirty="0"/>
              <a:t>Foods more commonly eaten by cases than controls might be associated with illness</a:t>
            </a:r>
          </a:p>
        </p:txBody>
      </p:sp>
      <p:sp>
        <p:nvSpPr>
          <p:cNvPr id="14340" name="Text Box 14"/>
          <p:cNvSpPr txBox="1">
            <a:spLocks noChangeArrowheads="1"/>
          </p:cNvSpPr>
          <p:nvPr/>
        </p:nvSpPr>
        <p:spPr bwMode="auto">
          <a:xfrm>
            <a:off x="4314825" y="5013325"/>
            <a:ext cx="1330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/>
              <a:t>Controls</a:t>
            </a:r>
          </a:p>
        </p:txBody>
      </p:sp>
      <p:sp>
        <p:nvSpPr>
          <p:cNvPr id="14341" name="Text Box 15"/>
          <p:cNvSpPr txBox="1">
            <a:spLocks noChangeArrowheads="1"/>
          </p:cNvSpPr>
          <p:nvPr/>
        </p:nvSpPr>
        <p:spPr bwMode="auto">
          <a:xfrm>
            <a:off x="2471738" y="3352800"/>
            <a:ext cx="1330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 dirty="0"/>
              <a:t>Ate food</a:t>
            </a:r>
          </a:p>
        </p:txBody>
      </p:sp>
      <p:sp>
        <p:nvSpPr>
          <p:cNvPr id="14342" name="Text Box 16"/>
          <p:cNvSpPr txBox="1">
            <a:spLocks noChangeArrowheads="1"/>
          </p:cNvSpPr>
          <p:nvPr/>
        </p:nvSpPr>
        <p:spPr bwMode="auto">
          <a:xfrm>
            <a:off x="2497138" y="4724400"/>
            <a:ext cx="13303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/>
              <a:t>Ate food</a:t>
            </a:r>
          </a:p>
        </p:txBody>
      </p:sp>
      <p:sp>
        <p:nvSpPr>
          <p:cNvPr id="14343" name="Text Box 43"/>
          <p:cNvSpPr txBox="1">
            <a:spLocks noChangeArrowheads="1"/>
          </p:cNvSpPr>
          <p:nvPr/>
        </p:nvSpPr>
        <p:spPr bwMode="auto">
          <a:xfrm>
            <a:off x="1600200" y="3968750"/>
            <a:ext cx="22526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/>
              <a:t>Did not eat food</a:t>
            </a:r>
          </a:p>
        </p:txBody>
      </p:sp>
      <p:sp>
        <p:nvSpPr>
          <p:cNvPr id="14344" name="Text Box 44"/>
          <p:cNvSpPr txBox="1">
            <a:spLocks noChangeArrowheads="1"/>
          </p:cNvSpPr>
          <p:nvPr/>
        </p:nvSpPr>
        <p:spPr bwMode="auto">
          <a:xfrm>
            <a:off x="1447800" y="5416550"/>
            <a:ext cx="24050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0"/>
              <a:t>Did not eat food</a:t>
            </a:r>
          </a:p>
        </p:txBody>
      </p:sp>
      <p:sp>
        <p:nvSpPr>
          <p:cNvPr id="14345" name="Text Box 92"/>
          <p:cNvSpPr txBox="1">
            <a:spLocks noChangeArrowheads="1"/>
          </p:cNvSpPr>
          <p:nvPr/>
        </p:nvSpPr>
        <p:spPr bwMode="auto">
          <a:xfrm>
            <a:off x="4572000" y="3608388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/>
              <a:t>Cases</a:t>
            </a:r>
          </a:p>
        </p:txBody>
      </p:sp>
      <p:cxnSp>
        <p:nvCxnSpPr>
          <p:cNvPr id="14346" name="AutoShape 95"/>
          <p:cNvCxnSpPr>
            <a:cxnSpLocks noChangeShapeType="1"/>
            <a:stCxn id="14345" idx="1"/>
            <a:endCxn id="14341" idx="3"/>
          </p:cNvCxnSpPr>
          <p:nvPr/>
        </p:nvCxnSpPr>
        <p:spPr bwMode="auto">
          <a:xfrm rot="10800000">
            <a:off x="3802063" y="3538538"/>
            <a:ext cx="769937" cy="303212"/>
          </a:xfrm>
          <a:prstGeom prst="bentConnector3">
            <a:avLst>
              <a:gd name="adj1" fmla="val 469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7" name="AutoShape 96"/>
          <p:cNvCxnSpPr>
            <a:cxnSpLocks noChangeShapeType="1"/>
            <a:stCxn id="14345" idx="1"/>
            <a:endCxn id="14343" idx="3"/>
          </p:cNvCxnSpPr>
          <p:nvPr/>
        </p:nvCxnSpPr>
        <p:spPr bwMode="auto">
          <a:xfrm rot="10800000" flipV="1">
            <a:off x="3852863" y="3841750"/>
            <a:ext cx="719137" cy="3127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AutoShape 97"/>
          <p:cNvCxnSpPr>
            <a:cxnSpLocks noChangeShapeType="1"/>
            <a:stCxn id="14340" idx="1"/>
            <a:endCxn id="14342" idx="3"/>
          </p:cNvCxnSpPr>
          <p:nvPr/>
        </p:nvCxnSpPr>
        <p:spPr bwMode="auto">
          <a:xfrm rot="10800000">
            <a:off x="3827463" y="4910138"/>
            <a:ext cx="487362" cy="336550"/>
          </a:xfrm>
          <a:prstGeom prst="bentConnector3">
            <a:avLst>
              <a:gd name="adj1" fmla="val 4804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9" name="AutoShape 98"/>
          <p:cNvCxnSpPr>
            <a:cxnSpLocks noChangeShapeType="1"/>
            <a:stCxn id="14340" idx="1"/>
            <a:endCxn id="14344" idx="3"/>
          </p:cNvCxnSpPr>
          <p:nvPr/>
        </p:nvCxnSpPr>
        <p:spPr bwMode="auto">
          <a:xfrm rot="10800000" flipV="1">
            <a:off x="3852863" y="5246688"/>
            <a:ext cx="461962" cy="355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351" name="Group 105"/>
          <p:cNvGrpSpPr>
            <a:grpSpLocks/>
          </p:cNvGrpSpPr>
          <p:nvPr/>
        </p:nvGrpSpPr>
        <p:grpSpPr bwMode="auto">
          <a:xfrm>
            <a:off x="6254750" y="3984625"/>
            <a:ext cx="1720850" cy="1001713"/>
            <a:chOff x="3744" y="2476"/>
            <a:chExt cx="1084" cy="631"/>
          </a:xfrm>
        </p:grpSpPr>
        <p:sp>
          <p:nvSpPr>
            <p:cNvPr id="14354" name="Text Box 106"/>
            <p:cNvSpPr txBox="1">
              <a:spLocks noChangeArrowheads="1"/>
            </p:cNvSpPr>
            <p:nvPr/>
          </p:nvSpPr>
          <p:spPr bwMode="auto">
            <a:xfrm>
              <a:off x="3750" y="2554"/>
              <a:ext cx="107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0"/>
                <a:t>Population </a:t>
              </a:r>
            </a:p>
            <a:p>
              <a:pPr algn="ctr"/>
              <a:r>
                <a:rPr lang="en-US" altLang="en-US" sz="2400" b="0"/>
                <a:t>at risk</a:t>
              </a:r>
            </a:p>
          </p:txBody>
        </p:sp>
        <p:sp>
          <p:nvSpPr>
            <p:cNvPr id="14355" name="Oval 107"/>
            <p:cNvSpPr>
              <a:spLocks noChangeArrowheads="1"/>
            </p:cNvSpPr>
            <p:nvPr/>
          </p:nvSpPr>
          <p:spPr bwMode="auto">
            <a:xfrm>
              <a:off x="3744" y="2476"/>
              <a:ext cx="1056" cy="6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4352" name="AutoShape 108"/>
          <p:cNvCxnSpPr>
            <a:cxnSpLocks noChangeShapeType="1"/>
            <a:stCxn id="14355" idx="2"/>
            <a:endCxn id="14345" idx="3"/>
          </p:cNvCxnSpPr>
          <p:nvPr/>
        </p:nvCxnSpPr>
        <p:spPr bwMode="auto">
          <a:xfrm rot="10800000">
            <a:off x="5638800" y="3841750"/>
            <a:ext cx="615950" cy="644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3" name="AutoShape 109"/>
          <p:cNvCxnSpPr>
            <a:cxnSpLocks noChangeShapeType="1"/>
            <a:stCxn id="14355" idx="2"/>
            <a:endCxn id="14340" idx="3"/>
          </p:cNvCxnSpPr>
          <p:nvPr/>
        </p:nvCxnSpPr>
        <p:spPr bwMode="auto">
          <a:xfrm rot="10800000" flipV="1">
            <a:off x="5645150" y="4486275"/>
            <a:ext cx="609600" cy="7604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901733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"/>
          <p:cNvSpPr txBox="1">
            <a:spLocks noGrp="1"/>
          </p:cNvSpPr>
          <p:nvPr>
            <p:ph type="title"/>
          </p:nvPr>
        </p:nvSpPr>
        <p:spPr>
          <a:xfrm>
            <a:off x="628650" y="234950"/>
            <a:ext cx="7886700" cy="1136651"/>
          </a:xfrm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t>Example: Outbreak of Botulism </a:t>
            </a:r>
            <a:br/>
            <a:r>
              <a:t>in Vancouver, B.C.</a:t>
            </a:r>
          </a:p>
        </p:txBody>
      </p:sp>
      <p:sp>
        <p:nvSpPr>
          <p:cNvPr id="238" name="Rectangle 3"/>
          <p:cNvSpPr txBox="1">
            <a:spLocks noGrp="1"/>
          </p:cNvSpPr>
          <p:nvPr>
            <p:ph type="body" sz="half" idx="1"/>
          </p:nvPr>
        </p:nvSpPr>
        <p:spPr>
          <a:xfrm>
            <a:off x="495300" y="1560512"/>
            <a:ext cx="8153400" cy="24780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Two sisters and their mother from Vancouver developed signs and symptoms suggestive of botulism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36 cases of botulism among </a:t>
            </a:r>
            <a:r>
              <a:rPr lang="en-US" dirty="0"/>
              <a:t>customers</a:t>
            </a:r>
            <a:r>
              <a:rPr dirty="0"/>
              <a:t> of  Restaurant X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Case-control study undertaken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200"/>
            </a:pPr>
            <a:r>
              <a:rPr dirty="0"/>
              <a:t>20 (91%) of 22 cases ate beef dip sandwich</a:t>
            </a:r>
            <a:endParaRPr sz="2800" dirty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200"/>
            </a:pPr>
            <a:r>
              <a:rPr dirty="0"/>
              <a:t>3 (14%) of 22 controls ate beef dip sandwich</a:t>
            </a:r>
          </a:p>
        </p:txBody>
      </p:sp>
      <p:pic>
        <p:nvPicPr>
          <p:cNvPr id="239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191000"/>
            <a:ext cx="3744913" cy="2551114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"/>
          <p:cNvSpPr txBox="1">
            <a:spLocks noGrp="1"/>
          </p:cNvSpPr>
          <p:nvPr>
            <p:ph type="title"/>
          </p:nvPr>
        </p:nvSpPr>
        <p:spPr>
          <a:xfrm>
            <a:off x="3505200" y="198437"/>
            <a:ext cx="2667000" cy="563563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t>Odds Ratio</a:t>
            </a:r>
          </a:p>
        </p:txBody>
      </p:sp>
      <p:sp>
        <p:nvSpPr>
          <p:cNvPr id="244" name="Text Box 3"/>
          <p:cNvSpPr txBox="1"/>
          <p:nvPr/>
        </p:nvSpPr>
        <p:spPr>
          <a:xfrm>
            <a:off x="502919" y="411265"/>
            <a:ext cx="8138161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800"/>
            </a:pPr>
            <a:endParaRPr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rPr dirty="0"/>
              <a:t>Measure of association for a case-control study</a:t>
            </a: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rPr dirty="0"/>
              <a:t>Compares odds of cases having eaten a certain  food to odds of controls having eaten the food</a:t>
            </a: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800"/>
            </a:pP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800"/>
            </a:pP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800"/>
            </a:pPr>
            <a:endParaRPr sz="2800" b="1" dirty="0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rPr lang="en-US" dirty="0"/>
              <a:t>Answers for </a:t>
            </a:r>
            <a:r>
              <a:rPr dirty="0"/>
              <a:t>“How much higher is the odds of eating the food among cases than controls?”</a:t>
            </a:r>
          </a:p>
        </p:txBody>
      </p:sp>
      <p:sp>
        <p:nvSpPr>
          <p:cNvPr id="245" name="Rectangle 52"/>
          <p:cNvSpPr txBox="1"/>
          <p:nvPr/>
        </p:nvSpPr>
        <p:spPr>
          <a:xfrm>
            <a:off x="2865120" y="2502025"/>
            <a:ext cx="5775960" cy="81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800" u="sng"/>
            </a:pPr>
            <a:r>
              <a:t> </a:t>
            </a:r>
            <a:r>
              <a:rPr sz="2200"/>
              <a:t>odds of eating food among cases</a:t>
            </a:r>
            <a:r>
              <a:rPr sz="2200" u="none"/>
              <a:t> </a:t>
            </a:r>
            <a:endParaRPr b="1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200"/>
            </a:pPr>
            <a:r>
              <a:t>odds of eating food among controls</a:t>
            </a:r>
          </a:p>
        </p:txBody>
      </p:sp>
      <p:sp>
        <p:nvSpPr>
          <p:cNvPr id="246" name="Text Box 53"/>
          <p:cNvSpPr txBox="1"/>
          <p:nvPr/>
        </p:nvSpPr>
        <p:spPr>
          <a:xfrm>
            <a:off x="1112519" y="2651917"/>
            <a:ext cx="2197737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600"/>
              </a:spcBef>
              <a:defRPr sz="2200"/>
            </a:pPr>
            <a:r>
              <a:t>odds ratio </a:t>
            </a:r>
            <a:r>
              <a:rPr sz="2800"/>
              <a:t>=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t>Close to 1.0</a:t>
            </a:r>
            <a:r>
              <a:rPr b="0"/>
              <a:t> =  odds of eating food is similar among cases and controls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®  </a:t>
            </a:r>
            <a:r>
              <a:rPr b="0"/>
              <a:t>no association between food and illness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t>Greater than 1.0</a:t>
            </a:r>
            <a:r>
              <a:rPr b="0"/>
              <a:t> = odds of eating food among cases is higher than among controls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b="0"/>
              <a:t>food could be risk factor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t>Less than 1.0</a:t>
            </a:r>
            <a:r>
              <a:rPr b="0"/>
              <a:t> = odds of eating food among cases is lower than among controls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®  </a:t>
            </a:r>
            <a:r>
              <a:rPr b="0"/>
              <a:t>food could be “protective factor”</a:t>
            </a:r>
          </a:p>
          <a:p>
            <a:pPr>
              <a:lnSpc>
                <a:spcPct val="90000"/>
              </a:lnSpc>
              <a:spcBef>
                <a:spcPts val="1800"/>
              </a:spcBef>
              <a:defRPr sz="2200" b="1"/>
            </a:pPr>
            <a:r>
              <a:t>Magnitude</a:t>
            </a:r>
            <a:r>
              <a:rPr b="0"/>
              <a:t> reflects strength of association between illness and eating the food</a:t>
            </a:r>
          </a:p>
        </p:txBody>
      </p:sp>
      <p:sp>
        <p:nvSpPr>
          <p:cNvPr id="251" name="Text Box 103"/>
          <p:cNvSpPr txBox="1"/>
          <p:nvPr/>
        </p:nvSpPr>
        <p:spPr>
          <a:xfrm>
            <a:off x="3779520" y="6400800"/>
            <a:ext cx="354076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solidFill>
                  <a:srgbClr val="EEECE1"/>
                </a:solidFill>
              </a:defRPr>
            </a:lvl1pPr>
          </a:lstStyle>
          <a:p>
            <a:r>
              <a:t>&gt; Case-control studies</a:t>
            </a:r>
          </a:p>
        </p:txBody>
      </p:sp>
      <p:sp>
        <p:nvSpPr>
          <p:cNvPr id="252" name="Rectangle 2"/>
          <p:cNvSpPr txBox="1"/>
          <p:nvPr/>
        </p:nvSpPr>
        <p:spPr>
          <a:xfrm>
            <a:off x="3550920" y="224831"/>
            <a:ext cx="2346961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800">
              <a:lnSpc>
                <a:spcPct val="90000"/>
              </a:lnSpc>
              <a:defRPr sz="3000" b="1"/>
            </a:lvl1pPr>
          </a:lstStyle>
          <a:p>
            <a:r>
              <a:t>Odds Ratio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 b="1"/>
            </a:pPr>
            <a:r>
              <a:t>Odds Ratio Calculation</a:t>
            </a:r>
            <a:br/>
            <a:endParaRPr/>
          </a:p>
        </p:txBody>
      </p:sp>
      <p:sp>
        <p:nvSpPr>
          <p:cNvPr id="25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500"/>
              </a:spcBef>
              <a:defRPr sz="2200"/>
            </a:pPr>
            <a:r>
              <a:t>Let </a:t>
            </a:r>
            <a:r>
              <a:rPr i="1"/>
              <a:t>p = </a:t>
            </a:r>
            <a:r>
              <a:t>probability of a success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</a:p>
          <a:p>
            <a:pPr marL="0" indent="0" algn="just">
              <a:spcBef>
                <a:spcPts val="500"/>
              </a:spcBef>
              <a:buSzTx/>
              <a:buNone/>
              <a:defRPr sz="2200"/>
            </a:pPr>
            <a:r>
              <a:t>   the odds in favor of success = </a:t>
            </a:r>
            <a:r>
              <a:rPr i="1"/>
              <a:t>p</a:t>
            </a:r>
            <a:r>
              <a:t>/(1-</a:t>
            </a:r>
            <a:r>
              <a:rPr i="1"/>
              <a:t>p</a:t>
            </a:r>
            <a:r>
              <a:t>)</a:t>
            </a:r>
          </a:p>
          <a:p>
            <a:pPr marL="0" indent="0" algn="just">
              <a:buSzTx/>
              <a:buNone/>
              <a:defRPr sz="2200"/>
            </a:pPr>
            <a:endParaRPr/>
          </a:p>
          <a:p>
            <a:pPr algn="just">
              <a:spcBef>
                <a:spcPts val="500"/>
              </a:spcBef>
              <a:defRPr sz="2200" i="1"/>
            </a:pPr>
            <a:r>
              <a:t>p</a:t>
            </a:r>
            <a:r>
              <a:rPr baseline="-25000"/>
              <a:t>1</a:t>
            </a:r>
            <a:r>
              <a:rPr i="0"/>
              <a:t>, </a:t>
            </a:r>
            <a:r>
              <a:t>p</a:t>
            </a:r>
            <a:r>
              <a:rPr baseline="-25000"/>
              <a:t>2</a:t>
            </a:r>
            <a:r>
              <a:rPr i="0"/>
              <a:t> : the odds in favor of success are computed for each of two proportions </a:t>
            </a:r>
            <a:r>
              <a:rPr i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i="0"/>
              <a:t>  ratio of odds (</a:t>
            </a:r>
            <a:r>
              <a:t>OR):</a:t>
            </a:r>
            <a:r>
              <a:rPr i="0"/>
              <a:t> useful measure for relating the two proportions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ubtitle 2"/>
          <p:cNvSpPr txBox="1">
            <a:spLocks noGrp="1"/>
          </p:cNvSpPr>
          <p:nvPr>
            <p:ph type="subTitle" idx="1"/>
          </p:nvPr>
        </p:nvSpPr>
        <p:spPr>
          <a:xfrm>
            <a:off x="381000" y="1066800"/>
            <a:ext cx="82296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Bef>
                <a:spcPts val="500"/>
              </a:spcBef>
              <a:defRPr sz="2200"/>
            </a:pPr>
            <a:endParaRPr lang="en-US" sz="1800" dirty="0"/>
          </a:p>
          <a:p>
            <a:pPr algn="l">
              <a:spcBef>
                <a:spcPts val="500"/>
              </a:spcBef>
              <a:defRPr sz="2200"/>
            </a:pPr>
            <a:endParaRPr lang="en-US" sz="1800" dirty="0"/>
          </a:p>
          <a:p>
            <a:pPr algn="l">
              <a:spcBef>
                <a:spcPts val="500"/>
              </a:spcBef>
              <a:defRPr sz="2200"/>
            </a:pPr>
            <a:endParaRPr lang="en-US" sz="1800" dirty="0"/>
          </a:p>
          <a:p>
            <a:pPr algn="l">
              <a:spcBef>
                <a:spcPts val="500"/>
              </a:spcBef>
              <a:defRPr sz="2200"/>
            </a:pPr>
            <a:r>
              <a:rPr sz="1800" dirty="0"/>
              <a:t>Let </a:t>
            </a:r>
            <a:r>
              <a:rPr sz="1800" i="1" dirty="0"/>
              <a:t>p</a:t>
            </a:r>
            <a:r>
              <a:rPr sz="1800" i="1" baseline="-25000" dirty="0"/>
              <a:t>1</a:t>
            </a:r>
            <a:r>
              <a:rPr sz="1800" dirty="0"/>
              <a:t>, </a:t>
            </a:r>
            <a:r>
              <a:rPr sz="1800" i="1" dirty="0"/>
              <a:t>p</a:t>
            </a:r>
            <a:r>
              <a:rPr sz="1800" i="1" baseline="-25000" dirty="0"/>
              <a:t>2</a:t>
            </a:r>
            <a:r>
              <a:rPr sz="1800" dirty="0"/>
              <a:t> : underlying probability of success for two groups</a:t>
            </a:r>
          </a:p>
          <a:p>
            <a:pPr algn="l">
              <a:spcBef>
                <a:spcPts val="500"/>
              </a:spcBef>
              <a:defRPr sz="2200" i="1"/>
            </a:pPr>
            <a:r>
              <a:rPr sz="1800" dirty="0"/>
              <a:t>OR</a:t>
            </a:r>
            <a:r>
              <a:rPr sz="1800" i="0" dirty="0"/>
              <a:t> : </a:t>
            </a:r>
          </a:p>
          <a:p>
            <a:pPr algn="l">
              <a:defRPr sz="2200"/>
            </a:pPr>
            <a:endParaRPr sz="1800" i="0" dirty="0"/>
          </a:p>
          <a:p>
            <a:pPr algn="l">
              <a:spcBef>
                <a:spcPts val="500"/>
              </a:spcBef>
              <a:defRPr sz="2200"/>
            </a:pPr>
            <a:r>
              <a:rPr sz="1800" dirty="0"/>
              <a:t>Let </a:t>
            </a:r>
            <a:r>
              <a:rPr sz="1800" i="1" dirty="0"/>
              <a:t>a, b, c, d: </a:t>
            </a:r>
            <a:r>
              <a:rPr sz="1800" dirty="0"/>
              <a:t>label of the four cells of the 2 × 2 contingency table </a:t>
            </a:r>
          </a:p>
          <a:p>
            <a:pPr algn="l">
              <a:defRPr sz="2200"/>
            </a:pPr>
            <a:endParaRPr sz="1800" dirty="0"/>
          </a:p>
          <a:p>
            <a:pPr algn="l">
              <a:spcBef>
                <a:spcPts val="500"/>
              </a:spcBef>
              <a:defRPr sz="2200"/>
            </a:pPr>
            <a:r>
              <a:rPr sz="1800" dirty="0"/>
              <a:t>Interpretation of OR:</a:t>
            </a:r>
          </a:p>
          <a:p>
            <a:pPr algn="l">
              <a:defRPr sz="2200"/>
            </a:pPr>
            <a:endParaRPr sz="1800" dirty="0"/>
          </a:p>
          <a:p>
            <a:pPr algn="just">
              <a:spcBef>
                <a:spcPts val="500"/>
              </a:spcBef>
              <a:defRPr sz="2200" b="1"/>
            </a:pPr>
            <a:r>
              <a:rPr sz="1800" dirty="0"/>
              <a:t>disease-odds ratio</a:t>
            </a:r>
            <a:r>
              <a:rPr sz="1800" b="0" dirty="0"/>
              <a:t>: odds in favor of disease for the exposed group divided by the odds in favor of disease for the unexposed group</a:t>
            </a:r>
          </a:p>
        </p:txBody>
      </p:sp>
      <p:pic>
        <p:nvPicPr>
          <p:cNvPr id="26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524124"/>
            <a:ext cx="4051300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934" y="3929062"/>
            <a:ext cx="24511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Picture 2">
            <a:extLst>
              <a:ext uri="{FF2B5EF4-FFF2-40B4-BE49-F238E27FC236}">
                <a16:creationId xmlns:a16="http://schemas.microsoft.com/office/drawing/2014/main" id="{1494000A-3806-4C88-85BE-13121D10F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825" y="0"/>
            <a:ext cx="6610350" cy="1724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361950"/>
            <a:ext cx="5076826" cy="6134100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Rectangle 3"/>
          <p:cNvSpPr/>
          <p:nvPr/>
        </p:nvSpPr>
        <p:spPr>
          <a:xfrm flipH="1">
            <a:off x="4953000" y="990600"/>
            <a:ext cx="685800" cy="533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6" y="223836"/>
            <a:ext cx="5419726" cy="6410326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ctangle 2"/>
          <p:cNvSpPr/>
          <p:nvPr/>
        </p:nvSpPr>
        <p:spPr>
          <a:xfrm>
            <a:off x="6096000" y="2514600"/>
            <a:ext cx="9906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1177B1-B168-4E1E-81FF-7F00510AE5F3}"/>
              </a:ext>
            </a:extLst>
          </p:cNvPr>
          <p:cNvSpPr txBox="1"/>
          <p:nvPr/>
        </p:nvSpPr>
        <p:spPr>
          <a:xfrm>
            <a:off x="586251" y="147688"/>
            <a:ext cx="7971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Relative Risk / Risk Ratio –</a:t>
            </a:r>
          </a:p>
          <a:p>
            <a:pPr algn="ctr"/>
            <a:r>
              <a:rPr lang="en-US" altLang="zh-CN" sz="2500" b="1" dirty="0"/>
              <a:t>Cancer </a:t>
            </a:r>
            <a:endParaRPr lang="zh-CN" altLang="en-US" sz="25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B164DE-437F-49D1-BD31-FC598B36665A}"/>
              </a:ext>
            </a:extLst>
          </p:cNvPr>
          <p:cNvSpPr txBox="1"/>
          <p:nvPr/>
        </p:nvSpPr>
        <p:spPr>
          <a:xfrm>
            <a:off x="478439" y="1235120"/>
            <a:ext cx="8224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tx1"/>
                </a:solidFill>
              </a:rPr>
              <a:t>Question: </a:t>
            </a:r>
            <a:r>
              <a:rPr lang="en-US" altLang="zh-CN" sz="2000" b="1" dirty="0"/>
              <a:t>Estimate the RR for breast cancer for women with a late age at first birth (</a:t>
            </a:r>
            <a:r>
              <a:rPr lang="zh-CN" altLang="en-US" sz="2000" b="1" dirty="0"/>
              <a:t>≥</a:t>
            </a:r>
            <a:r>
              <a:rPr lang="en-US" altLang="zh-CN" sz="2000" b="1" dirty="0"/>
              <a:t> 30) compared with women with a nearly age at first birth(</a:t>
            </a:r>
            <a:r>
              <a:rPr lang="zh-CN" altLang="en-US" sz="2000" b="1" dirty="0"/>
              <a:t>≤</a:t>
            </a:r>
            <a:r>
              <a:rPr lang="en-US" altLang="zh-CN" sz="2000" b="1" dirty="0"/>
              <a:t> 29) based on the data below.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FB50F5-865B-491F-A5E8-D2D2A45B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03" y="2476441"/>
            <a:ext cx="8034194" cy="28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7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ctrTitle"/>
          </p:nvPr>
        </p:nvSpPr>
        <p:spPr>
          <a:xfrm>
            <a:off x="503663" y="609600"/>
            <a:ext cx="7851648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000" b="1"/>
            </a:lvl1pPr>
          </a:lstStyle>
          <a:p>
            <a:r>
              <a:t>Overview</a:t>
            </a:r>
          </a:p>
        </p:txBody>
      </p:sp>
      <p:sp>
        <p:nvSpPr>
          <p:cNvPr id="115" name="Subtitle 2"/>
          <p:cNvSpPr txBox="1">
            <a:spLocks noGrp="1"/>
          </p:cNvSpPr>
          <p:nvPr>
            <p:ph type="subTitle" idx="1"/>
          </p:nvPr>
        </p:nvSpPr>
        <p:spPr>
          <a:xfrm>
            <a:off x="503663" y="1425146"/>
            <a:ext cx="8915400" cy="4724400"/>
          </a:xfrm>
          <a:prstGeom prst="rect">
            <a:avLst/>
          </a:prstGeom>
        </p:spPr>
        <p:txBody>
          <a:bodyPr/>
          <a:lstStyle/>
          <a:p>
            <a:pPr algn="just">
              <a:defRPr sz="2200"/>
            </a:pPr>
            <a:endParaRPr dirty="0"/>
          </a:p>
          <a:p>
            <a:pPr marL="457200" indent="-457200" algn="just">
              <a:spcBef>
                <a:spcPts val="500"/>
              </a:spcBef>
              <a:buSzPct val="100000"/>
              <a:buAutoNum type="arabicPeriod"/>
              <a:defRPr sz="2200"/>
            </a:pPr>
            <a:r>
              <a:rPr dirty="0"/>
              <a:t>Common study designs (epidemiology)</a:t>
            </a:r>
          </a:p>
          <a:p>
            <a:pPr marL="1371600" lvl="2" indent="-4572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Prospective, retrospective , and cross-sectional study</a:t>
            </a:r>
            <a:endParaRPr sz="2400" dirty="0">
              <a:solidFill>
                <a:srgbClr val="888888"/>
              </a:solidFill>
            </a:endParaRPr>
          </a:p>
          <a:p>
            <a:pPr lvl="2" algn="just">
              <a:spcBef>
                <a:spcPts val="400"/>
              </a:spcBef>
              <a:defRPr sz="2000">
                <a:solidFill>
                  <a:srgbClr val="888888"/>
                </a:solidFill>
              </a:defRPr>
            </a:pPr>
            <a:r>
              <a:rPr dirty="0"/>
              <a:t> </a:t>
            </a:r>
            <a:endParaRPr sz="2400" dirty="0"/>
          </a:p>
          <a:p>
            <a:pPr marL="457200" indent="-457200" algn="just">
              <a:spcBef>
                <a:spcPts val="500"/>
              </a:spcBef>
              <a:buSzPct val="100000"/>
              <a:buAutoNum type="arabicPeriod"/>
              <a:defRPr sz="2200"/>
            </a:pPr>
            <a:r>
              <a:rPr dirty="0"/>
              <a:t>Commonly used measures of effect for categorial data</a:t>
            </a:r>
          </a:p>
          <a:p>
            <a:pPr marL="1257300" lvl="2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Risk Difference, Risk Ratio, and Odds Ratio</a:t>
            </a:r>
            <a:endParaRPr sz="2400" dirty="0">
              <a:solidFill>
                <a:srgbClr val="888888"/>
              </a:solidFill>
            </a:endParaRPr>
          </a:p>
          <a:p>
            <a:pPr marL="1257300" lvl="2" indent="-342900" algn="just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Parameters estimation with confidence intervals</a:t>
            </a:r>
            <a:endParaRPr sz="2400" dirty="0">
              <a:solidFill>
                <a:srgbClr val="888888"/>
              </a:solidFill>
            </a:endParaRPr>
          </a:p>
          <a:p>
            <a:pPr lvl="2" algn="just">
              <a:spcBef>
                <a:spcPts val="500"/>
              </a:spcBef>
              <a:defRPr sz="2000"/>
            </a:pPr>
            <a:endParaRPr sz="2400" dirty="0">
              <a:solidFill>
                <a:srgbClr val="888888"/>
              </a:solidFill>
            </a:endParaRPr>
          </a:p>
          <a:p>
            <a:pPr marL="457200" indent="-457200" algn="just">
              <a:spcBef>
                <a:spcPts val="500"/>
              </a:spcBef>
              <a:buSzPct val="100000"/>
              <a:buAutoNum type="arabicPeriod"/>
              <a:defRPr sz="2200"/>
            </a:pPr>
            <a:r>
              <a:rPr dirty="0"/>
              <a:t>Multiple Logistic regression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9399E2-0799-4780-9334-AD8E91F0A426}"/>
              </a:ext>
            </a:extLst>
          </p:cNvPr>
          <p:cNvSpPr txBox="1"/>
          <p:nvPr/>
        </p:nvSpPr>
        <p:spPr>
          <a:xfrm>
            <a:off x="654708" y="1206884"/>
            <a:ext cx="468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estimated OR is given by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65095B-B7A3-4445-87C4-005E815D76C1}"/>
                  </a:ext>
                </a:extLst>
              </p:cNvPr>
              <p:cNvSpPr txBox="1"/>
              <p:nvPr/>
            </p:nvSpPr>
            <p:spPr>
              <a:xfrm>
                <a:off x="3636440" y="2112193"/>
                <a:ext cx="1049390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𝑂𝑅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65095B-B7A3-4445-87C4-005E815D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40" y="2112193"/>
                <a:ext cx="1049390" cy="584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B3F69E-3516-4981-A487-C994A63CB8E1}"/>
                  </a:ext>
                </a:extLst>
              </p:cNvPr>
              <p:cNvSpPr txBox="1"/>
              <p:nvPr/>
            </p:nvSpPr>
            <p:spPr>
              <a:xfrm>
                <a:off x="3636440" y="2801778"/>
                <a:ext cx="2918171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𝑂𝑅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683(8747)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2537(1498)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=1.57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B3F69E-3516-4981-A487-C994A63C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40" y="2801778"/>
                <a:ext cx="2918171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5820AF2-4726-484F-BECA-AEF8A4A745C9}"/>
              </a:ext>
            </a:extLst>
          </p:cNvPr>
          <p:cNvSpPr txBox="1"/>
          <p:nvPr/>
        </p:nvSpPr>
        <p:spPr>
          <a:xfrm>
            <a:off x="654708" y="3887766"/>
            <a:ext cx="7325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 estimate of the RR </a:t>
            </a:r>
          </a:p>
          <a:p>
            <a:pPr algn="just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CA960E-241C-4C46-96A2-D285596EF2D1}"/>
              </a:ext>
            </a:extLst>
          </p:cNvPr>
          <p:cNvSpPr txBox="1"/>
          <p:nvPr/>
        </p:nvSpPr>
        <p:spPr>
          <a:xfrm>
            <a:off x="586251" y="147688"/>
            <a:ext cx="7971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Relative Risk / Risk Ratio –</a:t>
            </a:r>
          </a:p>
          <a:p>
            <a:pPr algn="ctr"/>
            <a:r>
              <a:rPr lang="en-US" altLang="zh-CN" sz="2500" b="1" dirty="0"/>
              <a:t>Cancer 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9171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09600"/>
            <a:ext cx="8153400" cy="5943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 b="1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Multiple Logistic Regression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r>
              <a:rPr dirty="0"/>
              <a:t>	</a:t>
            </a:r>
            <a:r>
              <a:rPr sz="1800" dirty="0"/>
              <a:t>		</a:t>
            </a:r>
            <a:r>
              <a:rPr sz="1800" i="1" dirty="0"/>
              <a:t>p</a:t>
            </a:r>
            <a:r>
              <a:rPr sz="1800" dirty="0"/>
              <a:t> = </a:t>
            </a:r>
            <a:r>
              <a:rPr sz="18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sz="1800" dirty="0"/>
              <a:t>+ </a:t>
            </a:r>
            <a:r>
              <a:rPr sz="18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baseline="-25000" dirty="0"/>
              <a:t>1</a:t>
            </a:r>
            <a:r>
              <a:rPr sz="1800" dirty="0"/>
              <a:t>x</a:t>
            </a:r>
            <a:r>
              <a:rPr sz="1800" baseline="-25000" dirty="0"/>
              <a:t>1</a:t>
            </a:r>
            <a:r>
              <a:rPr sz="1800" dirty="0"/>
              <a:t> + …+ </a:t>
            </a:r>
            <a:r>
              <a:rPr sz="18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sz="1800" baseline="-25000" dirty="0" err="1"/>
              <a:t>k</a:t>
            </a:r>
            <a:r>
              <a:rPr sz="1800" dirty="0" err="1"/>
              <a:t>x</a:t>
            </a:r>
            <a:r>
              <a:rPr sz="1800" baseline="-25000" dirty="0" err="1"/>
              <a:t>k</a:t>
            </a:r>
            <a:endParaRPr sz="2000" baseline="-25000" dirty="0"/>
          </a:p>
          <a:p>
            <a:pPr marL="342900" indent="-342900" algn="just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p is the probability of disease </a:t>
            </a:r>
            <a:endParaRPr sz="2900" dirty="0"/>
          </a:p>
          <a:p>
            <a:pPr marL="342900" indent="-342900" algn="just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Right hand side</a:t>
            </a:r>
            <a:r>
              <a:rPr lang="en-US" dirty="0"/>
              <a:t>: &lt; </a:t>
            </a:r>
            <a:r>
              <a:rPr dirty="0"/>
              <a:t>0 or </a:t>
            </a:r>
            <a:r>
              <a:rPr lang="en-US" dirty="0"/>
              <a:t>&gt; </a:t>
            </a:r>
            <a:r>
              <a:rPr dirty="0"/>
              <a:t>1 for certain values of x</a:t>
            </a:r>
            <a:r>
              <a:rPr baseline="-25000" dirty="0"/>
              <a:t>1</a:t>
            </a:r>
            <a:r>
              <a:rPr dirty="0"/>
              <a:t>,…., </a:t>
            </a:r>
            <a:r>
              <a:rPr dirty="0" err="1"/>
              <a:t>x</a:t>
            </a:r>
            <a:r>
              <a:rPr baseline="-25000" dirty="0" err="1"/>
              <a:t>k</a:t>
            </a:r>
            <a:r>
              <a:rPr dirty="0"/>
              <a:t> </a:t>
            </a:r>
            <a:endParaRPr lang="en-US" dirty="0"/>
          </a:p>
          <a:p>
            <a:pPr lvl="3" indent="0" algn="just">
              <a:lnSpc>
                <a:spcPct val="90000"/>
              </a:lnSpc>
              <a:spcBef>
                <a:spcPts val="400"/>
              </a:spcBef>
              <a:buSzPct val="100000"/>
              <a:defRPr sz="1800"/>
            </a:pPr>
            <a:r>
              <a:rPr lang="en-US" dirty="0"/>
              <a:t>      - </a:t>
            </a:r>
            <a:r>
              <a:rPr dirty="0"/>
              <a:t>predicted probabilities </a:t>
            </a:r>
            <a:r>
              <a:rPr lang="en-US" dirty="0"/>
              <a:t>&lt; </a:t>
            </a:r>
            <a:r>
              <a:rPr dirty="0"/>
              <a:t>0 or </a:t>
            </a:r>
            <a:r>
              <a:rPr lang="en-US" dirty="0"/>
              <a:t>&gt; </a:t>
            </a:r>
            <a:r>
              <a:rPr dirty="0"/>
              <a:t>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impossible</a:t>
            </a:r>
            <a:endParaRPr sz="2900" dirty="0"/>
          </a:p>
          <a:p>
            <a:pPr marL="342900" indent="-342900" algn="just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logit (logistic) transformation of p is often used as the dependent variable</a:t>
            </a: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The </a:t>
            </a:r>
            <a:r>
              <a:rPr b="1" dirty="0"/>
              <a:t>logit transformation logit(</a:t>
            </a:r>
            <a:r>
              <a:rPr b="1" i="1" dirty="0"/>
              <a:t>p</a:t>
            </a:r>
            <a:r>
              <a:rPr b="1" dirty="0"/>
              <a:t>):</a:t>
            </a:r>
            <a:r>
              <a:rPr dirty="0"/>
              <a:t> logit(</a:t>
            </a:r>
            <a:r>
              <a:rPr i="1" dirty="0"/>
              <a:t>p</a:t>
            </a:r>
            <a:r>
              <a:rPr dirty="0"/>
              <a:t>) = ln[</a:t>
            </a:r>
            <a:r>
              <a:rPr i="1" dirty="0"/>
              <a:t>p</a:t>
            </a:r>
            <a:r>
              <a:rPr dirty="0"/>
              <a:t>/(1-</a:t>
            </a:r>
            <a:r>
              <a:rPr i="1" dirty="0"/>
              <a:t>p</a:t>
            </a:r>
            <a:r>
              <a:rPr dirty="0"/>
              <a:t>)]</a:t>
            </a:r>
            <a:endParaRPr lang="en-US"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logit transformation</a:t>
            </a:r>
            <a:r>
              <a:rPr lang="en-US" dirty="0"/>
              <a:t>: </a:t>
            </a:r>
            <a:r>
              <a:rPr dirty="0"/>
              <a:t>-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¥ </a:t>
            </a:r>
            <a:r>
              <a:rPr dirty="0"/>
              <a:t>to +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¥</a:t>
            </a:r>
            <a:r>
              <a:rPr dirty="0"/>
              <a:t>)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0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 u="sng"/>
            </a:pPr>
            <a:r>
              <a:rPr dirty="0"/>
              <a:t>Multiple Logistic-Regression Model</a:t>
            </a:r>
            <a:endParaRPr sz="2900" dirty="0"/>
          </a:p>
          <a:p>
            <a:pPr marL="285750" indent="-28575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/>
            </a:pPr>
            <a:r>
              <a:rPr i="1" dirty="0"/>
              <a:t>x</a:t>
            </a:r>
            <a:r>
              <a:rPr i="1" baseline="-25000" dirty="0"/>
              <a:t>1</a:t>
            </a:r>
            <a:r>
              <a:rPr dirty="0"/>
              <a:t>,…, </a:t>
            </a:r>
            <a:r>
              <a:rPr i="1" dirty="0" err="1"/>
              <a:t>x</a:t>
            </a:r>
            <a:r>
              <a:rPr i="1" baseline="-25000" dirty="0" err="1"/>
              <a:t>k</a:t>
            </a:r>
            <a:r>
              <a:rPr dirty="0"/>
              <a:t> </a:t>
            </a:r>
            <a:r>
              <a:rPr lang="en-US" dirty="0"/>
              <a:t>: </a:t>
            </a:r>
            <a:r>
              <a:rPr dirty="0"/>
              <a:t>independent variables </a:t>
            </a:r>
            <a:endParaRPr sz="2900" dirty="0"/>
          </a:p>
          <a:p>
            <a:pPr marL="285750" indent="-28575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/>
            </a:pPr>
            <a:r>
              <a:rPr dirty="0"/>
              <a:t>y</a:t>
            </a:r>
            <a:r>
              <a:rPr lang="en-US" dirty="0"/>
              <a:t>: </a:t>
            </a:r>
            <a:r>
              <a:rPr dirty="0"/>
              <a:t>binomial-outcome variable with probability of success = p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endParaRPr lang="en-US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lang="en-US" dirty="0"/>
              <a:t>    </a:t>
            </a:r>
            <a:r>
              <a:rPr dirty="0"/>
              <a:t>multiple logistic-regression model: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0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400"/>
              </a:spcBef>
              <a:defRPr sz="1800"/>
            </a:pPr>
            <a:r>
              <a:rPr dirty="0"/>
              <a:t>				        Or </a:t>
            </a:r>
          </a:p>
        </p:txBody>
      </p:sp>
      <p:pic>
        <p:nvPicPr>
          <p:cNvPr id="29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7" y="5590309"/>
            <a:ext cx="3316288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925" y="5552209"/>
            <a:ext cx="1717675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25564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rPr dirty="0"/>
              <a:t>Interpretation of Logistic-Regression Parameters</a:t>
            </a:r>
          </a:p>
        </p:txBody>
      </p:sp>
      <p:sp>
        <p:nvSpPr>
          <p:cNvPr id="3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rPr dirty="0"/>
              <a:t>Multiple logistic regression</a:t>
            </a:r>
            <a:r>
              <a:rPr lang="en-US" dirty="0"/>
              <a:t>: </a:t>
            </a:r>
            <a:r>
              <a:rPr dirty="0"/>
              <a:t>analog to multiple linear regression</a:t>
            </a:r>
          </a:p>
          <a:p>
            <a:pPr marL="0" indent="0">
              <a:buSzTx/>
              <a:buNone/>
              <a:defRPr sz="2400"/>
            </a:pPr>
            <a:endParaRPr dirty="0"/>
          </a:p>
          <a:p>
            <a:pPr>
              <a:spcBef>
                <a:spcPts val="500"/>
              </a:spcBef>
              <a:defRPr sz="2400"/>
            </a:pPr>
            <a:r>
              <a:rPr lang="en-US" dirty="0"/>
              <a:t>D</a:t>
            </a:r>
            <a:r>
              <a:rPr dirty="0"/>
              <a:t>ichotomous exposure variable (</a:t>
            </a:r>
            <a:r>
              <a:rPr dirty="0" err="1"/>
              <a:t>xj</a:t>
            </a:r>
            <a:r>
              <a:rPr lang="en-US" dirty="0"/>
              <a:t>):</a:t>
            </a:r>
            <a:r>
              <a:rPr dirty="0"/>
              <a:t>1 </a:t>
            </a:r>
            <a:r>
              <a:rPr lang="en-US" dirty="0"/>
              <a:t>(</a:t>
            </a:r>
            <a:r>
              <a:rPr dirty="0"/>
              <a:t>if present</a:t>
            </a:r>
            <a:r>
              <a:rPr lang="en-US" dirty="0"/>
              <a:t>)</a:t>
            </a:r>
            <a:r>
              <a:rPr dirty="0"/>
              <a:t> and 0 </a:t>
            </a:r>
            <a:r>
              <a:rPr lang="en-US" dirty="0"/>
              <a:t>(</a:t>
            </a:r>
            <a:r>
              <a:rPr dirty="0"/>
              <a:t>if absent</a:t>
            </a:r>
            <a:r>
              <a:rPr lang="en-US" dirty="0"/>
              <a:t>)</a:t>
            </a:r>
            <a:endParaRPr dirty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/>
              <a:t>OR </a:t>
            </a:r>
            <a:r>
              <a:rPr lang="en-US" dirty="0"/>
              <a:t>associates</a:t>
            </a:r>
            <a:r>
              <a:rPr dirty="0"/>
              <a:t> this exposure variable to dependent variable: </a:t>
            </a:r>
          </a:p>
        </p:txBody>
      </p:sp>
      <p:pic>
        <p:nvPicPr>
          <p:cNvPr id="302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4017818"/>
            <a:ext cx="1009650" cy="695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t>Example on Infectious Disease</a:t>
            </a:r>
          </a:p>
        </p:txBody>
      </p:sp>
      <p:sp>
        <p:nvSpPr>
          <p:cNvPr id="30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839200" cy="5410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200" i="1"/>
            </a:pPr>
            <a:r>
              <a:rPr dirty="0"/>
              <a:t>Chlamydia trachomatis : </a:t>
            </a:r>
            <a:r>
              <a:rPr i="0" dirty="0"/>
              <a:t>microorganism that has been established as an important cause of nongonococcal urethritis, pelvic inflammatory disease</a:t>
            </a:r>
            <a:endParaRPr lang="en-US" i="0" dirty="0"/>
          </a:p>
          <a:p>
            <a:pPr>
              <a:spcBef>
                <a:spcPts val="500"/>
              </a:spcBef>
              <a:defRPr sz="2200" i="1"/>
            </a:pPr>
            <a:endParaRPr lang="en-US" dirty="0"/>
          </a:p>
          <a:p>
            <a:pPr>
              <a:spcBef>
                <a:spcPts val="500"/>
              </a:spcBef>
              <a:defRPr sz="2200" i="1"/>
            </a:pPr>
            <a:endParaRPr lang="en-US" i="0" dirty="0"/>
          </a:p>
          <a:p>
            <a:pPr>
              <a:spcBef>
                <a:spcPts val="500"/>
              </a:spcBef>
              <a:defRPr sz="2200" i="1"/>
            </a:pPr>
            <a:endParaRPr lang="en-US" dirty="0"/>
          </a:p>
          <a:p>
            <a:pPr>
              <a:spcBef>
                <a:spcPts val="500"/>
              </a:spcBef>
              <a:defRPr sz="2200" i="1"/>
            </a:pPr>
            <a:endParaRPr lang="en-US" i="0" dirty="0"/>
          </a:p>
          <a:p>
            <a:pPr>
              <a:spcBef>
                <a:spcPts val="500"/>
              </a:spcBef>
              <a:defRPr sz="2200" i="1"/>
            </a:pPr>
            <a:endParaRPr i="0" dirty="0"/>
          </a:p>
          <a:p>
            <a:pPr>
              <a:spcBef>
                <a:spcPts val="500"/>
              </a:spcBef>
              <a:defRPr sz="2200"/>
            </a:pPr>
            <a:r>
              <a:rPr dirty="0"/>
              <a:t>A study of risk factors for </a:t>
            </a:r>
            <a:r>
              <a:rPr i="1" dirty="0"/>
              <a:t>C. trachomatis in </a:t>
            </a:r>
            <a:r>
              <a:rPr dirty="0"/>
              <a:t>431 female college students</a:t>
            </a:r>
          </a:p>
          <a:p>
            <a:pPr>
              <a:spcBef>
                <a:spcPts val="500"/>
              </a:spcBef>
              <a:defRPr sz="2200"/>
            </a:pPr>
            <a:r>
              <a:rPr dirty="0"/>
              <a:t>Because multiple risk factors may be involved, </a:t>
            </a:r>
            <a:r>
              <a:rPr u="sng" dirty="0"/>
              <a:t>several risk factors must be controlled for</a:t>
            </a:r>
            <a:r>
              <a:rPr dirty="0"/>
              <a:t> simultaneously in analyzing variables associated with </a:t>
            </a:r>
            <a:r>
              <a:rPr i="1" dirty="0"/>
              <a:t>C. trachomatis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9CED247-2DFE-43FC-BE0F-1D0C88B48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51" y="2244437"/>
            <a:ext cx="2128697" cy="18426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838200"/>
            <a:ext cx="7854950" cy="414337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00"/>
              </a:spcBef>
              <a:defRPr sz="2000"/>
            </a:pPr>
            <a:r>
              <a:t>logit(</a:t>
            </a:r>
            <a:r>
              <a:rPr i="1"/>
              <a:t>p</a:t>
            </a:r>
            <a:r>
              <a:rPr i="1" baseline="-25000"/>
              <a:t>A</a:t>
            </a:r>
            <a:r>
              <a:t>), logit(</a:t>
            </a:r>
            <a:r>
              <a:rPr i="1"/>
              <a:t>p</a:t>
            </a:r>
            <a:r>
              <a:rPr i="1" baseline="-25000"/>
              <a:t>B</a:t>
            </a:r>
            <a:r>
              <a:t>): logit of the probability of success for individuals A and B:</a:t>
            </a:r>
          </a:p>
        </p:txBody>
      </p:sp>
      <p:pic>
        <p:nvPicPr>
          <p:cNvPr id="31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45720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1" descr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33" y="2524125"/>
            <a:ext cx="8205284" cy="3495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Subtitle 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33400" y="228600"/>
                <a:ext cx="7854950" cy="579120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90000"/>
                  </a:lnSpc>
                  <a:defRPr sz="3000" b="1"/>
                </a:pPr>
                <a:r>
                  <a:rPr lang="en-US" sz="2500" dirty="0"/>
                  <a:t>Estimation of </a:t>
                </a:r>
                <a:r>
                  <a:rPr lang="en-US" sz="2500" i="1" dirty="0"/>
                  <a:t>ORs</a:t>
                </a:r>
                <a:r>
                  <a:rPr lang="en-US" sz="2500" dirty="0"/>
                  <a:t> in Multiple Logistic regression for Dichotomous Independent Variables</a:t>
                </a:r>
              </a:p>
              <a:p>
                <a:pPr marL="342900" indent="-342900" algn="l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2200" i="1"/>
                </a:pPr>
                <a:endParaRPr lang="en-US" dirty="0"/>
              </a:p>
              <a:p>
                <a:pPr marL="342900" indent="-342900" algn="l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2200" i="1"/>
                </a:pPr>
                <a:r>
                  <a:rPr lang="en-US" dirty="0" err="1"/>
                  <a:t>x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/>
                  <a:t>: </a:t>
                </a:r>
                <a:r>
                  <a:rPr lang="en-US" i="0" dirty="0"/>
                  <a:t>dichotomous exposure variable (1 [present] / 0 [absent])</a:t>
                </a:r>
              </a:p>
              <a:p>
                <a:pPr marL="800100" lvl="1" indent="-342900" algn="l">
                  <a:lnSpc>
                    <a:spcPct val="90000"/>
                  </a:lnSpc>
                  <a:spcBef>
                    <a:spcPts val="400"/>
                  </a:spcBef>
                  <a:buSzPct val="100000"/>
                  <a:buFont typeface="Courier New"/>
                  <a:buChar char="o"/>
                  <a:defRPr sz="2000"/>
                </a:pPr>
                <a:r>
                  <a:rPr lang="en-US" dirty="0"/>
                  <a:t>OR in multiple logistic-regression model</a:t>
                </a:r>
                <a:r>
                  <a:rPr lang="en-US" sz="1600" dirty="0"/>
                  <a:t>:</a:t>
                </a:r>
                <a:endParaRPr lang="en-US" sz="2800" dirty="0">
                  <a:solidFill>
                    <a:srgbClr val="888888"/>
                  </a:solidFill>
                </a:endParaRPr>
              </a:p>
              <a:p>
                <a:pPr marL="457200" lvl="1" indent="0" algn="l">
                  <a:lnSpc>
                    <a:spcPct val="90000"/>
                  </a:lnSpc>
                  <a:spcBef>
                    <a:spcPts val="400"/>
                  </a:spcBef>
                  <a:buSzPct val="100000"/>
                  <a:defRPr sz="2000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</a:rPr>
                      <m:t>      </m:t>
                    </m:r>
                    <m:f>
                      <m:fPr>
                        <m:ctrlPr>
                          <a:rPr lang="ar-AE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𝑜𝑑𝑑𝑠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𝑓𝑎𝑣𝑜𝑟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𝑠𝑢𝑐𝑐𝑒𝑠𝑠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𝑥𝑗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=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𝑜𝑑𝑑𝑠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𝑓𝑎𝑣𝑜𝑟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𝑠𝑢𝑐𝑐𝑒𝑠𝑠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𝑥𝑗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= 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ar-AE" sz="22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ar-AE" sz="2200" dirty="0"/>
              </a:p>
              <a:p>
                <a:pPr marL="457200" lvl="1" indent="0" algn="l">
                  <a:lnSpc>
                    <a:spcPct val="90000"/>
                  </a:lnSpc>
                  <a:spcBef>
                    <a:spcPts val="400"/>
                  </a:spcBef>
                  <a:buSzPct val="100000"/>
                  <a:defRPr sz="2000"/>
                </a:pPr>
                <a:r>
                  <a:rPr lang="en-US" dirty="0"/>
                  <a:t>      *after controlling for all other variables</a:t>
                </a:r>
                <a:endParaRPr lang="en-US" sz="2800" dirty="0">
                  <a:solidFill>
                    <a:srgbClr val="888888"/>
                  </a:solidFill>
                </a:endParaRPr>
              </a:p>
              <a:p>
                <a:pPr marL="457200" lvl="1" indent="0" algn="l">
                  <a:lnSpc>
                    <a:spcPct val="90000"/>
                  </a:lnSpc>
                  <a:spcBef>
                    <a:spcPts val="400"/>
                  </a:spcBef>
                  <a:buSzPct val="100000"/>
                  <a:defRPr sz="2000"/>
                </a:pPr>
                <a:r>
                  <a:rPr lang="en-US" dirty="0"/>
                  <a:t>Two-sided 100% × (1-</a:t>
                </a:r>
                <a:r>
                  <a:rPr lang="en-US" dirty="0">
                    <a:latin typeface="Symbol"/>
                    <a:ea typeface="Symbol"/>
                    <a:cs typeface="Symbol"/>
                    <a:sym typeface="Symbol"/>
                  </a:rPr>
                  <a:t>a</a:t>
                </a:r>
                <a:r>
                  <a:rPr lang="en-US" dirty="0"/>
                  <a:t>) CI for the true OR:</a:t>
                </a:r>
                <a:endParaRPr lang="en-US" sz="2800" dirty="0">
                  <a:solidFill>
                    <a:srgbClr val="888888"/>
                  </a:solidFill>
                </a:endParaRPr>
              </a:p>
              <a:p>
                <a:pPr algn="l">
                  <a:lnSpc>
                    <a:spcPct val="90000"/>
                  </a:lnSpc>
                  <a:defRPr sz="2000"/>
                </a:pPr>
                <a:endParaRPr lang="en-US" sz="2800" dirty="0">
                  <a:solidFill>
                    <a:srgbClr val="888888"/>
                  </a:solidFill>
                </a:endParaRPr>
              </a:p>
              <a:p>
                <a:pPr marL="342900" indent="-342900" algn="l">
                  <a:lnSpc>
                    <a:spcPct val="90000"/>
                  </a:lnSpc>
                  <a:buSzPct val="100000"/>
                  <a:buFont typeface="Arial"/>
                  <a:buChar char="•"/>
                  <a:defRPr sz="2200"/>
                </a:pPr>
                <a:endParaRPr lang="en-US" sz="2800" dirty="0">
                  <a:solidFill>
                    <a:srgbClr val="888888"/>
                  </a:solidFill>
                </a:endParaRPr>
              </a:p>
              <a:p>
                <a:pPr marL="342900" indent="-342900" algn="l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2200"/>
                </a:pPr>
                <a:r>
                  <a:rPr lang="en-US" dirty="0"/>
                  <a:t>Only one risk factor in the model: </a:t>
                </a:r>
                <a:r>
                  <a:rPr lang="en-US" i="1" dirty="0"/>
                  <a:t>E (</a:t>
                </a:r>
                <a:r>
                  <a:rPr lang="en-US" dirty="0"/>
                  <a:t>1 [exposed] / 0 [unexposed]) and a dichotomous disease variable D</a:t>
                </a:r>
              </a:p>
              <a:p>
                <a:pPr algn="l">
                  <a:lnSpc>
                    <a:spcPct val="90000"/>
                  </a:lnSpc>
                  <a:spcBef>
                    <a:spcPts val="400"/>
                  </a:spcBef>
                  <a:defRPr sz="2000"/>
                </a:pPr>
                <a:r>
                  <a:rPr lang="en-US" dirty="0"/>
                  <a:t>			log[p/(1-p)] = </a:t>
                </a:r>
                <a:r>
                  <a:rPr lang="en-US" dirty="0">
                    <a:latin typeface="Symbol"/>
                    <a:ea typeface="Symbol"/>
                    <a:cs typeface="Symbol"/>
                    <a:sym typeface="Symbol"/>
                  </a:rPr>
                  <a:t>a </a:t>
                </a:r>
                <a:r>
                  <a:rPr lang="en-US" dirty="0"/>
                  <a:t>+</a:t>
                </a:r>
                <a:r>
                  <a:rPr lang="en-US" dirty="0" err="1">
                    <a:latin typeface="Symbol"/>
                    <a:ea typeface="Symbol"/>
                    <a:cs typeface="Symbol"/>
                    <a:sym typeface="Symbol"/>
                  </a:rPr>
                  <a:t>b</a:t>
                </a:r>
                <a:r>
                  <a:rPr lang="en-US" dirty="0" err="1"/>
                  <a:t>E</a:t>
                </a:r>
                <a:endParaRPr dirty="0"/>
              </a:p>
            </p:txBody>
          </p:sp>
        </mc:Choice>
        <mc:Fallback xmlns="">
          <p:sp>
            <p:nvSpPr>
              <p:cNvPr id="317" name="Subtit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3400" y="228600"/>
                <a:ext cx="7854950" cy="5791200"/>
              </a:xfrm>
              <a:prstGeom prst="rect">
                <a:avLst/>
              </a:prstGeom>
              <a:blipFill>
                <a:blip r:embed="rId3"/>
                <a:stretch>
                  <a:fillRect l="-1475" t="-1579" r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25" y="1689067"/>
            <a:ext cx="677863" cy="38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4" y="3266302"/>
            <a:ext cx="3477491" cy="861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1177B1-B168-4E1E-81FF-7F00510AE5F3}"/>
              </a:ext>
            </a:extLst>
          </p:cNvPr>
          <p:cNvSpPr txBox="1"/>
          <p:nvPr/>
        </p:nvSpPr>
        <p:spPr>
          <a:xfrm>
            <a:off x="586251" y="147688"/>
            <a:ext cx="7971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/>
              <a:t>Example on Multiple Logistic Regression –</a:t>
            </a:r>
          </a:p>
          <a:p>
            <a:pPr algn="ctr"/>
            <a:r>
              <a:rPr lang="en-US" altLang="zh-CN" sz="2500" b="1" dirty="0"/>
              <a:t>Infectious Disease</a:t>
            </a:r>
            <a:endParaRPr lang="zh-CN" altLang="en-US" sz="25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B164DE-437F-49D1-BD31-FC598B36665A}"/>
              </a:ext>
            </a:extLst>
          </p:cNvPr>
          <p:cNvSpPr txBox="1"/>
          <p:nvPr/>
        </p:nvSpPr>
        <p:spPr>
          <a:xfrm>
            <a:off x="478439" y="1235120"/>
            <a:ext cx="8224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tx1"/>
                </a:solidFill>
              </a:rPr>
              <a:t>Question: </a:t>
            </a:r>
            <a:r>
              <a:rPr lang="en-US" altLang="zh-CN" sz="2000" b="1" dirty="0"/>
              <a:t>Estimate the odds in favor of infection with C. </a:t>
            </a:r>
            <a:r>
              <a:rPr lang="en-US" altLang="zh-CN" sz="2000" b="1" i="1" dirty="0"/>
              <a:t>trachomatis</a:t>
            </a:r>
            <a:r>
              <a:rPr lang="en-US" altLang="zh-CN" sz="2000" b="1" dirty="0"/>
              <a:t> for African American women compared with Caucasian women after controlling for previous sexual experience and provide a 95% CI about this estimate.</a:t>
            </a:r>
            <a:endParaRPr lang="zh-CN" altLang="en-US" sz="2000" b="1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8A27D9C0-5F71-4463-ADCA-9098FF62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1" y="2784217"/>
            <a:ext cx="8382674" cy="35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15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55653C-421D-4212-8D27-8A8CA9BEA668}"/>
              </a:ext>
            </a:extLst>
          </p:cNvPr>
          <p:cNvSpPr txBox="1"/>
          <p:nvPr/>
        </p:nvSpPr>
        <p:spPr>
          <a:xfrm>
            <a:off x="919113" y="1330948"/>
            <a:ext cx="309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CD1D9F-A8A1-4B94-9D86-F1B371448D0D}"/>
                  </a:ext>
                </a:extLst>
              </p:cNvPr>
              <p:cNvSpPr txBox="1"/>
              <p:nvPr/>
            </p:nvSpPr>
            <p:spPr>
              <a:xfrm>
                <a:off x="3274314" y="1919634"/>
                <a:ext cx="2104230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𝑂𝑅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242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CD1D9F-A8A1-4B94-9D86-F1B371448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314" y="1919634"/>
                <a:ext cx="2104230" cy="317844"/>
              </a:xfrm>
              <a:prstGeom prst="rect">
                <a:avLst/>
              </a:prstGeom>
              <a:blipFill>
                <a:blip r:embed="rId3"/>
                <a:stretch>
                  <a:fillRect l="-2029" t="-25000" r="-231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8722FD5-9453-4F4B-A28F-F5F1321F9CF8}"/>
              </a:ext>
            </a:extLst>
          </p:cNvPr>
          <p:cNvSpPr txBox="1"/>
          <p:nvPr/>
        </p:nvSpPr>
        <p:spPr>
          <a:xfrm>
            <a:off x="802462" y="2489166"/>
            <a:ext cx="7539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odds in favor of infection for African American women are nine times as great as those for Caucasian women after controlling for previous sexual experience. 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2E5F70-4362-4B2C-8141-9DFC2720C235}"/>
                  </a:ext>
                </a:extLst>
              </p:cNvPr>
              <p:cNvSpPr txBox="1"/>
              <p:nvPr/>
            </p:nvSpPr>
            <p:spPr>
              <a:xfrm>
                <a:off x="802462" y="3689817"/>
                <a:ext cx="7539076" cy="75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975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96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529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</a:endParaRPr>
              </a:p>
              <a:p>
                <a:pPr algn="just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95% CI for OR is given by: 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2E5F70-4362-4B2C-8141-9DFC2720C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62" y="3689817"/>
                <a:ext cx="7539076" cy="756426"/>
              </a:xfrm>
              <a:prstGeom prst="rect">
                <a:avLst/>
              </a:prstGeom>
              <a:blipFill>
                <a:blip r:embed="rId4"/>
                <a:stretch>
                  <a:fillRect l="-728" t="-1613" b="-1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A4BEA4-3998-4385-93D3-59F4B38874E4}"/>
                  </a:ext>
                </a:extLst>
              </p:cNvPr>
              <p:cNvSpPr txBox="1"/>
              <p:nvPr/>
            </p:nvSpPr>
            <p:spPr>
              <a:xfrm>
                <a:off x="831727" y="4631231"/>
                <a:ext cx="7293600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242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529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242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529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205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279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 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A4BEA4-3998-4385-93D3-59F4B388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7" y="4631231"/>
                <a:ext cx="7293600" cy="353302"/>
              </a:xfrm>
              <a:prstGeom prst="rect">
                <a:avLst/>
              </a:prstGeom>
              <a:blipFill>
                <a:blip r:embed="rId5"/>
                <a:stretch>
                  <a:fillRect r="-668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1">
            <a:extLst>
              <a:ext uri="{FF2B5EF4-FFF2-40B4-BE49-F238E27FC236}">
                <a16:creationId xmlns:a16="http://schemas.microsoft.com/office/drawing/2014/main" id="{A3D2FAC5-A26F-4780-B329-ED6DAD78106D}"/>
              </a:ext>
            </a:extLst>
          </p:cNvPr>
          <p:cNvSpPr txBox="1"/>
          <p:nvPr/>
        </p:nvSpPr>
        <p:spPr>
          <a:xfrm>
            <a:off x="586251" y="147688"/>
            <a:ext cx="7971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Example on Multiple Logistic Regression –</a:t>
            </a:r>
          </a:p>
          <a:p>
            <a:pPr algn="ctr"/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Infectious Disease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23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45A9-2068-45B7-ABB9-1752A083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3EBD-8C2E-437A-A8EE-25948DA6A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DC6EE-E0DF-463E-B97E-AF890934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0" y="2109397"/>
            <a:ext cx="4945258" cy="240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F16DF-7528-453F-AB81-39B4B85C3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30" y="274638"/>
            <a:ext cx="2552700" cy="6467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B8CE56-2F7C-4C7D-BC40-8E9FB2150E94}"/>
              </a:ext>
            </a:extLst>
          </p:cNvPr>
          <p:cNvSpPr/>
          <p:nvPr/>
        </p:nvSpPr>
        <p:spPr>
          <a:xfrm>
            <a:off x="6076153" y="2215172"/>
            <a:ext cx="839715" cy="10274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537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11D72-6006-4257-9C42-D6FABB260D39}"/>
              </a:ext>
            </a:extLst>
          </p:cNvPr>
          <p:cNvSpPr txBox="1"/>
          <p:nvPr/>
        </p:nvSpPr>
        <p:spPr>
          <a:xfrm>
            <a:off x="3710763" y="233916"/>
            <a:ext cx="166968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700" b="1" dirty="0"/>
              <a:t>Summary</a:t>
            </a:r>
            <a:endParaRPr kumimoji="0" lang="en-US" sz="27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601E59-07C2-401E-9EA5-6977D9A3D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47570"/>
              </p:ext>
            </p:extLst>
          </p:nvPr>
        </p:nvGraphicFramePr>
        <p:xfrm>
          <a:off x="2259606" y="1396999"/>
          <a:ext cx="495990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17">
                  <a:extLst>
                    <a:ext uri="{9D8B030D-6E8A-4147-A177-3AD203B41FA5}">
                      <a16:colId xmlns:a16="http://schemas.microsoft.com/office/drawing/2014/main" val="3460151604"/>
                    </a:ext>
                  </a:extLst>
                </a:gridCol>
                <a:gridCol w="1846567">
                  <a:extLst>
                    <a:ext uri="{9D8B030D-6E8A-4147-A177-3AD203B41FA5}">
                      <a16:colId xmlns:a16="http://schemas.microsoft.com/office/drawing/2014/main" val="2664055651"/>
                    </a:ext>
                  </a:extLst>
                </a:gridCol>
                <a:gridCol w="1908117">
                  <a:extLst>
                    <a:ext uri="{9D8B030D-6E8A-4147-A177-3AD203B41FA5}">
                      <a16:colId xmlns:a16="http://schemas.microsoft.com/office/drawing/2014/main" val="28377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Prospective cohort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and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Risk/ Risk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Odds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687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6A8487-5703-4042-BA19-56BE7E295A9D}"/>
              </a:ext>
            </a:extLst>
          </p:cNvPr>
          <p:cNvSpPr txBox="1"/>
          <p:nvPr/>
        </p:nvSpPr>
        <p:spPr>
          <a:xfrm>
            <a:off x="866880" y="843278"/>
            <a:ext cx="7087836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Main epidemiological study designs and relevant effect estimates: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Multiple logistic regression: </a:t>
            </a:r>
            <a:r>
              <a:rPr lang="en-US" sz="1800" i="1" dirty="0"/>
              <a:t>p</a:t>
            </a:r>
            <a:r>
              <a:rPr lang="en-US" sz="1800" dirty="0"/>
              <a:t> = </a:t>
            </a:r>
            <a:r>
              <a:rPr lang="en-US" sz="18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lang="en-US" sz="1800" dirty="0"/>
              <a:t>+ </a:t>
            </a:r>
            <a:r>
              <a:rPr lang="en-US" sz="18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800" baseline="-25000" dirty="0"/>
              <a:t>1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…+ </a:t>
            </a:r>
            <a:r>
              <a:rPr lang="en-US" sz="18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800" baseline="-25000" dirty="0" err="1"/>
              <a:t>k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endParaRPr lang="en-US" sz="1800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baseline="-250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aseline="-25000" dirty="0"/>
              <a:t>      -</a:t>
            </a:r>
            <a:r>
              <a:rPr lang="en-US" dirty="0"/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OR: links exposure variable to the dependent variable:</a:t>
            </a:r>
          </a:p>
          <a:p>
            <a:pPr lvl="1" indent="0"/>
            <a:r>
              <a:rPr lang="en-US" dirty="0"/>
              <a:t>     95% CI for OR: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baseline="-25000" dirty="0"/>
              <a:t>       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14754D7F-1DA8-43B3-A24F-D9CFFD95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75" y="4562306"/>
            <a:ext cx="677863" cy="38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 descr="Picture 2">
            <a:extLst>
              <a:ext uri="{FF2B5EF4-FFF2-40B4-BE49-F238E27FC236}">
                <a16:creationId xmlns:a16="http://schemas.microsoft.com/office/drawing/2014/main" id="{5974E384-CBCE-45B4-9277-5F4D5FAC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10" y="3750661"/>
            <a:ext cx="3316288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3" descr="Picture 3">
            <a:extLst>
              <a:ext uri="{FF2B5EF4-FFF2-40B4-BE49-F238E27FC236}">
                <a16:creationId xmlns:a16="http://schemas.microsoft.com/office/drawing/2014/main" id="{09150BCE-7958-43FC-9496-2DE567917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854" y="4938760"/>
            <a:ext cx="2847950" cy="7054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02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81000" y="3124200"/>
            <a:ext cx="8007350" cy="144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5166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sz="1800" dirty="0"/>
              <a:t>n</a:t>
            </a:r>
            <a:r>
              <a:rPr sz="1800" baseline="-41185" dirty="0"/>
              <a:t>1</a:t>
            </a:r>
            <a:r>
              <a:rPr sz="1800" dirty="0"/>
              <a:t> = a + b exposed subjects</a:t>
            </a:r>
            <a:r>
              <a:rPr lang="en-US" sz="1800" dirty="0"/>
              <a:t> </a:t>
            </a:r>
            <a:r>
              <a:rPr sz="1800" dirty="0"/>
              <a:t> </a:t>
            </a:r>
            <a:r>
              <a:rPr lang="en-US" sz="1800" dirty="0"/>
              <a:t>(</a:t>
            </a:r>
            <a:r>
              <a:rPr sz="1800" dirty="0"/>
              <a:t>a have disease</a:t>
            </a:r>
            <a:r>
              <a:rPr lang="en-US" sz="1800" dirty="0"/>
              <a:t>)</a:t>
            </a:r>
          </a:p>
          <a:p>
            <a:pPr algn="just" defTabSz="493776">
              <a:lnSpc>
                <a:spcPct val="90000"/>
              </a:lnSpc>
              <a:spcBef>
                <a:spcPts val="200"/>
              </a:spcBef>
              <a:buSzPct val="100000"/>
              <a:defRPr sz="1080"/>
            </a:pPr>
            <a:endParaRPr sz="1800" dirty="0"/>
          </a:p>
          <a:p>
            <a:pPr marL="185166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sz="1800" dirty="0"/>
              <a:t>n</a:t>
            </a:r>
            <a:r>
              <a:rPr sz="1800" baseline="-41185" dirty="0"/>
              <a:t>2</a:t>
            </a:r>
            <a:r>
              <a:rPr sz="1800" dirty="0"/>
              <a:t> = c + d unexposed subjects</a:t>
            </a:r>
            <a:r>
              <a:rPr lang="en-US" sz="1800" dirty="0"/>
              <a:t> (</a:t>
            </a:r>
            <a:r>
              <a:rPr sz="1800" dirty="0"/>
              <a:t>c have disease</a:t>
            </a:r>
            <a:r>
              <a:rPr lang="en-US" sz="1800" dirty="0"/>
              <a:t>)</a:t>
            </a:r>
          </a:p>
          <a:p>
            <a:pPr algn="just" defTabSz="493776">
              <a:lnSpc>
                <a:spcPct val="90000"/>
              </a:lnSpc>
              <a:spcBef>
                <a:spcPts val="200"/>
              </a:spcBef>
              <a:buSzPct val="100000"/>
              <a:defRPr sz="1080"/>
            </a:pPr>
            <a:endParaRPr sz="1800" dirty="0"/>
          </a:p>
          <a:p>
            <a:pPr marL="185166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sz="1800" dirty="0"/>
              <a:t>Three main study designs</a:t>
            </a:r>
            <a:r>
              <a:rPr lang="en-US" sz="1800" dirty="0"/>
              <a:t>: </a:t>
            </a:r>
            <a:r>
              <a:rPr sz="1800" dirty="0"/>
              <a:t>prospective, retrospective, and cross-sectional study design</a:t>
            </a:r>
            <a:endParaRPr lang="en-US" sz="1800" dirty="0"/>
          </a:p>
          <a:p>
            <a:pPr algn="just" defTabSz="493776">
              <a:lnSpc>
                <a:spcPct val="90000"/>
              </a:lnSpc>
              <a:spcBef>
                <a:spcPts val="200"/>
              </a:spcBef>
              <a:buSzPct val="100000"/>
              <a:defRPr sz="1080"/>
            </a:pPr>
            <a:endParaRPr sz="1800" dirty="0"/>
          </a:p>
          <a:p>
            <a:pPr marL="185166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 b="1"/>
            </a:pPr>
            <a:r>
              <a:rPr sz="1800" dirty="0"/>
              <a:t>Prospective (Cohort) study design: </a:t>
            </a:r>
            <a:r>
              <a:rPr sz="1800" b="0" dirty="0"/>
              <a:t>a group of disease-free individuals is identified at one point in time and are followed over a period of time until some of them develop the disease</a:t>
            </a:r>
          </a:p>
          <a:p>
            <a:pPr marL="432054" lvl="1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sz="1800" dirty="0"/>
              <a:t>development of disease over time is then related to other variables (</a:t>
            </a:r>
            <a:r>
              <a:rPr sz="1800" i="1" dirty="0"/>
              <a:t>exposure variables)</a:t>
            </a:r>
            <a:r>
              <a:rPr sz="1800" dirty="0"/>
              <a:t> measured at baseline</a:t>
            </a:r>
            <a:endParaRPr sz="1800" dirty="0">
              <a:solidFill>
                <a:srgbClr val="888888"/>
              </a:solidFill>
            </a:endParaRPr>
          </a:p>
          <a:p>
            <a:pPr marL="432054" lvl="1" indent="-185166" algn="just" defTabSz="493776">
              <a:lnSpc>
                <a:spcPct val="90000"/>
              </a:lnSpc>
              <a:spcBef>
                <a:spcPts val="200"/>
              </a:spcBef>
              <a:buSzPct val="100000"/>
              <a:buFont typeface="Arial"/>
              <a:buChar char="•"/>
              <a:defRPr sz="1080"/>
            </a:pPr>
            <a:r>
              <a:rPr lang="en-US" sz="1800" b="1" dirty="0"/>
              <a:t>Cohort: </a:t>
            </a:r>
            <a:r>
              <a:rPr sz="1800" dirty="0"/>
              <a:t>study population in a prospective </a:t>
            </a:r>
            <a:r>
              <a:rPr lang="en-US" sz="1800" dirty="0"/>
              <a:t>study</a:t>
            </a:r>
            <a:endParaRPr sz="1800" dirty="0"/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723591"/>
            <a:ext cx="5811626" cy="205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 2"/>
          <p:cNvSpPr txBox="1"/>
          <p:nvPr/>
        </p:nvSpPr>
        <p:spPr>
          <a:xfrm>
            <a:off x="3115377" y="210183"/>
            <a:ext cx="2538597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3000" b="1"/>
            </a:lvl1pPr>
          </a:lstStyle>
          <a:p>
            <a:r>
              <a:t>Study Design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57150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Retrospective (case-control) study: </a:t>
            </a:r>
            <a:r>
              <a:rPr b="0" dirty="0"/>
              <a:t>two groups of individuals are initially identified: 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     (1) </a:t>
            </a:r>
            <a:r>
              <a:rPr lang="en-US" dirty="0"/>
              <a:t>Cases: </a:t>
            </a:r>
            <a:r>
              <a:rPr dirty="0"/>
              <a:t>a group that has the disease under study</a:t>
            </a:r>
          </a:p>
          <a:p>
            <a:pPr algn="just">
              <a:spcBef>
                <a:spcPts val="400"/>
              </a:spcBef>
              <a:defRPr sz="2000"/>
            </a:pPr>
            <a:r>
              <a:rPr dirty="0"/>
              <a:t>     (2) </a:t>
            </a:r>
            <a:r>
              <a:rPr lang="en-US" dirty="0"/>
              <a:t>Controls: </a:t>
            </a:r>
            <a:r>
              <a:rPr dirty="0"/>
              <a:t>a group that does not have the disease under study </a:t>
            </a:r>
            <a:endParaRPr lang="en-US" dirty="0"/>
          </a:p>
          <a:p>
            <a:pPr lvl="1" indent="0" algn="just">
              <a:spcBef>
                <a:spcPts val="400"/>
              </a:spcBef>
              <a:defRPr sz="2000"/>
            </a:pPr>
            <a:r>
              <a:rPr lang="en-US" dirty="0"/>
              <a:t>      - relate their prior health habits to their current disease status</a:t>
            </a:r>
            <a:endParaRPr lang="en-US" sz="2800" dirty="0">
              <a:solidFill>
                <a:srgbClr val="888888"/>
              </a:solidFill>
            </a:endParaRPr>
          </a:p>
          <a:p>
            <a:pPr algn="just">
              <a:defRPr sz="2000"/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just"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Cross-sectional (Prevalence) study:</a:t>
            </a:r>
            <a:r>
              <a:rPr b="0" dirty="0"/>
              <a:t> study population is ascertained at a single point in time</a:t>
            </a:r>
          </a:p>
          <a:p>
            <a:pPr marL="800100" lvl="1" indent="-342900" algn="just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lang="en-US" dirty="0"/>
              <a:t>Collect </a:t>
            </a:r>
            <a:r>
              <a:rPr dirty="0"/>
              <a:t>current disease status and current or past exposure status</a:t>
            </a:r>
            <a:r>
              <a:rPr lang="en-US" dirty="0"/>
              <a:t> from study participants</a:t>
            </a:r>
            <a:endParaRPr sz="2800" dirty="0">
              <a:solidFill>
                <a:srgbClr val="888888"/>
              </a:solidFill>
            </a:endParaRPr>
          </a:p>
          <a:p>
            <a:pPr marL="800100" lvl="1" indent="-342900" algn="just"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lang="en-US" u="sng" dirty="0"/>
              <a:t>P</a:t>
            </a:r>
            <a:r>
              <a:rPr u="sng" dirty="0"/>
              <a:t>revalence</a:t>
            </a:r>
            <a:r>
              <a:rPr lang="en-US" dirty="0"/>
              <a:t> </a:t>
            </a:r>
            <a:r>
              <a:rPr dirty="0"/>
              <a:t>of disease at one point in time is compared between exposed and unexposed individuals (</a:t>
            </a:r>
            <a:r>
              <a:rPr dirty="0" err="1"/>
              <a:t>v.s</a:t>
            </a:r>
            <a:r>
              <a:rPr dirty="0"/>
              <a:t>. prospective study: </a:t>
            </a:r>
            <a:r>
              <a:rPr u="sng" dirty="0"/>
              <a:t>incidence</a:t>
            </a:r>
            <a:r>
              <a:rPr dirty="0"/>
              <a:t> rather than the prevalence of the disease)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685800"/>
            <a:ext cx="7854950" cy="60198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A </a:t>
            </a:r>
            <a:r>
              <a:rPr b="1" dirty="0"/>
              <a:t>prospective</a:t>
            </a:r>
            <a:r>
              <a:rPr dirty="0"/>
              <a:t> study is usually more definitive </a:t>
            </a:r>
            <a:endParaRPr lang="en-US"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patient’s knowledge of their current health habits is more </a:t>
            </a:r>
            <a:endParaRPr lang="en-US"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 </a:t>
            </a:r>
            <a:r>
              <a:rPr dirty="0"/>
              <a:t>precise than recall of their past health habits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endParaRPr dirty="0"/>
          </a:p>
          <a:p>
            <a:pPr marL="342900" indent="-342900" algn="just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A </a:t>
            </a:r>
            <a:r>
              <a:rPr b="1" dirty="0"/>
              <a:t>retrospective</a:t>
            </a:r>
            <a:r>
              <a:rPr dirty="0"/>
              <a:t> study has a greater chance of bias for two reasons</a:t>
            </a:r>
          </a:p>
          <a:p>
            <a:pPr marL="742950" lvl="1" indent="-28575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b="1" dirty="0"/>
              <a:t>Selection bias</a:t>
            </a:r>
            <a:r>
              <a:rPr dirty="0"/>
              <a:t>: more difficult to obtain a representative sample of people who already have the disease in question </a:t>
            </a:r>
            <a:endParaRPr sz="2800" dirty="0">
              <a:solidFill>
                <a:srgbClr val="888888"/>
              </a:solidFill>
            </a:endParaRPr>
          </a:p>
          <a:p>
            <a:pPr marL="742950" lvl="1" indent="-28575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b="1" dirty="0"/>
              <a:t>Recall bias</a:t>
            </a:r>
            <a:r>
              <a:rPr dirty="0"/>
              <a:t>: individuals with the disease or their surrogates may tend to give biased answers about prior health habits if they believe there is a relationship between these prior health habits and the disease</a:t>
            </a:r>
            <a:endParaRPr sz="2800" dirty="0">
              <a:solidFill>
                <a:srgbClr val="888888"/>
              </a:solidFill>
            </a:endParaRPr>
          </a:p>
          <a:p>
            <a:pPr marL="742950" lvl="1" indent="-285750" algn="just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much less expensive to perform and can be completed in much less time than a prospective study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6048-DD20-4C36-B8EE-D896C25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Two main study designs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9859BE5-795A-4CE6-8CF6-9C889B98F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835"/>
          <a:stretch/>
        </p:blipFill>
        <p:spPr>
          <a:xfrm>
            <a:off x="579789" y="2436190"/>
            <a:ext cx="3992211" cy="383894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70784EC-D4C5-4714-A383-C8AF92021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7554" r="50997" b="149"/>
          <a:stretch/>
        </p:blipFill>
        <p:spPr>
          <a:xfrm>
            <a:off x="4792990" y="2436190"/>
            <a:ext cx="3771223" cy="3803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73F8E-34CB-499C-987B-9CF24F4FADAD}"/>
              </a:ext>
            </a:extLst>
          </p:cNvPr>
          <p:cNvSpPr txBox="1"/>
          <p:nvPr/>
        </p:nvSpPr>
        <p:spPr>
          <a:xfrm>
            <a:off x="1634451" y="1849349"/>
            <a:ext cx="1882886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Cohort Study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BC69B-27FD-4757-8411-DA6CD79AF905}"/>
              </a:ext>
            </a:extLst>
          </p:cNvPr>
          <p:cNvSpPr txBox="1"/>
          <p:nvPr/>
        </p:nvSpPr>
        <p:spPr>
          <a:xfrm>
            <a:off x="5140040" y="1849349"/>
            <a:ext cx="307712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Cross-sectional Study</a:t>
            </a:r>
          </a:p>
        </p:txBody>
      </p:sp>
    </p:spTree>
    <p:extLst>
      <p:ext uri="{BB962C8B-B14F-4D97-AF65-F5344CB8AC3E}">
        <p14:creationId xmlns:p14="http://schemas.microsoft.com/office/powerpoint/2010/main" val="28273826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446838" y="4016375"/>
            <a:ext cx="13096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2400" b="0"/>
              <a:t>Illness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3657600" y="5500688"/>
            <a:ext cx="235902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/>
              <a:t>Did not eat food</a:t>
            </a:r>
          </a:p>
        </p:txBody>
      </p:sp>
      <p:sp>
        <p:nvSpPr>
          <p:cNvPr id="8196" name="Text Box 29"/>
          <p:cNvSpPr txBox="1">
            <a:spLocks noChangeArrowheads="1"/>
          </p:cNvSpPr>
          <p:nvPr/>
        </p:nvSpPr>
        <p:spPr bwMode="auto">
          <a:xfrm>
            <a:off x="6446838" y="4614863"/>
            <a:ext cx="16430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2400" b="0"/>
              <a:t>No illness</a:t>
            </a:r>
          </a:p>
        </p:txBody>
      </p:sp>
      <p:sp>
        <p:nvSpPr>
          <p:cNvPr id="8197" name="Text Box 31"/>
          <p:cNvSpPr txBox="1">
            <a:spLocks noChangeArrowheads="1"/>
          </p:cNvSpPr>
          <p:nvPr/>
        </p:nvSpPr>
        <p:spPr bwMode="auto">
          <a:xfrm>
            <a:off x="6434138" y="5226050"/>
            <a:ext cx="11128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2400" b="0"/>
              <a:t>Illness</a:t>
            </a:r>
          </a:p>
        </p:txBody>
      </p:sp>
      <p:sp>
        <p:nvSpPr>
          <p:cNvPr id="8198" name="Text Box 32"/>
          <p:cNvSpPr txBox="1">
            <a:spLocks noChangeArrowheads="1"/>
          </p:cNvSpPr>
          <p:nvPr/>
        </p:nvSpPr>
        <p:spPr bwMode="auto">
          <a:xfrm>
            <a:off x="6434138" y="5872163"/>
            <a:ext cx="17192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2400" b="0"/>
              <a:t>No illness</a:t>
            </a:r>
          </a:p>
        </p:txBody>
      </p:sp>
      <p:sp>
        <p:nvSpPr>
          <p:cNvPr id="8199" name="Rectangle 38"/>
          <p:cNvSpPr>
            <a:spLocks noChangeArrowheads="1"/>
          </p:cNvSpPr>
          <p:nvPr/>
        </p:nvSpPr>
        <p:spPr bwMode="auto">
          <a:xfrm>
            <a:off x="457200" y="36513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000" dirty="0">
                <a:latin typeface="Calibri" panose="020F0502020204030204" pitchFamily="34" charset="0"/>
                <a:cs typeface="+mn-cs"/>
              </a:rPr>
              <a:t>An Example of Cohort Study</a:t>
            </a:r>
          </a:p>
        </p:txBody>
      </p:sp>
      <p:sp>
        <p:nvSpPr>
          <p:cNvPr id="8200" name="Text Box 40"/>
          <p:cNvSpPr txBox="1">
            <a:spLocks noChangeArrowheads="1"/>
          </p:cNvSpPr>
          <p:nvPr/>
        </p:nvSpPr>
        <p:spPr bwMode="auto">
          <a:xfrm>
            <a:off x="457200" y="685800"/>
            <a:ext cx="8382000" cy="259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 b="0" dirty="0"/>
              <a:t>A disease-free group in which outbreak (expected) to occur later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 b="0" dirty="0"/>
              <a:t>Compare attack rates among people who ate and did not eat certain food(s)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 b="0" dirty="0"/>
              <a:t>Higher attack rates among people eating a food (compared to those not eating it) suggest the food might be associated with illness</a:t>
            </a:r>
          </a:p>
        </p:txBody>
      </p:sp>
      <p:sp>
        <p:nvSpPr>
          <p:cNvPr id="8201" name="Text Box 47"/>
          <p:cNvSpPr txBox="1">
            <a:spLocks noChangeArrowheads="1"/>
          </p:cNvSpPr>
          <p:nvPr/>
        </p:nvSpPr>
        <p:spPr bwMode="auto">
          <a:xfrm>
            <a:off x="3687763" y="4306888"/>
            <a:ext cx="133032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/>
              <a:t>Ate food</a:t>
            </a:r>
          </a:p>
        </p:txBody>
      </p:sp>
      <p:cxnSp>
        <p:nvCxnSpPr>
          <p:cNvPr id="8202" name="AutoShape 53"/>
          <p:cNvCxnSpPr>
            <a:cxnSpLocks noChangeShapeType="1"/>
            <a:stCxn id="8201" idx="3"/>
            <a:endCxn id="8194" idx="1"/>
          </p:cNvCxnSpPr>
          <p:nvPr/>
        </p:nvCxnSpPr>
        <p:spPr bwMode="auto">
          <a:xfrm flipV="1">
            <a:off x="5018088" y="4205288"/>
            <a:ext cx="1428750" cy="3317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" name="AutoShape 54"/>
          <p:cNvCxnSpPr>
            <a:cxnSpLocks noChangeShapeType="1"/>
            <a:stCxn id="8201" idx="3"/>
            <a:endCxn id="8196" idx="1"/>
          </p:cNvCxnSpPr>
          <p:nvPr/>
        </p:nvCxnSpPr>
        <p:spPr bwMode="auto">
          <a:xfrm>
            <a:off x="5018088" y="4537075"/>
            <a:ext cx="142875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56"/>
          <p:cNvCxnSpPr>
            <a:cxnSpLocks noChangeShapeType="1"/>
            <a:stCxn id="8195" idx="3"/>
            <a:endCxn id="8197" idx="1"/>
          </p:cNvCxnSpPr>
          <p:nvPr/>
        </p:nvCxnSpPr>
        <p:spPr bwMode="auto">
          <a:xfrm flipV="1">
            <a:off x="6016625" y="5414963"/>
            <a:ext cx="417513" cy="315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57"/>
          <p:cNvCxnSpPr>
            <a:cxnSpLocks noChangeShapeType="1"/>
            <a:stCxn id="8195" idx="3"/>
            <a:endCxn id="8198" idx="1"/>
          </p:cNvCxnSpPr>
          <p:nvPr/>
        </p:nvCxnSpPr>
        <p:spPr bwMode="auto">
          <a:xfrm>
            <a:off x="6016625" y="5730875"/>
            <a:ext cx="417513" cy="33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6" name="Text Box 64"/>
          <p:cNvSpPr txBox="1">
            <a:spLocks noChangeArrowheads="1"/>
          </p:cNvSpPr>
          <p:nvPr/>
        </p:nvSpPr>
        <p:spPr bwMode="auto">
          <a:xfrm>
            <a:off x="796925" y="4785946"/>
            <a:ext cx="2168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0" dirty="0"/>
              <a:t>a disease-</a:t>
            </a:r>
          </a:p>
          <a:p>
            <a:pPr algn="ctr"/>
            <a:r>
              <a:rPr lang="en-US" altLang="en-US" sz="2400" b="0" dirty="0"/>
              <a:t>free group</a:t>
            </a:r>
          </a:p>
        </p:txBody>
      </p:sp>
      <p:sp>
        <p:nvSpPr>
          <p:cNvPr id="8207" name="Oval 65"/>
          <p:cNvSpPr>
            <a:spLocks noChangeArrowheads="1"/>
          </p:cNvSpPr>
          <p:nvPr/>
        </p:nvSpPr>
        <p:spPr bwMode="auto">
          <a:xfrm>
            <a:off x="796925" y="4660900"/>
            <a:ext cx="2174875" cy="1001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208" name="Elbow Connector 2"/>
          <p:cNvCxnSpPr>
            <a:cxnSpLocks noChangeShapeType="1"/>
            <a:stCxn id="8206" idx="3"/>
            <a:endCxn id="8201" idx="1"/>
          </p:cNvCxnSpPr>
          <p:nvPr/>
        </p:nvCxnSpPr>
        <p:spPr bwMode="auto">
          <a:xfrm flipV="1">
            <a:off x="2965450" y="4537075"/>
            <a:ext cx="722313" cy="6635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Elbow Connector 5"/>
          <p:cNvCxnSpPr>
            <a:cxnSpLocks noChangeShapeType="1"/>
            <a:stCxn id="8206" idx="3"/>
            <a:endCxn id="8195" idx="1"/>
          </p:cNvCxnSpPr>
          <p:nvPr/>
        </p:nvCxnSpPr>
        <p:spPr bwMode="auto">
          <a:xfrm>
            <a:off x="2965450" y="5200650"/>
            <a:ext cx="692150" cy="530225"/>
          </a:xfrm>
          <a:prstGeom prst="bentConnector3">
            <a:avLst>
              <a:gd name="adj1" fmla="val 5367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04794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3"/>
          <p:cNvSpPr txBox="1"/>
          <p:nvPr/>
        </p:nvSpPr>
        <p:spPr>
          <a:xfrm>
            <a:off x="655319" y="1031419"/>
            <a:ext cx="8138161" cy="395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t>Measure of association for a cohort study</a:t>
            </a: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t>Compares proportion of people who ate the food who became ill with the proportion of people did not eat the food who became ill</a:t>
            </a: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endParaRPr sz="2800" b="1"/>
          </a:p>
          <a:p>
            <a:pPr marL="457200" indent="-457200">
              <a:spcBef>
                <a:spcPts val="600"/>
              </a:spcBef>
              <a:buSzPct val="100000"/>
              <a:buChar char="•"/>
              <a:defRPr sz="2200"/>
            </a:pPr>
            <a:r>
              <a:t>Q: How much more likely is it for people who ate the food to become ill than people not eating the food?</a:t>
            </a:r>
            <a:endParaRPr sz="2800" b="1"/>
          </a:p>
        </p:txBody>
      </p:sp>
      <p:sp>
        <p:nvSpPr>
          <p:cNvPr id="153" name="Rectangle 44"/>
          <p:cNvSpPr txBox="1"/>
          <p:nvPr/>
        </p:nvSpPr>
        <p:spPr>
          <a:xfrm>
            <a:off x="2931250" y="2915565"/>
            <a:ext cx="4925060" cy="74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200" u="sng"/>
            </a:pPr>
            <a:r>
              <a:t>attack rate among exposed</a:t>
            </a:r>
            <a:r>
              <a:rPr u="none"/>
              <a:t>          </a:t>
            </a:r>
            <a:endParaRPr sz="2800" b="1"/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200"/>
            </a:pPr>
            <a:r>
              <a:t>attack rate among unexposed</a:t>
            </a:r>
          </a:p>
        </p:txBody>
      </p:sp>
      <p:sp>
        <p:nvSpPr>
          <p:cNvPr id="154" name="Text Box 45"/>
          <p:cNvSpPr txBox="1"/>
          <p:nvPr/>
        </p:nvSpPr>
        <p:spPr>
          <a:xfrm>
            <a:off x="960032" y="2902195"/>
            <a:ext cx="1432561" cy="74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300"/>
              </a:spcBef>
              <a:defRPr sz="2200"/>
            </a:lvl1pPr>
          </a:lstStyle>
          <a:p>
            <a:r>
              <a:t>Relative risk</a:t>
            </a:r>
          </a:p>
        </p:txBody>
      </p:sp>
      <p:sp>
        <p:nvSpPr>
          <p:cNvPr id="155" name="Text Box 46"/>
          <p:cNvSpPr txBox="1"/>
          <p:nvPr/>
        </p:nvSpPr>
        <p:spPr>
          <a:xfrm>
            <a:off x="2702650" y="3027359"/>
            <a:ext cx="36576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/>
            </a:lvl1pPr>
          </a:lstStyle>
          <a:p>
            <a:r>
              <a:t>=</a:t>
            </a:r>
          </a:p>
        </p:txBody>
      </p:sp>
      <p:sp>
        <p:nvSpPr>
          <p:cNvPr id="156" name="Rectangle 38"/>
          <p:cNvSpPr txBox="1"/>
          <p:nvPr/>
        </p:nvSpPr>
        <p:spPr>
          <a:xfrm>
            <a:off x="655319" y="215306"/>
            <a:ext cx="8138161" cy="51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90000"/>
              </a:lnSpc>
              <a:defRPr sz="3000" b="1"/>
            </a:lvl1pPr>
          </a:lstStyle>
          <a:p>
            <a:r>
              <a:rPr dirty="0"/>
              <a:t>Relative Risk</a:t>
            </a:r>
            <a:r>
              <a:rPr lang="en-US" dirty="0"/>
              <a:t> / Risk Ratio</a:t>
            </a:r>
            <a:r>
              <a:rPr dirty="0"/>
              <a:t> (RR)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 txBox="1">
            <a:spLocks noGrp="1"/>
          </p:cNvSpPr>
          <p:nvPr>
            <p:ph type="title"/>
          </p:nvPr>
        </p:nvSpPr>
        <p:spPr>
          <a:xfrm>
            <a:off x="381000" y="212722"/>
            <a:ext cx="8077200" cy="563564"/>
          </a:xfrm>
          <a:prstGeom prst="rect">
            <a:avLst/>
          </a:prstGeom>
        </p:spPr>
        <p:txBody>
          <a:bodyPr/>
          <a:lstStyle>
            <a:lvl1pPr>
              <a:defRPr sz="2700" b="1"/>
            </a:lvl1pPr>
          </a:lstStyle>
          <a:p>
            <a:r>
              <a:t>Example: Outbreak of Salmonella at a Hospital</a:t>
            </a:r>
          </a:p>
        </p:txBody>
      </p:sp>
      <p:sp>
        <p:nvSpPr>
          <p:cNvPr id="161" name="Rectangle 3"/>
          <p:cNvSpPr txBox="1">
            <a:spLocks noGrp="1"/>
          </p:cNvSpPr>
          <p:nvPr>
            <p:ph type="body" sz="quarter" idx="1"/>
          </p:nvPr>
        </p:nvSpPr>
        <p:spPr>
          <a:xfrm>
            <a:off x="381000" y="1019174"/>
            <a:ext cx="8382000" cy="1209676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500"/>
              </a:spcBef>
              <a:buSzTx/>
              <a:buNone/>
              <a:defRPr sz="2134"/>
            </a:pPr>
            <a:r>
              <a:rPr dirty="0"/>
              <a:t>Returning to the outbreak of salmonella:</a:t>
            </a:r>
          </a:p>
          <a:p>
            <a:pPr marL="227901" indent="-227901" defTabSz="886968">
              <a:spcBef>
                <a:spcPts val="500"/>
              </a:spcBef>
              <a:defRPr sz="2134"/>
            </a:pPr>
            <a:r>
              <a:rPr dirty="0"/>
              <a:t>212 (37%) of 571 attending lunch became ill</a:t>
            </a:r>
            <a:r>
              <a:rPr lang="en-US" dirty="0"/>
              <a:t>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*exposed*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227901" indent="-227901" defTabSz="886968">
              <a:spcBef>
                <a:spcPts val="500"/>
              </a:spcBef>
              <a:defRPr sz="2134"/>
            </a:pPr>
            <a:r>
              <a:rPr dirty="0"/>
              <a:t>12 (7%) of 165 not attending lunch became ill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*unexposed*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9" name="Group 1"/>
          <p:cNvGrpSpPr/>
          <p:nvPr/>
        </p:nvGrpSpPr>
        <p:grpSpPr>
          <a:xfrm>
            <a:off x="240983" y="2424833"/>
            <a:ext cx="8662035" cy="810490"/>
            <a:chOff x="0" y="0"/>
            <a:chExt cx="8662034" cy="810488"/>
          </a:xfrm>
        </p:grpSpPr>
        <p:sp>
          <p:nvSpPr>
            <p:cNvPr id="162" name="Rectangle 44"/>
            <p:cNvSpPr txBox="1"/>
            <p:nvPr/>
          </p:nvSpPr>
          <p:spPr>
            <a:xfrm>
              <a:off x="1341437" y="55378"/>
              <a:ext cx="4925060" cy="74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 sz="2200" u="sng"/>
              </a:pPr>
              <a:r>
                <a:t>attack rate (attended)</a:t>
              </a:r>
              <a:r>
                <a:rPr u="none"/>
                <a:t>          </a:t>
              </a:r>
              <a:endParaRPr sz="2800" b="1"/>
            </a:p>
            <a:p>
              <a:pPr algn="ctr"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  <a:defRPr sz="2200"/>
              </a:pPr>
              <a:r>
                <a:t>attack rate (did not attend)</a:t>
              </a:r>
            </a:p>
          </p:txBody>
        </p:sp>
        <p:sp>
          <p:nvSpPr>
            <p:cNvPr id="163" name="Text Box 45"/>
            <p:cNvSpPr txBox="1"/>
            <p:nvPr/>
          </p:nvSpPr>
          <p:spPr>
            <a:xfrm>
              <a:off x="0" y="67789"/>
              <a:ext cx="1432561" cy="74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300"/>
                </a:spcBef>
                <a:defRPr sz="2200"/>
              </a:lvl1pPr>
            </a:lstStyle>
            <a:p>
              <a:r>
                <a:t>Relative risk</a:t>
              </a:r>
            </a:p>
          </p:txBody>
        </p:sp>
        <p:sp>
          <p:nvSpPr>
            <p:cNvPr id="164" name="Text Box 46"/>
            <p:cNvSpPr txBox="1"/>
            <p:nvPr/>
          </p:nvSpPr>
          <p:spPr>
            <a:xfrm>
              <a:off x="1317624" y="212725"/>
              <a:ext cx="365761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600"/>
                </a:spcBef>
                <a:defRPr sz="2800"/>
              </a:lvl1pPr>
            </a:lstStyle>
            <a:p>
              <a:r>
                <a:t>=</a:t>
              </a:r>
            </a:p>
          </p:txBody>
        </p:sp>
        <p:sp>
          <p:nvSpPr>
            <p:cNvPr id="165" name="Text Box 49"/>
            <p:cNvSpPr txBox="1"/>
            <p:nvPr/>
          </p:nvSpPr>
          <p:spPr>
            <a:xfrm>
              <a:off x="5835649" y="212725"/>
              <a:ext cx="365761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600"/>
                </a:spcBef>
                <a:defRPr sz="2800"/>
              </a:lvl1pPr>
            </a:lstStyle>
            <a:p>
              <a:r>
                <a:t>=</a:t>
              </a:r>
            </a:p>
          </p:txBody>
        </p:sp>
        <p:sp>
          <p:nvSpPr>
            <p:cNvPr id="166" name="Text Box 50"/>
            <p:cNvSpPr txBox="1"/>
            <p:nvPr/>
          </p:nvSpPr>
          <p:spPr>
            <a:xfrm>
              <a:off x="6423024" y="0"/>
              <a:ext cx="822961" cy="74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spcBef>
                  <a:spcPts val="1300"/>
                </a:spcBef>
                <a:defRPr sz="2200" u="sng"/>
              </a:pPr>
              <a:r>
                <a:t>37%</a:t>
              </a:r>
              <a:r>
                <a:rPr u="none"/>
                <a:t>       7%</a:t>
              </a:r>
            </a:p>
          </p:txBody>
        </p:sp>
        <p:sp>
          <p:nvSpPr>
            <p:cNvPr id="167" name="Text Box 51"/>
            <p:cNvSpPr txBox="1"/>
            <p:nvPr/>
          </p:nvSpPr>
          <p:spPr>
            <a:xfrm>
              <a:off x="7359649" y="212725"/>
              <a:ext cx="365761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600"/>
                </a:spcBef>
                <a:defRPr sz="2800"/>
              </a:lvl1pPr>
            </a:lstStyle>
            <a:p>
              <a:r>
                <a:t>=</a:t>
              </a:r>
            </a:p>
          </p:txBody>
        </p:sp>
        <p:sp>
          <p:nvSpPr>
            <p:cNvPr id="168" name="Text Box 52"/>
            <p:cNvSpPr txBox="1"/>
            <p:nvPr/>
          </p:nvSpPr>
          <p:spPr>
            <a:xfrm>
              <a:off x="7839074" y="212725"/>
              <a:ext cx="822961" cy="412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300"/>
                </a:spcBef>
                <a:defRPr sz="2200"/>
              </a:lvl1pPr>
            </a:lstStyle>
            <a:p>
              <a:r>
                <a:t>5.3</a:t>
              </a:r>
            </a:p>
          </p:txBody>
        </p:sp>
      </p:grpSp>
      <p:sp>
        <p:nvSpPr>
          <p:cNvPr id="170" name="Text Box 43"/>
          <p:cNvSpPr txBox="1"/>
          <p:nvPr/>
        </p:nvSpPr>
        <p:spPr>
          <a:xfrm>
            <a:off x="426719" y="3525837"/>
            <a:ext cx="8290561" cy="2118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1300"/>
              </a:spcBef>
              <a:buSzPct val="100000"/>
              <a:buFont typeface="Arial"/>
              <a:buChar char="•"/>
              <a:defRPr sz="2200"/>
            </a:pPr>
            <a:r>
              <a:rPr dirty="0"/>
              <a:t>A relative risk of 5.3 </a:t>
            </a:r>
            <a:r>
              <a:rPr lang="en-US" dirty="0"/>
              <a:t>: </a:t>
            </a:r>
            <a:r>
              <a:rPr dirty="0"/>
              <a:t>people who attended the luncheon were about 5 times more likely to become ill than those who did not attend</a:t>
            </a:r>
            <a:endParaRPr sz="2800" b="1" dirty="0"/>
          </a:p>
          <a:p>
            <a:pPr>
              <a:spcBef>
                <a:spcPts val="1300"/>
              </a:spcBef>
              <a:buSzPct val="100000"/>
              <a:defRPr sz="2200"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Attending the luncheon might be a risk factor for </a:t>
            </a:r>
            <a:endParaRPr lang="en-US" dirty="0"/>
          </a:p>
          <a:p>
            <a:pPr>
              <a:spcBef>
                <a:spcPts val="1300"/>
              </a:spcBef>
              <a:buSzPct val="100000"/>
              <a:defRPr sz="2200"/>
            </a:pPr>
            <a:r>
              <a:rPr lang="en-US" dirty="0"/>
              <a:t>        </a:t>
            </a:r>
            <a:r>
              <a:rPr dirty="0"/>
              <a:t>salmonellosis in this outbreak</a:t>
            </a:r>
          </a:p>
        </p:txBody>
      </p:sp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5261943"/>
            <a:ext cx="3019425" cy="151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11770</TotalTime>
  <Words>1704</Words>
  <Application>Microsoft Office PowerPoint</Application>
  <PresentationFormat>On-screen Show (4:3)</PresentationFormat>
  <Paragraphs>232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Helvetica</vt:lpstr>
      <vt:lpstr>Symbol</vt:lpstr>
      <vt:lpstr>Wingdings</vt:lpstr>
      <vt:lpstr>Modeling_Theme</vt:lpstr>
      <vt:lpstr>EE3211 Modelling Techniques</vt:lpstr>
      <vt:lpstr>Overview</vt:lpstr>
      <vt:lpstr>PowerPoint Presentation</vt:lpstr>
      <vt:lpstr>PowerPoint Presentation</vt:lpstr>
      <vt:lpstr>PowerPoint Presentation</vt:lpstr>
      <vt:lpstr>Two main study designs</vt:lpstr>
      <vt:lpstr>PowerPoint Presentation</vt:lpstr>
      <vt:lpstr>PowerPoint Presentation</vt:lpstr>
      <vt:lpstr>Example: Outbreak of Salmonella at a Hospital</vt:lpstr>
      <vt:lpstr>Magnitudes of Relative Risk</vt:lpstr>
      <vt:lpstr>Case-Control Study</vt:lpstr>
      <vt:lpstr>Example: Outbreak of Botulism  in Vancouver, B.C.</vt:lpstr>
      <vt:lpstr>Odds Ratio</vt:lpstr>
      <vt:lpstr>PowerPoint Presentation</vt:lpstr>
      <vt:lpstr>Odds Ratio Calculation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 of Logistic-Regression Parameters</vt:lpstr>
      <vt:lpstr>Example on Infectious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Modelling Techniques</dc:title>
  <dc:creator>cityu</dc:creator>
  <cp:lastModifiedBy>cityukatiechan@gmail.com</cp:lastModifiedBy>
  <cp:revision>82</cp:revision>
  <dcterms:modified xsi:type="dcterms:W3CDTF">2021-03-25T11:14:55Z</dcterms:modified>
</cp:coreProperties>
</file>