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F8CD-F718-43F3-A6E2-6279E2F63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7FB8C-9496-4C93-9771-3849048A1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B5CA-3626-4EEC-AB51-7108C055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2559-6FB9-435F-9BE3-E089907F629A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674AF-3212-4A96-BF43-1DAF4F0E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FC6BA-A83C-4B62-9647-7959CC46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E7DB-BBA4-461B-8E34-EC723A4A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7572-957B-4AA3-98AE-FF87529B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B2F32-8302-4CCF-922E-2D56F0DBA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EB178-9000-465F-BD1E-5A30B9C02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2559-6FB9-435F-9BE3-E089907F629A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F1EF0-E3D0-4277-A96B-FC872D17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1D2FB-DFFD-4D02-9A00-546BC726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E7DB-BBA4-461B-8E34-EC723A4A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8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EB6EF-B703-4AB8-BE15-39078BB42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03A4F-6800-4FED-9986-061DE96ED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98B02-059A-4ABC-8587-6CE3DCDB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2559-6FB9-435F-9BE3-E089907F629A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8F687-D3B2-4032-9C94-0B1F01FBF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E739A-CB4C-4CA0-91AD-1CF00EA1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E7DB-BBA4-461B-8E34-EC723A4A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0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7865-B563-4F76-B5D6-DDC9233B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EE537-A9E9-49AE-9E3A-59DF3662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D63EB-3ED1-457B-BD64-F0F3217A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2559-6FB9-435F-9BE3-E089907F629A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E14C2-5600-4211-896C-4004D832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70651-9DA2-44A7-85B3-2F6A0470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E7DB-BBA4-461B-8E34-EC723A4A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C40E-155A-4BFA-82CB-B807C8BB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9D14A-3084-4AD8-AD30-0B076B346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A79F2-D355-44FA-906F-AB9A2227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2559-6FB9-435F-9BE3-E089907F629A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55EB3-63F8-4808-89E4-214DC64E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BAB3-CD05-4F6E-BF69-4987A33C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E7DB-BBA4-461B-8E34-EC723A4A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7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4228-54D9-427A-BACC-3153F7D7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314A-A90C-49F4-906C-5AD165CE0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EDDE3-C77B-4230-ADEA-66EC6185F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9AFAD-703E-4A75-BE06-23042B69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2559-6FB9-435F-9BE3-E089907F629A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840BA-D2E2-4200-9463-3BAACB84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A00E8-C2B0-42A4-9A43-A3928579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E7DB-BBA4-461B-8E34-EC723A4A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7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8CB0-D0B2-4478-84A5-704055490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F6D0F-CEFB-456A-BB5F-3DE6626B0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C0C67-F0A0-4105-A98C-EE1B9014A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C25DC-2825-45DE-B5D8-C92AC2626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37FF6-F28C-4741-8F53-D611B0C68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9CEDF-90EC-4C5A-B353-99EDC49B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2559-6FB9-435F-9BE3-E089907F629A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97C0C-CC3A-494A-8E6F-F2D274DC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D6260-8239-4BAF-B6F3-9E282149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E7DB-BBA4-461B-8E34-EC723A4A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7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A7D3-26AF-49D7-B813-137C6DDF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EF8BD-3C0A-4C13-BE76-25C33749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2559-6FB9-435F-9BE3-E089907F629A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BD624-B3DC-4BC1-8D07-44CE7E4B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1CCC5-C296-4A05-B0A5-8F2D99E1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E7DB-BBA4-461B-8E34-EC723A4A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6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EAF01-378E-4067-97AF-F66BF4FB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2559-6FB9-435F-9BE3-E089907F629A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4FE12-7003-4989-82D9-D37F9CD6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8772B-FAF2-441A-BAF9-7C4388F9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E7DB-BBA4-461B-8E34-EC723A4A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8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0878-6D6D-4CB1-A16A-9B11AD4B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ECFC-118A-496D-94AD-B3233B54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C9AA9-E398-44E7-A19C-DFF4F844D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06B98-95D9-4CFD-82D1-1FFFB815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2559-6FB9-435F-9BE3-E089907F629A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7431E-0982-42F9-A575-05B202CE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10AD4-B97A-4966-BB11-F844C015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E7DB-BBA4-461B-8E34-EC723A4A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7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E61B-D515-4E4C-9F37-7D48754B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1CED2-9E71-4C7A-8703-AACA24B5B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49A0D-AB64-4D14-BD36-27C11E505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C8525-C74E-4770-8F0A-42A3A3BB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2559-6FB9-435F-9BE3-E089907F629A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577B4-023D-41FC-937D-7D6621C7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0C56E-184C-472D-A758-FCF0B1B9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E7DB-BBA4-461B-8E34-EC723A4A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5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B4B21-DFB2-4DD5-AD0F-2FA4713D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9EAC2-728F-4CCC-A7F3-9F0AB6B13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BF925-A20C-4548-9CBB-5FF9BBCF5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02559-6FB9-435F-9BE3-E089907F629A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141F5-1410-4258-8774-05DE6B0CF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98F45-F73E-4991-9C79-AC685B948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2E7DB-BBA4-461B-8E34-EC723A4A6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4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DD9CC-56BD-4A08-87EA-D2CB149EE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Percentile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FA3CD-A289-4D0C-B28C-50A6F47D1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9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0F6D-0126-4885-83F6-0A422300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on Percentile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3317E-5279-4B06-BF61-6721E8C4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  <a:effectLst/>
              </a:rPr>
              <a:t>The </a:t>
            </a:r>
            <a:r>
              <a:rPr lang="en-US" dirty="0" err="1">
                <a:solidFill>
                  <a:srgbClr val="0000FF"/>
                </a:solidFill>
                <a:effectLst/>
              </a:rPr>
              <a:t>pth</a:t>
            </a:r>
            <a:r>
              <a:rPr lang="en-US" dirty="0">
                <a:solidFill>
                  <a:srgbClr val="0000FF"/>
                </a:solidFill>
                <a:effectLst/>
              </a:rPr>
              <a:t> percentile</a:t>
            </a:r>
            <a:br>
              <a:rPr lang="en-US" dirty="0">
                <a:solidFill>
                  <a:srgbClr val="0000FF"/>
                </a:solidFill>
                <a:effectLst/>
              </a:rPr>
            </a:br>
            <a:r>
              <a:rPr lang="en-US" dirty="0">
                <a:solidFill>
                  <a:srgbClr val="0000FF"/>
                </a:solidFill>
                <a:effectLst/>
              </a:rPr>
              <a:t>➢ If np/100 is not an integer (where k = largest integer less than np/100) : The (k+1)</a:t>
            </a:r>
            <a:r>
              <a:rPr lang="en-US" dirty="0" err="1">
                <a:solidFill>
                  <a:srgbClr val="0000FF"/>
                </a:solidFill>
                <a:effectLst/>
              </a:rPr>
              <a:t>th</a:t>
            </a:r>
            <a:r>
              <a:rPr lang="en-US" dirty="0">
                <a:solidFill>
                  <a:srgbClr val="0000FF"/>
                </a:solidFill>
                <a:effectLst/>
              </a:rPr>
              <a:t> smallest sample point</a:t>
            </a:r>
            <a:br>
              <a:rPr lang="en-US" dirty="0">
                <a:solidFill>
                  <a:srgbClr val="0000FF"/>
                </a:solidFill>
                <a:effectLst/>
              </a:rPr>
            </a:br>
            <a:r>
              <a:rPr lang="en-US" dirty="0">
                <a:solidFill>
                  <a:srgbClr val="0000FF"/>
                </a:solidFill>
                <a:effectLst/>
              </a:rPr>
              <a:t>➢ If np/100 is an integer: average of the (np/100)</a:t>
            </a:r>
            <a:r>
              <a:rPr lang="en-US" dirty="0" err="1">
                <a:solidFill>
                  <a:srgbClr val="0000FF"/>
                </a:solidFill>
                <a:effectLst/>
              </a:rPr>
              <a:t>th</a:t>
            </a:r>
            <a:r>
              <a:rPr lang="en-US" dirty="0">
                <a:solidFill>
                  <a:srgbClr val="0000FF"/>
                </a:solidFill>
                <a:effectLst/>
              </a:rPr>
              <a:t> and (np/100 +1)</a:t>
            </a:r>
            <a:r>
              <a:rPr lang="en-US" dirty="0" err="1">
                <a:solidFill>
                  <a:srgbClr val="0000FF"/>
                </a:solidFill>
                <a:effectLst/>
              </a:rPr>
              <a:t>th</a:t>
            </a:r>
            <a:r>
              <a:rPr lang="en-US" dirty="0">
                <a:solidFill>
                  <a:srgbClr val="0000FF"/>
                </a:solidFill>
                <a:effectLst/>
              </a:rPr>
              <a:t> smallest observations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Example: </a:t>
            </a:r>
            <a:r>
              <a:rPr lang="en-US" dirty="0">
                <a:solidFill>
                  <a:srgbClr val="2D3B45"/>
                </a:solidFill>
                <a:effectLst/>
                <a:latin typeface="Lato Extended"/>
              </a:rPr>
              <a:t>30  40  45  52  77  77  80  92  93</a:t>
            </a:r>
          </a:p>
          <a:p>
            <a:pPr marL="0" indent="0">
              <a:buNone/>
            </a:pPr>
            <a:r>
              <a:rPr lang="en-US" dirty="0"/>
              <a:t>25th percentile: </a:t>
            </a:r>
            <a:endParaRPr lang="en-US" dirty="0">
              <a:solidFill>
                <a:srgbClr val="2D3B45"/>
              </a:solidFill>
              <a:effectLst/>
              <a:latin typeface="Lato Extended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D3B45"/>
                </a:solidFill>
                <a:latin typeface="Lato Extended"/>
              </a:rPr>
              <a:t>n</a:t>
            </a:r>
            <a:r>
              <a:rPr lang="en-US" dirty="0">
                <a:solidFill>
                  <a:srgbClr val="2D3B45"/>
                </a:solidFill>
                <a:effectLst/>
                <a:latin typeface="Lato Extended"/>
              </a:rPr>
              <a:t>=9 and p=25</a:t>
            </a:r>
            <a:endParaRPr lang="en-US" dirty="0">
              <a:solidFill>
                <a:srgbClr val="0000FF"/>
              </a:solidFill>
              <a:effectLst/>
              <a:latin typeface="Lato Extended"/>
            </a:endParaRPr>
          </a:p>
          <a:p>
            <a:pPr marL="0" indent="0">
              <a:buNone/>
            </a:pPr>
            <a:r>
              <a:rPr lang="en-US" dirty="0"/>
              <a:t>np/100 = 2.25 , is not integer</a:t>
            </a:r>
          </a:p>
          <a:p>
            <a:pPr marL="0" indent="0">
              <a:buNone/>
            </a:pPr>
            <a:r>
              <a:rPr lang="en-US" dirty="0"/>
              <a:t>k=2 --&gt; (k+1)=2+1=3rd smallest sample point = 45</a:t>
            </a:r>
          </a:p>
        </p:txBody>
      </p:sp>
    </p:spTree>
    <p:extLst>
      <p:ext uri="{BB962C8B-B14F-4D97-AF65-F5344CB8AC3E}">
        <p14:creationId xmlns:p14="http://schemas.microsoft.com/office/powerpoint/2010/main" val="329841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0F6D-0126-4885-83F6-0A422300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on Percentile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3317E-5279-4B06-BF61-6721E8C4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  <a:effectLst/>
              </a:rPr>
              <a:t>The </a:t>
            </a:r>
            <a:r>
              <a:rPr lang="en-US" dirty="0" err="1">
                <a:solidFill>
                  <a:srgbClr val="0000FF"/>
                </a:solidFill>
                <a:effectLst/>
              </a:rPr>
              <a:t>pth</a:t>
            </a:r>
            <a:r>
              <a:rPr lang="en-US" dirty="0">
                <a:solidFill>
                  <a:srgbClr val="0000FF"/>
                </a:solidFill>
                <a:effectLst/>
              </a:rPr>
              <a:t> percentile</a:t>
            </a:r>
            <a:br>
              <a:rPr lang="en-US" dirty="0">
                <a:solidFill>
                  <a:srgbClr val="0000FF"/>
                </a:solidFill>
                <a:effectLst/>
              </a:rPr>
            </a:br>
            <a:r>
              <a:rPr lang="en-US" dirty="0">
                <a:solidFill>
                  <a:srgbClr val="0000FF"/>
                </a:solidFill>
                <a:effectLst/>
              </a:rPr>
              <a:t>➢ If np/100 is not an integer (where k = largest integer less than np/100) : The (k+1)</a:t>
            </a:r>
            <a:r>
              <a:rPr lang="en-US" dirty="0" err="1">
                <a:solidFill>
                  <a:srgbClr val="0000FF"/>
                </a:solidFill>
                <a:effectLst/>
              </a:rPr>
              <a:t>th</a:t>
            </a:r>
            <a:r>
              <a:rPr lang="en-US" dirty="0">
                <a:solidFill>
                  <a:srgbClr val="0000FF"/>
                </a:solidFill>
                <a:effectLst/>
              </a:rPr>
              <a:t> smallest sample point</a:t>
            </a:r>
            <a:br>
              <a:rPr lang="en-US" dirty="0">
                <a:solidFill>
                  <a:srgbClr val="0000FF"/>
                </a:solidFill>
                <a:effectLst/>
              </a:rPr>
            </a:br>
            <a:r>
              <a:rPr lang="en-US" dirty="0">
                <a:solidFill>
                  <a:srgbClr val="0000FF"/>
                </a:solidFill>
                <a:effectLst/>
              </a:rPr>
              <a:t>➢ If np/100 is an integer: average of the (np/100)</a:t>
            </a:r>
            <a:r>
              <a:rPr lang="en-US" dirty="0" err="1">
                <a:solidFill>
                  <a:srgbClr val="0000FF"/>
                </a:solidFill>
                <a:effectLst/>
              </a:rPr>
              <a:t>th</a:t>
            </a:r>
            <a:r>
              <a:rPr lang="en-US" dirty="0">
                <a:solidFill>
                  <a:srgbClr val="0000FF"/>
                </a:solidFill>
                <a:effectLst/>
              </a:rPr>
              <a:t> and (np/100 +1)</a:t>
            </a:r>
            <a:r>
              <a:rPr lang="en-US" dirty="0" err="1">
                <a:solidFill>
                  <a:srgbClr val="0000FF"/>
                </a:solidFill>
                <a:effectLst/>
              </a:rPr>
              <a:t>th</a:t>
            </a:r>
            <a:r>
              <a:rPr lang="en-US" dirty="0">
                <a:solidFill>
                  <a:srgbClr val="0000FF"/>
                </a:solidFill>
                <a:effectLst/>
              </a:rPr>
              <a:t> smallest observations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Example: </a:t>
            </a:r>
            <a:r>
              <a:rPr lang="en-US" dirty="0">
                <a:solidFill>
                  <a:srgbClr val="2D3B45"/>
                </a:solidFill>
                <a:effectLst/>
                <a:latin typeface="Lato Extended"/>
              </a:rPr>
              <a:t>30  40  45  52  77  77  80  92  93  95</a:t>
            </a:r>
          </a:p>
          <a:p>
            <a:pPr marL="0" indent="0">
              <a:buNone/>
            </a:pPr>
            <a:r>
              <a:rPr lang="en-US" dirty="0"/>
              <a:t>40th percentile: </a:t>
            </a:r>
            <a:endParaRPr lang="en-US" dirty="0">
              <a:solidFill>
                <a:srgbClr val="2D3B45"/>
              </a:solidFill>
              <a:effectLst/>
              <a:latin typeface="Lato Extended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D3B45"/>
                </a:solidFill>
                <a:latin typeface="Lato Extended"/>
              </a:rPr>
              <a:t>n</a:t>
            </a:r>
            <a:r>
              <a:rPr lang="en-US" dirty="0">
                <a:solidFill>
                  <a:srgbClr val="2D3B45"/>
                </a:solidFill>
                <a:effectLst/>
                <a:latin typeface="Lato Extended"/>
              </a:rPr>
              <a:t>=10 and p=60</a:t>
            </a:r>
            <a:endParaRPr lang="en-US" dirty="0">
              <a:solidFill>
                <a:srgbClr val="0000FF"/>
              </a:solidFill>
              <a:effectLst/>
              <a:latin typeface="Lato Extended"/>
            </a:endParaRPr>
          </a:p>
          <a:p>
            <a:pPr marL="0" indent="0">
              <a:buNone/>
            </a:pPr>
            <a:r>
              <a:rPr lang="en-US" dirty="0"/>
              <a:t>np/100 = 6 , is an integer</a:t>
            </a:r>
          </a:p>
          <a:p>
            <a:pPr marL="0" indent="0">
              <a:buNone/>
            </a:pPr>
            <a:r>
              <a:rPr lang="en-US" dirty="0"/>
              <a:t>Average of 6</a:t>
            </a:r>
            <a:r>
              <a:rPr lang="en-US" baseline="30000" dirty="0"/>
              <a:t>th</a:t>
            </a:r>
            <a:r>
              <a:rPr lang="en-US" dirty="0"/>
              <a:t> and 7</a:t>
            </a:r>
            <a:r>
              <a:rPr lang="en-US" baseline="30000" dirty="0"/>
              <a:t>th</a:t>
            </a:r>
            <a:r>
              <a:rPr lang="en-US" dirty="0"/>
              <a:t> largest observations</a:t>
            </a:r>
          </a:p>
          <a:p>
            <a:pPr marL="0" indent="0">
              <a:buNone/>
            </a:pPr>
            <a:r>
              <a:rPr lang="en-US"/>
              <a:t>=(</a:t>
            </a:r>
            <a:r>
              <a:rPr lang="en-US" dirty="0"/>
              <a:t>77+80)/2=157/2=78.5</a:t>
            </a:r>
          </a:p>
        </p:txBody>
      </p:sp>
    </p:spTree>
    <p:extLst>
      <p:ext uri="{BB962C8B-B14F-4D97-AF65-F5344CB8AC3E}">
        <p14:creationId xmlns:p14="http://schemas.microsoft.com/office/powerpoint/2010/main" val="196704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Lato Extended</vt:lpstr>
      <vt:lpstr>Arial</vt:lpstr>
      <vt:lpstr>Calibri</vt:lpstr>
      <vt:lpstr>Calibri Light</vt:lpstr>
      <vt:lpstr>Office Theme</vt:lpstr>
      <vt:lpstr>Percentile</vt:lpstr>
      <vt:lpstr>Recap on Percentile</vt:lpstr>
      <vt:lpstr>Recap on Percentile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Percentile</dc:title>
  <dc:creator>cityukatiechan@gmail.com</dc:creator>
  <cp:lastModifiedBy>cityukatiechan@gmail.com</cp:lastModifiedBy>
  <cp:revision>4</cp:revision>
  <dcterms:created xsi:type="dcterms:W3CDTF">2021-01-13T03:54:32Z</dcterms:created>
  <dcterms:modified xsi:type="dcterms:W3CDTF">2021-01-13T04:00:11Z</dcterms:modified>
</cp:coreProperties>
</file>