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B1425-132D-48A4-99BE-340622380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E7D388-ECF3-4791-8D6E-B2000E604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1B7B4-C142-4BC4-B4D9-BCE755DAD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CAC6-2FF6-4209-8A77-28B9E47168B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45796-2AAB-422A-B54C-C4C5C8075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AC909-3E42-4FFE-B35C-A7C6C1026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C4D1-358B-4953-BE98-8E9D07C94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36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E7CF2-86F1-4416-97B5-65548F4E9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B72-D149-42DF-A962-F5CA7C461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A48D9-E375-4E6C-8B56-5335E548F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CAC6-2FF6-4209-8A77-28B9E47168B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2F656-3B6F-4D8C-9076-3F6E537DC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C563D-EB2D-4563-8C0F-6291A998F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C4D1-358B-4953-BE98-8E9D07C94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30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C3DE26-0BCC-443C-BA4E-180FAA5EA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BD115E-48EB-4296-B456-D9D227C56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A21AE-50DC-43EA-887F-CD6AEBA68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CAC6-2FF6-4209-8A77-28B9E47168B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67EE5-AE21-4744-9137-6884E9060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CDB12-30C5-4004-96FB-1EA081C8B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C4D1-358B-4953-BE98-8E9D07C94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15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711BD-D8A9-4368-B63E-EF68EF097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F95D4-EC17-4C1D-ACDA-34AC102E5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353FB-5667-4BA8-9CEF-49835D945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CAC6-2FF6-4209-8A77-28B9E47168B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BA0FB-F18D-48B4-9C6C-6092140A8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DAF9E-ACA8-468D-8234-FFBB7ABA6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C4D1-358B-4953-BE98-8E9D07C94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75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27FEB-1BD6-435E-B22C-5638BC6A6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5CA5D-E86A-4DF1-9B9E-9ABF6602D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FCBC4-7F22-4243-A12B-030D80294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CAC6-2FF6-4209-8A77-28B9E47168B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3363F-CD40-4AF0-A7B4-BDEF9FFF1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B9784-96B2-4FFF-809A-32B9A8EDF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C4D1-358B-4953-BE98-8E9D07C94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1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43E01-4367-426C-9CC6-69AE7B88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30AD2-6533-413C-B75E-B4FDAB6037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F0432-47F2-4511-B9DB-91E623766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D4559-9DC4-4281-920A-DA4020C07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CAC6-2FF6-4209-8A77-28B9E47168B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4CA76-031B-44C4-9EE7-6A8E4A711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423A8-BF20-4453-BD2C-99F13C9AD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C4D1-358B-4953-BE98-8E9D07C94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45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E39BA-E799-42F1-8D6D-91CDEE264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D38F0-69D7-42DE-B8C1-E6C6F26F7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F55618-83E8-497B-8006-EAD322AED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359532-2591-472B-98A2-9B9C4B80AC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E8F5C5-1E38-40BA-8860-64637EB6FF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21732C-9E9E-4895-931A-4977B5522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CAC6-2FF6-4209-8A77-28B9E47168B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44E8F9-8E9A-4EAA-BD36-655D28FDA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298B02-003B-4AAE-8814-9408C398B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C4D1-358B-4953-BE98-8E9D07C94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37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A7CA2-0245-4E3A-9067-4DF83378A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6291CE-3BCB-4442-BEF9-D85F86D72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CAC6-2FF6-4209-8A77-28B9E47168B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BB2F01-4CAC-4767-BC90-95C2479B4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C30B1-B47C-4322-B981-F70D408BE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C4D1-358B-4953-BE98-8E9D07C94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4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8B7CA0-314D-4813-A502-1E3B628DA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CAC6-2FF6-4209-8A77-28B9E47168B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780DBC-0CAD-4D1F-8C1C-E863B6E61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54866F-D4D1-4260-BE95-081EE629C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C4D1-358B-4953-BE98-8E9D07C94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15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BBB0-1A93-47A7-9E54-F316DE84C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7B866-0EB9-4B15-88A5-9C711DF73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30B5E8-F529-4D3E-BAEC-FEEF7CCE0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D8897-18AF-4FC2-A61F-89D858882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CAC6-2FF6-4209-8A77-28B9E47168B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CC71B-E4B5-479A-8D4E-828794543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4FEB2-72A3-4598-BE22-5FAAC40E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C4D1-358B-4953-BE98-8E9D07C94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66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3B59B-A6CB-4644-9AA5-3785910D2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FA4E0B-02A6-4DC7-BE5D-D79F9B9CAF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D63EF-0E1C-4F97-A0E7-5AA38FDF2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A3A74-C88D-42C6-BD65-1664D93DB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CAC6-2FF6-4209-8A77-28B9E47168B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ACD58-9613-4A4C-8A97-DF984DF44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BC50C-3B28-406A-8B90-52FCE1661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C4D1-358B-4953-BE98-8E9D07C94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66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296339-0D50-46BE-A701-834C5167F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9BC15-DB6B-4768-8EA5-136BFBB15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C3045-E0DF-4019-A956-A7CEC689CF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8CAC6-2FF6-4209-8A77-28B9E47168B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F855C-D213-4002-A2FD-ED0A42B9CB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F6913-75D5-4672-9DE9-1FA97C715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3C4D1-358B-4953-BE98-8E9D07C94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84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A36C0-E9B1-4D19-A8CA-DBF973D97A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1953B-A925-489E-88ED-EC4651782E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53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9387C-B02A-4064-A80D-E381A547E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Descriptive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9F6D4-FDDD-4258-9DFD-D481E1679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Measures of location e.g. </a:t>
            </a:r>
            <a:r>
              <a:rPr lang="en-US"/>
              <a:t>mean, median, mode</a:t>
            </a:r>
            <a:endParaRPr lang="en-US" dirty="0"/>
          </a:p>
          <a:p>
            <a:r>
              <a:rPr lang="en-US" dirty="0"/>
              <a:t>Measures of spread e.g. standard deviation</a:t>
            </a:r>
          </a:p>
          <a:p>
            <a:r>
              <a:rPr lang="en-US" dirty="0"/>
              <a:t>Graphic methods e.g. boxplot, stem-and-leaf plot</a:t>
            </a:r>
          </a:p>
          <a:p>
            <a:pPr lvl="1"/>
            <a:r>
              <a:rPr lang="en-US" dirty="0"/>
              <a:t>Symmetric distribution</a:t>
            </a:r>
          </a:p>
          <a:p>
            <a:pPr lvl="1"/>
            <a:r>
              <a:rPr lang="en-US" dirty="0"/>
              <a:t>Unsymmetric distribution (skewed to the right / left)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360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3630D-E7C9-43C1-9A1E-CA3A2CC13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Probability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4D20D-3C56-4F4E-9CD0-3CF2D2638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Discrete vs. continuous</a:t>
            </a:r>
          </a:p>
          <a:p>
            <a:r>
              <a:rPr lang="en-US" dirty="0"/>
              <a:t>Measure of location</a:t>
            </a:r>
          </a:p>
          <a:p>
            <a:r>
              <a:rPr lang="en-US" dirty="0"/>
              <a:t>Measure of spread</a:t>
            </a:r>
          </a:p>
          <a:p>
            <a:r>
              <a:rPr lang="en-US" dirty="0"/>
              <a:t>Standardization of a normal variable</a:t>
            </a:r>
          </a:p>
          <a:p>
            <a:r>
              <a:rPr lang="en-US" dirty="0"/>
              <a:t>Z-table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Diagram, histogram&#10;&#10;Description automatically generated">
            <a:extLst>
              <a:ext uri="{FF2B5EF4-FFF2-40B4-BE49-F238E27FC236}">
                <a16:creationId xmlns:a16="http://schemas.microsoft.com/office/drawing/2014/main" id="{3766C0BD-9478-4693-B17C-B01959DE4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992" y="4035344"/>
            <a:ext cx="5219422" cy="2276556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20322D2F-C64F-419B-8747-BC627EE54E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381" y="118786"/>
            <a:ext cx="2613069" cy="662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829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65776-7845-4902-A6FA-F4B991350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2" y="228599"/>
            <a:ext cx="4757738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Hypothesis testing: one-sample inference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C3976E1-F826-4765-B774-E677FF0A5A99}"/>
              </a:ext>
            </a:extLst>
          </p:cNvPr>
          <p:cNvGrpSpPr/>
          <p:nvPr/>
        </p:nvGrpSpPr>
        <p:grpSpPr>
          <a:xfrm>
            <a:off x="6248400" y="76200"/>
            <a:ext cx="5423690" cy="6553200"/>
            <a:chOff x="3219450" y="0"/>
            <a:chExt cx="5423690" cy="6553200"/>
          </a:xfrm>
        </p:grpSpPr>
        <p:pic>
          <p:nvPicPr>
            <p:cNvPr id="4" name="Picture 1" descr="Picture 1">
              <a:extLst>
                <a:ext uri="{FF2B5EF4-FFF2-40B4-BE49-F238E27FC236}">
                  <a16:creationId xmlns:a16="http://schemas.microsoft.com/office/drawing/2014/main" id="{9C9F9945-CE0D-41F8-9CF0-72C6570EB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9450" y="0"/>
              <a:ext cx="5423690" cy="6553200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5" name="Straight Connector 2">
              <a:extLst>
                <a:ext uri="{FF2B5EF4-FFF2-40B4-BE49-F238E27FC236}">
                  <a16:creationId xmlns:a16="http://schemas.microsoft.com/office/drawing/2014/main" id="{F34F81D8-CE00-405C-902B-BAF8E399D704}"/>
                </a:ext>
              </a:extLst>
            </p:cNvPr>
            <p:cNvSpPr/>
            <p:nvPr/>
          </p:nvSpPr>
          <p:spPr>
            <a:xfrm flipV="1">
              <a:off x="5734050" y="2819399"/>
              <a:ext cx="2133601" cy="3352802"/>
            </a:xfrm>
            <a:prstGeom prst="line">
              <a:avLst/>
            </a:prstGeom>
            <a:ln w="38100">
              <a:solidFill>
                <a:schemeClr val="accent6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45719" rIns="45719"/>
            <a:lstStyle/>
            <a:p>
              <a:endParaRPr/>
            </a:p>
          </p:txBody>
        </p:sp>
        <p:sp>
          <p:nvSpPr>
            <p:cNvPr id="6" name="Straight Connector 2">
              <a:extLst>
                <a:ext uri="{FF2B5EF4-FFF2-40B4-BE49-F238E27FC236}">
                  <a16:creationId xmlns:a16="http://schemas.microsoft.com/office/drawing/2014/main" id="{A7070B62-A87F-4597-8BA1-D4542AB7CE1E}"/>
                </a:ext>
              </a:extLst>
            </p:cNvPr>
            <p:cNvSpPr/>
            <p:nvPr/>
          </p:nvSpPr>
          <p:spPr>
            <a:xfrm flipV="1">
              <a:off x="4339020" y="3796748"/>
              <a:ext cx="848377" cy="1272209"/>
            </a:xfrm>
            <a:prstGeom prst="line">
              <a:avLst/>
            </a:prstGeom>
            <a:ln w="38100">
              <a:solidFill>
                <a:schemeClr val="accent6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45719" rIns="45719"/>
            <a:lstStyle/>
            <a:p>
              <a:endParaRPr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794F3FB-0D75-4BFB-9E47-95D3BD4A06C4}"/>
              </a:ext>
            </a:extLst>
          </p:cNvPr>
          <p:cNvSpPr txBox="1"/>
          <p:nvPr/>
        </p:nvSpPr>
        <p:spPr>
          <a:xfrm>
            <a:off x="910006" y="1781175"/>
            <a:ext cx="5561191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 1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 2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Two-sided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One-sided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571750" lvl="5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P-value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Z-test (Normal distribution table)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T-test (t distribution table)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2745A1-D0BB-493B-86AF-92AA3CF12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875" y="1685925"/>
            <a:ext cx="2529930" cy="1089781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DF7241B3-2324-4F73-A037-93BA7F5136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63" t="61568" r="32823" b="-3139"/>
          <a:stretch/>
        </p:blipFill>
        <p:spPr>
          <a:xfrm>
            <a:off x="2886075" y="3002719"/>
            <a:ext cx="2437254" cy="1393785"/>
          </a:xfrm>
          <a:prstGeom prst="rect">
            <a:avLst/>
          </a:prstGeom>
        </p:spPr>
      </p:pic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92D2186B-CB13-4B3E-A50A-8AC7E9FB611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77" r="66580" b="-7389"/>
          <a:stretch/>
        </p:blipFill>
        <p:spPr>
          <a:xfrm>
            <a:off x="1076325" y="4735771"/>
            <a:ext cx="2262102" cy="1393786"/>
          </a:xfrm>
          <a:prstGeom prst="rect">
            <a:avLst/>
          </a:prstGeom>
        </p:spPr>
      </p:pic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46AC9A23-259C-434F-A3EA-944F7D5B81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14" t="62363" b="-4034"/>
          <a:stretch/>
        </p:blipFill>
        <p:spPr>
          <a:xfrm>
            <a:off x="3672250" y="4735771"/>
            <a:ext cx="2266623" cy="123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928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E4B0F-A166-4433-A4D8-6B25783F2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b="1" dirty="0"/>
              <a:t>Hypothesis testing</a:t>
            </a:r>
            <a:r>
              <a:rPr lang="en-US" b="1"/>
              <a:t>: two-sample </a:t>
            </a:r>
            <a:r>
              <a:rPr lang="en-US" b="1" dirty="0"/>
              <a:t>inference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F07EBA-09DD-40EB-A2E3-6D1612ABD049}"/>
              </a:ext>
            </a:extLst>
          </p:cNvPr>
          <p:cNvGrpSpPr/>
          <p:nvPr/>
        </p:nvGrpSpPr>
        <p:grpSpPr>
          <a:xfrm>
            <a:off x="6419850" y="137318"/>
            <a:ext cx="5091113" cy="6583364"/>
            <a:chOff x="2057400" y="152400"/>
            <a:chExt cx="5091113" cy="6583364"/>
          </a:xfrm>
        </p:grpSpPr>
        <p:pic>
          <p:nvPicPr>
            <p:cNvPr id="6" name="Picture 1" descr="Picture 1">
              <a:extLst>
                <a:ext uri="{FF2B5EF4-FFF2-40B4-BE49-F238E27FC236}">
                  <a16:creationId xmlns:a16="http://schemas.microsoft.com/office/drawing/2014/main" id="{46116DF7-20C3-4A63-BFBD-C85A1889E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7400" y="152400"/>
              <a:ext cx="5091113" cy="6583364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7" name="Straight Connector 4">
              <a:extLst>
                <a:ext uri="{FF2B5EF4-FFF2-40B4-BE49-F238E27FC236}">
                  <a16:creationId xmlns:a16="http://schemas.microsoft.com/office/drawing/2014/main" id="{A2410B54-233E-41B1-B6E2-2347423133C0}"/>
                </a:ext>
              </a:extLst>
            </p:cNvPr>
            <p:cNvSpPr/>
            <p:nvPr/>
          </p:nvSpPr>
          <p:spPr>
            <a:xfrm flipV="1">
              <a:off x="4267200" y="3124199"/>
              <a:ext cx="2133601" cy="3352802"/>
            </a:xfrm>
            <a:prstGeom prst="line">
              <a:avLst/>
            </a:prstGeom>
            <a:ln w="38100">
              <a:solidFill>
                <a:schemeClr val="accent6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45719" rIns="45719"/>
            <a:lstStyle/>
            <a:p>
              <a:endParaRPr/>
            </a:p>
          </p:txBody>
        </p:sp>
      </p:grpSp>
      <p:pic>
        <p:nvPicPr>
          <p:cNvPr id="8" name="Picture 2" descr="Picture 2">
            <a:extLst>
              <a:ext uri="{FF2B5EF4-FFF2-40B4-BE49-F238E27FC236}">
                <a16:creationId xmlns:a16="http://schemas.microsoft.com/office/drawing/2014/main" id="{39007B79-C5D9-4A3C-B65E-2F690590B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6" y="1766744"/>
            <a:ext cx="5679030" cy="2214706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17F0C65-546F-4464-8E62-6AE262F5FA67}"/>
              </a:ext>
            </a:extLst>
          </p:cNvPr>
          <p:cNvSpPr txBox="1"/>
          <p:nvPr/>
        </p:nvSpPr>
        <p:spPr>
          <a:xfrm>
            <a:off x="3112293" y="1918248"/>
            <a:ext cx="1362075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>
              <a:spcBef>
                <a:spcPts val="400"/>
              </a:spcBef>
              <a:defRPr sz="2000" i="1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 = s</a:t>
            </a:r>
            <a:r>
              <a:rPr lang="en-US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baseline="30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/s</a:t>
            </a:r>
            <a:r>
              <a:rPr lang="en-US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baseline="30000" dirty="0">
                <a:solidFill>
                  <a:schemeClr val="accent1">
                    <a:lumMod val="75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07371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102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Review</vt:lpstr>
      <vt:lpstr>Descriptive statistics</vt:lpstr>
      <vt:lpstr>Probability distribution</vt:lpstr>
      <vt:lpstr>Hypothesis testing: one-sample inference</vt:lpstr>
      <vt:lpstr>Hypothesis testing: two-sample inference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</dc:title>
  <dc:creator>cityukatiechan@gmail.com</dc:creator>
  <cp:lastModifiedBy>Kenneth Leung</cp:lastModifiedBy>
  <cp:revision>11</cp:revision>
  <dcterms:created xsi:type="dcterms:W3CDTF">2021-02-07T08:25:04Z</dcterms:created>
  <dcterms:modified xsi:type="dcterms:W3CDTF">2021-02-08T11:14:44Z</dcterms:modified>
</cp:coreProperties>
</file>