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9C0DC9-7309-4186-AC07-0732613F3A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14270A0-CFCA-425E-BD9A-ECBA4BEDF9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F46555-7A58-464C-8CFB-AD1671D09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017AB-6173-452D-8300-89CC538B08A0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CB781F-9350-491F-A534-8F8F4FC74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6C3F0A-5E00-468D-BD15-B23E1B17C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6E04-57A2-4288-97CC-27DF49741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20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C4EB65-7907-42DA-886D-03FA53EFB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DE7FCB4-3E97-41AA-A101-37C4592923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0C62D3-EF82-4052-AEFC-0EA00CC33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017AB-6173-452D-8300-89CC538B08A0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4D1FFD-742C-4FA5-BCA7-71B32E690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58D426-54A2-47C8-80E2-ED03D85B9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6E04-57A2-4288-97CC-27DF49741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506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C0AF063-347F-4CB9-B0C7-41409A155A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2698EA4-77FE-4413-8226-F1BED98816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48E2E8-7448-4012-BC73-9BCCDEA74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017AB-6173-452D-8300-89CC538B08A0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5829E5-E8E2-4E79-AA18-C56EC6072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356715-4877-4880-9A96-07C18A475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6E04-57A2-4288-97CC-27DF49741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826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87A789-13DC-4459-B57C-D1EDF99FC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93CC88-9D1F-4DE3-AB1B-F381D7DA2A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F3130B-C667-4875-8D7B-B436D29F4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017AB-6173-452D-8300-89CC538B08A0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6F5E99-765C-44A6-BC3E-15C546EF8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8641CB-6077-44CF-B8F1-84561E860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6E04-57A2-4288-97CC-27DF49741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062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707813-D734-427B-89A9-50DB7760A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9124F98-F2A0-4BF4-94A7-3DC270E24C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5124E4-A66A-4BDC-8A3E-69FD925CB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017AB-6173-452D-8300-89CC538B08A0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8EF695-2621-4BF1-819A-D6D34131F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76975F-4DF8-4AFF-B861-235BD9184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6E04-57A2-4288-97CC-27DF49741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247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EA5197-7D5D-4FEB-9CAC-2715A3EDC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FE4309-0F62-4A7F-8C6B-37E652097D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4024572-0661-4AA6-A0B3-4289C17871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ACC37CE-F5E4-4597-B2C8-E79E5DB78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017AB-6173-452D-8300-89CC538B08A0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624BA65-EDDA-4B83-A5C3-F581FA501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93AA6DD-33CB-44DC-9E66-E0E5FB764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6E04-57A2-4288-97CC-27DF49741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56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027AC7-4522-4AE8-913D-C29CD7023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3E93126-310D-4FE0-ABDF-214BE0F0ED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454E5EB-4054-4E6E-9794-3BD5E08FB4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D0A8F39-0E02-4E1A-B4F3-9A65E58312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B2293B8-ECFD-403A-9A09-888E4C6728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651AFC7-3613-4424-99B6-29A2692E5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017AB-6173-452D-8300-89CC538B08A0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0242B52-7A44-4A72-9655-A2E0BEE72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83D531F-8EF4-46EF-8EF7-909CC6C17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6E04-57A2-4288-97CC-27DF49741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714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900A35-EC49-40A5-A756-DDACBAABF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C2D2299-08CE-427D-9099-5FC7D0703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017AB-6173-452D-8300-89CC538B08A0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6995C87-93F5-4AD9-97BB-83802A9DF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17DDA46-303B-4CE8-8C9E-9DE6B98C4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6E04-57A2-4288-97CC-27DF49741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011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3B29266-08C5-4FF7-88BB-A94B910B9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017AB-6173-452D-8300-89CC538B08A0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AC021E9-907C-4C34-9205-B8CBA651C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D0161DE-DAC7-4807-8665-A5497C7B1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6E04-57A2-4288-97CC-27DF49741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889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28801F-C6F7-4C85-A755-72A2720F7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2F4F83-D316-40F6-8031-BA556A0DCA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FE9DE32-A7CC-4250-9631-D72BD72261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6509365-0111-4B02-8F92-0BA4CDBA7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017AB-6173-452D-8300-89CC538B08A0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C563B54-EAC3-4917-87D9-BB9419652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B12A523-0CF2-4C63-A06D-58D1F58CC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6E04-57A2-4288-97CC-27DF49741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6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186743-9006-45B1-BE99-045330F59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6E94F35-45B1-47C9-A220-0D8262BE5B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E0FBA8B-8F76-46F4-9C72-1A13C47E00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CE01E59-F769-400C-AC3B-704CA8A6D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017AB-6173-452D-8300-89CC538B08A0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2E345BB-8005-47F3-89B3-67914BC3B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1DF9259-812D-4934-8FDC-83046E472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6E04-57A2-4288-97CC-27DF49741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960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6753318-F05E-45F1-832C-0C6C5AA36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B2AFB61-0E2D-4872-85BA-F3B1550184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2BC0FF-BF7B-444D-A498-0DA28396B2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017AB-6173-452D-8300-89CC538B08A0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52EDE6-645A-48CE-80BB-0412D9EB23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90A7D7-2D45-40B4-B092-9EEFBD4A3D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116E04-57A2-4288-97CC-27DF49741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787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7A7035-F650-432A-9AA9-6A37FC63E7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EE3211 Tutorial</a:t>
            </a:r>
            <a:br>
              <a:rPr lang="en-US" dirty="0"/>
            </a:br>
            <a:endParaRPr lang="en-US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C48F3713-25FC-4AE9-BF51-B3F0C5AEF1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Week 2 Tutorial</a:t>
            </a:r>
          </a:p>
          <a:p>
            <a:r>
              <a:rPr lang="en-US" dirty="0"/>
              <a:t>Probability Distributions</a:t>
            </a:r>
          </a:p>
        </p:txBody>
      </p:sp>
    </p:spTree>
    <p:extLst>
      <p:ext uri="{BB962C8B-B14F-4D97-AF65-F5344CB8AC3E}">
        <p14:creationId xmlns:p14="http://schemas.microsoft.com/office/powerpoint/2010/main" val="2672755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05F4439-38AA-4112-9AFC-649740118266}"/>
              </a:ext>
            </a:extLst>
          </p:cNvPr>
          <p:cNvSpPr txBox="1"/>
          <p:nvPr/>
        </p:nvSpPr>
        <p:spPr>
          <a:xfrm>
            <a:off x="538702" y="1037714"/>
            <a:ext cx="1111989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Body mass index (BMI) is a value derived from the mass (weight) and height of a person. The BMI is defined as the body mass divided by the square of the body height, and is universally expressed in units of kg/m</a:t>
            </a:r>
            <a:r>
              <a:rPr lang="en-US" sz="2400" baseline="30000" dirty="0"/>
              <a:t>2</a:t>
            </a:r>
            <a:r>
              <a:rPr lang="en-US" sz="2400" dirty="0"/>
              <a:t>, resulting from mass in kilograms and height in meters.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/>
              <a:t>The WHO (World Health Organization) regards a BMI of less than 18.5 as underweight, while a BMI equal to or greater than 25 is considered overweight and above 30 is considered obese(Class I,II,III obese).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6BB2E4C-2320-47EC-81A3-1B2984812C1E}"/>
              </a:ext>
            </a:extLst>
          </p:cNvPr>
          <p:cNvSpPr txBox="1">
            <a:spLocks/>
          </p:cNvSpPr>
          <p:nvPr/>
        </p:nvSpPr>
        <p:spPr>
          <a:xfrm>
            <a:off x="538702" y="319597"/>
            <a:ext cx="10515600" cy="85225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Scenario: BMI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333353DF-8C38-43C0-A633-4299E3D66AAF}"/>
                  </a:ext>
                </a:extLst>
              </p:cNvPr>
              <p:cNvSpPr txBox="1"/>
              <p:nvPr/>
            </p:nvSpPr>
            <p:spPr>
              <a:xfrm>
                <a:off x="1198484" y="4531383"/>
                <a:ext cx="3684278" cy="6444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𝐵𝑀𝐼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400" dirty="0" smtClean="0"/>
                          <m:t>body</m:t>
                        </m:r>
                        <m:r>
                          <m:rPr>
                            <m:nor/>
                          </m:rPr>
                          <a:rPr lang="en-US" sz="2400" dirty="0" smtClean="0"/>
                          <m:t> </m:t>
                        </m:r>
                        <m:r>
                          <m:rPr>
                            <m:nor/>
                          </m:rPr>
                          <a:rPr lang="en-US" sz="2400" dirty="0" smtClean="0"/>
                          <m:t>mass</m:t>
                        </m:r>
                      </m:num>
                      <m:den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en-US" sz="2400" dirty="0" smtClean="0"/>
                              <m:t>body</m:t>
                            </m:r>
                            <m:r>
                              <m:rPr>
                                <m:nor/>
                              </m:rPr>
                              <a:rPr lang="en-US" sz="2400" dirty="0" smtClean="0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2400" dirty="0" smtClean="0"/>
                              <m:t>height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400" dirty="0"/>
                  <a:t> (kg/m</a:t>
                </a:r>
                <a:r>
                  <a:rPr lang="en-US" sz="2400" baseline="30000" dirty="0"/>
                  <a:t>2</a:t>
                </a:r>
                <a:r>
                  <a:rPr lang="en-US" sz="2400" dirty="0"/>
                  <a:t>)</a:t>
                </a: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333353DF-8C38-43C0-A633-4299E3D66A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8484" y="4531383"/>
                <a:ext cx="3684278" cy="644407"/>
              </a:xfrm>
              <a:prstGeom prst="rect">
                <a:avLst/>
              </a:prstGeom>
              <a:blipFill>
                <a:blip r:embed="rId2"/>
                <a:stretch>
                  <a:fillRect r="-4139" b="-8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92AFA0F4-CF37-4864-A6EF-0CEE9640E4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7977768"/>
              </p:ext>
            </p:extLst>
          </p:nvPr>
        </p:nvGraphicFramePr>
        <p:xfrm>
          <a:off x="6096000" y="3895630"/>
          <a:ext cx="4673600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6800">
                  <a:extLst>
                    <a:ext uri="{9D8B030D-6E8A-4147-A177-3AD203B41FA5}">
                      <a16:colId xmlns:a16="http://schemas.microsoft.com/office/drawing/2014/main" val="2592760072"/>
                    </a:ext>
                  </a:extLst>
                </a:gridCol>
                <a:gridCol w="2336800">
                  <a:extLst>
                    <a:ext uri="{9D8B030D-6E8A-4147-A177-3AD203B41FA5}">
                      <a16:colId xmlns:a16="http://schemas.microsoft.com/office/drawing/2014/main" val="2678282520"/>
                    </a:ext>
                  </a:extLst>
                </a:gridCol>
              </a:tblGrid>
              <a:tr h="306242">
                <a:tc>
                  <a:txBody>
                    <a:bodyPr/>
                    <a:lstStyle/>
                    <a:p>
                      <a:r>
                        <a:rPr lang="en-US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BMI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8811803"/>
                  </a:ext>
                </a:extLst>
              </a:tr>
              <a:tr h="306242">
                <a:tc>
                  <a:txBody>
                    <a:bodyPr/>
                    <a:lstStyle/>
                    <a:p>
                      <a:r>
                        <a:rPr lang="en-US" dirty="0"/>
                        <a:t>0, underweight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&lt;18.5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8416072"/>
                  </a:ext>
                </a:extLst>
              </a:tr>
              <a:tr h="306242">
                <a:tc>
                  <a:txBody>
                    <a:bodyPr/>
                    <a:lstStyle/>
                    <a:p>
                      <a:r>
                        <a:rPr lang="en-US" dirty="0"/>
                        <a:t>1, 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18.5~25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9035828"/>
                  </a:ext>
                </a:extLst>
              </a:tr>
              <a:tr h="306242">
                <a:tc>
                  <a:txBody>
                    <a:bodyPr/>
                    <a:lstStyle/>
                    <a:p>
                      <a:r>
                        <a:rPr lang="en-US" dirty="0"/>
                        <a:t>2, overweight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25~30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0168694"/>
                  </a:ext>
                </a:extLst>
              </a:tr>
              <a:tr h="306242">
                <a:tc>
                  <a:txBody>
                    <a:bodyPr/>
                    <a:lstStyle/>
                    <a:p>
                      <a:r>
                        <a:rPr lang="en-US" dirty="0"/>
                        <a:t>3, Class I obese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30~35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5165626"/>
                  </a:ext>
                </a:extLst>
              </a:tr>
              <a:tr h="306242">
                <a:tc>
                  <a:txBody>
                    <a:bodyPr/>
                    <a:lstStyle/>
                    <a:p>
                      <a:r>
                        <a:rPr lang="en-US" dirty="0"/>
                        <a:t>4, Class II obese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35~40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498486"/>
                  </a:ext>
                </a:extLst>
              </a:tr>
              <a:tr h="306242">
                <a:tc>
                  <a:txBody>
                    <a:bodyPr/>
                    <a:lstStyle/>
                    <a:p>
                      <a:r>
                        <a:rPr lang="en-US" dirty="0"/>
                        <a:t>5, Class III obese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&gt;40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63392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2165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BA8E1-6392-4DAC-9F05-03419E02B6FF}"/>
              </a:ext>
            </a:extLst>
          </p:cNvPr>
          <p:cNvSpPr txBox="1">
            <a:spLocks/>
          </p:cNvSpPr>
          <p:nvPr/>
        </p:nvSpPr>
        <p:spPr>
          <a:xfrm>
            <a:off x="538702" y="319597"/>
            <a:ext cx="10515600" cy="85225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Scenario: BMI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710781A-BE37-4C96-B9C4-B0FC6126833D}"/>
              </a:ext>
            </a:extLst>
          </p:cNvPr>
          <p:cNvSpPr txBox="1"/>
          <p:nvPr/>
        </p:nvSpPr>
        <p:spPr>
          <a:xfrm>
            <a:off x="603680" y="1651247"/>
            <a:ext cx="89753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Load data: “Person_Index.txt”.</a:t>
            </a:r>
          </a:p>
          <a:p>
            <a:endParaRPr lang="en-US" sz="2400" dirty="0"/>
          </a:p>
          <a:p>
            <a:r>
              <a:rPr lang="en-US" sz="2400" dirty="0"/>
              <a:t>Print the variance of height data, the standard deviation of weight. </a:t>
            </a:r>
          </a:p>
        </p:txBody>
      </p:sp>
    </p:spTree>
    <p:extLst>
      <p:ext uri="{BB962C8B-B14F-4D97-AF65-F5344CB8AC3E}">
        <p14:creationId xmlns:p14="http://schemas.microsoft.com/office/powerpoint/2010/main" val="1168413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FCC30-38C1-48F9-B8D3-ADB7AB24E686}"/>
              </a:ext>
            </a:extLst>
          </p:cNvPr>
          <p:cNvSpPr txBox="1">
            <a:spLocks/>
          </p:cNvSpPr>
          <p:nvPr/>
        </p:nvSpPr>
        <p:spPr>
          <a:xfrm>
            <a:off x="538702" y="319597"/>
            <a:ext cx="10515600" cy="85225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Scenario: BMI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71FC95A2-A6E6-469B-93EE-E3B59D60D3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8341212"/>
              </p:ext>
            </p:extLst>
          </p:nvPr>
        </p:nvGraphicFramePr>
        <p:xfrm>
          <a:off x="6380702" y="3114395"/>
          <a:ext cx="467360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6800">
                  <a:extLst>
                    <a:ext uri="{9D8B030D-6E8A-4147-A177-3AD203B41FA5}">
                      <a16:colId xmlns:a16="http://schemas.microsoft.com/office/drawing/2014/main" val="2592760072"/>
                    </a:ext>
                  </a:extLst>
                </a:gridCol>
                <a:gridCol w="2336800">
                  <a:extLst>
                    <a:ext uri="{9D8B030D-6E8A-4147-A177-3AD203B41FA5}">
                      <a16:colId xmlns:a16="http://schemas.microsoft.com/office/drawing/2014/main" val="2678282520"/>
                    </a:ext>
                  </a:extLst>
                </a:gridCol>
              </a:tblGrid>
              <a:tr h="306242">
                <a:tc>
                  <a:txBody>
                    <a:bodyPr/>
                    <a:lstStyle/>
                    <a:p>
                      <a:r>
                        <a:rPr lang="en-US" sz="2400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BMI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8811803"/>
                  </a:ext>
                </a:extLst>
              </a:tr>
              <a:tr h="306242">
                <a:tc>
                  <a:txBody>
                    <a:bodyPr/>
                    <a:lstStyle/>
                    <a:p>
                      <a:r>
                        <a:rPr lang="en-US" sz="2400" dirty="0"/>
                        <a:t>0, underweight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&lt;18.5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8416072"/>
                  </a:ext>
                </a:extLst>
              </a:tr>
              <a:tr h="306242">
                <a:tc>
                  <a:txBody>
                    <a:bodyPr/>
                    <a:lstStyle/>
                    <a:p>
                      <a:r>
                        <a:rPr lang="en-US" sz="2400" dirty="0"/>
                        <a:t>1, 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18.5~25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9035828"/>
                  </a:ext>
                </a:extLst>
              </a:tr>
              <a:tr h="306242">
                <a:tc>
                  <a:txBody>
                    <a:bodyPr/>
                    <a:lstStyle/>
                    <a:p>
                      <a:r>
                        <a:rPr lang="en-US" sz="2400" dirty="0"/>
                        <a:t>2, overweight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25~30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0168694"/>
                  </a:ext>
                </a:extLst>
              </a:tr>
              <a:tr h="306242">
                <a:tc>
                  <a:txBody>
                    <a:bodyPr/>
                    <a:lstStyle/>
                    <a:p>
                      <a:r>
                        <a:rPr lang="en-US" sz="2400" dirty="0"/>
                        <a:t>3, Class I obese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30~35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5165626"/>
                  </a:ext>
                </a:extLst>
              </a:tr>
              <a:tr h="306242">
                <a:tc>
                  <a:txBody>
                    <a:bodyPr/>
                    <a:lstStyle/>
                    <a:p>
                      <a:r>
                        <a:rPr lang="en-US" sz="2400" dirty="0"/>
                        <a:t>4, Class II obese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35~40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498486"/>
                  </a:ext>
                </a:extLst>
              </a:tr>
              <a:tr h="306242">
                <a:tc>
                  <a:txBody>
                    <a:bodyPr/>
                    <a:lstStyle/>
                    <a:p>
                      <a:r>
                        <a:rPr lang="en-US" sz="2400" dirty="0"/>
                        <a:t>5, Class III obese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&gt;40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6339216"/>
                  </a:ext>
                </a:extLst>
              </a:tr>
            </a:tbl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9FE088CD-AC72-4D15-B8C5-DCD45FB7AE58}"/>
              </a:ext>
            </a:extLst>
          </p:cNvPr>
          <p:cNvSpPr txBox="1"/>
          <p:nvPr/>
        </p:nvSpPr>
        <p:spPr>
          <a:xfrm>
            <a:off x="512808" y="1437895"/>
            <a:ext cx="11679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Create new columns in the data-frame (BMI, rank) using the equation and criterion below.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652DF17A-5F06-4EE2-96F3-002E1F6BBCE4}"/>
                  </a:ext>
                </a:extLst>
              </p:cNvPr>
              <p:cNvSpPr txBox="1"/>
              <p:nvPr/>
            </p:nvSpPr>
            <p:spPr>
              <a:xfrm>
                <a:off x="1137698" y="3114395"/>
                <a:ext cx="3684278" cy="6444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𝐵𝑀𝐼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400" dirty="0" smtClean="0"/>
                          <m:t>body</m:t>
                        </m:r>
                        <m:r>
                          <m:rPr>
                            <m:nor/>
                          </m:rPr>
                          <a:rPr lang="en-US" sz="2400" dirty="0" smtClean="0"/>
                          <m:t> </m:t>
                        </m:r>
                        <m:r>
                          <m:rPr>
                            <m:nor/>
                          </m:rPr>
                          <a:rPr lang="en-US" sz="2400" dirty="0" smtClean="0"/>
                          <m:t>mass</m:t>
                        </m:r>
                      </m:num>
                      <m:den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en-US" sz="2400" dirty="0" smtClean="0"/>
                              <m:t>body</m:t>
                            </m:r>
                            <m:r>
                              <m:rPr>
                                <m:nor/>
                              </m:rPr>
                              <a:rPr lang="en-US" sz="2400" dirty="0" smtClean="0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2400" dirty="0" smtClean="0"/>
                              <m:t>height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400" dirty="0"/>
                  <a:t> (kg/m</a:t>
                </a:r>
                <a:r>
                  <a:rPr lang="en-US" sz="2400" baseline="30000" dirty="0"/>
                  <a:t>2</a:t>
                </a:r>
                <a:r>
                  <a:rPr lang="en-US" sz="2400" dirty="0"/>
                  <a:t>)</a:t>
                </a: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652DF17A-5F06-4EE2-96F3-002E1F6BBC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7698" y="3114395"/>
                <a:ext cx="3684278" cy="644407"/>
              </a:xfrm>
              <a:prstGeom prst="rect">
                <a:avLst/>
              </a:prstGeom>
              <a:blipFill>
                <a:blip r:embed="rId2"/>
                <a:stretch>
                  <a:fillRect r="-4139" b="-75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64082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0F482-9638-4C0E-A93D-9627CFBDDC1C}"/>
              </a:ext>
            </a:extLst>
          </p:cNvPr>
          <p:cNvSpPr txBox="1">
            <a:spLocks/>
          </p:cNvSpPr>
          <p:nvPr/>
        </p:nvSpPr>
        <p:spPr>
          <a:xfrm>
            <a:off x="538702" y="319597"/>
            <a:ext cx="10515600" cy="85225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Scenario: BMI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A1B6650-0F26-4B8E-9D03-939957A91D1D}"/>
              </a:ext>
            </a:extLst>
          </p:cNvPr>
          <p:cNvSpPr txBox="1"/>
          <p:nvPr/>
        </p:nvSpPr>
        <p:spPr>
          <a:xfrm>
            <a:off x="787277" y="1490008"/>
            <a:ext cx="812590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Does BMI data conform to normal distribution?</a:t>
            </a:r>
          </a:p>
          <a:p>
            <a:r>
              <a:rPr lang="en-US" sz="2400" dirty="0"/>
              <a:t> </a:t>
            </a:r>
          </a:p>
          <a:p>
            <a:r>
              <a:rPr lang="en-US" sz="2400" dirty="0"/>
              <a:t>Is BMI data continuous or discontinuous data?</a:t>
            </a:r>
          </a:p>
          <a:p>
            <a:endParaRPr lang="en-US" sz="2400" dirty="0"/>
          </a:p>
          <a:p>
            <a:r>
              <a:rPr lang="en-US" sz="2400" dirty="0"/>
              <a:t>Is Index data continuous or discontinuous data?</a:t>
            </a:r>
          </a:p>
        </p:txBody>
      </p:sp>
    </p:spTree>
    <p:extLst>
      <p:ext uri="{BB962C8B-B14F-4D97-AF65-F5344CB8AC3E}">
        <p14:creationId xmlns:p14="http://schemas.microsoft.com/office/powerpoint/2010/main" val="12933664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0326E-BBF7-4C38-9F9D-9A9904B544B0}"/>
              </a:ext>
            </a:extLst>
          </p:cNvPr>
          <p:cNvSpPr txBox="1">
            <a:spLocks/>
          </p:cNvSpPr>
          <p:nvPr/>
        </p:nvSpPr>
        <p:spPr>
          <a:xfrm>
            <a:off x="538702" y="319597"/>
            <a:ext cx="10515600" cy="85225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Scenario: BMI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993AFED-7E46-4891-9D70-021B4421B566}"/>
              </a:ext>
            </a:extLst>
          </p:cNvPr>
          <p:cNvSpPr txBox="1"/>
          <p:nvPr/>
        </p:nvSpPr>
        <p:spPr>
          <a:xfrm>
            <a:off x="1305018" y="1633491"/>
            <a:ext cx="86734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Print the expected value of Index, by using the R function mean().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3E688FB-9420-4AB3-8944-DF3A809E7117}"/>
              </a:ext>
            </a:extLst>
          </p:cNvPr>
          <p:cNvSpPr txBox="1"/>
          <p:nvPr/>
        </p:nvSpPr>
        <p:spPr>
          <a:xfrm>
            <a:off x="1297619" y="2726925"/>
            <a:ext cx="95967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Print the expected value of Index, by using the probability-mass function. </a:t>
            </a:r>
          </a:p>
        </p:txBody>
      </p:sp>
    </p:spTree>
    <p:extLst>
      <p:ext uri="{BB962C8B-B14F-4D97-AF65-F5344CB8AC3E}">
        <p14:creationId xmlns:p14="http://schemas.microsoft.com/office/powerpoint/2010/main" val="38544020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306</Words>
  <Application>Microsoft Office PowerPoint</Application>
  <PresentationFormat>宽屏</PresentationFormat>
  <Paragraphs>53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等线</vt:lpstr>
      <vt:lpstr>等线 Light</vt:lpstr>
      <vt:lpstr>Arial</vt:lpstr>
      <vt:lpstr>Calibri</vt:lpstr>
      <vt:lpstr>Calibri Light</vt:lpstr>
      <vt:lpstr>Cambria Math</vt:lpstr>
      <vt:lpstr>Office 主题​​</vt:lpstr>
      <vt:lpstr>EE3211 Tutorial 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EE3211 Tutorial </dc:title>
  <dc:creator>HUANG Ruixuan</dc:creator>
  <cp:lastModifiedBy>HUANG Ruixuan</cp:lastModifiedBy>
  <cp:revision>11</cp:revision>
  <dcterms:created xsi:type="dcterms:W3CDTF">2021-01-18T12:47:12Z</dcterms:created>
  <dcterms:modified xsi:type="dcterms:W3CDTF">2021-01-18T13:37:55Z</dcterms:modified>
</cp:coreProperties>
</file>