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66" r:id="rId8"/>
    <p:sldId id="270"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2A7F4-57E9-429A-9867-F37CA2455E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F6724703-2BB8-4E61-9C02-A53691FB9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EE1A36A-51C4-44FB-AEEB-11572AE7256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BC15F2F-E915-4AEA-A3BF-CB86BFE29DC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CB03B65-D7AD-49D5-B5D4-287140C2CA10}"/>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400407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15B2E-8806-4F25-A460-303B718C397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C9E08AB-B2FF-4CA3-B29A-7C4993E0A2D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266B9F9-39A9-44B3-AE13-E3DF33EE3C5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B2025B18-C643-4633-92E5-112CB3E346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7A9468-3A46-45E6-B475-5C1062E0DA0A}"/>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27660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83D43D-0821-420E-AF44-49197CCFC1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22A8B50-DDD1-4E80-B799-2060B649023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7383895-9DD8-4332-A875-81257EA10D0E}"/>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8534FCB-54AE-4586-B3D4-B33C330465F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1861320-A5C1-431F-83FD-9DB9ECC0F749}"/>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243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1635-B956-4E03-9D19-3496A76DA8F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32543B3-C11B-4461-9610-65727547A55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4E4F468-1339-4685-9D1A-641984F5C22B}"/>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81C3AECD-6225-4048-B5F6-6FA64868CD8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AF5B69A-BF43-4438-B856-9BDE0DB57031}"/>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79011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19245-E6E1-4261-B69C-496271EB47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0DE1002-BC01-4EC6-BE97-E71808F7C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B3DF0F-CA66-46DD-8310-2106CAB8A8D0}"/>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A929F126-310E-406E-89B4-7482E6BC649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25489C4-BA94-41BF-ABF9-D1E74DEAAF54}"/>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12130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BEE11-1FD3-4D51-990C-FA5F2B2246F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7C0887D-65F7-4290-A8A1-1B34742988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BC63DDB3-C307-4975-8C7F-2FFF58B7D70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E0971B7-EDF0-4033-AE73-727C317F708E}"/>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7FECD446-0233-4952-A16F-6AF8FB0D201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0DA120-61B8-49C4-A9CE-A086DB1B4308}"/>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175337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E2AC1-F7A5-4DF5-8ADE-7AE89A0B5EE4}"/>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6B47A6-CCBA-4D13-BDD0-DDB783850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903F1CC-7ADA-42BD-8A7B-89FE359A713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FED2F2FC-60E0-4BA6-9361-D511B37CE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08D3F2D-CA89-44A8-899E-393805C86AA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E31648F-387F-437A-B8E0-22EA123A1635}"/>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8" name="页脚占位符 7">
            <a:extLst>
              <a:ext uri="{FF2B5EF4-FFF2-40B4-BE49-F238E27FC236}">
                <a16:creationId xmlns:a16="http://schemas.microsoft.com/office/drawing/2014/main" id="{175C0ED5-52D5-4513-BDDD-5D73A2EDA6C4}"/>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F092190A-5C6F-4360-A517-F69E6B9A1D31}"/>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430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E22CE-B3CD-4404-B2BB-0177E5156D8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7D097FE-C599-4C47-8F0C-17696CCDB1BD}"/>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4" name="页脚占位符 3">
            <a:extLst>
              <a:ext uri="{FF2B5EF4-FFF2-40B4-BE49-F238E27FC236}">
                <a16:creationId xmlns:a16="http://schemas.microsoft.com/office/drawing/2014/main" id="{7ECD608A-986C-477B-B74C-5A6B7168B2F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3CB8977-47C4-4D5F-8E2B-D6D808D3BFC9}"/>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31092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A04E37-0D8F-47BE-A0E5-791B237BCC73}"/>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3" name="页脚占位符 2">
            <a:extLst>
              <a:ext uri="{FF2B5EF4-FFF2-40B4-BE49-F238E27FC236}">
                <a16:creationId xmlns:a16="http://schemas.microsoft.com/office/drawing/2014/main" id="{CE321DBB-9B29-464F-BA4C-E756891C3AB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3A132BB-1292-4E89-8971-26CA1FCC4225}"/>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222703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8274A-0E2C-4835-A201-ED64D9F43D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2A69D30-A65A-4A0D-B56F-E560EC0C0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E1D94AA2-3D95-44FD-8F50-5308D41BC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C5EB004-69DB-42F9-8406-2E77CEA07FD2}"/>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9571AB78-9E4A-416A-A865-D4DDC2D42AA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E4D9663-878F-4A45-93D9-E8F1F1E72976}"/>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34084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3CC13-1CED-46C3-BEC2-6C0CE0B218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12FE14C-F3C4-4ECF-8FF3-81F1C2DE4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548CA0C-09A4-400F-A833-D98503C17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440C47-91A4-4CD2-956A-7C772A5259D2}"/>
              </a:ext>
            </a:extLst>
          </p:cNvPr>
          <p:cNvSpPr>
            <a:spLocks noGrp="1"/>
          </p:cNvSpPr>
          <p:nvPr>
            <p:ph type="dt" sz="half" idx="10"/>
          </p:nvPr>
        </p:nvSpPr>
        <p:spPr/>
        <p:txBody>
          <a:bodyPr/>
          <a:lstStyle/>
          <a:p>
            <a:fld id="{289BDB54-3C65-44F8-89A0-88B14661E979}" type="datetimeFigureOut">
              <a:rPr lang="en-US" smtClean="0"/>
              <a:t>2/7/2021</a:t>
            </a:fld>
            <a:endParaRPr lang="en-US"/>
          </a:p>
        </p:txBody>
      </p:sp>
      <p:sp>
        <p:nvSpPr>
          <p:cNvPr id="6" name="页脚占位符 5">
            <a:extLst>
              <a:ext uri="{FF2B5EF4-FFF2-40B4-BE49-F238E27FC236}">
                <a16:creationId xmlns:a16="http://schemas.microsoft.com/office/drawing/2014/main" id="{7483CB77-CA61-45C3-AF5A-44335A0C7F0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0D8273D-0D0D-49DD-A087-A3E862FF76FE}"/>
              </a:ext>
            </a:extLst>
          </p:cNvPr>
          <p:cNvSpPr>
            <a:spLocks noGrp="1"/>
          </p:cNvSpPr>
          <p:nvPr>
            <p:ph type="sldNum" sz="quarter" idx="12"/>
          </p:nvPr>
        </p:nvSpPr>
        <p:spPr/>
        <p:txBody>
          <a:bodyPr/>
          <a:lstStyle/>
          <a:p>
            <a:fld id="{BD6B828F-7A78-42D0-A56A-B4319FE87F7B}" type="slidenum">
              <a:rPr lang="en-US" smtClean="0"/>
              <a:t>‹#›</a:t>
            </a:fld>
            <a:endParaRPr lang="en-US"/>
          </a:p>
        </p:txBody>
      </p:sp>
    </p:spTree>
    <p:extLst>
      <p:ext uri="{BB962C8B-B14F-4D97-AF65-F5344CB8AC3E}">
        <p14:creationId xmlns:p14="http://schemas.microsoft.com/office/powerpoint/2010/main" val="5580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A9B44B-A04A-436A-926A-1A632FF6A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F0C3D17-21C2-430E-A52E-E6D21404D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96700C1-BED2-421E-9E1E-55C08D316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BDB54-3C65-44F8-89A0-88B14661E979}" type="datetimeFigureOut">
              <a:rPr lang="en-US" smtClean="0"/>
              <a:t>2/7/2021</a:t>
            </a:fld>
            <a:endParaRPr lang="en-US"/>
          </a:p>
        </p:txBody>
      </p:sp>
      <p:sp>
        <p:nvSpPr>
          <p:cNvPr id="5" name="页脚占位符 4">
            <a:extLst>
              <a:ext uri="{FF2B5EF4-FFF2-40B4-BE49-F238E27FC236}">
                <a16:creationId xmlns:a16="http://schemas.microsoft.com/office/drawing/2014/main" id="{9E47AA86-71F1-4937-A9C4-7610E5E59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8275F58-40A0-4B0A-A3C9-8CF84D547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B828F-7A78-42D0-A56A-B4319FE87F7B}" type="slidenum">
              <a:rPr lang="en-US" smtClean="0"/>
              <a:t>‹#›</a:t>
            </a:fld>
            <a:endParaRPr lang="en-US"/>
          </a:p>
        </p:txBody>
      </p:sp>
    </p:spTree>
    <p:extLst>
      <p:ext uri="{BB962C8B-B14F-4D97-AF65-F5344CB8AC3E}">
        <p14:creationId xmlns:p14="http://schemas.microsoft.com/office/powerpoint/2010/main" val="322342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EE3211 </a:t>
            </a:r>
            <a:br>
              <a:rPr lang="en-US" dirty="0"/>
            </a:br>
            <a:r>
              <a:rPr lang="en-US" dirty="0"/>
              <a:t>Modelling Techniques</a:t>
            </a:r>
          </a:p>
        </p:txBody>
      </p:sp>
      <p:sp>
        <p:nvSpPr>
          <p:cNvPr id="3" name="Subtitle 2"/>
          <p:cNvSpPr>
            <a:spLocks noGrp="1"/>
          </p:cNvSpPr>
          <p:nvPr>
            <p:ph type="subTitle" idx="1"/>
          </p:nvPr>
        </p:nvSpPr>
        <p:spPr/>
        <p:txBody>
          <a:bodyPr>
            <a:normAutofit/>
          </a:bodyPr>
          <a:lstStyle/>
          <a:p>
            <a:endParaRPr lang="en-US" dirty="0"/>
          </a:p>
          <a:p>
            <a:r>
              <a:rPr lang="en-US" dirty="0"/>
              <a:t>Week 5 Tutorial</a:t>
            </a:r>
          </a:p>
          <a:p>
            <a:r>
              <a:rPr lang="en-US" dirty="0"/>
              <a:t>Hypothesis testing: Categorical data</a:t>
            </a:r>
          </a:p>
        </p:txBody>
      </p:sp>
    </p:spTree>
    <p:extLst>
      <p:ext uri="{BB962C8B-B14F-4D97-AF65-F5344CB8AC3E}">
        <p14:creationId xmlns:p14="http://schemas.microsoft.com/office/powerpoint/2010/main" val="388606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A801A8-105D-4D82-AEE6-499BFA069DFD}"/>
              </a:ext>
            </a:extLst>
          </p:cNvPr>
          <p:cNvSpPr/>
          <p:nvPr/>
        </p:nvSpPr>
        <p:spPr>
          <a:xfrm>
            <a:off x="583182" y="465623"/>
            <a:ext cx="4095993" cy="461665"/>
          </a:xfrm>
          <a:prstGeom prst="rect">
            <a:avLst/>
          </a:prstGeom>
        </p:spPr>
        <p:txBody>
          <a:bodyPr wrap="none">
            <a:spAutoFit/>
          </a:bodyPr>
          <a:lstStyle/>
          <a:p>
            <a:pPr>
              <a:spcAft>
                <a:spcPts val="600"/>
              </a:spcAft>
            </a:pPr>
            <a:r>
              <a:rPr lang="en-US" sz="2400" dirty="0"/>
              <a:t>Q1. </a:t>
            </a:r>
            <a:r>
              <a:rPr lang="en-GB" sz="2400" dirty="0"/>
              <a:t>Design the Observed Table.</a:t>
            </a:r>
          </a:p>
        </p:txBody>
      </p:sp>
      <p:sp>
        <p:nvSpPr>
          <p:cNvPr id="3" name="矩形 2">
            <a:extLst>
              <a:ext uri="{FF2B5EF4-FFF2-40B4-BE49-F238E27FC236}">
                <a16:creationId xmlns:a16="http://schemas.microsoft.com/office/drawing/2014/main" id="{173E2733-2F36-4B74-9DB7-B8088DE300E0}"/>
              </a:ext>
            </a:extLst>
          </p:cNvPr>
          <p:cNvSpPr/>
          <p:nvPr/>
        </p:nvSpPr>
        <p:spPr>
          <a:xfrm>
            <a:off x="583182" y="1567329"/>
            <a:ext cx="6096000" cy="704937"/>
          </a:xfrm>
          <a:prstGeom prst="rect">
            <a:avLst/>
          </a:prstGeom>
        </p:spPr>
        <p:txBody>
          <a:bodyPr>
            <a:spAutoFit/>
          </a:bodyPr>
          <a:lstStyle/>
          <a:p>
            <a:pPr marL="285750" indent="-285750">
              <a:lnSpc>
                <a:spcPct val="80000"/>
              </a:lnSpc>
              <a:spcBef>
                <a:spcPts val="500"/>
              </a:spcBef>
              <a:buSzPct val="100000"/>
              <a:buFont typeface="Arial"/>
              <a:buChar char="•"/>
              <a:defRPr sz="2200"/>
            </a:pPr>
            <a:r>
              <a:rPr lang="en-US" dirty="0"/>
              <a:t>Smaller row total in first row</a:t>
            </a:r>
          </a:p>
          <a:p>
            <a:pPr marL="285750" indent="-285750">
              <a:lnSpc>
                <a:spcPct val="80000"/>
              </a:lnSpc>
              <a:spcBef>
                <a:spcPts val="500"/>
              </a:spcBef>
              <a:buSzPct val="100000"/>
              <a:buFont typeface="Arial"/>
              <a:buChar char="•"/>
              <a:defRPr sz="2200"/>
            </a:pPr>
            <a:r>
              <a:rPr lang="en-US" dirty="0"/>
              <a:t>Smaller column total in first column</a:t>
            </a:r>
          </a:p>
        </p:txBody>
      </p:sp>
      <p:pic>
        <p:nvPicPr>
          <p:cNvPr id="4" name="图片 3">
            <a:extLst>
              <a:ext uri="{FF2B5EF4-FFF2-40B4-BE49-F238E27FC236}">
                <a16:creationId xmlns:a16="http://schemas.microsoft.com/office/drawing/2014/main" id="{5FB535DB-5440-4245-8562-A4EADD104ED5}"/>
              </a:ext>
            </a:extLst>
          </p:cNvPr>
          <p:cNvPicPr>
            <a:picLocks noChangeAspect="1"/>
          </p:cNvPicPr>
          <p:nvPr/>
        </p:nvPicPr>
        <p:blipFill>
          <a:blip r:embed="rId2"/>
          <a:stretch>
            <a:fillRect/>
          </a:stretch>
        </p:blipFill>
        <p:spPr>
          <a:xfrm>
            <a:off x="692458" y="2682680"/>
            <a:ext cx="7114898" cy="2231990"/>
          </a:xfrm>
          <a:prstGeom prst="rect">
            <a:avLst/>
          </a:prstGeom>
        </p:spPr>
      </p:pic>
    </p:spTree>
    <p:extLst>
      <p:ext uri="{BB962C8B-B14F-4D97-AF65-F5344CB8AC3E}">
        <p14:creationId xmlns:p14="http://schemas.microsoft.com/office/powerpoint/2010/main" val="46282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F9EEC7-DB38-4935-A0A7-4447DD4B9872}"/>
              </a:ext>
            </a:extLst>
          </p:cNvPr>
          <p:cNvSpPr/>
          <p:nvPr/>
        </p:nvSpPr>
        <p:spPr>
          <a:xfrm>
            <a:off x="583182" y="465623"/>
            <a:ext cx="11028810" cy="830997"/>
          </a:xfrm>
          <a:prstGeom prst="rect">
            <a:avLst/>
          </a:prstGeom>
        </p:spPr>
        <p:txBody>
          <a:bodyPr wrap="square">
            <a:spAutoFit/>
          </a:bodyPr>
          <a:lstStyle/>
          <a:p>
            <a:pPr>
              <a:spcAft>
                <a:spcPts val="600"/>
              </a:spcAft>
            </a:pPr>
            <a:r>
              <a:rPr lang="en-US" sz="2400" dirty="0"/>
              <a:t>Q2. </a:t>
            </a:r>
            <a:r>
              <a:rPr lang="en-US" sz="2400" dirty="0">
                <a:latin typeface="AkzidenzGroteskBQ-Reg"/>
              </a:rPr>
              <a:t>Test for an association between the use of </a:t>
            </a:r>
            <a:r>
              <a:rPr lang="en-US" sz="2400" dirty="0" err="1">
                <a:latin typeface="AkzidenzGroteskBQ-Reg"/>
              </a:rPr>
              <a:t>Oracon</a:t>
            </a:r>
            <a:r>
              <a:rPr lang="en-US" sz="2400" dirty="0">
                <a:latin typeface="AkzidenzGroteskBQ-Reg"/>
              </a:rPr>
              <a:t> and the incidence of endometrial cancer, using a two-tailed test. </a:t>
            </a:r>
            <a:endParaRPr lang="en-GB" sz="2400" dirty="0"/>
          </a:p>
        </p:txBody>
      </p:sp>
      <p:pic>
        <p:nvPicPr>
          <p:cNvPr id="3" name="图片 2">
            <a:extLst>
              <a:ext uri="{FF2B5EF4-FFF2-40B4-BE49-F238E27FC236}">
                <a16:creationId xmlns:a16="http://schemas.microsoft.com/office/drawing/2014/main" id="{F2C61684-E39D-442D-8A28-801EDEAFC586}"/>
              </a:ext>
            </a:extLst>
          </p:cNvPr>
          <p:cNvPicPr>
            <a:picLocks noChangeAspect="1"/>
          </p:cNvPicPr>
          <p:nvPr/>
        </p:nvPicPr>
        <p:blipFill>
          <a:blip r:embed="rId2"/>
          <a:stretch>
            <a:fillRect/>
          </a:stretch>
        </p:blipFill>
        <p:spPr>
          <a:xfrm>
            <a:off x="583182" y="1380152"/>
            <a:ext cx="9426113" cy="830997"/>
          </a:xfrm>
          <a:prstGeom prst="rect">
            <a:avLst/>
          </a:prstGeom>
        </p:spPr>
      </p:pic>
      <p:pic>
        <p:nvPicPr>
          <p:cNvPr id="4" name="图片 3">
            <a:extLst>
              <a:ext uri="{FF2B5EF4-FFF2-40B4-BE49-F238E27FC236}">
                <a16:creationId xmlns:a16="http://schemas.microsoft.com/office/drawing/2014/main" id="{8487E220-6E3D-4DAA-A21E-D26631CA734C}"/>
              </a:ext>
            </a:extLst>
          </p:cNvPr>
          <p:cNvPicPr>
            <a:picLocks noChangeAspect="1"/>
          </p:cNvPicPr>
          <p:nvPr/>
        </p:nvPicPr>
        <p:blipFill>
          <a:blip r:embed="rId3"/>
          <a:stretch>
            <a:fillRect/>
          </a:stretch>
        </p:blipFill>
        <p:spPr>
          <a:xfrm>
            <a:off x="8249182" y="2294681"/>
            <a:ext cx="3520226" cy="3745627"/>
          </a:xfrm>
          <a:prstGeom prst="rect">
            <a:avLst/>
          </a:prstGeom>
        </p:spPr>
      </p:pic>
      <p:pic>
        <p:nvPicPr>
          <p:cNvPr id="5" name="图片 4">
            <a:extLst>
              <a:ext uri="{FF2B5EF4-FFF2-40B4-BE49-F238E27FC236}">
                <a16:creationId xmlns:a16="http://schemas.microsoft.com/office/drawing/2014/main" id="{90A21172-0D65-4D83-8110-9DE49ABFD66E}"/>
              </a:ext>
            </a:extLst>
          </p:cNvPr>
          <p:cNvPicPr>
            <a:picLocks noChangeAspect="1"/>
          </p:cNvPicPr>
          <p:nvPr/>
        </p:nvPicPr>
        <p:blipFill>
          <a:blip r:embed="rId4"/>
          <a:stretch>
            <a:fillRect/>
          </a:stretch>
        </p:blipFill>
        <p:spPr>
          <a:xfrm>
            <a:off x="727968" y="3879224"/>
            <a:ext cx="6215509" cy="1949846"/>
          </a:xfrm>
          <a:prstGeom prst="rect">
            <a:avLst/>
          </a:prstGeom>
        </p:spPr>
      </p:pic>
      <p:sp>
        <p:nvSpPr>
          <p:cNvPr id="6" name="矩形 5">
            <a:extLst>
              <a:ext uri="{FF2B5EF4-FFF2-40B4-BE49-F238E27FC236}">
                <a16:creationId xmlns:a16="http://schemas.microsoft.com/office/drawing/2014/main" id="{3AF4084E-1F72-461F-859E-9F09DBD8AC0F}"/>
              </a:ext>
            </a:extLst>
          </p:cNvPr>
          <p:cNvSpPr/>
          <p:nvPr/>
        </p:nvSpPr>
        <p:spPr>
          <a:xfrm>
            <a:off x="654204" y="2471439"/>
            <a:ext cx="7360624" cy="1147494"/>
          </a:xfrm>
          <a:prstGeom prst="rect">
            <a:avLst/>
          </a:prstGeom>
        </p:spPr>
        <p:txBody>
          <a:bodyPr wrap="square">
            <a:spAutoFit/>
          </a:bodyPr>
          <a:lstStyle/>
          <a:p>
            <a:pPr algn="just">
              <a:lnSpc>
                <a:spcPct val="80000"/>
              </a:lnSpc>
              <a:spcBef>
                <a:spcPts val="500"/>
              </a:spcBef>
              <a:defRPr sz="2200"/>
            </a:pPr>
            <a:r>
              <a:rPr lang="en-US" sz="2000" dirty="0"/>
              <a:t>Begin the table with 0 in the (1, 1) cell. Other cells determined from the row and column margins.</a:t>
            </a:r>
          </a:p>
          <a:p>
            <a:pPr algn="just">
              <a:lnSpc>
                <a:spcPct val="80000"/>
              </a:lnSpc>
              <a:spcBef>
                <a:spcPts val="500"/>
              </a:spcBef>
              <a:defRPr sz="2200"/>
            </a:pPr>
            <a:r>
              <a:rPr lang="en-US" sz="2000" dirty="0"/>
              <a:t>Increase the (1, 1) cell by 1 in the next table, decrease the (1, 2) and (2, 1) cells by 1, increase the (2, 2) cell by 1, until one of the cells is 0</a:t>
            </a:r>
          </a:p>
        </p:txBody>
      </p:sp>
      <p:sp>
        <p:nvSpPr>
          <p:cNvPr id="7" name="图文框 6">
            <a:extLst>
              <a:ext uri="{FF2B5EF4-FFF2-40B4-BE49-F238E27FC236}">
                <a16:creationId xmlns:a16="http://schemas.microsoft.com/office/drawing/2014/main" id="{29557509-2F0B-4406-B323-D4FFDA41AEC6}"/>
              </a:ext>
            </a:extLst>
          </p:cNvPr>
          <p:cNvSpPr/>
          <p:nvPr/>
        </p:nvSpPr>
        <p:spPr>
          <a:xfrm>
            <a:off x="8240304" y="3817082"/>
            <a:ext cx="1198485" cy="648268"/>
          </a:xfrm>
          <a:prstGeom prst="frame">
            <a:avLst>
              <a:gd name="adj1" fmla="val 5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cxnSp>
        <p:nvCxnSpPr>
          <p:cNvPr id="9" name="直接箭头连接符 8">
            <a:extLst>
              <a:ext uri="{FF2B5EF4-FFF2-40B4-BE49-F238E27FC236}">
                <a16:creationId xmlns:a16="http://schemas.microsoft.com/office/drawing/2014/main" id="{0CB63844-9288-4505-A7C1-4BE072EDB7EA}"/>
              </a:ext>
            </a:extLst>
          </p:cNvPr>
          <p:cNvCxnSpPr/>
          <p:nvPr/>
        </p:nvCxnSpPr>
        <p:spPr>
          <a:xfrm flipH="1">
            <a:off x="5278517" y="4058906"/>
            <a:ext cx="2830269" cy="7951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矩形 9">
            <a:extLst>
              <a:ext uri="{FF2B5EF4-FFF2-40B4-BE49-F238E27FC236}">
                <a16:creationId xmlns:a16="http://schemas.microsoft.com/office/drawing/2014/main" id="{3791AFB2-A253-4B7A-B3BC-F58151C5D207}"/>
              </a:ext>
            </a:extLst>
          </p:cNvPr>
          <p:cNvSpPr/>
          <p:nvPr/>
        </p:nvSpPr>
        <p:spPr>
          <a:xfrm>
            <a:off x="727968" y="5904695"/>
            <a:ext cx="3435556" cy="369332"/>
          </a:xfrm>
          <a:prstGeom prst="rect">
            <a:avLst/>
          </a:prstGeom>
        </p:spPr>
        <p:txBody>
          <a:bodyPr wrap="none">
            <a:spAutoFit/>
          </a:bodyPr>
          <a:lstStyle/>
          <a:p>
            <a:r>
              <a:rPr lang="en-US" dirty="0">
                <a:latin typeface="Times New Roman" panose="02020603050405020304" pitchFamily="18" charset="0"/>
              </a:rPr>
              <a:t>The observed table is the “6” table.</a:t>
            </a:r>
            <a:endParaRPr lang="en-US" dirty="0"/>
          </a:p>
        </p:txBody>
      </p:sp>
    </p:spTree>
    <p:extLst>
      <p:ext uri="{BB962C8B-B14F-4D97-AF65-F5344CB8AC3E}">
        <p14:creationId xmlns:p14="http://schemas.microsoft.com/office/powerpoint/2010/main" val="101099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50224-4F33-415C-ADF8-DD94D21E9515}"/>
              </a:ext>
            </a:extLst>
          </p:cNvPr>
          <p:cNvSpPr/>
          <p:nvPr/>
        </p:nvSpPr>
        <p:spPr>
          <a:xfrm>
            <a:off x="583182" y="465623"/>
            <a:ext cx="11028810" cy="830997"/>
          </a:xfrm>
          <a:prstGeom prst="rect">
            <a:avLst/>
          </a:prstGeom>
        </p:spPr>
        <p:txBody>
          <a:bodyPr wrap="square">
            <a:spAutoFit/>
          </a:bodyPr>
          <a:lstStyle/>
          <a:p>
            <a:pPr>
              <a:spcAft>
                <a:spcPts val="600"/>
              </a:spcAft>
            </a:pPr>
            <a:r>
              <a:rPr lang="en-US" sz="2400" dirty="0"/>
              <a:t>Q2. </a:t>
            </a:r>
            <a:r>
              <a:rPr lang="en-US" sz="2400" dirty="0">
                <a:latin typeface="AkzidenzGroteskBQ-Reg"/>
              </a:rPr>
              <a:t>Test for an association between the use of </a:t>
            </a:r>
            <a:r>
              <a:rPr lang="en-US" sz="2400" dirty="0" err="1">
                <a:latin typeface="AkzidenzGroteskBQ-Reg"/>
              </a:rPr>
              <a:t>Oracon</a:t>
            </a:r>
            <a:r>
              <a:rPr lang="en-US" sz="2400" dirty="0">
                <a:latin typeface="AkzidenzGroteskBQ-Reg"/>
              </a:rPr>
              <a:t> and the incidence of endometrial cancer, using a two-tailed test. </a:t>
            </a:r>
            <a:endParaRPr lang="en-GB" sz="2400" dirty="0"/>
          </a:p>
        </p:txBody>
      </p:sp>
      <p:sp>
        <p:nvSpPr>
          <p:cNvPr id="4" name="矩形 3">
            <a:extLst>
              <a:ext uri="{FF2B5EF4-FFF2-40B4-BE49-F238E27FC236}">
                <a16:creationId xmlns:a16="http://schemas.microsoft.com/office/drawing/2014/main" id="{7E6E9225-9A45-4442-9984-5B6809C16B32}"/>
              </a:ext>
            </a:extLst>
          </p:cNvPr>
          <p:cNvSpPr/>
          <p:nvPr/>
        </p:nvSpPr>
        <p:spPr>
          <a:xfrm>
            <a:off x="0" y="1757473"/>
            <a:ext cx="5095783" cy="2339102"/>
          </a:xfrm>
          <a:prstGeom prst="rect">
            <a:avLst/>
          </a:prstGeom>
        </p:spPr>
        <p:txBody>
          <a:bodyPr wrap="square">
            <a:spAutoFit/>
          </a:bodyPr>
          <a:lstStyle/>
          <a:p>
            <a:pPr marL="971550" lvl="1" indent="-514350" algn="just">
              <a:spcBef>
                <a:spcPts val="400"/>
              </a:spcBef>
              <a:buClr>
                <a:srgbClr val="000000"/>
              </a:buClr>
              <a:buSzPct val="100000"/>
              <a:buAutoNum type="romanLcPeriod"/>
              <a:defRPr sz="1800"/>
            </a:pPr>
            <a:r>
              <a:rPr lang="en-US" dirty="0"/>
              <a:t>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i="1" baseline="-25000" dirty="0"/>
              <a:t>2</a:t>
            </a:r>
            <a:r>
              <a:rPr lang="en-US" dirty="0"/>
              <a:t> vs. </a:t>
            </a:r>
            <a:r>
              <a:rPr lang="en-US" b="1" i="1" dirty="0"/>
              <a:t>H</a:t>
            </a:r>
            <a:r>
              <a:rPr lang="en-US" b="1" baseline="-25000" dirty="0"/>
              <a:t>1</a:t>
            </a:r>
            <a:r>
              <a:rPr lang="en-US" b="1" dirty="0"/>
              <a:t>: </a:t>
            </a:r>
            <a:r>
              <a:rPr lang="en-US" b="1" i="1" dirty="0"/>
              <a:t>p</a:t>
            </a:r>
            <a:r>
              <a:rPr lang="en-US" b="1" i="1" baseline="-25000" dirty="0"/>
              <a:t>1</a:t>
            </a:r>
            <a:r>
              <a:rPr lang="en-US" dirty="0">
                <a:latin typeface="Symbol"/>
                <a:ea typeface="Symbol"/>
                <a:cs typeface="Symbol"/>
                <a:sym typeface="Symbol"/>
              </a:rPr>
              <a:t> ¹ </a:t>
            </a:r>
            <a:r>
              <a:rPr lang="en-US" b="1" i="1" dirty="0"/>
              <a:t>p</a:t>
            </a:r>
            <a:r>
              <a:rPr lang="en-US" b="1" i="1" baseline="-25000" dirty="0"/>
              <a:t>2</a:t>
            </a:r>
            <a:r>
              <a:rPr lang="en-US" b="1" dirty="0"/>
              <a:t> </a:t>
            </a:r>
            <a:endParaRPr lang="en-US" sz="2800" dirty="0">
              <a:solidFill>
                <a:srgbClr val="888888"/>
              </a:solidFill>
            </a:endParaRPr>
          </a:p>
          <a:p>
            <a:pPr lvl="1">
              <a:spcBef>
                <a:spcPts val="400"/>
              </a:spcBef>
              <a:defRPr sz="1800"/>
            </a:pPr>
            <a:r>
              <a:rPr lang="en-US" dirty="0"/>
              <a:t>          </a:t>
            </a:r>
            <a:r>
              <a:rPr lang="en-US" i="1" dirty="0"/>
              <a:t>p</a:t>
            </a:r>
            <a:r>
              <a:rPr lang="en-US" dirty="0"/>
              <a:t>-value = 2 × min</a:t>
            </a:r>
            <a:r>
              <a:rPr lang="en-US" i="1" dirty="0"/>
              <a:t>[</a:t>
            </a:r>
            <a:r>
              <a:rPr lang="en-US" i="1" dirty="0" err="1"/>
              <a:t>Pr</a:t>
            </a:r>
            <a:r>
              <a:rPr lang="en-US" i="1" dirty="0"/>
              <a:t>(0)+</a:t>
            </a:r>
            <a:r>
              <a:rPr lang="en-US" i="1" dirty="0" err="1"/>
              <a:t>Pr</a:t>
            </a:r>
            <a:r>
              <a:rPr lang="en-US" i="1" dirty="0"/>
              <a:t>(1)+…+</a:t>
            </a:r>
            <a:r>
              <a:rPr lang="en-US" i="1" dirty="0" err="1"/>
              <a:t>Pr</a:t>
            </a:r>
            <a:r>
              <a:rPr lang="en-US" i="1" dirty="0"/>
              <a:t>(a),</a:t>
            </a:r>
          </a:p>
          <a:p>
            <a:pPr lvl="1">
              <a:spcBef>
                <a:spcPts val="400"/>
              </a:spcBef>
              <a:defRPr sz="1800"/>
            </a:pPr>
            <a:r>
              <a:rPr lang="en-US" i="1" dirty="0"/>
              <a:t>                                      </a:t>
            </a:r>
            <a:r>
              <a:rPr lang="en-US" i="1" dirty="0" err="1"/>
              <a:t>Pr</a:t>
            </a:r>
            <a:r>
              <a:rPr lang="en-US" i="1" dirty="0"/>
              <a:t>(a)+</a:t>
            </a:r>
            <a:r>
              <a:rPr lang="en-US" i="1" dirty="0" err="1"/>
              <a:t>Pr</a:t>
            </a:r>
            <a:r>
              <a:rPr lang="en-US" i="1" dirty="0"/>
              <a:t>(a+1)+…+</a:t>
            </a:r>
            <a:r>
              <a:rPr lang="en-US" i="1" dirty="0" err="1"/>
              <a:t>Pr</a:t>
            </a:r>
            <a:r>
              <a:rPr lang="en-US" i="1" dirty="0"/>
              <a:t>(k),.5</a:t>
            </a:r>
            <a:r>
              <a:rPr lang="en-US" dirty="0"/>
              <a:t>]</a:t>
            </a:r>
            <a:endParaRPr lang="en-US" sz="2800" dirty="0">
              <a:solidFill>
                <a:srgbClr val="888888"/>
              </a:solidFill>
            </a:endParaRPr>
          </a:p>
          <a:p>
            <a:pPr marL="857250" lvl="1" indent="-400050" algn="just">
              <a:spcBef>
                <a:spcPts val="400"/>
              </a:spcBef>
              <a:buClr>
                <a:srgbClr val="000000"/>
              </a:buClr>
              <a:buSzPct val="100000"/>
              <a:buAutoNum type="romanLcPeriod" startAt="2"/>
              <a:defRPr sz="1800"/>
            </a:pPr>
            <a:r>
              <a:rPr lang="en-US" dirty="0"/>
              <a:t>  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baseline="-25000" dirty="0"/>
              <a:t>2</a:t>
            </a:r>
            <a:r>
              <a:rPr lang="en-US" dirty="0"/>
              <a:t> vs. </a:t>
            </a:r>
            <a:r>
              <a:rPr lang="en-US" b="1" i="1" dirty="0"/>
              <a:t>H</a:t>
            </a:r>
            <a:r>
              <a:rPr lang="en-US" b="1" baseline="-25000" dirty="0"/>
              <a:t>1</a:t>
            </a:r>
            <a:r>
              <a:rPr lang="en-US" b="1" dirty="0"/>
              <a:t>: </a:t>
            </a:r>
            <a:r>
              <a:rPr lang="en-US" b="1" i="1" dirty="0"/>
              <a:t>p</a:t>
            </a:r>
            <a:r>
              <a:rPr lang="en-US" b="1" i="1" baseline="-25000" dirty="0"/>
              <a:t>1</a:t>
            </a:r>
            <a:r>
              <a:rPr lang="en-US" b="1" dirty="0"/>
              <a:t> &lt; </a:t>
            </a:r>
            <a:r>
              <a:rPr lang="en-US" b="1" i="1" dirty="0"/>
              <a:t>p</a:t>
            </a:r>
            <a:r>
              <a:rPr lang="en-US" b="1" i="1" baseline="-25000" dirty="0"/>
              <a:t>2</a:t>
            </a:r>
            <a:endParaRPr lang="en-US" b="1" dirty="0"/>
          </a:p>
          <a:p>
            <a:pPr lvl="1" algn="just">
              <a:spcBef>
                <a:spcPts val="400"/>
              </a:spcBef>
              <a:defRPr sz="1800" i="1"/>
            </a:pPr>
            <a:r>
              <a:rPr lang="en-US" dirty="0"/>
              <a:t>          p-value = </a:t>
            </a:r>
            <a:r>
              <a:rPr lang="en-US" dirty="0" err="1"/>
              <a:t>Pr</a:t>
            </a:r>
            <a:r>
              <a:rPr lang="en-US" dirty="0"/>
              <a:t>(0) +</a:t>
            </a:r>
            <a:r>
              <a:rPr lang="en-US" dirty="0" err="1"/>
              <a:t>Pr</a:t>
            </a:r>
            <a:r>
              <a:rPr lang="en-US" dirty="0"/>
              <a:t>(1)+…+</a:t>
            </a:r>
            <a:r>
              <a:rPr lang="en-US" dirty="0" err="1"/>
              <a:t>Pr</a:t>
            </a:r>
            <a:r>
              <a:rPr lang="en-US" dirty="0"/>
              <a:t>(a)</a:t>
            </a:r>
            <a:endParaRPr lang="en-US" sz="2800" dirty="0">
              <a:solidFill>
                <a:srgbClr val="888888"/>
              </a:solidFill>
            </a:endParaRPr>
          </a:p>
          <a:p>
            <a:pPr lvl="1" algn="just">
              <a:spcBef>
                <a:spcPts val="400"/>
              </a:spcBef>
              <a:defRPr sz="1800"/>
            </a:pPr>
            <a:r>
              <a:rPr lang="en-US" dirty="0"/>
              <a:t>Iii	 Hypothesis </a:t>
            </a:r>
            <a:r>
              <a:rPr lang="en-US" i="1" dirty="0"/>
              <a:t>H</a:t>
            </a:r>
            <a:r>
              <a:rPr lang="en-US" i="1" baseline="-25000" dirty="0"/>
              <a:t>0</a:t>
            </a:r>
            <a:r>
              <a:rPr lang="en-US" dirty="0"/>
              <a:t>: </a:t>
            </a:r>
            <a:r>
              <a:rPr lang="en-US" i="1" dirty="0"/>
              <a:t>p</a:t>
            </a:r>
            <a:r>
              <a:rPr lang="en-US" i="1" baseline="-25000" dirty="0"/>
              <a:t>1</a:t>
            </a:r>
            <a:r>
              <a:rPr lang="en-US" dirty="0"/>
              <a:t> = </a:t>
            </a:r>
            <a:r>
              <a:rPr lang="en-US" i="1" dirty="0"/>
              <a:t>p</a:t>
            </a:r>
            <a:r>
              <a:rPr lang="en-US" i="1" baseline="-25000" dirty="0"/>
              <a:t>2</a:t>
            </a:r>
            <a:r>
              <a:rPr lang="en-US" dirty="0"/>
              <a:t> vs. </a:t>
            </a:r>
            <a:r>
              <a:rPr lang="en-US" b="1" i="1" dirty="0"/>
              <a:t>H</a:t>
            </a:r>
            <a:r>
              <a:rPr lang="en-US" b="1" i="1" baseline="-25000" dirty="0"/>
              <a:t>1</a:t>
            </a:r>
            <a:r>
              <a:rPr lang="en-US" b="1" dirty="0"/>
              <a:t>: </a:t>
            </a:r>
            <a:r>
              <a:rPr lang="en-US" b="1" i="1" dirty="0"/>
              <a:t>p</a:t>
            </a:r>
            <a:r>
              <a:rPr lang="en-US" b="1" i="1" baseline="-25000" dirty="0"/>
              <a:t>1</a:t>
            </a:r>
            <a:r>
              <a:rPr lang="en-US" b="1" dirty="0"/>
              <a:t> &gt; </a:t>
            </a:r>
            <a:r>
              <a:rPr lang="en-US" b="1" i="1" dirty="0"/>
              <a:t>p</a:t>
            </a:r>
            <a:r>
              <a:rPr lang="en-US" b="1" i="1" baseline="-25000" dirty="0"/>
              <a:t>2</a:t>
            </a:r>
            <a:endParaRPr lang="en-US" b="1" dirty="0"/>
          </a:p>
          <a:p>
            <a:pPr lvl="1" algn="just">
              <a:spcBef>
                <a:spcPts val="400"/>
              </a:spcBef>
              <a:defRPr sz="1800" i="1"/>
            </a:pPr>
            <a:r>
              <a:rPr lang="en-US" dirty="0"/>
              <a:t>           p-value = </a:t>
            </a:r>
            <a:r>
              <a:rPr lang="en-US" dirty="0" err="1"/>
              <a:t>Pr</a:t>
            </a:r>
            <a:r>
              <a:rPr lang="en-US" dirty="0"/>
              <a:t>(a) +</a:t>
            </a:r>
            <a:r>
              <a:rPr lang="en-US" dirty="0" err="1"/>
              <a:t>Pr</a:t>
            </a:r>
            <a:r>
              <a:rPr lang="en-US" dirty="0"/>
              <a:t>(a+1)+…+</a:t>
            </a:r>
            <a:r>
              <a:rPr lang="en-US" dirty="0" err="1"/>
              <a:t>Pr</a:t>
            </a:r>
            <a:r>
              <a:rPr lang="en-US" dirty="0"/>
              <a:t>(k)</a:t>
            </a:r>
          </a:p>
        </p:txBody>
      </p:sp>
      <p:sp>
        <p:nvSpPr>
          <p:cNvPr id="5" name="矩形 4">
            <a:extLst>
              <a:ext uri="{FF2B5EF4-FFF2-40B4-BE49-F238E27FC236}">
                <a16:creationId xmlns:a16="http://schemas.microsoft.com/office/drawing/2014/main" id="{66FF4FA8-AC82-4E08-BFCD-B52A3CD390EA}"/>
              </a:ext>
            </a:extLst>
          </p:cNvPr>
          <p:cNvSpPr/>
          <p:nvPr/>
        </p:nvSpPr>
        <p:spPr>
          <a:xfrm>
            <a:off x="5770747" y="1526641"/>
            <a:ext cx="3345531" cy="461665"/>
          </a:xfrm>
          <a:prstGeom prst="rect">
            <a:avLst/>
          </a:prstGeom>
        </p:spPr>
        <p:txBody>
          <a:bodyPr wrap="none">
            <a:spAutoFit/>
          </a:bodyPr>
          <a:lstStyle/>
          <a:p>
            <a:r>
              <a:rPr lang="en-US" sz="2400" dirty="0"/>
              <a:t>Use R to perform the test</a:t>
            </a:r>
          </a:p>
        </p:txBody>
      </p:sp>
      <p:sp>
        <p:nvSpPr>
          <p:cNvPr id="6" name="图文框 5">
            <a:extLst>
              <a:ext uri="{FF2B5EF4-FFF2-40B4-BE49-F238E27FC236}">
                <a16:creationId xmlns:a16="http://schemas.microsoft.com/office/drawing/2014/main" id="{D018A43E-46AB-4298-B967-B4CB25B1AC49}"/>
              </a:ext>
            </a:extLst>
          </p:cNvPr>
          <p:cNvSpPr/>
          <p:nvPr/>
        </p:nvSpPr>
        <p:spPr>
          <a:xfrm>
            <a:off x="4076677" y="878373"/>
            <a:ext cx="2111059" cy="418247"/>
          </a:xfrm>
          <a:prstGeom prst="frame">
            <a:avLst>
              <a:gd name="adj1" fmla="val 55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cxnSp>
        <p:nvCxnSpPr>
          <p:cNvPr id="7" name="直接箭头连接符 6">
            <a:extLst>
              <a:ext uri="{FF2B5EF4-FFF2-40B4-BE49-F238E27FC236}">
                <a16:creationId xmlns:a16="http://schemas.microsoft.com/office/drawing/2014/main" id="{54F04233-E2B9-4223-9C68-5570B1965AAD}"/>
              </a:ext>
            </a:extLst>
          </p:cNvPr>
          <p:cNvCxnSpPr>
            <a:cxnSpLocks/>
          </p:cNvCxnSpPr>
          <p:nvPr/>
        </p:nvCxnSpPr>
        <p:spPr>
          <a:xfrm flipH="1">
            <a:off x="3506680" y="1296620"/>
            <a:ext cx="1095427" cy="549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D8628B90-DB28-4F83-8E69-4F13FC80BC7E}"/>
              </a:ext>
            </a:extLst>
          </p:cNvPr>
          <p:cNvSpPr/>
          <p:nvPr/>
        </p:nvSpPr>
        <p:spPr>
          <a:xfrm>
            <a:off x="5770747" y="2218327"/>
            <a:ext cx="6096000" cy="1754326"/>
          </a:xfrm>
          <a:prstGeom prst="rect">
            <a:avLst/>
          </a:prstGeom>
        </p:spPr>
        <p:txBody>
          <a:bodyPr>
            <a:spAutoFit/>
          </a:bodyPr>
          <a:lstStyle/>
          <a:p>
            <a:r>
              <a:rPr lang="en-US" dirty="0">
                <a:solidFill>
                  <a:srgbClr val="0000FF"/>
                </a:solidFill>
              </a:rPr>
              <a:t>&gt;table=matrix(c(6,8,111,387), </a:t>
            </a:r>
            <a:r>
              <a:rPr lang="en-US" dirty="0" err="1">
                <a:solidFill>
                  <a:srgbClr val="0000FF"/>
                </a:solidFill>
              </a:rPr>
              <a:t>nrow</a:t>
            </a:r>
            <a:r>
              <a:rPr lang="en-US" dirty="0">
                <a:solidFill>
                  <a:srgbClr val="0000FF"/>
                </a:solidFill>
              </a:rPr>
              <a:t>=2)</a:t>
            </a:r>
          </a:p>
          <a:p>
            <a:r>
              <a:rPr lang="en-US" dirty="0">
                <a:solidFill>
                  <a:srgbClr val="0000FF"/>
                </a:solidFill>
              </a:rPr>
              <a:t>&gt;</a:t>
            </a:r>
            <a:r>
              <a:rPr lang="en-US" dirty="0" err="1">
                <a:solidFill>
                  <a:srgbClr val="0000FF"/>
                </a:solidFill>
              </a:rPr>
              <a:t>plower</a:t>
            </a:r>
            <a:r>
              <a:rPr lang="en-US" dirty="0">
                <a:solidFill>
                  <a:srgbClr val="0000FF"/>
                </a:solidFill>
              </a:rPr>
              <a:t>=</a:t>
            </a:r>
            <a:r>
              <a:rPr lang="en-US" dirty="0" err="1">
                <a:solidFill>
                  <a:srgbClr val="0000FF"/>
                </a:solidFill>
              </a:rPr>
              <a:t>fisher.test</a:t>
            </a:r>
            <a:r>
              <a:rPr lang="en-US" dirty="0">
                <a:solidFill>
                  <a:srgbClr val="0000FF"/>
                </a:solidFill>
              </a:rPr>
              <a:t>(table, alternative=</a:t>
            </a:r>
            <a:r>
              <a:rPr lang="en-GB" dirty="0">
                <a:solidFill>
                  <a:srgbClr val="0000FF"/>
                </a:solidFill>
              </a:rPr>
              <a:t>"l")</a:t>
            </a:r>
          </a:p>
          <a:p>
            <a:r>
              <a:rPr lang="en-GB" dirty="0">
                <a:solidFill>
                  <a:srgbClr val="0000FF"/>
                </a:solidFill>
              </a:rPr>
              <a:t>&gt;</a:t>
            </a:r>
            <a:r>
              <a:rPr lang="en-US" dirty="0" err="1">
                <a:solidFill>
                  <a:srgbClr val="0000FF"/>
                </a:solidFill>
              </a:rPr>
              <a:t>pupper</a:t>
            </a:r>
            <a:r>
              <a:rPr lang="en-US" dirty="0">
                <a:solidFill>
                  <a:srgbClr val="0000FF"/>
                </a:solidFill>
              </a:rPr>
              <a:t>=</a:t>
            </a:r>
            <a:r>
              <a:rPr lang="en-US" dirty="0" err="1">
                <a:solidFill>
                  <a:srgbClr val="0000FF"/>
                </a:solidFill>
              </a:rPr>
              <a:t>fisher.test</a:t>
            </a:r>
            <a:r>
              <a:rPr lang="en-US" dirty="0">
                <a:solidFill>
                  <a:srgbClr val="0000FF"/>
                </a:solidFill>
              </a:rPr>
              <a:t>(table, alternative=</a:t>
            </a:r>
            <a:r>
              <a:rPr lang="en-GB" dirty="0">
                <a:solidFill>
                  <a:srgbClr val="0000FF"/>
                </a:solidFill>
              </a:rPr>
              <a:t> "g")</a:t>
            </a:r>
          </a:p>
          <a:p>
            <a:r>
              <a:rPr lang="en-GB" dirty="0">
                <a:solidFill>
                  <a:srgbClr val="0000FF"/>
                </a:solidFill>
              </a:rPr>
              <a:t>&gt; </a:t>
            </a:r>
            <a:r>
              <a:rPr lang="en-GB" dirty="0" err="1">
                <a:solidFill>
                  <a:srgbClr val="0000FF"/>
                </a:solidFill>
              </a:rPr>
              <a:t>ptwosided</a:t>
            </a:r>
            <a:r>
              <a:rPr lang="en-GB" dirty="0">
                <a:solidFill>
                  <a:srgbClr val="0000FF"/>
                </a:solidFill>
              </a:rPr>
              <a:t>=2*min(plower$p.value,pupper$p.value,0.5)</a:t>
            </a:r>
          </a:p>
          <a:p>
            <a:r>
              <a:rPr lang="en-GB" dirty="0">
                <a:solidFill>
                  <a:srgbClr val="0000FF"/>
                </a:solidFill>
              </a:rPr>
              <a:t>&gt; </a:t>
            </a:r>
            <a:r>
              <a:rPr lang="en-GB" dirty="0" err="1">
                <a:solidFill>
                  <a:srgbClr val="0000FF"/>
                </a:solidFill>
              </a:rPr>
              <a:t>ptwosided</a:t>
            </a:r>
            <a:endParaRPr lang="en-GB" dirty="0">
              <a:solidFill>
                <a:srgbClr val="0000FF"/>
              </a:solidFill>
            </a:endParaRPr>
          </a:p>
          <a:p>
            <a:r>
              <a:rPr lang="en-GB" dirty="0">
                <a:solidFill>
                  <a:srgbClr val="C00000"/>
                </a:solidFill>
              </a:rPr>
              <a:t>[1] 0.1495903</a:t>
            </a:r>
          </a:p>
        </p:txBody>
      </p:sp>
      <p:pic>
        <p:nvPicPr>
          <p:cNvPr id="12" name="图片 11">
            <a:extLst>
              <a:ext uri="{FF2B5EF4-FFF2-40B4-BE49-F238E27FC236}">
                <a16:creationId xmlns:a16="http://schemas.microsoft.com/office/drawing/2014/main" id="{7401D3A0-32E4-4D9C-9202-63B750CA28A2}"/>
              </a:ext>
            </a:extLst>
          </p:cNvPr>
          <p:cNvPicPr>
            <a:picLocks noChangeAspect="1"/>
          </p:cNvPicPr>
          <p:nvPr/>
        </p:nvPicPr>
        <p:blipFill>
          <a:blip r:embed="rId2"/>
          <a:stretch>
            <a:fillRect/>
          </a:stretch>
        </p:blipFill>
        <p:spPr>
          <a:xfrm>
            <a:off x="9791242" y="1200374"/>
            <a:ext cx="1912814" cy="1113563"/>
          </a:xfrm>
          <a:prstGeom prst="rect">
            <a:avLst/>
          </a:prstGeom>
        </p:spPr>
      </p:pic>
      <p:sp>
        <p:nvSpPr>
          <p:cNvPr id="13" name="矩形 12">
            <a:extLst>
              <a:ext uri="{FF2B5EF4-FFF2-40B4-BE49-F238E27FC236}">
                <a16:creationId xmlns:a16="http://schemas.microsoft.com/office/drawing/2014/main" id="{4857A3DA-1288-465F-A890-A1F6FC8300AC}"/>
              </a:ext>
            </a:extLst>
          </p:cNvPr>
          <p:cNvSpPr/>
          <p:nvPr/>
        </p:nvSpPr>
        <p:spPr>
          <a:xfrm>
            <a:off x="583182" y="5039521"/>
            <a:ext cx="10611560" cy="369332"/>
          </a:xfrm>
          <a:prstGeom prst="rect">
            <a:avLst/>
          </a:prstGeom>
        </p:spPr>
        <p:txBody>
          <a:bodyPr wrap="square">
            <a:spAutoFit/>
          </a:bodyPr>
          <a:lstStyle/>
          <a:p>
            <a:r>
              <a:rPr lang="en-US" dirty="0">
                <a:latin typeface="Times New Roman" panose="02020603050405020304" pitchFamily="18" charset="0"/>
              </a:rPr>
              <a:t>Thus, there is no significant association between the use of </a:t>
            </a:r>
            <a:r>
              <a:rPr lang="en-US" dirty="0" err="1">
                <a:latin typeface="Times New Roman" panose="02020603050405020304" pitchFamily="18" charset="0"/>
              </a:rPr>
              <a:t>Oracon</a:t>
            </a:r>
            <a:r>
              <a:rPr lang="en-US" dirty="0">
                <a:latin typeface="Times New Roman" panose="02020603050405020304" pitchFamily="18" charset="0"/>
              </a:rPr>
              <a:t> and the development of endometrial cancer.</a:t>
            </a:r>
            <a:endParaRPr lang="en-US" dirty="0"/>
          </a:p>
        </p:txBody>
      </p:sp>
    </p:spTree>
    <p:extLst>
      <p:ext uri="{BB962C8B-B14F-4D97-AF65-F5344CB8AC3E}">
        <p14:creationId xmlns:p14="http://schemas.microsoft.com/office/powerpoint/2010/main" val="176780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314" y="134087"/>
            <a:ext cx="10515600" cy="932155"/>
          </a:xfrm>
        </p:spPr>
        <p:txBody>
          <a:bodyPr/>
          <a:lstStyle/>
          <a:p>
            <a:r>
              <a:rPr lang="en-US" dirty="0"/>
              <a:t>Scenario: OC use and heart disease</a:t>
            </a:r>
          </a:p>
        </p:txBody>
      </p:sp>
      <p:sp>
        <p:nvSpPr>
          <p:cNvPr id="3" name="Content Placeholder 2"/>
          <p:cNvSpPr>
            <a:spLocks noGrp="1"/>
          </p:cNvSpPr>
          <p:nvPr>
            <p:ph idx="1"/>
          </p:nvPr>
        </p:nvSpPr>
        <p:spPr>
          <a:xfrm>
            <a:off x="342900" y="1177925"/>
            <a:ext cx="11493500" cy="1467622"/>
          </a:xfrm>
        </p:spPr>
        <p:txBody>
          <a:bodyPr>
            <a:normAutofit/>
          </a:bodyPr>
          <a:lstStyle/>
          <a:p>
            <a:pPr marL="0" indent="0" algn="just">
              <a:buNone/>
            </a:pPr>
            <a:r>
              <a:rPr lang="en-US" sz="2400" dirty="0"/>
              <a:t>A study </a:t>
            </a:r>
            <a:r>
              <a:rPr lang="en-GB" sz="2400" dirty="0"/>
              <a:t>looked at the effects of OC use on heart disease in women 40 to 44 years of age. The researchers found that among 5000 current OC users at baseline, 13 women developed a myocardial infarction (MI) over a 3-year period, whereas among 10,000 never-OC users, 7 developed an MI over a 3-year period.</a:t>
            </a:r>
          </a:p>
        </p:txBody>
      </p:sp>
      <p:sp>
        <p:nvSpPr>
          <p:cNvPr id="4" name="文本框 3">
            <a:extLst>
              <a:ext uri="{FF2B5EF4-FFF2-40B4-BE49-F238E27FC236}">
                <a16:creationId xmlns:a16="http://schemas.microsoft.com/office/drawing/2014/main" id="{159D1F65-51AA-4129-A687-EDAF91A2C6BF}"/>
              </a:ext>
            </a:extLst>
          </p:cNvPr>
          <p:cNvSpPr txBox="1"/>
          <p:nvPr/>
        </p:nvSpPr>
        <p:spPr>
          <a:xfrm>
            <a:off x="342900" y="3223307"/>
            <a:ext cx="9360393" cy="1354217"/>
          </a:xfrm>
          <a:prstGeom prst="rect">
            <a:avLst/>
          </a:prstGeom>
          <a:noFill/>
        </p:spPr>
        <p:txBody>
          <a:bodyPr wrap="square" rtlCol="0">
            <a:spAutoFit/>
          </a:bodyPr>
          <a:lstStyle/>
          <a:p>
            <a:pPr>
              <a:spcAft>
                <a:spcPts val="600"/>
              </a:spcAft>
            </a:pPr>
            <a:r>
              <a:rPr lang="en-US" sz="2400" dirty="0"/>
              <a:t>Q1. </a:t>
            </a:r>
            <a:r>
              <a:rPr lang="en-GB" sz="2400" dirty="0"/>
              <a:t>Design the MI data in the form of a 2x2 contingency table.</a:t>
            </a:r>
          </a:p>
          <a:p>
            <a:pPr>
              <a:spcAft>
                <a:spcPts val="600"/>
              </a:spcAft>
            </a:pPr>
            <a:r>
              <a:rPr lang="en-GB" sz="2400" dirty="0"/>
              <a:t>Q2.</a:t>
            </a:r>
            <a:r>
              <a:rPr lang="en-US" sz="2400" dirty="0"/>
              <a:t> </a:t>
            </a:r>
            <a:r>
              <a:rPr lang="en-GB" sz="2400" dirty="0"/>
              <a:t>Compute the expected table for the OC-MI data.</a:t>
            </a:r>
          </a:p>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235963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673749-0A7C-4EC5-8365-DEDB7E7A5EA4}"/>
              </a:ext>
            </a:extLst>
          </p:cNvPr>
          <p:cNvSpPr/>
          <p:nvPr/>
        </p:nvSpPr>
        <p:spPr>
          <a:xfrm>
            <a:off x="569431" y="607666"/>
            <a:ext cx="7923066" cy="461665"/>
          </a:xfrm>
          <a:prstGeom prst="rect">
            <a:avLst/>
          </a:prstGeom>
        </p:spPr>
        <p:txBody>
          <a:bodyPr wrap="none">
            <a:spAutoFit/>
          </a:bodyPr>
          <a:lstStyle/>
          <a:p>
            <a:pPr>
              <a:spcAft>
                <a:spcPts val="600"/>
              </a:spcAft>
            </a:pPr>
            <a:r>
              <a:rPr lang="en-US" sz="2400" dirty="0"/>
              <a:t>Q1. </a:t>
            </a:r>
            <a:r>
              <a:rPr lang="en-GB" sz="2400" dirty="0"/>
              <a:t>Design the MI data in the form of a 2x2 contingency table.</a:t>
            </a:r>
          </a:p>
        </p:txBody>
      </p:sp>
      <p:sp>
        <p:nvSpPr>
          <p:cNvPr id="4" name="矩形 3">
            <a:extLst>
              <a:ext uri="{FF2B5EF4-FFF2-40B4-BE49-F238E27FC236}">
                <a16:creationId xmlns:a16="http://schemas.microsoft.com/office/drawing/2014/main" id="{C863DBBD-4F9F-48F5-9312-D8F5C901D622}"/>
              </a:ext>
            </a:extLst>
          </p:cNvPr>
          <p:cNvSpPr/>
          <p:nvPr/>
        </p:nvSpPr>
        <p:spPr>
          <a:xfrm>
            <a:off x="569431" y="1559290"/>
            <a:ext cx="10740720" cy="1754326"/>
          </a:xfrm>
          <a:prstGeom prst="rect">
            <a:avLst/>
          </a:prstGeom>
        </p:spPr>
        <p:txBody>
          <a:bodyPr wrap="square">
            <a:spAutoFit/>
          </a:bodyPr>
          <a:lstStyle/>
          <a:p>
            <a:pPr algn="just"/>
            <a:r>
              <a:rPr lang="en-US" dirty="0"/>
              <a:t>Let the rows of the table represent the OC-use group, with the </a:t>
            </a:r>
            <a:r>
              <a:rPr lang="en-US" b="1" dirty="0"/>
              <a:t>first row </a:t>
            </a:r>
            <a:r>
              <a:rPr lang="en-US" dirty="0"/>
              <a:t>representing “</a:t>
            </a:r>
            <a:r>
              <a:rPr lang="en-US" b="1" dirty="0"/>
              <a:t>current OC users</a:t>
            </a:r>
            <a:r>
              <a:rPr lang="en-US" dirty="0"/>
              <a:t>” and the </a:t>
            </a:r>
            <a:r>
              <a:rPr lang="en-US" b="1" dirty="0"/>
              <a:t>second row </a:t>
            </a:r>
            <a:r>
              <a:rPr lang="en-US" dirty="0"/>
              <a:t>representing “</a:t>
            </a:r>
            <a:r>
              <a:rPr lang="en-US" b="1" dirty="0"/>
              <a:t>never-OC users</a:t>
            </a:r>
            <a:r>
              <a:rPr lang="en-US" dirty="0"/>
              <a:t>”.</a:t>
            </a:r>
          </a:p>
          <a:p>
            <a:pPr algn="just"/>
            <a:r>
              <a:rPr lang="en-US" dirty="0"/>
              <a:t>Let the columns of the table represent MI, with the </a:t>
            </a:r>
            <a:r>
              <a:rPr lang="en-US" b="1" dirty="0"/>
              <a:t>first column </a:t>
            </a:r>
            <a:r>
              <a:rPr lang="en-US" dirty="0"/>
              <a:t>representing “</a:t>
            </a:r>
            <a:r>
              <a:rPr lang="en-US" b="1" dirty="0"/>
              <a:t>Yes</a:t>
            </a:r>
            <a:r>
              <a:rPr lang="en-US" dirty="0"/>
              <a:t>” and the </a:t>
            </a:r>
            <a:r>
              <a:rPr lang="en-US" b="1" dirty="0"/>
              <a:t>second column </a:t>
            </a:r>
            <a:r>
              <a:rPr lang="en-US" dirty="0"/>
              <a:t>representing “</a:t>
            </a:r>
            <a:r>
              <a:rPr lang="en-US" b="1" dirty="0"/>
              <a:t>No</a:t>
            </a:r>
            <a:r>
              <a:rPr lang="en-US" dirty="0"/>
              <a:t>”.</a:t>
            </a:r>
          </a:p>
          <a:p>
            <a:pPr algn="just"/>
            <a:r>
              <a:rPr lang="en-US" dirty="0"/>
              <a:t>We studied 5000 current OC users, of whom 13 developed MI and 4987 did not.</a:t>
            </a:r>
          </a:p>
          <a:p>
            <a:pPr algn="just"/>
            <a:r>
              <a:rPr lang="en-US" dirty="0"/>
              <a:t>We studied 10,000 never-OC users, of whom 7 developed MI and 9993 did not.</a:t>
            </a:r>
          </a:p>
        </p:txBody>
      </p:sp>
      <p:graphicFrame>
        <p:nvGraphicFramePr>
          <p:cNvPr id="8" name="表格 7">
            <a:extLst>
              <a:ext uri="{FF2B5EF4-FFF2-40B4-BE49-F238E27FC236}">
                <a16:creationId xmlns:a16="http://schemas.microsoft.com/office/drawing/2014/main" id="{813455FA-DA20-44FC-8DA0-9AB0DB3561B1}"/>
              </a:ext>
            </a:extLst>
          </p:cNvPr>
          <p:cNvGraphicFramePr>
            <a:graphicFrameLocks noGrp="1"/>
          </p:cNvGraphicFramePr>
          <p:nvPr>
            <p:extLst>
              <p:ext uri="{D42A27DB-BD31-4B8C-83A1-F6EECF244321}">
                <p14:modId xmlns:p14="http://schemas.microsoft.com/office/powerpoint/2010/main" val="1316058251"/>
              </p:ext>
            </p:extLst>
          </p:nvPr>
        </p:nvGraphicFramePr>
        <p:xfrm>
          <a:off x="2032000" y="4557030"/>
          <a:ext cx="8128000" cy="1483360"/>
        </p:xfrm>
        <a:graphic>
          <a:graphicData uri="http://schemas.openxmlformats.org/drawingml/2006/table">
            <a:tbl>
              <a:tblPr>
                <a:tableStyleId>{5C22544A-7EE6-4342-B048-85BDC9FD1C3A}</a:tableStyleId>
              </a:tblPr>
              <a:tblGrid>
                <a:gridCol w="2032000">
                  <a:extLst>
                    <a:ext uri="{9D8B030D-6E8A-4147-A177-3AD203B41FA5}">
                      <a16:colId xmlns:a16="http://schemas.microsoft.com/office/drawing/2014/main" val="1087782142"/>
                    </a:ext>
                  </a:extLst>
                </a:gridCol>
                <a:gridCol w="2032000">
                  <a:extLst>
                    <a:ext uri="{9D8B030D-6E8A-4147-A177-3AD203B41FA5}">
                      <a16:colId xmlns:a16="http://schemas.microsoft.com/office/drawing/2014/main" val="1483915191"/>
                    </a:ext>
                  </a:extLst>
                </a:gridCol>
                <a:gridCol w="2032000">
                  <a:extLst>
                    <a:ext uri="{9D8B030D-6E8A-4147-A177-3AD203B41FA5}">
                      <a16:colId xmlns:a16="http://schemas.microsoft.com/office/drawing/2014/main" val="1247770540"/>
                    </a:ext>
                  </a:extLst>
                </a:gridCol>
                <a:gridCol w="2032000">
                  <a:extLst>
                    <a:ext uri="{9D8B030D-6E8A-4147-A177-3AD203B41FA5}">
                      <a16:colId xmlns:a16="http://schemas.microsoft.com/office/drawing/2014/main" val="3987518041"/>
                    </a:ext>
                  </a:extLst>
                </a:gridCol>
              </a:tblGrid>
              <a:tr h="370840">
                <a:tc>
                  <a:txBody>
                    <a:bodyPr/>
                    <a:lstStyle/>
                    <a:p>
                      <a:r>
                        <a:rPr lang="en-US" dirty="0"/>
                        <a:t>OC-use group</a:t>
                      </a:r>
                    </a:p>
                  </a:txBody>
                  <a:tcPr/>
                </a:tc>
                <a:tc>
                  <a:txBody>
                    <a:bodyPr/>
                    <a:lstStyle/>
                    <a:p>
                      <a:pPr algn="ctr"/>
                      <a:r>
                        <a:rPr lang="en-US" dirty="0"/>
                        <a:t>Yes</a:t>
                      </a:r>
                    </a:p>
                  </a:txBody>
                  <a:tcPr/>
                </a:tc>
                <a:tc>
                  <a:txBody>
                    <a:bodyPr/>
                    <a:lstStyle/>
                    <a:p>
                      <a:pPr algn="ctr"/>
                      <a:r>
                        <a:rPr lang="en-US" dirty="0"/>
                        <a:t>No</a:t>
                      </a:r>
                    </a:p>
                  </a:txBody>
                  <a:tcPr/>
                </a:tc>
                <a:tc>
                  <a:txBody>
                    <a:bodyPr/>
                    <a:lstStyle/>
                    <a:p>
                      <a:pPr algn="r"/>
                      <a:r>
                        <a:rPr lang="en-US" dirty="0"/>
                        <a:t>Total</a:t>
                      </a:r>
                    </a:p>
                  </a:txBody>
                  <a:tcPr/>
                </a:tc>
                <a:extLst>
                  <a:ext uri="{0D108BD9-81ED-4DB2-BD59-A6C34878D82A}">
                    <a16:rowId xmlns:a16="http://schemas.microsoft.com/office/drawing/2014/main" val="3814667942"/>
                  </a:ext>
                </a:extLst>
              </a:tr>
              <a:tr h="370840">
                <a:tc>
                  <a:txBody>
                    <a:bodyPr/>
                    <a:lstStyle/>
                    <a:p>
                      <a:r>
                        <a:rPr lang="en-US" dirty="0"/>
                        <a:t>Current OC users</a:t>
                      </a:r>
                    </a:p>
                  </a:txBody>
                  <a:tcPr/>
                </a:tc>
                <a:tc>
                  <a:txBody>
                    <a:bodyPr/>
                    <a:lstStyle/>
                    <a:p>
                      <a:pPr algn="ctr"/>
                      <a:r>
                        <a:rPr lang="en-US" dirty="0"/>
                        <a:t>13</a:t>
                      </a:r>
                    </a:p>
                  </a:txBody>
                  <a:tcPr/>
                </a:tc>
                <a:tc>
                  <a:txBody>
                    <a:bodyPr/>
                    <a:lstStyle/>
                    <a:p>
                      <a:pPr algn="ctr"/>
                      <a:r>
                        <a:rPr lang="en-US" dirty="0"/>
                        <a:t>4987</a:t>
                      </a:r>
                    </a:p>
                  </a:txBody>
                  <a:tcPr/>
                </a:tc>
                <a:tc>
                  <a:txBody>
                    <a:bodyPr/>
                    <a:lstStyle/>
                    <a:p>
                      <a:pPr algn="r"/>
                      <a:r>
                        <a:rPr lang="en-US" dirty="0"/>
                        <a:t>5000</a:t>
                      </a:r>
                    </a:p>
                  </a:txBody>
                  <a:tcPr/>
                </a:tc>
                <a:extLst>
                  <a:ext uri="{0D108BD9-81ED-4DB2-BD59-A6C34878D82A}">
                    <a16:rowId xmlns:a16="http://schemas.microsoft.com/office/drawing/2014/main" val="570004081"/>
                  </a:ext>
                </a:extLst>
              </a:tr>
              <a:tr h="370840">
                <a:tc>
                  <a:txBody>
                    <a:bodyPr/>
                    <a:lstStyle/>
                    <a:p>
                      <a:r>
                        <a:rPr lang="en-US" dirty="0"/>
                        <a:t>Never-OC users</a:t>
                      </a:r>
                    </a:p>
                  </a:txBody>
                  <a:tcPr/>
                </a:tc>
                <a:tc>
                  <a:txBody>
                    <a:bodyPr/>
                    <a:lstStyle/>
                    <a:p>
                      <a:pPr algn="ctr"/>
                      <a:r>
                        <a:rPr lang="en-US" dirty="0"/>
                        <a:t>7</a:t>
                      </a:r>
                    </a:p>
                  </a:txBody>
                  <a:tcPr/>
                </a:tc>
                <a:tc>
                  <a:txBody>
                    <a:bodyPr/>
                    <a:lstStyle/>
                    <a:p>
                      <a:pPr algn="ctr"/>
                      <a:r>
                        <a:rPr lang="en-US" dirty="0"/>
                        <a:t>9993</a:t>
                      </a:r>
                    </a:p>
                  </a:txBody>
                  <a:tcPr/>
                </a:tc>
                <a:tc>
                  <a:txBody>
                    <a:bodyPr/>
                    <a:lstStyle/>
                    <a:p>
                      <a:pPr algn="r"/>
                      <a:r>
                        <a:rPr lang="en-US" dirty="0"/>
                        <a:t>10000</a:t>
                      </a:r>
                    </a:p>
                  </a:txBody>
                  <a:tcPr/>
                </a:tc>
                <a:extLst>
                  <a:ext uri="{0D108BD9-81ED-4DB2-BD59-A6C34878D82A}">
                    <a16:rowId xmlns:a16="http://schemas.microsoft.com/office/drawing/2014/main" val="2731490800"/>
                  </a:ext>
                </a:extLst>
              </a:tr>
              <a:tr h="370840">
                <a:tc>
                  <a:txBody>
                    <a:bodyPr/>
                    <a:lstStyle/>
                    <a:p>
                      <a:r>
                        <a:rPr lang="en-US" dirty="0"/>
                        <a:t>Total</a:t>
                      </a:r>
                    </a:p>
                  </a:txBody>
                  <a:tcPr/>
                </a:tc>
                <a:tc>
                  <a:txBody>
                    <a:bodyPr/>
                    <a:lstStyle/>
                    <a:p>
                      <a:pPr algn="ctr"/>
                      <a:r>
                        <a:rPr lang="en-US" dirty="0"/>
                        <a:t>20</a:t>
                      </a:r>
                    </a:p>
                  </a:txBody>
                  <a:tcPr/>
                </a:tc>
                <a:tc>
                  <a:txBody>
                    <a:bodyPr/>
                    <a:lstStyle/>
                    <a:p>
                      <a:pPr algn="ctr"/>
                      <a:r>
                        <a:rPr lang="en-US" dirty="0"/>
                        <a:t>14980</a:t>
                      </a:r>
                    </a:p>
                  </a:txBody>
                  <a:tcPr/>
                </a:tc>
                <a:tc>
                  <a:txBody>
                    <a:bodyPr/>
                    <a:lstStyle/>
                    <a:p>
                      <a:pPr algn="r"/>
                      <a:r>
                        <a:rPr lang="en-US" dirty="0"/>
                        <a:t>15000</a:t>
                      </a:r>
                    </a:p>
                  </a:txBody>
                  <a:tcPr/>
                </a:tc>
                <a:extLst>
                  <a:ext uri="{0D108BD9-81ED-4DB2-BD59-A6C34878D82A}">
                    <a16:rowId xmlns:a16="http://schemas.microsoft.com/office/drawing/2014/main" val="3133514585"/>
                  </a:ext>
                </a:extLst>
              </a:tr>
            </a:tbl>
          </a:graphicData>
        </a:graphic>
      </p:graphicFrame>
      <p:sp>
        <p:nvSpPr>
          <p:cNvPr id="9" name="文本框 8">
            <a:extLst>
              <a:ext uri="{FF2B5EF4-FFF2-40B4-BE49-F238E27FC236}">
                <a16:creationId xmlns:a16="http://schemas.microsoft.com/office/drawing/2014/main" id="{C426901C-93BF-4FD5-AD01-2B50BE3C3547}"/>
              </a:ext>
            </a:extLst>
          </p:cNvPr>
          <p:cNvSpPr txBox="1"/>
          <p:nvPr/>
        </p:nvSpPr>
        <p:spPr>
          <a:xfrm>
            <a:off x="3752295" y="4074850"/>
            <a:ext cx="4687409" cy="400110"/>
          </a:xfrm>
          <a:prstGeom prst="rect">
            <a:avLst/>
          </a:prstGeom>
          <a:noFill/>
        </p:spPr>
        <p:txBody>
          <a:bodyPr wrap="square" rtlCol="0">
            <a:spAutoFit/>
          </a:bodyPr>
          <a:lstStyle/>
          <a:p>
            <a:r>
              <a:rPr lang="en-US" sz="2000" dirty="0"/>
              <a:t>2x2 contingency table for the OC-MI data</a:t>
            </a:r>
          </a:p>
        </p:txBody>
      </p:sp>
    </p:spTree>
    <p:extLst>
      <p:ext uri="{BB962C8B-B14F-4D97-AF65-F5344CB8AC3E}">
        <p14:creationId xmlns:p14="http://schemas.microsoft.com/office/powerpoint/2010/main" val="30233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724569-AECD-466E-A1C7-0598D9FE4E00}"/>
              </a:ext>
            </a:extLst>
          </p:cNvPr>
          <p:cNvSpPr/>
          <p:nvPr/>
        </p:nvSpPr>
        <p:spPr>
          <a:xfrm>
            <a:off x="569431" y="607666"/>
            <a:ext cx="6723892" cy="461665"/>
          </a:xfrm>
          <a:prstGeom prst="rect">
            <a:avLst/>
          </a:prstGeom>
        </p:spPr>
        <p:txBody>
          <a:bodyPr wrap="none">
            <a:spAutoFit/>
          </a:bodyPr>
          <a:lstStyle/>
          <a:p>
            <a:pPr>
              <a:spcAft>
                <a:spcPts val="600"/>
              </a:spcAft>
            </a:pPr>
            <a:r>
              <a:rPr lang="en-GB" sz="2400" dirty="0"/>
              <a:t>Q2.</a:t>
            </a:r>
            <a:r>
              <a:rPr lang="en-US" sz="2400" dirty="0"/>
              <a:t> </a:t>
            </a:r>
            <a:r>
              <a:rPr lang="en-GB" sz="2400" dirty="0"/>
              <a:t>Compute the expected table for the OC-MI data.</a:t>
            </a:r>
          </a:p>
        </p:txBody>
      </p:sp>
      <p:pic>
        <p:nvPicPr>
          <p:cNvPr id="3" name="Picture 3">
            <a:extLst>
              <a:ext uri="{FF2B5EF4-FFF2-40B4-BE49-F238E27FC236}">
                <a16:creationId xmlns:a16="http://schemas.microsoft.com/office/drawing/2014/main" id="{FA7F66C7-B327-4090-95AF-EA0507AE39E4}"/>
              </a:ext>
            </a:extLst>
          </p:cNvPr>
          <p:cNvPicPr>
            <a:picLocks noChangeAspect="1"/>
          </p:cNvPicPr>
          <p:nvPr/>
        </p:nvPicPr>
        <p:blipFill>
          <a:blip r:embed="rId2"/>
          <a:stretch>
            <a:fillRect/>
          </a:stretch>
        </p:blipFill>
        <p:spPr>
          <a:xfrm>
            <a:off x="1171949" y="3262545"/>
            <a:ext cx="4376595" cy="2433872"/>
          </a:xfrm>
          <a:prstGeom prst="rect">
            <a:avLst/>
          </a:prstGeom>
        </p:spPr>
      </p:pic>
      <p:pic>
        <p:nvPicPr>
          <p:cNvPr id="4" name="Picture 4">
            <a:extLst>
              <a:ext uri="{FF2B5EF4-FFF2-40B4-BE49-F238E27FC236}">
                <a16:creationId xmlns:a16="http://schemas.microsoft.com/office/drawing/2014/main" id="{EF936909-F9B0-47DA-9800-7386DA067E22}"/>
              </a:ext>
            </a:extLst>
          </p:cNvPr>
          <p:cNvPicPr>
            <a:picLocks noChangeAspect="1"/>
          </p:cNvPicPr>
          <p:nvPr/>
        </p:nvPicPr>
        <p:blipFill>
          <a:blip r:embed="rId3"/>
          <a:stretch>
            <a:fillRect/>
          </a:stretch>
        </p:blipFill>
        <p:spPr>
          <a:xfrm>
            <a:off x="5548544" y="3586817"/>
            <a:ext cx="5079750" cy="2109600"/>
          </a:xfrm>
          <a:prstGeom prst="rect">
            <a:avLst/>
          </a:prstGeom>
        </p:spPr>
      </p:pic>
      <mc:AlternateContent xmlns:mc="http://schemas.openxmlformats.org/markup-compatibility/2006">
        <mc:Choice xmlns:a14="http://schemas.microsoft.com/office/drawing/2010/main" Requires="a14">
          <p:sp>
            <p:nvSpPr>
              <p:cNvPr id="5" name="TextBox 1">
                <a:extLst>
                  <a:ext uri="{FF2B5EF4-FFF2-40B4-BE49-F238E27FC236}">
                    <a16:creationId xmlns:a16="http://schemas.microsoft.com/office/drawing/2014/main" id="{B10747EC-824C-4AB6-8C19-681718494FBF}"/>
                  </a:ext>
                </a:extLst>
              </p:cNvPr>
              <p:cNvSpPr txBox="1"/>
              <p:nvPr/>
            </p:nvSpPr>
            <p:spPr>
              <a:xfrm>
                <a:off x="1101227" y="1521659"/>
                <a:ext cx="2819233" cy="1288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a14:m>
                <a:endParaRPr lang="en-US" dirty="0"/>
              </a:p>
            </p:txBody>
          </p:sp>
        </mc:Choice>
        <mc:Fallback>
          <p:sp>
            <p:nvSpPr>
              <p:cNvPr id="5" name="TextBox 1">
                <a:extLst>
                  <a:ext uri="{FF2B5EF4-FFF2-40B4-BE49-F238E27FC236}">
                    <a16:creationId xmlns:a16="http://schemas.microsoft.com/office/drawing/2014/main" id="{B10747EC-824C-4AB6-8C19-681718494FBF}"/>
                  </a:ext>
                </a:extLst>
              </p:cNvPr>
              <p:cNvSpPr txBox="1">
                <a:spLocks noRot="1" noChangeAspect="1" noMove="1" noResize="1" noEditPoints="1" noAdjustHandles="1" noChangeArrowheads="1" noChangeShapeType="1" noTextEdit="1"/>
              </p:cNvSpPr>
              <p:nvPr/>
            </p:nvSpPr>
            <p:spPr>
              <a:xfrm>
                <a:off x="1101227" y="1521659"/>
                <a:ext cx="2819233" cy="1288558"/>
              </a:xfrm>
              <a:prstGeom prst="rect">
                <a:avLst/>
              </a:prstGeom>
              <a:blipFill>
                <a:blip r:embed="rId4"/>
                <a:stretch>
                  <a:fillRect l="-2165" b="-3318"/>
                </a:stretch>
              </a:blipFill>
            </p:spPr>
            <p:txBody>
              <a:bodyPr/>
              <a:lstStyle/>
              <a:p>
                <a:r>
                  <a:rPr lang="en-US">
                    <a:noFill/>
                  </a:rPr>
                  <a:t> </a:t>
                </a:r>
              </a:p>
            </p:txBody>
          </p:sp>
        </mc:Fallback>
      </mc:AlternateContent>
    </p:spTree>
    <p:extLst>
      <p:ext uri="{BB962C8B-B14F-4D97-AF65-F5344CB8AC3E}">
        <p14:creationId xmlns:p14="http://schemas.microsoft.com/office/powerpoint/2010/main" val="28284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1B26CF-EA38-4163-BA2A-266981A50BF8}"/>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
        <p:nvSpPr>
          <p:cNvPr id="3" name="矩形 2">
            <a:extLst>
              <a:ext uri="{FF2B5EF4-FFF2-40B4-BE49-F238E27FC236}">
                <a16:creationId xmlns:a16="http://schemas.microsoft.com/office/drawing/2014/main" id="{1DB55FE3-B0A1-43B4-8763-D2FD8391976E}"/>
              </a:ext>
            </a:extLst>
          </p:cNvPr>
          <p:cNvSpPr/>
          <p:nvPr/>
        </p:nvSpPr>
        <p:spPr>
          <a:xfrm>
            <a:off x="569431" y="1321423"/>
            <a:ext cx="8787633" cy="830997"/>
          </a:xfrm>
          <a:prstGeom prst="rect">
            <a:avLst/>
          </a:prstGeom>
        </p:spPr>
        <p:txBody>
          <a:bodyPr wrap="square">
            <a:spAutoFit/>
          </a:bodyPr>
          <a:lstStyle/>
          <a:p>
            <a:r>
              <a:rPr lang="en-US" sz="2400" dirty="0"/>
              <a:t>Minimum expected value is 5.</a:t>
            </a:r>
          </a:p>
          <a:p>
            <a:r>
              <a:rPr lang="en-US" sz="2400" dirty="0"/>
              <a:t>The test procedure Yates-corrected chi-square test can be used:</a:t>
            </a:r>
          </a:p>
        </p:txBody>
      </p:sp>
      <p:pic>
        <p:nvPicPr>
          <p:cNvPr id="4" name="Picture 4">
            <a:extLst>
              <a:ext uri="{FF2B5EF4-FFF2-40B4-BE49-F238E27FC236}">
                <a16:creationId xmlns:a16="http://schemas.microsoft.com/office/drawing/2014/main" id="{16514D51-FA44-48EA-9182-23728139E414}"/>
              </a:ext>
            </a:extLst>
          </p:cNvPr>
          <p:cNvPicPr>
            <a:picLocks noChangeAspect="1"/>
          </p:cNvPicPr>
          <p:nvPr/>
        </p:nvPicPr>
        <p:blipFill>
          <a:blip r:embed="rId2"/>
          <a:stretch>
            <a:fillRect/>
          </a:stretch>
        </p:blipFill>
        <p:spPr>
          <a:xfrm>
            <a:off x="569431" y="2503262"/>
            <a:ext cx="6051691" cy="3033315"/>
          </a:xfrm>
          <a:prstGeom prst="rect">
            <a:avLst/>
          </a:prstGeom>
        </p:spPr>
      </p:pic>
    </p:spTree>
    <p:extLst>
      <p:ext uri="{BB962C8B-B14F-4D97-AF65-F5344CB8AC3E}">
        <p14:creationId xmlns:p14="http://schemas.microsoft.com/office/powerpoint/2010/main" val="286284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F3976E6D-B8D8-4B65-9EA7-AB05613D234F}"/>
                  </a:ext>
                </a:extLst>
              </p:cNvPr>
              <p:cNvSpPr/>
              <p:nvPr/>
            </p:nvSpPr>
            <p:spPr>
              <a:xfrm>
                <a:off x="569431" y="1526370"/>
                <a:ext cx="10580923" cy="2280496"/>
              </a:xfrm>
              <a:prstGeom prst="rect">
                <a:avLst/>
              </a:prstGeom>
            </p:spPr>
            <p:txBody>
              <a:bodyPr wrap="square">
                <a:spAutoFit/>
              </a:bodyPr>
              <a:lstStyle/>
              <a:p>
                <a:r>
                  <a:rPr lang="en-US" sz="2000" dirty="0"/>
                  <a:t>Because </a:t>
                </a:r>
                <a14:m>
                  <m:oMath xmlns:m="http://schemas.openxmlformats.org/officeDocument/2006/math">
                    <m:sSubSup>
                      <m:sSubSupPr>
                        <m:ctrlPr>
                          <a:rPr lang="en-US" sz="2000" i="1" smtClean="0">
                            <a:latin typeface="Cambria Math" panose="02040503050406030204" pitchFamily="18" charset="0"/>
                          </a:rPr>
                        </m:ctrlPr>
                      </m:sSubSupPr>
                      <m:e>
                        <m:r>
                          <m:rPr>
                            <m:sty m:val="p"/>
                          </m:rPr>
                          <a:rPr lang="el-GR" sz="2000" i="1" smtClean="0">
                            <a:latin typeface="Cambria Math" panose="02040503050406030204" pitchFamily="18" charset="0"/>
                            <a:ea typeface="Cambria Math" panose="02040503050406030204" pitchFamily="18" charset="0"/>
                          </a:rPr>
                          <m:t>Χ</m:t>
                        </m:r>
                      </m:e>
                      <m:sub>
                        <m:r>
                          <a:rPr lang="en-US" sz="2000" b="0" i="1" smtClean="0">
                            <a:latin typeface="Cambria Math" panose="02040503050406030204" pitchFamily="18" charset="0"/>
                          </a:rPr>
                          <m:t>1,0.99</m:t>
                        </m:r>
                      </m:sub>
                      <m:sup>
                        <m:r>
                          <a:rPr lang="en-US" sz="2000" b="0" i="1" smtClean="0">
                            <a:latin typeface="Cambria Math" panose="02040503050406030204" pitchFamily="18" charset="0"/>
                          </a:rPr>
                          <m:t>2</m:t>
                        </m:r>
                      </m:sup>
                    </m:sSubSup>
                  </m:oMath>
                </a14:m>
                <a:r>
                  <a:rPr lang="en-US" sz="2000" dirty="0"/>
                  <a:t>=6.63, </a:t>
                </a:r>
                <a14:m>
                  <m:oMath xmlns:m="http://schemas.openxmlformats.org/officeDocument/2006/math">
                    <m:sSubSup>
                      <m:sSubSupPr>
                        <m:ctrlPr>
                          <a:rPr lang="en-US" sz="2000" i="1">
                            <a:latin typeface="Cambria Math" panose="02040503050406030204" pitchFamily="18" charset="0"/>
                          </a:rPr>
                        </m:ctrlPr>
                      </m:sSubSupPr>
                      <m:e>
                        <m:r>
                          <m:rPr>
                            <m:sty m:val="p"/>
                          </m:rPr>
                          <a:rPr lang="el-GR" sz="2000" i="1">
                            <a:latin typeface="Cambria Math" panose="02040503050406030204" pitchFamily="18" charset="0"/>
                            <a:ea typeface="Cambria Math" panose="02040503050406030204" pitchFamily="18" charset="0"/>
                          </a:rPr>
                          <m:t>Χ</m:t>
                        </m:r>
                      </m:e>
                      <m:sub>
                        <m:r>
                          <a:rPr lang="en-US" sz="2000" i="1">
                            <a:latin typeface="Cambria Math" panose="02040503050406030204" pitchFamily="18" charset="0"/>
                          </a:rPr>
                          <m:t>1,0.99</m:t>
                        </m:r>
                        <m:r>
                          <a:rPr lang="en-US" sz="2000" b="0" i="1" smtClean="0">
                            <a:latin typeface="Cambria Math" panose="02040503050406030204" pitchFamily="18" charset="0"/>
                          </a:rPr>
                          <m:t>5</m:t>
                        </m:r>
                      </m:sub>
                      <m:sup>
                        <m:r>
                          <a:rPr lang="en-US" sz="2000" i="1">
                            <a:latin typeface="Cambria Math" panose="02040503050406030204" pitchFamily="18" charset="0"/>
                          </a:rPr>
                          <m:t>2</m:t>
                        </m:r>
                      </m:sup>
                    </m:sSubSup>
                  </m:oMath>
                </a14:m>
                <a:r>
                  <a:rPr lang="en-US" sz="2000" dirty="0"/>
                  <a:t>=7.88, and 6.63&lt;7.67&lt;7.88</a:t>
                </a:r>
              </a:p>
              <a:p>
                <a:r>
                  <a:rPr lang="en-US" sz="2000" dirty="0"/>
                  <a:t>1-0.995&lt;p&lt;1-0.99 or 0.005 &lt;p &lt;0.01 </a:t>
                </a:r>
              </a:p>
              <a:p>
                <a:pPr lvl="1"/>
                <a:r>
                  <a:rPr lang="en-US" sz="2000" dirty="0"/>
                  <a:t>The results are highly significant</a:t>
                </a:r>
              </a:p>
              <a:p>
                <a:r>
                  <a:rPr lang="en-US" sz="2000" dirty="0"/>
                  <a:t>The exact p-value obtained from R:</a:t>
                </a:r>
              </a:p>
              <a:p>
                <a:pPr lvl="1"/>
                <a:r>
                  <a:rPr lang="en-US" sz="2000" dirty="0">
                    <a:solidFill>
                      <a:srgbClr val="0000FF"/>
                    </a:solidFill>
                  </a:rPr>
                  <a:t>&gt;1-pchi(7.67, 1) </a:t>
                </a:r>
                <a:r>
                  <a:rPr lang="en-US" sz="2000" dirty="0"/>
                  <a:t>= 0.006</a:t>
                </a:r>
              </a:p>
              <a:p>
                <a:r>
                  <a:rPr lang="en-US" sz="2000" dirty="0"/>
                  <a:t>Therefore, there is a significant difference between MI incidence rates for current OC users and never-OC users among 40- to 44-year-old women, with current OC users having higher rates.</a:t>
                </a:r>
              </a:p>
            </p:txBody>
          </p:sp>
        </mc:Choice>
        <mc:Fallback>
          <p:sp>
            <p:nvSpPr>
              <p:cNvPr id="2" name="矩形 1">
                <a:extLst>
                  <a:ext uri="{FF2B5EF4-FFF2-40B4-BE49-F238E27FC236}">
                    <a16:creationId xmlns:a16="http://schemas.microsoft.com/office/drawing/2014/main" id="{F3976E6D-B8D8-4B65-9EA7-AB05613D234F}"/>
                  </a:ext>
                </a:extLst>
              </p:cNvPr>
              <p:cNvSpPr>
                <a:spLocks noRot="1" noChangeAspect="1" noMove="1" noResize="1" noEditPoints="1" noAdjustHandles="1" noChangeArrowheads="1" noChangeShapeType="1" noTextEdit="1"/>
              </p:cNvSpPr>
              <p:nvPr/>
            </p:nvSpPr>
            <p:spPr>
              <a:xfrm>
                <a:off x="569431" y="1526370"/>
                <a:ext cx="10580923" cy="2280496"/>
              </a:xfrm>
              <a:prstGeom prst="rect">
                <a:avLst/>
              </a:prstGeom>
              <a:blipFill>
                <a:blip r:embed="rId2"/>
                <a:stretch>
                  <a:fillRect l="-576" t="-535" b="-3743"/>
                </a:stretch>
              </a:blipFill>
            </p:spPr>
            <p:txBody>
              <a:bodyPr/>
              <a:lstStyle/>
              <a:p>
                <a:r>
                  <a:rPr lang="en-US">
                    <a:noFill/>
                  </a:rPr>
                  <a:t> </a:t>
                </a:r>
              </a:p>
            </p:txBody>
          </p:sp>
        </mc:Fallback>
      </mc:AlternateContent>
      <p:sp>
        <p:nvSpPr>
          <p:cNvPr id="3" name="矩形 2">
            <a:extLst>
              <a:ext uri="{FF2B5EF4-FFF2-40B4-BE49-F238E27FC236}">
                <a16:creationId xmlns:a16="http://schemas.microsoft.com/office/drawing/2014/main" id="{3044BB29-A90B-4BCE-A590-6EC841910372}"/>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355507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431" y="1497151"/>
            <a:ext cx="10515600" cy="4351338"/>
          </a:xfrm>
        </p:spPr>
        <p:txBody>
          <a:bodyPr>
            <a:normAutofit/>
          </a:bodyPr>
          <a:lstStyle/>
          <a:p>
            <a:pPr algn="just"/>
            <a:r>
              <a:rPr lang="en-US" sz="2400" dirty="0"/>
              <a:t>Use the matrix command of R to form the contingency table matrix</a:t>
            </a:r>
          </a:p>
          <a:p>
            <a:pPr algn="just"/>
            <a:r>
              <a:rPr lang="en-US" sz="2400" dirty="0"/>
              <a:t>Assign it the name “table” as follows:</a:t>
            </a:r>
          </a:p>
          <a:p>
            <a:pPr marL="0" indent="0" algn="just">
              <a:buNone/>
            </a:pPr>
            <a:r>
              <a:rPr lang="en-US" sz="2400" dirty="0">
                <a:solidFill>
                  <a:srgbClr val="0000FF"/>
                </a:solidFill>
              </a:rPr>
              <a:t>&gt;table=matrix(c(</a:t>
            </a:r>
            <a:r>
              <a:rPr lang="en-US" sz="2400" dirty="0" err="1">
                <a:solidFill>
                  <a:srgbClr val="0000FF"/>
                </a:solidFill>
              </a:rPr>
              <a:t>a,b,c,d</a:t>
            </a:r>
            <a:r>
              <a:rPr lang="en-US" sz="2400" dirty="0">
                <a:solidFill>
                  <a:srgbClr val="0000FF"/>
                </a:solidFill>
              </a:rPr>
              <a:t>), </a:t>
            </a:r>
            <a:r>
              <a:rPr lang="en-US" sz="2400" dirty="0" err="1">
                <a:solidFill>
                  <a:srgbClr val="0000FF"/>
                </a:solidFill>
              </a:rPr>
              <a:t>nrow</a:t>
            </a:r>
            <a:r>
              <a:rPr lang="en-US" sz="2400" dirty="0">
                <a:solidFill>
                  <a:srgbClr val="0000FF"/>
                </a:solidFill>
              </a:rPr>
              <a:t>=2)</a:t>
            </a:r>
          </a:p>
          <a:p>
            <a:pPr marL="0" indent="0" algn="just">
              <a:buNone/>
            </a:pPr>
            <a:r>
              <a:rPr lang="en-US" sz="2400" dirty="0"/>
              <a:t>*Note: cell counts have to be entered column-wise (i.e. cell counts a and c are placed in the first column of the matrix, then the cell counts b and d are put in the second column of the matrix)</a:t>
            </a:r>
          </a:p>
          <a:p>
            <a:pPr marL="0" indent="0" algn="just">
              <a:buNone/>
            </a:pPr>
            <a:endParaRPr lang="en-US" sz="2400" dirty="0"/>
          </a:p>
          <a:p>
            <a:pPr algn="just"/>
            <a:r>
              <a:rPr lang="en-US" sz="2400" dirty="0"/>
              <a:t>To obtain the Yates-corrected chi-square statistics:</a:t>
            </a:r>
          </a:p>
          <a:p>
            <a:pPr marL="0" indent="0" algn="just">
              <a:buNone/>
            </a:pPr>
            <a:r>
              <a:rPr lang="en-US" sz="2400" dirty="0">
                <a:solidFill>
                  <a:srgbClr val="0000FF"/>
                </a:solidFill>
              </a:rPr>
              <a:t>&gt;</a:t>
            </a:r>
            <a:r>
              <a:rPr lang="en-US" sz="2400" dirty="0" err="1">
                <a:solidFill>
                  <a:srgbClr val="0000FF"/>
                </a:solidFill>
              </a:rPr>
              <a:t>chisq.test</a:t>
            </a:r>
            <a:r>
              <a:rPr lang="en-US" sz="2400" dirty="0">
                <a:solidFill>
                  <a:srgbClr val="0000FF"/>
                </a:solidFill>
              </a:rPr>
              <a:t>(table)</a:t>
            </a:r>
          </a:p>
        </p:txBody>
      </p:sp>
      <p:sp>
        <p:nvSpPr>
          <p:cNvPr id="7" name="矩形 6">
            <a:extLst>
              <a:ext uri="{FF2B5EF4-FFF2-40B4-BE49-F238E27FC236}">
                <a16:creationId xmlns:a16="http://schemas.microsoft.com/office/drawing/2014/main" id="{54BE1CA3-7767-4338-89C1-7EA18A7641FD}"/>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spTree>
    <p:extLst>
      <p:ext uri="{BB962C8B-B14F-4D97-AF65-F5344CB8AC3E}">
        <p14:creationId xmlns:p14="http://schemas.microsoft.com/office/powerpoint/2010/main" val="41183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8D91E17-E3EA-4398-AB6C-BCF47BB12180}"/>
              </a:ext>
            </a:extLst>
          </p:cNvPr>
          <p:cNvSpPr/>
          <p:nvPr/>
        </p:nvSpPr>
        <p:spPr>
          <a:xfrm>
            <a:off x="569431" y="607666"/>
            <a:ext cx="7014677" cy="461665"/>
          </a:xfrm>
          <a:prstGeom prst="rect">
            <a:avLst/>
          </a:prstGeom>
        </p:spPr>
        <p:txBody>
          <a:bodyPr wrap="none">
            <a:spAutoFit/>
          </a:bodyPr>
          <a:lstStyle/>
          <a:p>
            <a:pPr>
              <a:spcAft>
                <a:spcPts val="600"/>
              </a:spcAft>
            </a:pPr>
            <a:r>
              <a:rPr lang="en-GB" sz="2400" dirty="0"/>
              <a:t>Q3. </a:t>
            </a:r>
            <a:r>
              <a:rPr lang="en-US" sz="2400" dirty="0"/>
              <a:t>What do the observed and expected tables tell us?</a:t>
            </a:r>
          </a:p>
        </p:txBody>
      </p:sp>
      <p:pic>
        <p:nvPicPr>
          <p:cNvPr id="11" name="Picture 4">
            <a:extLst>
              <a:ext uri="{FF2B5EF4-FFF2-40B4-BE49-F238E27FC236}">
                <a16:creationId xmlns:a16="http://schemas.microsoft.com/office/drawing/2014/main" id="{F1C1C5FE-1881-46AF-9C06-48030DE555B1}"/>
              </a:ext>
            </a:extLst>
          </p:cNvPr>
          <p:cNvPicPr>
            <a:picLocks noChangeAspect="1"/>
          </p:cNvPicPr>
          <p:nvPr/>
        </p:nvPicPr>
        <p:blipFill>
          <a:blip r:embed="rId2"/>
          <a:stretch>
            <a:fillRect/>
          </a:stretch>
        </p:blipFill>
        <p:spPr>
          <a:xfrm>
            <a:off x="6631619" y="1319400"/>
            <a:ext cx="5079750" cy="2109600"/>
          </a:xfrm>
          <a:prstGeom prst="rect">
            <a:avLst/>
          </a:prstGeom>
        </p:spPr>
      </p:pic>
      <p:sp>
        <p:nvSpPr>
          <p:cNvPr id="12" name="Content Placeholder 2">
            <a:extLst>
              <a:ext uri="{FF2B5EF4-FFF2-40B4-BE49-F238E27FC236}">
                <a16:creationId xmlns:a16="http://schemas.microsoft.com/office/drawing/2014/main" id="{94BA41A8-6561-4E1C-A6F5-3ECAC254F331}"/>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GB" dirty="0">
                <a:solidFill>
                  <a:srgbClr val="0000FF"/>
                </a:solidFill>
              </a:rPr>
              <a:t>&gt; table&lt;-matrix(c(13,7,4993,9987),</a:t>
            </a:r>
            <a:r>
              <a:rPr lang="en-GB" dirty="0" err="1">
                <a:solidFill>
                  <a:srgbClr val="0000FF"/>
                </a:solidFill>
              </a:rPr>
              <a:t>nrow</a:t>
            </a:r>
            <a:r>
              <a:rPr lang="en-GB" dirty="0">
                <a:solidFill>
                  <a:srgbClr val="0000FF"/>
                </a:solidFill>
              </a:rPr>
              <a:t>=2)</a:t>
            </a:r>
          </a:p>
          <a:p>
            <a:pPr marL="0" indent="0">
              <a:buNone/>
            </a:pPr>
            <a:r>
              <a:rPr lang="en-GB" dirty="0">
                <a:solidFill>
                  <a:srgbClr val="0000FF"/>
                </a:solidFill>
              </a:rPr>
              <a:t>&gt; table</a:t>
            </a:r>
          </a:p>
          <a:p>
            <a:pPr marL="0" indent="0">
              <a:buNone/>
            </a:pPr>
            <a:r>
              <a:rPr lang="en-GB" dirty="0">
                <a:solidFill>
                  <a:srgbClr val="C00000"/>
                </a:solidFill>
              </a:rPr>
              <a:t> [,1] [,2]</a:t>
            </a:r>
          </a:p>
          <a:p>
            <a:pPr marL="0" indent="0">
              <a:buNone/>
            </a:pPr>
            <a:r>
              <a:rPr lang="en-GB" dirty="0">
                <a:solidFill>
                  <a:srgbClr val="C00000"/>
                </a:solidFill>
              </a:rPr>
              <a:t>[1,]   13 4993</a:t>
            </a:r>
          </a:p>
          <a:p>
            <a:pPr marL="0" indent="0">
              <a:buNone/>
            </a:pPr>
            <a:r>
              <a:rPr lang="en-GB" dirty="0">
                <a:solidFill>
                  <a:srgbClr val="C00000"/>
                </a:solidFill>
              </a:rPr>
              <a:t>[2,]    7 9987</a:t>
            </a:r>
          </a:p>
          <a:p>
            <a:pPr marL="0" indent="0">
              <a:buNone/>
            </a:pPr>
            <a:r>
              <a:rPr lang="en-GB" dirty="0">
                <a:solidFill>
                  <a:srgbClr val="0000FF"/>
                </a:solidFill>
              </a:rPr>
              <a:t>&gt; </a:t>
            </a:r>
            <a:r>
              <a:rPr lang="en-GB" dirty="0" err="1">
                <a:solidFill>
                  <a:srgbClr val="0000FF"/>
                </a:solidFill>
              </a:rPr>
              <a:t>chisq.test</a:t>
            </a:r>
            <a:r>
              <a:rPr lang="en-GB" dirty="0">
                <a:solidFill>
                  <a:srgbClr val="0000FF"/>
                </a:solidFill>
              </a:rPr>
              <a:t>(table)</a:t>
            </a:r>
          </a:p>
          <a:p>
            <a:pPr marL="0" indent="0">
              <a:buNone/>
            </a:pPr>
            <a:endParaRPr lang="en-GB" dirty="0"/>
          </a:p>
          <a:p>
            <a:pPr marL="0" indent="0">
              <a:buNone/>
            </a:pPr>
            <a:r>
              <a:rPr lang="en-HK" dirty="0">
                <a:solidFill>
                  <a:srgbClr val="C00000"/>
                </a:solidFill>
              </a:rPr>
              <a:t>	Pearson's Chi-squared test with Yates' continuity correction</a:t>
            </a:r>
          </a:p>
          <a:p>
            <a:pPr marL="0" indent="0">
              <a:buNone/>
            </a:pPr>
            <a:endParaRPr lang="en-HK" dirty="0">
              <a:solidFill>
                <a:srgbClr val="C00000"/>
              </a:solidFill>
            </a:endParaRPr>
          </a:p>
          <a:p>
            <a:pPr marL="0" indent="0">
              <a:buNone/>
            </a:pPr>
            <a:r>
              <a:rPr lang="en-HK" dirty="0">
                <a:solidFill>
                  <a:srgbClr val="C00000"/>
                </a:solidFill>
              </a:rPr>
              <a:t>data:  table</a:t>
            </a:r>
          </a:p>
          <a:p>
            <a:pPr marL="0" indent="0">
              <a:buNone/>
            </a:pPr>
            <a:r>
              <a:rPr lang="en-US" dirty="0">
                <a:solidFill>
                  <a:srgbClr val="C00000"/>
                </a:solidFill>
              </a:rPr>
              <a:t>X-squared = 7.6409, df = 1, p-value = 0.005706</a:t>
            </a:r>
            <a:endParaRPr lang="en-US" dirty="0"/>
          </a:p>
        </p:txBody>
      </p:sp>
    </p:spTree>
    <p:extLst>
      <p:ext uri="{BB962C8B-B14F-4D97-AF65-F5344CB8AC3E}">
        <p14:creationId xmlns:p14="http://schemas.microsoft.com/office/powerpoint/2010/main" val="194600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41A54C-9F2F-48AB-B9A3-19BE55B787B0}"/>
              </a:ext>
            </a:extLst>
          </p:cNvPr>
          <p:cNvSpPr/>
          <p:nvPr/>
        </p:nvSpPr>
        <p:spPr>
          <a:xfrm>
            <a:off x="606639" y="1481183"/>
            <a:ext cx="10721267" cy="1569660"/>
          </a:xfrm>
          <a:prstGeom prst="rect">
            <a:avLst/>
          </a:prstGeom>
        </p:spPr>
        <p:txBody>
          <a:bodyPr wrap="square">
            <a:spAutoFit/>
          </a:bodyPr>
          <a:lstStyle/>
          <a:p>
            <a:pPr algn="just"/>
            <a:r>
              <a:rPr lang="en-US" sz="2400" dirty="0">
                <a:latin typeface="AkzidenzGroteskBQ-Reg"/>
              </a:rPr>
              <a:t>A 1980 study investigated the relationship between the use of OCs and the development of endometrial cancer. The researchers found that of 117 endometrial-cancer patients, 6 had used the OC </a:t>
            </a:r>
            <a:r>
              <a:rPr lang="en-US" sz="2400" dirty="0" err="1">
                <a:latin typeface="AkzidenzGroteskBQ-Reg"/>
              </a:rPr>
              <a:t>Oracon</a:t>
            </a:r>
            <a:r>
              <a:rPr lang="en-US" sz="2400" dirty="0">
                <a:latin typeface="AkzidenzGroteskBQ-Reg"/>
              </a:rPr>
              <a:t> at some time in their lives, whereas 8 of the 395 controls had used this agent. </a:t>
            </a:r>
            <a:endParaRPr lang="en-US" sz="2400" dirty="0"/>
          </a:p>
        </p:txBody>
      </p:sp>
      <p:sp>
        <p:nvSpPr>
          <p:cNvPr id="3" name="Title 1">
            <a:extLst>
              <a:ext uri="{FF2B5EF4-FFF2-40B4-BE49-F238E27FC236}">
                <a16:creationId xmlns:a16="http://schemas.microsoft.com/office/drawing/2014/main" id="{61FE17BC-5FB9-47B2-8ED3-2FE3BCC778D4}"/>
              </a:ext>
            </a:extLst>
          </p:cNvPr>
          <p:cNvSpPr txBox="1">
            <a:spLocks/>
          </p:cNvSpPr>
          <p:nvPr/>
        </p:nvSpPr>
        <p:spPr>
          <a:xfrm>
            <a:off x="494313" y="346230"/>
            <a:ext cx="10515600" cy="7546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Scenario: OC use and Cancer</a:t>
            </a:r>
          </a:p>
        </p:txBody>
      </p:sp>
      <p:sp>
        <p:nvSpPr>
          <p:cNvPr id="4" name="文本框 3">
            <a:extLst>
              <a:ext uri="{FF2B5EF4-FFF2-40B4-BE49-F238E27FC236}">
                <a16:creationId xmlns:a16="http://schemas.microsoft.com/office/drawing/2014/main" id="{1439CD16-C1C7-407A-BC23-4B0E2B25D0B2}"/>
              </a:ext>
            </a:extLst>
          </p:cNvPr>
          <p:cNvSpPr txBox="1"/>
          <p:nvPr/>
        </p:nvSpPr>
        <p:spPr>
          <a:xfrm>
            <a:off x="606639" y="3543206"/>
            <a:ext cx="10721267" cy="1092607"/>
          </a:xfrm>
          <a:prstGeom prst="rect">
            <a:avLst/>
          </a:prstGeom>
          <a:noFill/>
        </p:spPr>
        <p:txBody>
          <a:bodyPr wrap="square" rtlCol="0">
            <a:spAutoFit/>
          </a:bodyPr>
          <a:lstStyle/>
          <a:p>
            <a:pPr>
              <a:spcAft>
                <a:spcPts val="600"/>
              </a:spcAft>
            </a:pPr>
            <a:r>
              <a:rPr lang="en-US" sz="2000" dirty="0"/>
              <a:t>Q1. </a:t>
            </a:r>
            <a:r>
              <a:rPr lang="en-GB" sz="2000" dirty="0"/>
              <a:t>Design the Observed Table.</a:t>
            </a:r>
          </a:p>
          <a:p>
            <a:pPr>
              <a:spcAft>
                <a:spcPts val="600"/>
              </a:spcAft>
            </a:pPr>
            <a:r>
              <a:rPr lang="en-GB" sz="2000" dirty="0"/>
              <a:t>Q2.</a:t>
            </a:r>
            <a:r>
              <a:rPr lang="en-US" sz="2000" dirty="0"/>
              <a:t> </a:t>
            </a:r>
            <a:r>
              <a:rPr lang="en-US" sz="2000" dirty="0">
                <a:latin typeface="AkzidenzGroteskBQ-Reg"/>
              </a:rPr>
              <a:t>Test for an association between the use of </a:t>
            </a:r>
            <a:r>
              <a:rPr lang="en-US" sz="2000" dirty="0" err="1">
                <a:latin typeface="AkzidenzGroteskBQ-Reg"/>
              </a:rPr>
              <a:t>Oracon</a:t>
            </a:r>
            <a:r>
              <a:rPr lang="en-US" sz="2000" dirty="0">
                <a:latin typeface="AkzidenzGroteskBQ-Reg"/>
              </a:rPr>
              <a:t> and the incidence of endometrial cancer, using a two-tailed test. </a:t>
            </a:r>
            <a:endParaRPr lang="en-US" sz="2000" dirty="0"/>
          </a:p>
        </p:txBody>
      </p:sp>
    </p:spTree>
    <p:extLst>
      <p:ext uri="{BB962C8B-B14F-4D97-AF65-F5344CB8AC3E}">
        <p14:creationId xmlns:p14="http://schemas.microsoft.com/office/powerpoint/2010/main" val="19871667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1014</Words>
  <Application>Microsoft Office PowerPoint</Application>
  <PresentationFormat>宽屏</PresentationFormat>
  <Paragraphs>92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AkzidenzGroteskBQ-Reg</vt:lpstr>
      <vt:lpstr>等线</vt:lpstr>
      <vt:lpstr>等线 Light</vt:lpstr>
      <vt:lpstr>Arial</vt:lpstr>
      <vt:lpstr>Calibri</vt:lpstr>
      <vt:lpstr>Calibri Light</vt:lpstr>
      <vt:lpstr>Cambria Math</vt:lpstr>
      <vt:lpstr>Symbol</vt:lpstr>
      <vt:lpstr>Times New Roman</vt:lpstr>
      <vt:lpstr>Office 主题​​</vt:lpstr>
      <vt:lpstr>EE3211  Modelling Techniques</vt:lpstr>
      <vt:lpstr>Scenario: OC use and heart disease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Modelling Techniques</dc:title>
  <dc:creator>HUANG Ruixuan</dc:creator>
  <cp:lastModifiedBy>HUANG Ruixuan</cp:lastModifiedBy>
  <cp:revision>13</cp:revision>
  <dcterms:created xsi:type="dcterms:W3CDTF">2021-02-07T10:00:00Z</dcterms:created>
  <dcterms:modified xsi:type="dcterms:W3CDTF">2021-02-07T10:59:46Z</dcterms:modified>
</cp:coreProperties>
</file>