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9" r:id="rId4"/>
    <p:sldId id="287" r:id="rId5"/>
    <p:sldId id="280" r:id="rId6"/>
    <p:sldId id="289" r:id="rId7"/>
    <p:sldId id="288" r:id="rId8"/>
    <p:sldId id="282" r:id="rId9"/>
    <p:sldId id="290" r:id="rId10"/>
    <p:sldId id="283" r:id="rId11"/>
    <p:sldId id="284"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31D20-B537-4459-83FE-04DB7AC0F6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B5A1D9F-C87D-4877-92CD-331832D11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2AD4246-FA6B-4B27-94AD-01B0E61DCF94}"/>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0F59994B-568C-40FD-A1F2-AB070B83DEB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D5561C6-5BD6-46E8-B650-F876DD4BCA89}"/>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329304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3254C-76F8-4910-8281-B7E9E15D262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4946432-A0E6-4407-8D2A-AC8761C585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12BE43D-DD7A-42A0-A535-BD16C9E8128F}"/>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AF198CDC-8E44-443B-8164-237313C7DF5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81F521F-4A27-4E1A-A4A5-BE04009D71EF}"/>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267523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1AA72D-835C-4819-95A6-C573415F95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CF6E4B9-6869-4A8C-B484-D7745448D91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BC38348-A83A-48F3-A304-9895DC3995B2}"/>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56E27011-AADE-4BE7-A0E4-61377F83DD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FEB529E-53CC-4656-972D-BF9E83A23A99}"/>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99002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6DF04-07EB-41CA-877E-1FF200602F5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E0A485F-CB13-458A-A048-633303E9FCF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D486FA6-0C7F-4723-9CA9-54FA01168AE3}"/>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709C3535-FE8A-423F-BD08-C8F420CAE88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46C5B3C-CAC7-4E2F-857B-4524EF258EFC}"/>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426722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0A6CC-ECDF-42AB-A0BB-A4F8BBE2E7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0F4EA24-2A1F-4666-A75C-5DE6BE653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3AA2DB9-6ED4-4228-8BA2-8D1CB3185F0B}"/>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3DD8B736-41AF-4FF5-8B10-FBA6D1A5E42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900FDBA-9FDD-4DB3-BCBE-7153C09D85B9}"/>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427876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16C3A-CAB6-4A0A-9EC0-422D4B079BF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35DE427-E327-4F0A-B7C9-D542FB112F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62C9346-B719-4842-912B-23BB3F69F0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B8DD1F58-360F-46BC-BCC3-28EB4882DF26}"/>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6" name="页脚占位符 5">
            <a:extLst>
              <a:ext uri="{FF2B5EF4-FFF2-40B4-BE49-F238E27FC236}">
                <a16:creationId xmlns:a16="http://schemas.microsoft.com/office/drawing/2014/main" id="{8373D52B-8235-40E3-AF03-20669F7A5F1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1BA908B-1910-4DCD-B03F-A7108AE29675}"/>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73764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E1298-EC30-47BE-8AC2-392A90A63D8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6A3573-F36C-4CAF-A3EE-8DA7B59B1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3B3161-1031-4473-AFC1-C6A92D5E7AE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3EF8D1B2-0652-4801-8FF8-541F4BA89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6B1380-3A88-4A4D-8DC1-A6AD5545E38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8D8B46E3-806E-42D5-84A8-4765B6015587}"/>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8" name="页脚占位符 7">
            <a:extLst>
              <a:ext uri="{FF2B5EF4-FFF2-40B4-BE49-F238E27FC236}">
                <a16:creationId xmlns:a16="http://schemas.microsoft.com/office/drawing/2014/main" id="{ACCC1140-8332-48B1-9AF0-A5E054915F9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934BD76-9926-4D07-9971-B21BFF6591A2}"/>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296780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919B6-608A-4437-BD85-69C834DACC3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D6B07E7-69F4-45FE-9921-7F22AD5A3987}"/>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4" name="页脚占位符 3">
            <a:extLst>
              <a:ext uri="{FF2B5EF4-FFF2-40B4-BE49-F238E27FC236}">
                <a16:creationId xmlns:a16="http://schemas.microsoft.com/office/drawing/2014/main" id="{04A951DB-EF77-4D27-BBE3-05C3A3F0057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0A2C835-9BB2-4AAB-B4DA-01741101C90D}"/>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74877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AC47C2-8DEA-49ED-99B1-939F2D4B5B27}"/>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3" name="页脚占位符 2">
            <a:extLst>
              <a:ext uri="{FF2B5EF4-FFF2-40B4-BE49-F238E27FC236}">
                <a16:creationId xmlns:a16="http://schemas.microsoft.com/office/drawing/2014/main" id="{CE724EEB-DE76-4AF1-A41E-6AA4A138C765}"/>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AFA567F-3F3D-43FF-9C48-0FA811D720CD}"/>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233731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0A3B2-65E1-446A-9CEA-3E500B8DC7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1B91E6-C267-4A97-936F-925EADFB9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AD75FF90-C406-4ED8-81FD-57BF6ABB6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071EBB-F0B0-46C9-88FD-71AA19D3BBE8}"/>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6" name="页脚占位符 5">
            <a:extLst>
              <a:ext uri="{FF2B5EF4-FFF2-40B4-BE49-F238E27FC236}">
                <a16:creationId xmlns:a16="http://schemas.microsoft.com/office/drawing/2014/main" id="{8D18CD52-DE18-4FB4-ABCC-F00C20BD723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CBFDFAB-CEEE-462F-A64F-7BD802806664}"/>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108580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706E2-85C2-474B-A335-1C7BAE6921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E972FFC-A3CB-4607-924A-AF0FCF80B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45EEB5A-8B5B-4CB3-AFDD-E54627F1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D5E772-2CBB-4AB2-8DB5-F6218FB41DEB}"/>
              </a:ext>
            </a:extLst>
          </p:cNvPr>
          <p:cNvSpPr>
            <a:spLocks noGrp="1"/>
          </p:cNvSpPr>
          <p:nvPr>
            <p:ph type="dt" sz="half" idx="10"/>
          </p:nvPr>
        </p:nvSpPr>
        <p:spPr/>
        <p:txBody>
          <a:bodyPr/>
          <a:lstStyle/>
          <a:p>
            <a:fld id="{59039956-277D-4A75-B500-018467B2D3A6}" type="datetimeFigureOut">
              <a:rPr lang="en-US" smtClean="0"/>
              <a:t>3/7/2021</a:t>
            </a:fld>
            <a:endParaRPr lang="en-US"/>
          </a:p>
        </p:txBody>
      </p:sp>
      <p:sp>
        <p:nvSpPr>
          <p:cNvPr id="6" name="页脚占位符 5">
            <a:extLst>
              <a:ext uri="{FF2B5EF4-FFF2-40B4-BE49-F238E27FC236}">
                <a16:creationId xmlns:a16="http://schemas.microsoft.com/office/drawing/2014/main" id="{69C8FBB2-DE46-46FA-96AD-54662D747AE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7137BE0-D984-40A6-9B53-EF2A47C59AC6}"/>
              </a:ext>
            </a:extLst>
          </p:cNvPr>
          <p:cNvSpPr>
            <a:spLocks noGrp="1"/>
          </p:cNvSpPr>
          <p:nvPr>
            <p:ph type="sldNum" sz="quarter" idx="12"/>
          </p:nvPr>
        </p:nvSpPr>
        <p:spPr/>
        <p:txBody>
          <a:bodyPr/>
          <a:lstStyle/>
          <a:p>
            <a:fld id="{E4C54209-B251-4968-A8D2-4C035EE5F35B}" type="slidenum">
              <a:rPr lang="en-US" smtClean="0"/>
              <a:t>‹#›</a:t>
            </a:fld>
            <a:endParaRPr lang="en-US"/>
          </a:p>
        </p:txBody>
      </p:sp>
    </p:spTree>
    <p:extLst>
      <p:ext uri="{BB962C8B-B14F-4D97-AF65-F5344CB8AC3E}">
        <p14:creationId xmlns:p14="http://schemas.microsoft.com/office/powerpoint/2010/main" val="10731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2997F4-8B2C-460C-90DD-2CBAF3A5D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9FA606A-802F-4828-89E8-17DADBF23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B9D5C77-F090-47AE-A868-F62B38B08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39956-277D-4A75-B500-018467B2D3A6}" type="datetimeFigureOut">
              <a:rPr lang="en-US" smtClean="0"/>
              <a:t>3/7/2021</a:t>
            </a:fld>
            <a:endParaRPr lang="en-US"/>
          </a:p>
        </p:txBody>
      </p:sp>
      <p:sp>
        <p:nvSpPr>
          <p:cNvPr id="5" name="页脚占位符 4">
            <a:extLst>
              <a:ext uri="{FF2B5EF4-FFF2-40B4-BE49-F238E27FC236}">
                <a16:creationId xmlns:a16="http://schemas.microsoft.com/office/drawing/2014/main" id="{C9ECBDC6-0D5A-463B-BD80-D206B108E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62631E3-A3BB-4C7E-B395-83CE32BBF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54209-B251-4968-A8D2-4C035EE5F35B}" type="slidenum">
              <a:rPr lang="en-US" smtClean="0"/>
              <a:t>‹#›</a:t>
            </a:fld>
            <a:endParaRPr lang="en-US"/>
          </a:p>
        </p:txBody>
      </p:sp>
    </p:spTree>
    <p:extLst>
      <p:ext uri="{BB962C8B-B14F-4D97-AF65-F5344CB8AC3E}">
        <p14:creationId xmlns:p14="http://schemas.microsoft.com/office/powerpoint/2010/main" val="122977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EE3211 </a:t>
            </a:r>
            <a:br>
              <a:rPr lang="en-US" dirty="0"/>
            </a:br>
            <a:r>
              <a:rPr lang="en-US" dirty="0"/>
              <a:t>Modelling Techniques</a:t>
            </a:r>
          </a:p>
        </p:txBody>
      </p:sp>
      <p:sp>
        <p:nvSpPr>
          <p:cNvPr id="3" name="Subtitle 2"/>
          <p:cNvSpPr>
            <a:spLocks noGrp="1"/>
          </p:cNvSpPr>
          <p:nvPr>
            <p:ph type="subTitle" idx="1"/>
          </p:nvPr>
        </p:nvSpPr>
        <p:spPr/>
        <p:txBody>
          <a:bodyPr>
            <a:normAutofit/>
          </a:bodyPr>
          <a:lstStyle/>
          <a:p>
            <a:endParaRPr lang="en-US" dirty="0"/>
          </a:p>
          <a:p>
            <a:r>
              <a:rPr lang="en-US" dirty="0"/>
              <a:t>Week 7 Tutorial</a:t>
            </a:r>
          </a:p>
          <a:p>
            <a:r>
              <a:rPr lang="en-US" dirty="0"/>
              <a:t>Nonparametric methods</a:t>
            </a:r>
          </a:p>
        </p:txBody>
      </p:sp>
    </p:spTree>
    <p:extLst>
      <p:ext uri="{BB962C8B-B14F-4D97-AF65-F5344CB8AC3E}">
        <p14:creationId xmlns:p14="http://schemas.microsoft.com/office/powerpoint/2010/main" val="388606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A93F4A-8897-4793-819F-28C0FF0679B3}"/>
              </a:ext>
            </a:extLst>
          </p:cNvPr>
          <p:cNvSpPr/>
          <p:nvPr/>
        </p:nvSpPr>
        <p:spPr>
          <a:xfrm>
            <a:off x="649893" y="3975857"/>
            <a:ext cx="11033121" cy="2585323"/>
          </a:xfrm>
          <a:prstGeom prst="rect">
            <a:avLst/>
          </a:prstGeom>
        </p:spPr>
        <p:txBody>
          <a:bodyPr wrap="square">
            <a:spAutoFit/>
          </a:bodyPr>
          <a:lstStyle/>
          <a:p>
            <a:pPr algn="just"/>
            <a:r>
              <a:rPr lang="en-US" dirty="0">
                <a:solidFill>
                  <a:srgbClr val="00B0F0"/>
                </a:solidFill>
              </a:rPr>
              <a:t>A2-5:</a:t>
            </a:r>
          </a:p>
          <a:p>
            <a:pPr algn="just"/>
            <a:r>
              <a:rPr lang="en-US" dirty="0">
                <a:solidFill>
                  <a:srgbClr val="00B0F0"/>
                </a:solidFill>
              </a:rPr>
              <a:t>Once we average the TBUT scores for each time point, and create our 4 differences scores relating average TBUT score at each time point to average baseline TBUT score, we can use R to perform the signed rank test on each variable. Here we are testing the following hypothesis:</a:t>
            </a:r>
          </a:p>
          <a:p>
            <a:pPr algn="just"/>
            <a:r>
              <a:rPr lang="en-US" dirty="0">
                <a:solidFill>
                  <a:srgbClr val="00B0F0"/>
                </a:solidFill>
              </a:rPr>
              <a:t>H0: mean (</a:t>
            </a:r>
            <a:r>
              <a:rPr lang="en-US" dirty="0" err="1">
                <a:solidFill>
                  <a:srgbClr val="00B0F0"/>
                </a:solidFill>
              </a:rPr>
              <a:t>imm</a:t>
            </a:r>
            <a:r>
              <a:rPr lang="en-US" dirty="0">
                <a:solidFill>
                  <a:srgbClr val="00B0F0"/>
                </a:solidFill>
              </a:rPr>
              <a:t>-bas)=0 vs.</a:t>
            </a:r>
          </a:p>
          <a:p>
            <a:pPr algn="just"/>
            <a:r>
              <a:rPr lang="en-US" dirty="0">
                <a:solidFill>
                  <a:srgbClr val="00B0F0"/>
                </a:solidFill>
              </a:rPr>
              <a:t>H1: mean (</a:t>
            </a:r>
            <a:r>
              <a:rPr lang="en-US" dirty="0" err="1">
                <a:solidFill>
                  <a:srgbClr val="00B0F0"/>
                </a:solidFill>
              </a:rPr>
              <a:t>imm</a:t>
            </a:r>
            <a:r>
              <a:rPr lang="en-US" dirty="0">
                <a:solidFill>
                  <a:srgbClr val="00B0F0"/>
                </a:solidFill>
              </a:rPr>
              <a:t>-bas) ≠ 0</a:t>
            </a:r>
          </a:p>
          <a:p>
            <a:pPr algn="just"/>
            <a:endParaRPr lang="en-US" dirty="0">
              <a:solidFill>
                <a:srgbClr val="00B0F0"/>
              </a:solidFill>
            </a:endParaRPr>
          </a:p>
          <a:p>
            <a:pPr algn="just"/>
            <a:r>
              <a:rPr lang="en-US" dirty="0">
                <a:solidFill>
                  <a:srgbClr val="00B0F0"/>
                </a:solidFill>
              </a:rPr>
              <a:t>*Note: 	</a:t>
            </a:r>
            <a:r>
              <a:rPr lang="en-US" dirty="0" err="1">
                <a:solidFill>
                  <a:srgbClr val="00B0F0"/>
                </a:solidFill>
              </a:rPr>
              <a:t>imm</a:t>
            </a:r>
            <a:r>
              <a:rPr lang="en-US" dirty="0">
                <a:solidFill>
                  <a:srgbClr val="00B0F0"/>
                </a:solidFill>
              </a:rPr>
              <a:t>: TBUT immediately after eye-drop instillation </a:t>
            </a:r>
          </a:p>
          <a:p>
            <a:pPr algn="just"/>
            <a:r>
              <a:rPr lang="en-US" dirty="0">
                <a:solidFill>
                  <a:srgbClr val="00B0F0"/>
                </a:solidFill>
              </a:rPr>
              <a:t>	bas: TBUT before instillation, with a blink period of 6 seconds</a:t>
            </a:r>
          </a:p>
        </p:txBody>
      </p:sp>
      <p:sp>
        <p:nvSpPr>
          <p:cNvPr id="3" name="文本框 2">
            <a:extLst>
              <a:ext uri="{FF2B5EF4-FFF2-40B4-BE49-F238E27FC236}">
                <a16:creationId xmlns:a16="http://schemas.microsoft.com/office/drawing/2014/main" id="{DA5BBD9B-26A5-4617-9AF9-D108484A5940}"/>
              </a:ext>
            </a:extLst>
          </p:cNvPr>
          <p:cNvSpPr txBox="1"/>
          <p:nvPr/>
        </p:nvSpPr>
        <p:spPr>
          <a:xfrm>
            <a:off x="649894" y="296820"/>
            <a:ext cx="2157274" cy="477054"/>
          </a:xfrm>
          <a:prstGeom prst="rect">
            <a:avLst/>
          </a:prstGeom>
          <a:noFill/>
        </p:spPr>
        <p:txBody>
          <a:bodyPr wrap="square" rtlCol="0">
            <a:spAutoFit/>
          </a:bodyPr>
          <a:lstStyle/>
          <a:p>
            <a:r>
              <a:rPr lang="en-US" sz="2500" dirty="0"/>
              <a:t>Example 2</a:t>
            </a:r>
          </a:p>
        </p:txBody>
      </p:sp>
      <p:sp>
        <p:nvSpPr>
          <p:cNvPr id="6" name="文本框 5">
            <a:extLst>
              <a:ext uri="{FF2B5EF4-FFF2-40B4-BE49-F238E27FC236}">
                <a16:creationId xmlns:a16="http://schemas.microsoft.com/office/drawing/2014/main" id="{72E23BF4-89F5-479F-A362-2894D7E34A6B}"/>
              </a:ext>
            </a:extLst>
          </p:cNvPr>
          <p:cNvSpPr txBox="1"/>
          <p:nvPr/>
        </p:nvSpPr>
        <p:spPr>
          <a:xfrm>
            <a:off x="649893" y="1038687"/>
            <a:ext cx="11113019" cy="2585323"/>
          </a:xfrm>
          <a:prstGeom prst="rect">
            <a:avLst/>
          </a:prstGeom>
          <a:noFill/>
        </p:spPr>
        <p:txBody>
          <a:bodyPr wrap="square" rtlCol="0">
            <a:spAutoFit/>
          </a:bodyPr>
          <a:lstStyle/>
          <a:p>
            <a:pPr algn="just"/>
            <a:r>
              <a:rPr lang="en-US" dirty="0"/>
              <a:t>The TBUT was measured at baseline (bas), immediately after drop instillation (</a:t>
            </a:r>
            <a:r>
              <a:rPr lang="en-US" dirty="0" err="1"/>
              <a:t>im</a:t>
            </a:r>
            <a:r>
              <a:rPr lang="en-US" dirty="0"/>
              <a:t>), and at 5 minutes (pst5), 10 minutes (pst10), and 15 minutes (pst15) after instillation. Data were obtained from </a:t>
            </a:r>
            <a:r>
              <a:rPr lang="en-US" dirty="0">
                <a:solidFill>
                  <a:srgbClr val="FF0000"/>
                </a:solidFill>
              </a:rPr>
              <a:t>both the right (od) and left (</a:t>
            </a:r>
            <a:r>
              <a:rPr lang="en-US" dirty="0" err="1">
                <a:solidFill>
                  <a:srgbClr val="FF0000"/>
                </a:solidFill>
              </a:rPr>
              <a:t>os</a:t>
            </a:r>
            <a:r>
              <a:rPr lang="en-US" dirty="0">
                <a:solidFill>
                  <a:srgbClr val="FF0000"/>
                </a:solidFill>
              </a:rPr>
              <a:t>) eyes</a:t>
            </a:r>
            <a:r>
              <a:rPr lang="en-US" dirty="0"/>
              <a:t>, and </a:t>
            </a:r>
            <a:r>
              <a:rPr lang="en-US" dirty="0">
                <a:solidFill>
                  <a:srgbClr val="FF0000"/>
                </a:solidFill>
              </a:rPr>
              <a:t>two replicates were obtained </a:t>
            </a:r>
            <a:r>
              <a:rPr lang="en-US" dirty="0"/>
              <a:t>for each eye. The data were obtained on the same subjects under three different experimental conditions prior to drop instillation (3-second nonblank period, 6-second </a:t>
            </a:r>
            <a:r>
              <a:rPr lang="en-US" dirty="0" err="1"/>
              <a:t>nonblink</a:t>
            </a:r>
            <a:r>
              <a:rPr lang="en-US" dirty="0"/>
              <a:t> period, 10-second nonblank period). These data are available in the </a:t>
            </a:r>
            <a:r>
              <a:rPr lang="en-US" dirty="0">
                <a:solidFill>
                  <a:srgbClr val="FF0000"/>
                </a:solidFill>
              </a:rPr>
              <a:t>dataset TEAR.DAT</a:t>
            </a:r>
            <a:r>
              <a:rPr lang="en-US" dirty="0"/>
              <a:t>.</a:t>
            </a:r>
          </a:p>
          <a:p>
            <a:pPr algn="just"/>
            <a:endParaRPr lang="en-US" dirty="0"/>
          </a:p>
          <a:p>
            <a:pPr algn="just"/>
            <a:r>
              <a:rPr lang="en-US" dirty="0"/>
              <a:t>We want to compare tear break-up time (</a:t>
            </a:r>
            <a:r>
              <a:rPr lang="en-US" dirty="0">
                <a:solidFill>
                  <a:srgbClr val="FF0000"/>
                </a:solidFill>
              </a:rPr>
              <a:t>TBUT</a:t>
            </a:r>
            <a:r>
              <a:rPr lang="en-US" dirty="0"/>
              <a:t>) immediately </a:t>
            </a:r>
            <a:r>
              <a:rPr lang="en-US" dirty="0">
                <a:solidFill>
                  <a:srgbClr val="FF0000"/>
                </a:solidFill>
              </a:rPr>
              <a:t>after eye-drop instillation</a:t>
            </a:r>
            <a:r>
              <a:rPr lang="en-US" dirty="0"/>
              <a:t> vs. </a:t>
            </a:r>
            <a:r>
              <a:rPr lang="en-US" dirty="0">
                <a:solidFill>
                  <a:srgbClr val="FF0000"/>
                </a:solidFill>
              </a:rPr>
              <a:t>TBUT before instillation</a:t>
            </a:r>
            <a:r>
              <a:rPr lang="en-US" dirty="0"/>
              <a:t>. For this purpose, we will </a:t>
            </a:r>
            <a:r>
              <a:rPr lang="en-US" dirty="0">
                <a:solidFill>
                  <a:srgbClr val="FF0000"/>
                </a:solidFill>
              </a:rPr>
              <a:t>compute the average TBUT over both eyes and over two replicates for each eye </a:t>
            </a:r>
            <a:r>
              <a:rPr lang="en-US" dirty="0"/>
              <a:t>(i.e. the summary score is an average of four values). Also, we will </a:t>
            </a:r>
            <a:r>
              <a:rPr lang="en-US" dirty="0">
                <a:solidFill>
                  <a:srgbClr val="FF0000"/>
                </a:solidFill>
              </a:rPr>
              <a:t>only use </a:t>
            </a:r>
            <a:r>
              <a:rPr lang="en-US" dirty="0"/>
              <a:t>data with a </a:t>
            </a:r>
            <a:r>
              <a:rPr lang="en-US" dirty="0">
                <a:solidFill>
                  <a:srgbClr val="FF0000"/>
                </a:solidFill>
              </a:rPr>
              <a:t>blink period of 6 second</a:t>
            </a:r>
            <a:r>
              <a:rPr lang="en-US" dirty="0"/>
              <a:t>.</a:t>
            </a:r>
          </a:p>
        </p:txBody>
      </p:sp>
    </p:spTree>
    <p:extLst>
      <p:ext uri="{BB962C8B-B14F-4D97-AF65-F5344CB8AC3E}">
        <p14:creationId xmlns:p14="http://schemas.microsoft.com/office/powerpoint/2010/main" val="228111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7D0895-66D9-4327-A1B4-C8F1699DE31C}"/>
              </a:ext>
            </a:extLst>
          </p:cNvPr>
          <p:cNvSpPr/>
          <p:nvPr/>
        </p:nvSpPr>
        <p:spPr>
          <a:xfrm>
            <a:off x="667305" y="1166842"/>
            <a:ext cx="10857390" cy="5078313"/>
          </a:xfrm>
          <a:prstGeom prst="rect">
            <a:avLst/>
          </a:prstGeom>
        </p:spPr>
        <p:txBody>
          <a:bodyPr wrap="square">
            <a:spAutoFit/>
          </a:bodyPr>
          <a:lstStyle/>
          <a:p>
            <a:r>
              <a:rPr lang="en-US" dirty="0" err="1">
                <a:solidFill>
                  <a:srgbClr val="00B0F0"/>
                </a:solidFill>
              </a:rPr>
              <a:t>setwd</a:t>
            </a:r>
            <a:r>
              <a:rPr lang="en-US" dirty="0">
                <a:solidFill>
                  <a:srgbClr val="00B0F0"/>
                </a:solidFill>
              </a:rPr>
              <a:t>(‘’)</a:t>
            </a:r>
          </a:p>
          <a:p>
            <a:r>
              <a:rPr lang="en-US" dirty="0" err="1">
                <a:solidFill>
                  <a:srgbClr val="00B0F0"/>
                </a:solidFill>
              </a:rPr>
              <a:t>dir</a:t>
            </a:r>
            <a:r>
              <a:rPr lang="en-US" dirty="0">
                <a:solidFill>
                  <a:srgbClr val="00B0F0"/>
                </a:solidFill>
              </a:rPr>
              <a:t>()</a:t>
            </a:r>
          </a:p>
          <a:p>
            <a:r>
              <a:rPr lang="en-US" dirty="0">
                <a:solidFill>
                  <a:srgbClr val="00B0F0"/>
                </a:solidFill>
              </a:rPr>
              <a:t>load("</a:t>
            </a:r>
            <a:r>
              <a:rPr lang="en-US" dirty="0" err="1">
                <a:solidFill>
                  <a:srgbClr val="00B0F0"/>
                </a:solidFill>
              </a:rPr>
              <a:t>TEAR.DAT.rdata</a:t>
            </a:r>
            <a:r>
              <a:rPr lang="en-US" dirty="0">
                <a:solidFill>
                  <a:srgbClr val="00B0F0"/>
                </a:solidFill>
              </a:rPr>
              <a:t>")		</a:t>
            </a:r>
            <a:r>
              <a:rPr lang="en-HK" dirty="0">
                <a:solidFill>
                  <a:schemeClr val="accent6">
                    <a:lumMod val="75000"/>
                  </a:schemeClr>
                </a:solidFill>
              </a:rPr>
              <a:t> #load your data</a:t>
            </a:r>
            <a:endParaRPr lang="en-US" dirty="0">
              <a:solidFill>
                <a:srgbClr val="00B0F0"/>
              </a:solidFill>
            </a:endParaRPr>
          </a:p>
          <a:p>
            <a:r>
              <a:rPr lang="en-US" dirty="0">
                <a:solidFill>
                  <a:srgbClr val="00B0F0"/>
                </a:solidFill>
              </a:rPr>
              <a:t>str(tear)				</a:t>
            </a:r>
            <a:r>
              <a:rPr lang="en-US" dirty="0">
                <a:solidFill>
                  <a:schemeClr val="accent6">
                    <a:lumMod val="75000"/>
                  </a:schemeClr>
                </a:solidFill>
              </a:rPr>
              <a:t> #check variable types</a:t>
            </a:r>
            <a:endParaRPr lang="en-US" dirty="0">
              <a:solidFill>
                <a:srgbClr val="00B0F0"/>
              </a:solidFill>
            </a:endParaRPr>
          </a:p>
          <a:p>
            <a:r>
              <a:rPr lang="en-US" dirty="0">
                <a:solidFill>
                  <a:srgbClr val="00B0F0"/>
                </a:solidFill>
              </a:rPr>
              <a:t>sum(is.na(tear)) 			</a:t>
            </a:r>
            <a:r>
              <a:rPr lang="en-US" dirty="0">
                <a:solidFill>
                  <a:schemeClr val="accent6">
                    <a:lumMod val="75000"/>
                  </a:schemeClr>
                </a:solidFill>
              </a:rPr>
              <a:t> #check missing values</a:t>
            </a:r>
            <a:endParaRPr lang="en-US" dirty="0">
              <a:solidFill>
                <a:srgbClr val="00B0F0"/>
              </a:solidFill>
            </a:endParaRPr>
          </a:p>
          <a:p>
            <a:r>
              <a:rPr lang="en-US" dirty="0" err="1">
                <a:solidFill>
                  <a:srgbClr val="00B0F0"/>
                </a:solidFill>
              </a:rPr>
              <a:t>Imm</a:t>
            </a:r>
            <a:r>
              <a:rPr lang="en-US" dirty="0">
                <a:solidFill>
                  <a:srgbClr val="00B0F0"/>
                </a:solidFill>
              </a:rPr>
              <a:t>&lt;-tear[,c("od6im1","od6im2","os6im1","os6im2","od6bas1","od6bas2","os6bas1","os6bas2")]</a:t>
            </a:r>
          </a:p>
          <a:p>
            <a:r>
              <a:rPr lang="en-US" dirty="0" err="1">
                <a:solidFill>
                  <a:srgbClr val="00B0F0"/>
                </a:solidFill>
              </a:rPr>
              <a:t>ImmDif</a:t>
            </a:r>
            <a:r>
              <a:rPr lang="en-US" dirty="0">
                <a:solidFill>
                  <a:srgbClr val="00B0F0"/>
                </a:solidFill>
              </a:rPr>
              <a:t>&lt;-</a:t>
            </a:r>
            <a:r>
              <a:rPr lang="en-US" dirty="0" err="1">
                <a:solidFill>
                  <a:srgbClr val="00B0F0"/>
                </a:solidFill>
              </a:rPr>
              <a:t>rowMeans</a:t>
            </a:r>
            <a:r>
              <a:rPr lang="en-US" dirty="0">
                <a:solidFill>
                  <a:srgbClr val="00B0F0"/>
                </a:solidFill>
              </a:rPr>
              <a:t>(</a:t>
            </a:r>
            <a:r>
              <a:rPr lang="en-US" dirty="0" err="1">
                <a:solidFill>
                  <a:srgbClr val="00B0F0"/>
                </a:solidFill>
              </a:rPr>
              <a:t>Imm</a:t>
            </a:r>
            <a:r>
              <a:rPr lang="en-US" dirty="0">
                <a:solidFill>
                  <a:srgbClr val="00B0F0"/>
                </a:solidFill>
              </a:rPr>
              <a:t>[,1:4])-</a:t>
            </a:r>
            <a:r>
              <a:rPr lang="en-US" dirty="0" err="1">
                <a:solidFill>
                  <a:srgbClr val="00B0F0"/>
                </a:solidFill>
              </a:rPr>
              <a:t>rowMeans</a:t>
            </a:r>
            <a:r>
              <a:rPr lang="en-US" dirty="0">
                <a:solidFill>
                  <a:srgbClr val="00B0F0"/>
                </a:solidFill>
              </a:rPr>
              <a:t>(</a:t>
            </a:r>
            <a:r>
              <a:rPr lang="en-US" dirty="0" err="1">
                <a:solidFill>
                  <a:srgbClr val="00B0F0"/>
                </a:solidFill>
              </a:rPr>
              <a:t>Imm</a:t>
            </a:r>
            <a:r>
              <a:rPr lang="en-US" dirty="0">
                <a:solidFill>
                  <a:srgbClr val="00B0F0"/>
                </a:solidFill>
              </a:rPr>
              <a:t>[,5:8])</a:t>
            </a:r>
          </a:p>
          <a:p>
            <a:r>
              <a:rPr lang="en-HK" dirty="0">
                <a:solidFill>
                  <a:schemeClr val="accent6">
                    <a:lumMod val="75000"/>
                  </a:schemeClr>
                </a:solidFill>
              </a:rPr>
              <a:t>#To compare tear break-up time (TBUT) immediately after eye-drop instillation vs. TBUT before instillation, with a blink period of 6 seconds</a:t>
            </a:r>
          </a:p>
          <a:p>
            <a:endParaRPr lang="en-US" dirty="0">
              <a:solidFill>
                <a:srgbClr val="00B0F0"/>
              </a:solidFill>
            </a:endParaRPr>
          </a:p>
          <a:p>
            <a:r>
              <a:rPr lang="en-US" dirty="0">
                <a:solidFill>
                  <a:srgbClr val="00B0F0"/>
                </a:solidFill>
              </a:rPr>
              <a:t>hist(</a:t>
            </a:r>
            <a:r>
              <a:rPr lang="en-US" dirty="0" err="1">
                <a:solidFill>
                  <a:srgbClr val="00B0F0"/>
                </a:solidFill>
              </a:rPr>
              <a:t>ImmDif</a:t>
            </a:r>
            <a:r>
              <a:rPr lang="en-US" dirty="0">
                <a:solidFill>
                  <a:srgbClr val="00B0F0"/>
                </a:solidFill>
              </a:rPr>
              <a:t>)</a:t>
            </a:r>
          </a:p>
          <a:p>
            <a:r>
              <a:rPr lang="en-US" dirty="0" err="1">
                <a:solidFill>
                  <a:srgbClr val="00B0F0"/>
                </a:solidFill>
              </a:rPr>
              <a:t>shapiro.test</a:t>
            </a:r>
            <a:r>
              <a:rPr lang="en-US" dirty="0">
                <a:solidFill>
                  <a:srgbClr val="00B0F0"/>
                </a:solidFill>
              </a:rPr>
              <a:t>(</a:t>
            </a:r>
            <a:r>
              <a:rPr lang="en-US" dirty="0" err="1">
                <a:solidFill>
                  <a:srgbClr val="00B0F0"/>
                </a:solidFill>
              </a:rPr>
              <a:t>ImmDif</a:t>
            </a:r>
            <a:r>
              <a:rPr lang="en-US" dirty="0">
                <a:solidFill>
                  <a:srgbClr val="00B0F0"/>
                </a:solidFill>
              </a:rPr>
              <a:t>)</a:t>
            </a:r>
          </a:p>
          <a:p>
            <a:r>
              <a:rPr lang="en-US" dirty="0" err="1">
                <a:solidFill>
                  <a:srgbClr val="00B0F0"/>
                </a:solidFill>
              </a:rPr>
              <a:t>wilcox.test</a:t>
            </a:r>
            <a:r>
              <a:rPr lang="en-US" dirty="0">
                <a:solidFill>
                  <a:srgbClr val="00B0F0"/>
                </a:solidFill>
              </a:rPr>
              <a:t>(</a:t>
            </a:r>
            <a:r>
              <a:rPr lang="en-US" dirty="0" err="1">
                <a:solidFill>
                  <a:srgbClr val="00B0F0"/>
                </a:solidFill>
              </a:rPr>
              <a:t>ImmDif,mu</a:t>
            </a:r>
            <a:r>
              <a:rPr lang="en-US" dirty="0">
                <a:solidFill>
                  <a:srgbClr val="00B0F0"/>
                </a:solidFill>
              </a:rPr>
              <a:t>=0,alternative="</a:t>
            </a:r>
            <a:r>
              <a:rPr lang="en-US" dirty="0" err="1">
                <a:solidFill>
                  <a:srgbClr val="00B0F0"/>
                </a:solidFill>
              </a:rPr>
              <a:t>two.side",paired</a:t>
            </a:r>
            <a:r>
              <a:rPr lang="en-US" dirty="0">
                <a:solidFill>
                  <a:srgbClr val="00B0F0"/>
                </a:solidFill>
              </a:rPr>
              <a:t>=</a:t>
            </a:r>
            <a:r>
              <a:rPr lang="en-US" dirty="0" err="1">
                <a:solidFill>
                  <a:srgbClr val="00B0F0"/>
                </a:solidFill>
              </a:rPr>
              <a:t>FALSE,exact</a:t>
            </a:r>
            <a:r>
              <a:rPr lang="en-US" dirty="0">
                <a:solidFill>
                  <a:srgbClr val="00B0F0"/>
                </a:solidFill>
              </a:rPr>
              <a:t>= T)  </a:t>
            </a:r>
          </a:p>
          <a:p>
            <a:r>
              <a:rPr lang="en-US" dirty="0">
                <a:solidFill>
                  <a:schemeClr val="accent6">
                    <a:lumMod val="75000"/>
                  </a:schemeClr>
                </a:solidFill>
              </a:rPr>
              <a:t>#exact=T because of small sample size n=14</a:t>
            </a:r>
          </a:p>
          <a:p>
            <a:endParaRPr lang="en-US" dirty="0">
              <a:solidFill>
                <a:srgbClr val="00B0F0"/>
              </a:solidFill>
            </a:endParaRPr>
          </a:p>
          <a:p>
            <a:r>
              <a:rPr lang="en-US" dirty="0">
                <a:solidFill>
                  <a:srgbClr val="00B0F0"/>
                </a:solidFill>
              </a:rPr>
              <a:t>x&lt;- </a:t>
            </a:r>
            <a:r>
              <a:rPr lang="en-US" dirty="0" err="1">
                <a:solidFill>
                  <a:srgbClr val="00B0F0"/>
                </a:solidFill>
              </a:rPr>
              <a:t>rowMeans</a:t>
            </a:r>
            <a:r>
              <a:rPr lang="en-US" dirty="0">
                <a:solidFill>
                  <a:srgbClr val="00B0F0"/>
                </a:solidFill>
              </a:rPr>
              <a:t>(</a:t>
            </a:r>
            <a:r>
              <a:rPr lang="en-US" dirty="0" err="1">
                <a:solidFill>
                  <a:srgbClr val="00B0F0"/>
                </a:solidFill>
              </a:rPr>
              <a:t>Imm</a:t>
            </a:r>
            <a:r>
              <a:rPr lang="en-US" dirty="0">
                <a:solidFill>
                  <a:srgbClr val="00B0F0"/>
                </a:solidFill>
              </a:rPr>
              <a:t>[,1:4])</a:t>
            </a:r>
          </a:p>
          <a:p>
            <a:r>
              <a:rPr lang="en-US" dirty="0">
                <a:solidFill>
                  <a:srgbClr val="00B0F0"/>
                </a:solidFill>
              </a:rPr>
              <a:t>y&lt;- </a:t>
            </a:r>
            <a:r>
              <a:rPr lang="en-US" dirty="0" err="1">
                <a:solidFill>
                  <a:srgbClr val="00B0F0"/>
                </a:solidFill>
              </a:rPr>
              <a:t>rowMeans</a:t>
            </a:r>
            <a:r>
              <a:rPr lang="en-US" dirty="0">
                <a:solidFill>
                  <a:srgbClr val="00B0F0"/>
                </a:solidFill>
              </a:rPr>
              <a:t>(</a:t>
            </a:r>
            <a:r>
              <a:rPr lang="en-US" dirty="0" err="1">
                <a:solidFill>
                  <a:srgbClr val="00B0F0"/>
                </a:solidFill>
              </a:rPr>
              <a:t>Imm</a:t>
            </a:r>
            <a:r>
              <a:rPr lang="en-US" dirty="0">
                <a:solidFill>
                  <a:srgbClr val="00B0F0"/>
                </a:solidFill>
              </a:rPr>
              <a:t>[,5:8])</a:t>
            </a:r>
          </a:p>
          <a:p>
            <a:r>
              <a:rPr lang="en-US" dirty="0" err="1">
                <a:solidFill>
                  <a:srgbClr val="00B0F0"/>
                </a:solidFill>
              </a:rPr>
              <a:t>wilcox.test</a:t>
            </a:r>
            <a:r>
              <a:rPr lang="en-US" dirty="0">
                <a:solidFill>
                  <a:srgbClr val="00B0F0"/>
                </a:solidFill>
              </a:rPr>
              <a:t>(</a:t>
            </a:r>
            <a:r>
              <a:rPr lang="en-US" dirty="0" err="1">
                <a:solidFill>
                  <a:srgbClr val="00B0F0"/>
                </a:solidFill>
              </a:rPr>
              <a:t>x,y,mu</a:t>
            </a:r>
            <a:r>
              <a:rPr lang="en-US" dirty="0">
                <a:solidFill>
                  <a:srgbClr val="00B0F0"/>
                </a:solidFill>
              </a:rPr>
              <a:t>=0,alternative="</a:t>
            </a:r>
            <a:r>
              <a:rPr lang="en-US" dirty="0" err="1">
                <a:solidFill>
                  <a:srgbClr val="00B0F0"/>
                </a:solidFill>
              </a:rPr>
              <a:t>two.side",paired</a:t>
            </a:r>
            <a:r>
              <a:rPr lang="en-US" dirty="0">
                <a:solidFill>
                  <a:srgbClr val="00B0F0"/>
                </a:solidFill>
              </a:rPr>
              <a:t>=</a:t>
            </a:r>
            <a:r>
              <a:rPr lang="en-US" dirty="0" err="1">
                <a:solidFill>
                  <a:srgbClr val="00B0F0"/>
                </a:solidFill>
              </a:rPr>
              <a:t>T,exact</a:t>
            </a:r>
            <a:r>
              <a:rPr lang="en-US" dirty="0">
                <a:solidFill>
                  <a:srgbClr val="00B0F0"/>
                </a:solidFill>
              </a:rPr>
              <a:t>= T) </a:t>
            </a:r>
          </a:p>
        </p:txBody>
      </p:sp>
      <p:sp>
        <p:nvSpPr>
          <p:cNvPr id="3" name="文本框 2">
            <a:extLst>
              <a:ext uri="{FF2B5EF4-FFF2-40B4-BE49-F238E27FC236}">
                <a16:creationId xmlns:a16="http://schemas.microsoft.com/office/drawing/2014/main" id="{DC34C079-CAE4-46C5-82BE-C8EF0FAA8291}"/>
              </a:ext>
            </a:extLst>
          </p:cNvPr>
          <p:cNvSpPr txBox="1"/>
          <p:nvPr/>
        </p:nvSpPr>
        <p:spPr>
          <a:xfrm>
            <a:off x="649894" y="296820"/>
            <a:ext cx="2157274" cy="477054"/>
          </a:xfrm>
          <a:prstGeom prst="rect">
            <a:avLst/>
          </a:prstGeom>
          <a:noFill/>
        </p:spPr>
        <p:txBody>
          <a:bodyPr wrap="square" rtlCol="0">
            <a:spAutoFit/>
          </a:bodyPr>
          <a:lstStyle/>
          <a:p>
            <a:r>
              <a:rPr lang="en-US" sz="2500" dirty="0"/>
              <a:t>Example 2</a:t>
            </a:r>
          </a:p>
        </p:txBody>
      </p:sp>
    </p:spTree>
    <p:extLst>
      <p:ext uri="{BB962C8B-B14F-4D97-AF65-F5344CB8AC3E}">
        <p14:creationId xmlns:p14="http://schemas.microsoft.com/office/powerpoint/2010/main" val="374727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1D7EC5-A33F-43AD-9EEF-601FC8531605}"/>
              </a:ext>
            </a:extLst>
          </p:cNvPr>
          <p:cNvSpPr txBox="1"/>
          <p:nvPr/>
        </p:nvSpPr>
        <p:spPr>
          <a:xfrm>
            <a:off x="649894" y="296820"/>
            <a:ext cx="2157274" cy="477054"/>
          </a:xfrm>
          <a:prstGeom prst="rect">
            <a:avLst/>
          </a:prstGeom>
          <a:noFill/>
        </p:spPr>
        <p:txBody>
          <a:bodyPr wrap="square" rtlCol="0">
            <a:spAutoFit/>
          </a:bodyPr>
          <a:lstStyle/>
          <a:p>
            <a:r>
              <a:rPr lang="en-US" sz="2500" dirty="0"/>
              <a:t>Example 2</a:t>
            </a:r>
          </a:p>
        </p:txBody>
      </p:sp>
      <p:sp>
        <p:nvSpPr>
          <p:cNvPr id="6" name="矩形 5">
            <a:extLst>
              <a:ext uri="{FF2B5EF4-FFF2-40B4-BE49-F238E27FC236}">
                <a16:creationId xmlns:a16="http://schemas.microsoft.com/office/drawing/2014/main" id="{4F3C0C6D-8F3D-4A9C-92E6-5379010F2AB9}"/>
              </a:ext>
            </a:extLst>
          </p:cNvPr>
          <p:cNvSpPr/>
          <p:nvPr/>
        </p:nvSpPr>
        <p:spPr>
          <a:xfrm>
            <a:off x="649892" y="3959844"/>
            <a:ext cx="11113019" cy="2308324"/>
          </a:xfrm>
          <a:prstGeom prst="rect">
            <a:avLst/>
          </a:prstGeom>
        </p:spPr>
        <p:txBody>
          <a:bodyPr wrap="square">
            <a:spAutoFit/>
          </a:bodyPr>
          <a:lstStyle/>
          <a:p>
            <a:r>
              <a:rPr lang="en-US" dirty="0"/>
              <a:t>Q2: Implement the test in Q1, and report a p-value (two-tailed).</a:t>
            </a:r>
          </a:p>
          <a:p>
            <a:r>
              <a:rPr lang="en-US" dirty="0"/>
              <a:t>Q3. Answer the question in Q2 comparing TBUT time 5 minutes after drop instillation vs. TBUT before instillation.</a:t>
            </a:r>
          </a:p>
          <a:p>
            <a:r>
              <a:rPr lang="en-US" dirty="0"/>
              <a:t>Q4. Answer the question in Q2 comparing TBUT 10 minutes after drop instillation vs. TBUT before instillation.</a:t>
            </a:r>
          </a:p>
          <a:p>
            <a:r>
              <a:rPr lang="en-US" dirty="0"/>
              <a:t>Q5. Answer the question in Q2 comparing TBUT 15 minutes after drop instillation vs. TBUT before instillation.</a:t>
            </a:r>
          </a:p>
          <a:p>
            <a:endParaRPr lang="en-US" dirty="0"/>
          </a:p>
          <a:p>
            <a:r>
              <a:rPr lang="en-US" dirty="0">
                <a:solidFill>
                  <a:srgbClr val="00B0F0"/>
                </a:solidFill>
              </a:rPr>
              <a:t>A2-5:</a:t>
            </a:r>
          </a:p>
          <a:p>
            <a:r>
              <a:rPr lang="en-US" dirty="0">
                <a:solidFill>
                  <a:srgbClr val="00B0F0"/>
                </a:solidFill>
              </a:rPr>
              <a:t>We find a significant difference in TBUT at each time point relative to baseline TBUT, suggesting that eye drops are having some significant effect. </a:t>
            </a:r>
          </a:p>
        </p:txBody>
      </p:sp>
      <p:sp>
        <p:nvSpPr>
          <p:cNvPr id="8" name="文本框 7">
            <a:extLst>
              <a:ext uri="{FF2B5EF4-FFF2-40B4-BE49-F238E27FC236}">
                <a16:creationId xmlns:a16="http://schemas.microsoft.com/office/drawing/2014/main" id="{351323FE-BCBF-4B27-9095-244CD43F59EE}"/>
              </a:ext>
            </a:extLst>
          </p:cNvPr>
          <p:cNvSpPr txBox="1"/>
          <p:nvPr/>
        </p:nvSpPr>
        <p:spPr>
          <a:xfrm>
            <a:off x="649893" y="1038687"/>
            <a:ext cx="11113019" cy="2585323"/>
          </a:xfrm>
          <a:prstGeom prst="rect">
            <a:avLst/>
          </a:prstGeom>
          <a:noFill/>
        </p:spPr>
        <p:txBody>
          <a:bodyPr wrap="square" rtlCol="0">
            <a:spAutoFit/>
          </a:bodyPr>
          <a:lstStyle/>
          <a:p>
            <a:pPr algn="just"/>
            <a:r>
              <a:rPr lang="en-US" dirty="0"/>
              <a:t>The TBUT was measured at baseline (bas), immediately after drop instillation (</a:t>
            </a:r>
            <a:r>
              <a:rPr lang="en-US" dirty="0" err="1"/>
              <a:t>im</a:t>
            </a:r>
            <a:r>
              <a:rPr lang="en-US" dirty="0"/>
              <a:t>), and at 5 minutes (pst5), 10 minutes (pst10), and 15 minutes (pst15) after instillation. Data were obtained from both the right (od) and left (</a:t>
            </a:r>
            <a:r>
              <a:rPr lang="en-US" dirty="0" err="1"/>
              <a:t>os</a:t>
            </a:r>
            <a:r>
              <a:rPr lang="en-US" dirty="0"/>
              <a:t>) eyes, and two replicates were obtained for each eye. The data were obtained on the same subjects under three different experimental conditions prior to drop instillation (3-second nonblank period, 6-second </a:t>
            </a:r>
            <a:r>
              <a:rPr lang="en-US" dirty="0" err="1"/>
              <a:t>nonblink</a:t>
            </a:r>
            <a:r>
              <a:rPr lang="en-US" dirty="0"/>
              <a:t> period, 10-second nonblank period). These data are available in the dataset TEAR.DAT.</a:t>
            </a:r>
          </a:p>
          <a:p>
            <a:pPr algn="just"/>
            <a:endParaRPr lang="en-US" dirty="0"/>
          </a:p>
          <a:p>
            <a:pPr algn="just"/>
            <a:r>
              <a:rPr lang="en-US" dirty="0"/>
              <a:t>We want to compare tear break-up time (TBUT) immediately after eye-drop instillation vs. TBUT before instillation. For this purpose, we will compute the average TBUT over both eyes and over two replicates for each eye (i.e. the summary score is an average of four values). Also, we will only use data with a blink period of 6 second.</a:t>
            </a:r>
          </a:p>
        </p:txBody>
      </p:sp>
    </p:spTree>
    <p:extLst>
      <p:ext uri="{BB962C8B-B14F-4D97-AF65-F5344CB8AC3E}">
        <p14:creationId xmlns:p14="http://schemas.microsoft.com/office/powerpoint/2010/main" val="213119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0"/>
            <a:ext cx="10515600" cy="1325563"/>
          </a:xfrm>
        </p:spPr>
        <p:txBody>
          <a:bodyPr/>
          <a:lstStyle/>
          <a:p>
            <a:r>
              <a:rPr lang="en-US" dirty="0"/>
              <a:t>Parametric vs. Nonparametric</a:t>
            </a:r>
          </a:p>
        </p:txBody>
      </p:sp>
      <p:sp>
        <p:nvSpPr>
          <p:cNvPr id="3" name="Content Placeholder 2"/>
          <p:cNvSpPr>
            <a:spLocks noGrp="1"/>
          </p:cNvSpPr>
          <p:nvPr>
            <p:ph idx="1"/>
          </p:nvPr>
        </p:nvSpPr>
        <p:spPr>
          <a:xfrm>
            <a:off x="342900" y="1177924"/>
            <a:ext cx="11493500" cy="5464175"/>
          </a:xfrm>
        </p:spPr>
        <p:txBody>
          <a:bodyPr>
            <a:normAutofit/>
          </a:bodyPr>
          <a:lstStyle/>
          <a:p>
            <a:r>
              <a:rPr lang="en-US" dirty="0"/>
              <a:t>Parametric tests: assume underlying statistical distributions</a:t>
            </a:r>
          </a:p>
          <a:p>
            <a:endParaRPr lang="en-US" dirty="0"/>
          </a:p>
          <a:p>
            <a:r>
              <a:rPr lang="en-US" dirty="0"/>
              <a:t>Nonparametric tests: do not rely on any distribution</a:t>
            </a:r>
            <a:endParaRPr lang="en-GB" dirty="0"/>
          </a:p>
          <a:p>
            <a:endParaRPr lang="en-GB" dirty="0"/>
          </a:p>
        </p:txBody>
      </p:sp>
    </p:spTree>
    <p:extLst>
      <p:ext uri="{BB962C8B-B14F-4D97-AF65-F5344CB8AC3E}">
        <p14:creationId xmlns:p14="http://schemas.microsoft.com/office/powerpoint/2010/main" val="235963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850" y="123188"/>
            <a:ext cx="9845336" cy="736847"/>
          </a:xfrm>
        </p:spPr>
        <p:txBody>
          <a:bodyPr>
            <a:normAutofit/>
          </a:bodyPr>
          <a:lstStyle/>
          <a:p>
            <a:r>
              <a:rPr lang="en-US" sz="3200" dirty="0"/>
              <a:t>Parametric tests and analogous nonparametric procedures</a:t>
            </a:r>
          </a:p>
        </p:txBody>
      </p:sp>
      <p:graphicFrame>
        <p:nvGraphicFramePr>
          <p:cNvPr id="6" name="Table 5"/>
          <p:cNvGraphicFramePr>
            <a:graphicFrameLocks noGrp="1"/>
          </p:cNvGraphicFramePr>
          <p:nvPr>
            <p:extLst>
              <p:ext uri="{D42A27DB-BD31-4B8C-83A1-F6EECF244321}">
                <p14:modId xmlns:p14="http://schemas.microsoft.com/office/powerpoint/2010/main" val="1839946123"/>
              </p:ext>
            </p:extLst>
          </p:nvPr>
        </p:nvGraphicFramePr>
        <p:xfrm>
          <a:off x="323850" y="1490350"/>
          <a:ext cx="11544300" cy="4058920"/>
        </p:xfrm>
        <a:graphic>
          <a:graphicData uri="http://schemas.openxmlformats.org/drawingml/2006/table">
            <a:tbl>
              <a:tblPr firstRow="1" bandRow="1">
                <a:tableStyleId>{5C22544A-7EE6-4342-B048-85BDC9FD1C3A}</a:tableStyleId>
              </a:tblPr>
              <a:tblGrid>
                <a:gridCol w="2886075">
                  <a:extLst>
                    <a:ext uri="{9D8B030D-6E8A-4147-A177-3AD203B41FA5}">
                      <a16:colId xmlns:a16="http://schemas.microsoft.com/office/drawing/2014/main" val="3101842289"/>
                    </a:ext>
                  </a:extLst>
                </a:gridCol>
                <a:gridCol w="2886075">
                  <a:extLst>
                    <a:ext uri="{9D8B030D-6E8A-4147-A177-3AD203B41FA5}">
                      <a16:colId xmlns:a16="http://schemas.microsoft.com/office/drawing/2014/main" val="1437487621"/>
                    </a:ext>
                  </a:extLst>
                </a:gridCol>
                <a:gridCol w="2886075">
                  <a:extLst>
                    <a:ext uri="{9D8B030D-6E8A-4147-A177-3AD203B41FA5}">
                      <a16:colId xmlns:a16="http://schemas.microsoft.com/office/drawing/2014/main" val="2317256564"/>
                    </a:ext>
                  </a:extLst>
                </a:gridCol>
                <a:gridCol w="2886075">
                  <a:extLst>
                    <a:ext uri="{9D8B030D-6E8A-4147-A177-3AD203B41FA5}">
                      <a16:colId xmlns:a16="http://schemas.microsoft.com/office/drawing/2014/main" val="831552328"/>
                    </a:ext>
                  </a:extLst>
                </a:gridCol>
              </a:tblGrid>
              <a:tr h="370840">
                <a:tc>
                  <a:txBody>
                    <a:bodyPr/>
                    <a:lstStyle/>
                    <a:p>
                      <a:pPr algn="ctr"/>
                      <a:r>
                        <a:rPr lang="en-US" dirty="0"/>
                        <a:t>Analysis</a:t>
                      </a:r>
                      <a:r>
                        <a:rPr lang="en-US" baseline="0" dirty="0"/>
                        <a:t> Type</a:t>
                      </a:r>
                      <a:endParaRPr lang="en-US" dirty="0"/>
                    </a:p>
                  </a:txBody>
                  <a:tcPr/>
                </a:tc>
                <a:tc>
                  <a:txBody>
                    <a:bodyPr/>
                    <a:lstStyle/>
                    <a:p>
                      <a:pPr algn="ctr"/>
                      <a:r>
                        <a:rPr lang="en-US" dirty="0"/>
                        <a:t>Example</a:t>
                      </a:r>
                    </a:p>
                  </a:txBody>
                  <a:tcPr/>
                </a:tc>
                <a:tc>
                  <a:txBody>
                    <a:bodyPr/>
                    <a:lstStyle/>
                    <a:p>
                      <a:pPr algn="ctr"/>
                      <a:r>
                        <a:rPr lang="en-US" dirty="0"/>
                        <a:t>Parametric Procedure</a:t>
                      </a:r>
                    </a:p>
                  </a:txBody>
                  <a:tcPr/>
                </a:tc>
                <a:tc>
                  <a:txBody>
                    <a:bodyPr/>
                    <a:lstStyle/>
                    <a:p>
                      <a:pPr algn="ctr"/>
                      <a:r>
                        <a:rPr lang="en-US" dirty="0"/>
                        <a:t>Nonparametric Procedure</a:t>
                      </a:r>
                    </a:p>
                  </a:txBody>
                  <a:tcPr/>
                </a:tc>
                <a:extLst>
                  <a:ext uri="{0D108BD9-81ED-4DB2-BD59-A6C34878D82A}">
                    <a16:rowId xmlns:a16="http://schemas.microsoft.com/office/drawing/2014/main" val="2176039568"/>
                  </a:ext>
                </a:extLst>
              </a:tr>
              <a:tr h="370840">
                <a:tc>
                  <a:txBody>
                    <a:bodyPr/>
                    <a:lstStyle/>
                    <a:p>
                      <a:pPr algn="ctr"/>
                      <a:r>
                        <a:rPr lang="en-US" sz="1600" dirty="0"/>
                        <a:t>Compare means between two distinct/independent groups</a:t>
                      </a:r>
                    </a:p>
                  </a:txBody>
                  <a:tcPr/>
                </a:tc>
                <a:tc>
                  <a:txBody>
                    <a:bodyPr/>
                    <a:lstStyle/>
                    <a:p>
                      <a:pPr algn="ctr"/>
                      <a:r>
                        <a:rPr lang="en-US" sz="1600" dirty="0"/>
                        <a:t>Is the mean systolic</a:t>
                      </a:r>
                      <a:r>
                        <a:rPr lang="en-US" sz="1600" baseline="0" dirty="0"/>
                        <a:t> blood pressure (at baseline) for patients assigned to placebo different from the mean for patients assigned to the treatment group?</a:t>
                      </a:r>
                      <a:endParaRPr lang="en-US" sz="1600" dirty="0"/>
                    </a:p>
                  </a:txBody>
                  <a:tcPr/>
                </a:tc>
                <a:tc>
                  <a:txBody>
                    <a:bodyPr/>
                    <a:lstStyle/>
                    <a:p>
                      <a:pPr algn="ctr"/>
                      <a:r>
                        <a:rPr lang="en-US" sz="1600" dirty="0"/>
                        <a:t>Two-sample t-test</a:t>
                      </a:r>
                    </a:p>
                  </a:txBody>
                  <a:tcPr/>
                </a:tc>
                <a:tc>
                  <a:txBody>
                    <a:bodyPr/>
                    <a:lstStyle/>
                    <a:p>
                      <a:pPr algn="ctr"/>
                      <a:r>
                        <a:rPr lang="en-US" sz="1600" dirty="0"/>
                        <a:t>Wilcoxon rank-sum test</a:t>
                      </a:r>
                    </a:p>
                  </a:txBody>
                  <a:tcPr/>
                </a:tc>
                <a:extLst>
                  <a:ext uri="{0D108BD9-81ED-4DB2-BD59-A6C34878D82A}">
                    <a16:rowId xmlns:a16="http://schemas.microsoft.com/office/drawing/2014/main" val="375822644"/>
                  </a:ext>
                </a:extLst>
              </a:tr>
              <a:tr h="370840">
                <a:tc>
                  <a:txBody>
                    <a:bodyPr/>
                    <a:lstStyle/>
                    <a:p>
                      <a:pPr algn="ctr"/>
                      <a:r>
                        <a:rPr lang="en-US" sz="1600" dirty="0"/>
                        <a:t>Compare two quantitative measurements taken from the same individual</a:t>
                      </a:r>
                    </a:p>
                  </a:txBody>
                  <a:tcPr/>
                </a:tc>
                <a:tc>
                  <a:txBody>
                    <a:bodyPr/>
                    <a:lstStyle/>
                    <a:p>
                      <a:pPr algn="ctr"/>
                      <a:r>
                        <a:rPr lang="en-US" sz="1600" dirty="0"/>
                        <a:t>Was there a significant change in systolic</a:t>
                      </a:r>
                      <a:r>
                        <a:rPr lang="en-US" sz="1600" baseline="0" dirty="0"/>
                        <a:t> blood pressure between baseline and the six-month follow-up measurement in the treatment group?</a:t>
                      </a:r>
                      <a:endParaRPr lang="en-US" sz="1600" dirty="0"/>
                    </a:p>
                  </a:txBody>
                  <a:tcPr/>
                </a:tc>
                <a:tc>
                  <a:txBody>
                    <a:bodyPr/>
                    <a:lstStyle/>
                    <a:p>
                      <a:pPr algn="ctr"/>
                      <a:r>
                        <a:rPr lang="en-US" sz="1600" dirty="0"/>
                        <a:t>Paired</a:t>
                      </a:r>
                      <a:r>
                        <a:rPr lang="en-US" sz="1600" baseline="0" dirty="0"/>
                        <a:t> t-test</a:t>
                      </a:r>
                      <a:endParaRPr lang="en-US" sz="1600" dirty="0"/>
                    </a:p>
                  </a:txBody>
                  <a:tcPr/>
                </a:tc>
                <a:tc>
                  <a:txBody>
                    <a:bodyPr/>
                    <a:lstStyle/>
                    <a:p>
                      <a:pPr algn="ctr"/>
                      <a:r>
                        <a:rPr lang="en-US" sz="1600" dirty="0"/>
                        <a:t>Wilcoxon signed-rank test</a:t>
                      </a:r>
                    </a:p>
                  </a:txBody>
                  <a:tcPr/>
                </a:tc>
                <a:extLst>
                  <a:ext uri="{0D108BD9-81ED-4DB2-BD59-A6C34878D82A}">
                    <a16:rowId xmlns:a16="http://schemas.microsoft.com/office/drawing/2014/main" val="1746196872"/>
                  </a:ext>
                </a:extLst>
              </a:tr>
              <a:tr h="370840">
                <a:tc>
                  <a:txBody>
                    <a:bodyPr/>
                    <a:lstStyle/>
                    <a:p>
                      <a:pPr algn="ctr"/>
                      <a:r>
                        <a:rPr lang="en-US" sz="1600" dirty="0"/>
                        <a:t>Estimate the degree</a:t>
                      </a:r>
                      <a:r>
                        <a:rPr lang="en-US" sz="1600" baseline="0" dirty="0"/>
                        <a:t> of association between two quantitative variables</a:t>
                      </a:r>
                      <a:endParaRPr lang="en-US" sz="1600" dirty="0"/>
                    </a:p>
                  </a:txBody>
                  <a:tcPr/>
                </a:tc>
                <a:tc>
                  <a:txBody>
                    <a:bodyPr/>
                    <a:lstStyle/>
                    <a:p>
                      <a:pPr algn="ctr"/>
                      <a:r>
                        <a:rPr lang="en-US" sz="1600" dirty="0"/>
                        <a:t>Is systolic blood pressure associated with the patient’s age?</a:t>
                      </a:r>
                    </a:p>
                  </a:txBody>
                  <a:tcPr/>
                </a:tc>
                <a:tc>
                  <a:txBody>
                    <a:bodyPr/>
                    <a:lstStyle/>
                    <a:p>
                      <a:pPr algn="ctr"/>
                      <a:r>
                        <a:rPr lang="en-US" sz="1600" dirty="0"/>
                        <a:t>Pearson coefficient of correlation</a:t>
                      </a:r>
                    </a:p>
                  </a:txBody>
                  <a:tcPr/>
                </a:tc>
                <a:tc>
                  <a:txBody>
                    <a:bodyPr/>
                    <a:lstStyle/>
                    <a:p>
                      <a:pPr algn="ctr"/>
                      <a:r>
                        <a:rPr lang="en-US" sz="1600" dirty="0"/>
                        <a:t>Spearman’s rank correlation</a:t>
                      </a:r>
                    </a:p>
                  </a:txBody>
                  <a:tcPr/>
                </a:tc>
                <a:extLst>
                  <a:ext uri="{0D108BD9-81ED-4DB2-BD59-A6C34878D82A}">
                    <a16:rowId xmlns:a16="http://schemas.microsoft.com/office/drawing/2014/main" val="1808521251"/>
                  </a:ext>
                </a:extLst>
              </a:tr>
            </a:tbl>
          </a:graphicData>
        </a:graphic>
      </p:graphicFrame>
      <p:sp>
        <p:nvSpPr>
          <p:cNvPr id="2" name="图文框 1">
            <a:extLst>
              <a:ext uri="{FF2B5EF4-FFF2-40B4-BE49-F238E27FC236}">
                <a16:creationId xmlns:a16="http://schemas.microsoft.com/office/drawing/2014/main" id="{89994D51-A81F-470F-803A-23877D179915}"/>
              </a:ext>
            </a:extLst>
          </p:cNvPr>
          <p:cNvSpPr/>
          <p:nvPr/>
        </p:nvSpPr>
        <p:spPr>
          <a:xfrm>
            <a:off x="323850" y="1819923"/>
            <a:ext cx="2889867" cy="2920754"/>
          </a:xfrm>
          <a:prstGeom prst="frame">
            <a:avLst>
              <a:gd name="adj1" fmla="val 313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图文框 6">
            <a:extLst>
              <a:ext uri="{FF2B5EF4-FFF2-40B4-BE49-F238E27FC236}">
                <a16:creationId xmlns:a16="http://schemas.microsoft.com/office/drawing/2014/main" id="{773855BD-1A51-4325-AA2C-0B8A1A029FB6}"/>
              </a:ext>
            </a:extLst>
          </p:cNvPr>
          <p:cNvSpPr/>
          <p:nvPr/>
        </p:nvSpPr>
        <p:spPr>
          <a:xfrm>
            <a:off x="6096000" y="1819923"/>
            <a:ext cx="5772150" cy="2920754"/>
          </a:xfrm>
          <a:prstGeom prst="frame">
            <a:avLst>
              <a:gd name="adj1" fmla="val 313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21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B44E9C64-EB79-413B-989D-97C09FDA1C9A}"/>
              </a:ext>
            </a:extLst>
          </p:cNvPr>
          <p:cNvSpPr/>
          <p:nvPr/>
        </p:nvSpPr>
        <p:spPr>
          <a:xfrm>
            <a:off x="374737" y="2425823"/>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Normality test</a:t>
            </a:r>
          </a:p>
        </p:txBody>
      </p:sp>
      <p:sp>
        <p:nvSpPr>
          <p:cNvPr id="9" name="矩形: 圆角 8">
            <a:extLst>
              <a:ext uri="{FF2B5EF4-FFF2-40B4-BE49-F238E27FC236}">
                <a16:creationId xmlns:a16="http://schemas.microsoft.com/office/drawing/2014/main" id="{F353101B-EBE4-4AAC-8D66-ADC26AD45441}"/>
              </a:ext>
            </a:extLst>
          </p:cNvPr>
          <p:cNvSpPr/>
          <p:nvPr/>
        </p:nvSpPr>
        <p:spPr>
          <a:xfrm>
            <a:off x="3009299" y="1369158"/>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Parametric tests</a:t>
            </a:r>
          </a:p>
        </p:txBody>
      </p:sp>
      <p:sp>
        <p:nvSpPr>
          <p:cNvPr id="10" name="矩形: 圆角 9">
            <a:extLst>
              <a:ext uri="{FF2B5EF4-FFF2-40B4-BE49-F238E27FC236}">
                <a16:creationId xmlns:a16="http://schemas.microsoft.com/office/drawing/2014/main" id="{0137470A-7F41-4B4C-A0BE-0D9DB50E77AA}"/>
              </a:ext>
            </a:extLst>
          </p:cNvPr>
          <p:cNvSpPr/>
          <p:nvPr/>
        </p:nvSpPr>
        <p:spPr>
          <a:xfrm>
            <a:off x="6600315" y="4464235"/>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Wilcoxon signed-rank test</a:t>
            </a:r>
          </a:p>
        </p:txBody>
      </p:sp>
      <p:sp>
        <p:nvSpPr>
          <p:cNvPr id="11" name="矩形: 圆角 10">
            <a:extLst>
              <a:ext uri="{FF2B5EF4-FFF2-40B4-BE49-F238E27FC236}">
                <a16:creationId xmlns:a16="http://schemas.microsoft.com/office/drawing/2014/main" id="{1AEA9237-26F8-4891-8417-79A79B78C88C}"/>
              </a:ext>
            </a:extLst>
          </p:cNvPr>
          <p:cNvSpPr/>
          <p:nvPr/>
        </p:nvSpPr>
        <p:spPr>
          <a:xfrm>
            <a:off x="6600315" y="2615533"/>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independence?</a:t>
            </a:r>
          </a:p>
        </p:txBody>
      </p:sp>
      <p:sp>
        <p:nvSpPr>
          <p:cNvPr id="14" name="矩形: 圆角 13">
            <a:extLst>
              <a:ext uri="{FF2B5EF4-FFF2-40B4-BE49-F238E27FC236}">
                <a16:creationId xmlns:a16="http://schemas.microsoft.com/office/drawing/2014/main" id="{63AF1752-B536-4479-9517-595C0015527F}"/>
              </a:ext>
            </a:extLst>
          </p:cNvPr>
          <p:cNvSpPr/>
          <p:nvPr/>
        </p:nvSpPr>
        <p:spPr>
          <a:xfrm>
            <a:off x="10076994" y="2026495"/>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Wilcoxon Rank Sum test</a:t>
            </a:r>
          </a:p>
        </p:txBody>
      </p:sp>
      <p:sp>
        <p:nvSpPr>
          <p:cNvPr id="15" name="矩形: 圆角 14">
            <a:extLst>
              <a:ext uri="{FF2B5EF4-FFF2-40B4-BE49-F238E27FC236}">
                <a16:creationId xmlns:a16="http://schemas.microsoft.com/office/drawing/2014/main" id="{0FC957A6-F87F-4D89-8321-90BED1BDEEA7}"/>
              </a:ext>
            </a:extLst>
          </p:cNvPr>
          <p:cNvSpPr/>
          <p:nvPr/>
        </p:nvSpPr>
        <p:spPr>
          <a:xfrm>
            <a:off x="3009298" y="3518659"/>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Nonparametric tests</a:t>
            </a:r>
          </a:p>
        </p:txBody>
      </p:sp>
      <p:cxnSp>
        <p:nvCxnSpPr>
          <p:cNvPr id="17" name="直接箭头连接符 16">
            <a:extLst>
              <a:ext uri="{FF2B5EF4-FFF2-40B4-BE49-F238E27FC236}">
                <a16:creationId xmlns:a16="http://schemas.microsoft.com/office/drawing/2014/main" id="{A05DB56E-2D7D-4049-AE14-C67C45DDFD89}"/>
              </a:ext>
            </a:extLst>
          </p:cNvPr>
          <p:cNvCxnSpPr/>
          <p:nvPr/>
        </p:nvCxnSpPr>
        <p:spPr>
          <a:xfrm flipV="1">
            <a:off x="2185780" y="2086252"/>
            <a:ext cx="672596" cy="339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E802EAE-2027-4DD6-B425-1F3D7A41464D}"/>
              </a:ext>
            </a:extLst>
          </p:cNvPr>
          <p:cNvCxnSpPr>
            <a:cxnSpLocks/>
          </p:cNvCxnSpPr>
          <p:nvPr/>
        </p:nvCxnSpPr>
        <p:spPr>
          <a:xfrm>
            <a:off x="2185780" y="3246061"/>
            <a:ext cx="672596" cy="31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D346C3F-DC6C-4EB4-83A8-F0F1A71BED9B}"/>
              </a:ext>
            </a:extLst>
          </p:cNvPr>
          <p:cNvSpPr txBox="1"/>
          <p:nvPr/>
        </p:nvSpPr>
        <p:spPr>
          <a:xfrm>
            <a:off x="2136723" y="1908412"/>
            <a:ext cx="672596" cy="369332"/>
          </a:xfrm>
          <a:prstGeom prst="rect">
            <a:avLst/>
          </a:prstGeom>
          <a:noFill/>
        </p:spPr>
        <p:txBody>
          <a:bodyPr wrap="square" rtlCol="0">
            <a:spAutoFit/>
          </a:bodyPr>
          <a:lstStyle/>
          <a:p>
            <a:r>
              <a:rPr lang="en-US" dirty="0"/>
              <a:t>True</a:t>
            </a:r>
          </a:p>
        </p:txBody>
      </p:sp>
      <p:sp>
        <p:nvSpPr>
          <p:cNvPr id="22" name="文本框 21">
            <a:extLst>
              <a:ext uri="{FF2B5EF4-FFF2-40B4-BE49-F238E27FC236}">
                <a16:creationId xmlns:a16="http://schemas.microsoft.com/office/drawing/2014/main" id="{90B8FD90-64F0-410C-85FD-166D2CD8FC05}"/>
              </a:ext>
            </a:extLst>
          </p:cNvPr>
          <p:cNvSpPr txBox="1"/>
          <p:nvPr/>
        </p:nvSpPr>
        <p:spPr>
          <a:xfrm>
            <a:off x="2100982" y="3405222"/>
            <a:ext cx="672596" cy="369332"/>
          </a:xfrm>
          <a:prstGeom prst="rect">
            <a:avLst/>
          </a:prstGeom>
          <a:noFill/>
        </p:spPr>
        <p:txBody>
          <a:bodyPr wrap="square" rtlCol="0">
            <a:spAutoFit/>
          </a:bodyPr>
          <a:lstStyle/>
          <a:p>
            <a:r>
              <a:rPr lang="en-US" dirty="0"/>
              <a:t>False</a:t>
            </a:r>
          </a:p>
        </p:txBody>
      </p:sp>
      <p:cxnSp>
        <p:nvCxnSpPr>
          <p:cNvPr id="23" name="直接箭头连接符 22">
            <a:extLst>
              <a:ext uri="{FF2B5EF4-FFF2-40B4-BE49-F238E27FC236}">
                <a16:creationId xmlns:a16="http://schemas.microsoft.com/office/drawing/2014/main" id="{1A21A104-498E-447D-BB0E-E7EDDAACB50F}"/>
              </a:ext>
            </a:extLst>
          </p:cNvPr>
          <p:cNvCxnSpPr>
            <a:cxnSpLocks/>
          </p:cNvCxnSpPr>
          <p:nvPr/>
        </p:nvCxnSpPr>
        <p:spPr>
          <a:xfrm>
            <a:off x="4892496" y="4286958"/>
            <a:ext cx="1556897" cy="27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668F55-9165-4905-A7D6-029E2D591E63}"/>
              </a:ext>
            </a:extLst>
          </p:cNvPr>
          <p:cNvSpPr txBox="1"/>
          <p:nvPr/>
        </p:nvSpPr>
        <p:spPr>
          <a:xfrm>
            <a:off x="4881793" y="4543841"/>
            <a:ext cx="1567600" cy="369332"/>
          </a:xfrm>
          <a:prstGeom prst="rect">
            <a:avLst/>
          </a:prstGeom>
          <a:noFill/>
        </p:spPr>
        <p:txBody>
          <a:bodyPr wrap="square" rtlCol="0">
            <a:spAutoFit/>
          </a:bodyPr>
          <a:lstStyle/>
          <a:p>
            <a:r>
              <a:rPr lang="en-US" dirty="0"/>
              <a:t>Single sample </a:t>
            </a:r>
          </a:p>
        </p:txBody>
      </p:sp>
      <p:sp>
        <p:nvSpPr>
          <p:cNvPr id="27" name="文本框 26">
            <a:extLst>
              <a:ext uri="{FF2B5EF4-FFF2-40B4-BE49-F238E27FC236}">
                <a16:creationId xmlns:a16="http://schemas.microsoft.com/office/drawing/2014/main" id="{1E1337B0-7882-4CB0-AFC8-A1A7987B2359}"/>
              </a:ext>
            </a:extLst>
          </p:cNvPr>
          <p:cNvSpPr txBox="1"/>
          <p:nvPr/>
        </p:nvSpPr>
        <p:spPr>
          <a:xfrm>
            <a:off x="4930457" y="3015027"/>
            <a:ext cx="1567600" cy="369332"/>
          </a:xfrm>
          <a:prstGeom prst="rect">
            <a:avLst/>
          </a:prstGeom>
          <a:noFill/>
        </p:spPr>
        <p:txBody>
          <a:bodyPr wrap="square" rtlCol="0">
            <a:spAutoFit/>
          </a:bodyPr>
          <a:lstStyle/>
          <a:p>
            <a:r>
              <a:rPr lang="en-US" dirty="0"/>
              <a:t>Two-sample </a:t>
            </a:r>
          </a:p>
        </p:txBody>
      </p:sp>
      <p:cxnSp>
        <p:nvCxnSpPr>
          <p:cNvPr id="30" name="直接箭头连接符 29">
            <a:extLst>
              <a:ext uri="{FF2B5EF4-FFF2-40B4-BE49-F238E27FC236}">
                <a16:creationId xmlns:a16="http://schemas.microsoft.com/office/drawing/2014/main" id="{8E4809CB-1751-4251-9830-E85A416F866F}"/>
              </a:ext>
            </a:extLst>
          </p:cNvPr>
          <p:cNvCxnSpPr>
            <a:cxnSpLocks/>
          </p:cNvCxnSpPr>
          <p:nvPr/>
        </p:nvCxnSpPr>
        <p:spPr>
          <a:xfrm flipV="1">
            <a:off x="4899731" y="3359495"/>
            <a:ext cx="1549662" cy="20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07C0A16-CD0D-472C-AE5C-2118270CB41D}"/>
              </a:ext>
            </a:extLst>
          </p:cNvPr>
          <p:cNvCxnSpPr>
            <a:cxnSpLocks/>
          </p:cNvCxnSpPr>
          <p:nvPr/>
        </p:nvCxnSpPr>
        <p:spPr>
          <a:xfrm flipV="1">
            <a:off x="8425074" y="2410645"/>
            <a:ext cx="1549662" cy="20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AC88373-EEF7-43D1-A6BC-FE300B565833}"/>
              </a:ext>
            </a:extLst>
          </p:cNvPr>
          <p:cNvCxnSpPr>
            <a:cxnSpLocks/>
          </p:cNvCxnSpPr>
          <p:nvPr/>
        </p:nvCxnSpPr>
        <p:spPr>
          <a:xfrm>
            <a:off x="8421456" y="3376719"/>
            <a:ext cx="1556897" cy="27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8C63D66B-74D4-4C6F-BE56-4A19E94B0F57}"/>
              </a:ext>
            </a:extLst>
          </p:cNvPr>
          <p:cNvSpPr/>
          <p:nvPr/>
        </p:nvSpPr>
        <p:spPr>
          <a:xfrm>
            <a:off x="10091219" y="3359495"/>
            <a:ext cx="1722501" cy="7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Wilcoxon signed-rank test</a:t>
            </a:r>
          </a:p>
        </p:txBody>
      </p:sp>
      <p:sp>
        <p:nvSpPr>
          <p:cNvPr id="37" name="文本框 36">
            <a:extLst>
              <a:ext uri="{FF2B5EF4-FFF2-40B4-BE49-F238E27FC236}">
                <a16:creationId xmlns:a16="http://schemas.microsoft.com/office/drawing/2014/main" id="{8CF5613F-FF99-41E3-9C31-C68B04AB5375}"/>
              </a:ext>
            </a:extLst>
          </p:cNvPr>
          <p:cNvSpPr txBox="1"/>
          <p:nvPr/>
        </p:nvSpPr>
        <p:spPr>
          <a:xfrm>
            <a:off x="8407136" y="2004300"/>
            <a:ext cx="1567600" cy="369332"/>
          </a:xfrm>
          <a:prstGeom prst="rect">
            <a:avLst/>
          </a:prstGeom>
          <a:noFill/>
        </p:spPr>
        <p:txBody>
          <a:bodyPr wrap="square" rtlCol="0">
            <a:spAutoFit/>
          </a:bodyPr>
          <a:lstStyle/>
          <a:p>
            <a:r>
              <a:rPr lang="en-US" dirty="0"/>
              <a:t>independent </a:t>
            </a:r>
          </a:p>
        </p:txBody>
      </p:sp>
      <p:sp>
        <p:nvSpPr>
          <p:cNvPr id="38" name="文本框 37">
            <a:extLst>
              <a:ext uri="{FF2B5EF4-FFF2-40B4-BE49-F238E27FC236}">
                <a16:creationId xmlns:a16="http://schemas.microsoft.com/office/drawing/2014/main" id="{F89C30FC-BBB9-4224-9821-68FDCE821795}"/>
              </a:ext>
            </a:extLst>
          </p:cNvPr>
          <p:cNvSpPr txBox="1"/>
          <p:nvPr/>
        </p:nvSpPr>
        <p:spPr>
          <a:xfrm>
            <a:off x="8691479" y="3576570"/>
            <a:ext cx="998914" cy="369332"/>
          </a:xfrm>
          <a:prstGeom prst="rect">
            <a:avLst/>
          </a:prstGeom>
          <a:noFill/>
        </p:spPr>
        <p:txBody>
          <a:bodyPr wrap="square" rtlCol="0">
            <a:spAutoFit/>
          </a:bodyPr>
          <a:lstStyle/>
          <a:p>
            <a:r>
              <a:rPr lang="en-US" dirty="0"/>
              <a:t>related</a:t>
            </a:r>
          </a:p>
        </p:txBody>
      </p:sp>
      <p:sp>
        <p:nvSpPr>
          <p:cNvPr id="39" name="Title 1">
            <a:extLst>
              <a:ext uri="{FF2B5EF4-FFF2-40B4-BE49-F238E27FC236}">
                <a16:creationId xmlns:a16="http://schemas.microsoft.com/office/drawing/2014/main" id="{F170F3D8-71BC-41CE-BE9C-7A26BF163CE3}"/>
              </a:ext>
            </a:extLst>
          </p:cNvPr>
          <p:cNvSpPr txBox="1">
            <a:spLocks/>
          </p:cNvSpPr>
          <p:nvPr/>
        </p:nvSpPr>
        <p:spPr>
          <a:xfrm>
            <a:off x="323850" y="123188"/>
            <a:ext cx="9845336" cy="7368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Parametric tests and analogous nonparametric procedures</a:t>
            </a:r>
            <a:endParaRPr lang="en-US" sz="3200" dirty="0"/>
          </a:p>
        </p:txBody>
      </p:sp>
      <p:sp>
        <p:nvSpPr>
          <p:cNvPr id="40" name="文本框 39">
            <a:extLst>
              <a:ext uri="{FF2B5EF4-FFF2-40B4-BE49-F238E27FC236}">
                <a16:creationId xmlns:a16="http://schemas.microsoft.com/office/drawing/2014/main" id="{F06772C0-145A-4199-AD88-86B04B1DF619}"/>
              </a:ext>
            </a:extLst>
          </p:cNvPr>
          <p:cNvSpPr txBox="1"/>
          <p:nvPr/>
        </p:nvSpPr>
        <p:spPr>
          <a:xfrm>
            <a:off x="147961" y="6109570"/>
            <a:ext cx="11896078" cy="738664"/>
          </a:xfrm>
          <a:prstGeom prst="rect">
            <a:avLst/>
          </a:prstGeom>
          <a:noFill/>
        </p:spPr>
        <p:txBody>
          <a:bodyPr wrap="square" rtlCol="0">
            <a:spAutoFit/>
          </a:bodyPr>
          <a:lstStyle/>
          <a:p>
            <a:r>
              <a:rPr lang="en-US" sz="1400" dirty="0"/>
              <a:t>In statistics, the </a:t>
            </a:r>
            <a:r>
              <a:rPr lang="en-US" sz="1400" b="1" dirty="0"/>
              <a:t>Mann–Whitney </a:t>
            </a:r>
            <a:r>
              <a:rPr lang="en-US" sz="1400" b="1" i="1" dirty="0"/>
              <a:t>U</a:t>
            </a:r>
            <a:r>
              <a:rPr lang="en-US" sz="1400" b="1" dirty="0"/>
              <a:t> test</a:t>
            </a:r>
            <a:r>
              <a:rPr lang="en-US" sz="1400" dirty="0"/>
              <a:t> (also called the </a:t>
            </a:r>
            <a:r>
              <a:rPr lang="en-US" sz="1400" b="1" dirty="0"/>
              <a:t>Mann–Whitney–Wilcoxon</a:t>
            </a:r>
            <a:r>
              <a:rPr lang="en-US" sz="1400" dirty="0"/>
              <a:t> (</a:t>
            </a:r>
            <a:r>
              <a:rPr lang="en-US" sz="1400" b="1" dirty="0"/>
              <a:t>MWW</a:t>
            </a:r>
            <a:r>
              <a:rPr lang="en-US" sz="1400" dirty="0"/>
              <a:t>), </a:t>
            </a:r>
            <a:r>
              <a:rPr lang="en-US" sz="1400" b="1" dirty="0"/>
              <a:t>Wilcoxon rank-sum test</a:t>
            </a:r>
            <a:r>
              <a:rPr lang="en-US" sz="1400" dirty="0"/>
              <a:t>, or </a:t>
            </a:r>
            <a:r>
              <a:rPr lang="en-US" sz="1400" b="1" dirty="0"/>
              <a:t>Wilcoxon–Mann–Whitney test</a:t>
            </a:r>
            <a:r>
              <a:rPr lang="en-US" sz="1400" dirty="0"/>
              <a:t>) </a:t>
            </a:r>
          </a:p>
          <a:p>
            <a:r>
              <a:rPr lang="en-US" sz="1400" dirty="0"/>
              <a:t>Even in the case of a normal distribution, the non-parametric test is still available, but the accuracy is not as good as the t test.</a:t>
            </a:r>
          </a:p>
          <a:p>
            <a:r>
              <a:rPr lang="en-US" sz="1400" dirty="0"/>
              <a:t>But in the case of non-normal distribution, t test cannot be used</a:t>
            </a:r>
          </a:p>
        </p:txBody>
      </p:sp>
    </p:spTree>
    <p:extLst>
      <p:ext uri="{BB962C8B-B14F-4D97-AF65-F5344CB8AC3E}">
        <p14:creationId xmlns:p14="http://schemas.microsoft.com/office/powerpoint/2010/main" val="416367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P spid="15" grpId="0" animBg="1"/>
      <p:bldP spid="20" grpId="0"/>
      <p:bldP spid="22" grpId="0"/>
      <p:bldP spid="24" grpId="0"/>
      <p:bldP spid="27" grpId="0"/>
      <p:bldP spid="35" grpId="0" animBg="1"/>
      <p:bldP spid="37" grpId="0"/>
      <p:bldP spid="38"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998D92-7665-4DDE-8CE6-95FFE8FB4168}"/>
              </a:ext>
            </a:extLst>
          </p:cNvPr>
          <p:cNvSpPr/>
          <p:nvPr/>
        </p:nvSpPr>
        <p:spPr>
          <a:xfrm>
            <a:off x="934567" y="1484056"/>
            <a:ext cx="10570893" cy="707886"/>
          </a:xfrm>
          <a:prstGeom prst="rect">
            <a:avLst/>
          </a:prstGeom>
        </p:spPr>
        <p:txBody>
          <a:bodyPr wrap="square">
            <a:spAutoFit/>
          </a:bodyPr>
          <a:lstStyle/>
          <a:p>
            <a:pPr algn="just"/>
            <a:r>
              <a:rPr lang="en-US" sz="2000" dirty="0" err="1"/>
              <a:t>wilcox.test</a:t>
            </a:r>
            <a:r>
              <a:rPr lang="en-US" sz="2000" dirty="0"/>
              <a:t>(x, y, alternative = c("</a:t>
            </a:r>
            <a:r>
              <a:rPr lang="en-US" sz="2000" dirty="0" err="1"/>
              <a:t>two.sided</a:t>
            </a:r>
            <a:r>
              <a:rPr lang="en-US" sz="2000" dirty="0"/>
              <a:t>", "less", "greater"), mu,  paired, exact = NULL, correct = TRUE, conf.int = FALSE, </a:t>
            </a:r>
            <a:r>
              <a:rPr lang="en-US" sz="2000" dirty="0" err="1"/>
              <a:t>conf.level</a:t>
            </a:r>
            <a:r>
              <a:rPr lang="en-US" sz="2000" dirty="0"/>
              <a:t> = 0.95, </a:t>
            </a:r>
            <a:r>
              <a:rPr lang="en-US" sz="2000" dirty="0" err="1"/>
              <a:t>tol.root</a:t>
            </a:r>
            <a:r>
              <a:rPr lang="en-US" sz="2000" dirty="0"/>
              <a:t> = 1e-04, </a:t>
            </a:r>
            <a:r>
              <a:rPr lang="en-US" sz="2000" dirty="0" err="1"/>
              <a:t>digits.rank</a:t>
            </a:r>
            <a:r>
              <a:rPr lang="en-US" sz="2000" dirty="0"/>
              <a:t> = Inf, ...)</a:t>
            </a:r>
          </a:p>
        </p:txBody>
      </p:sp>
      <p:sp>
        <p:nvSpPr>
          <p:cNvPr id="4" name="矩形 3">
            <a:extLst>
              <a:ext uri="{FF2B5EF4-FFF2-40B4-BE49-F238E27FC236}">
                <a16:creationId xmlns:a16="http://schemas.microsoft.com/office/drawing/2014/main" id="{7590736F-163A-4070-827A-4C751D784E73}"/>
              </a:ext>
            </a:extLst>
          </p:cNvPr>
          <p:cNvSpPr/>
          <p:nvPr/>
        </p:nvSpPr>
        <p:spPr>
          <a:xfrm>
            <a:off x="649894" y="990956"/>
            <a:ext cx="5792355" cy="461665"/>
          </a:xfrm>
          <a:prstGeom prst="rect">
            <a:avLst/>
          </a:prstGeom>
        </p:spPr>
        <p:txBody>
          <a:bodyPr wrap="none">
            <a:spAutoFit/>
          </a:bodyPr>
          <a:lstStyle/>
          <a:p>
            <a:pPr marL="342900" indent="-342900">
              <a:buFont typeface="Arial" panose="020B0604020202020204" pitchFamily="34" charset="0"/>
              <a:buChar char="•"/>
            </a:pPr>
            <a:r>
              <a:rPr lang="en-US" sz="2400" dirty="0"/>
              <a:t>Wilcoxon Rank Sum and Signed Rank Tests</a:t>
            </a:r>
          </a:p>
        </p:txBody>
      </p:sp>
      <p:sp>
        <p:nvSpPr>
          <p:cNvPr id="5" name="文本框 4">
            <a:extLst>
              <a:ext uri="{FF2B5EF4-FFF2-40B4-BE49-F238E27FC236}">
                <a16:creationId xmlns:a16="http://schemas.microsoft.com/office/drawing/2014/main" id="{2322915F-2BC6-4624-9FEB-9160DEA61852}"/>
              </a:ext>
            </a:extLst>
          </p:cNvPr>
          <p:cNvSpPr txBox="1"/>
          <p:nvPr/>
        </p:nvSpPr>
        <p:spPr>
          <a:xfrm>
            <a:off x="649894" y="296820"/>
            <a:ext cx="2157274" cy="477054"/>
          </a:xfrm>
          <a:prstGeom prst="rect">
            <a:avLst/>
          </a:prstGeom>
          <a:noFill/>
        </p:spPr>
        <p:txBody>
          <a:bodyPr wrap="square" rtlCol="0">
            <a:spAutoFit/>
          </a:bodyPr>
          <a:lstStyle/>
          <a:p>
            <a:r>
              <a:rPr lang="en-US" sz="2500" dirty="0"/>
              <a:t>R syntax</a:t>
            </a:r>
          </a:p>
        </p:txBody>
      </p:sp>
      <p:sp>
        <p:nvSpPr>
          <p:cNvPr id="8" name="矩形 7">
            <a:extLst>
              <a:ext uri="{FF2B5EF4-FFF2-40B4-BE49-F238E27FC236}">
                <a16:creationId xmlns:a16="http://schemas.microsoft.com/office/drawing/2014/main" id="{6B13DEC0-3790-4BE0-8E3B-3241AAE6947D}"/>
              </a:ext>
            </a:extLst>
          </p:cNvPr>
          <p:cNvSpPr/>
          <p:nvPr/>
        </p:nvSpPr>
        <p:spPr>
          <a:xfrm>
            <a:off x="934567" y="3428917"/>
            <a:ext cx="8890062" cy="1323439"/>
          </a:xfrm>
          <a:prstGeom prst="rect">
            <a:avLst/>
          </a:prstGeom>
        </p:spPr>
        <p:txBody>
          <a:bodyPr wrap="none">
            <a:spAutoFit/>
          </a:bodyPr>
          <a:lstStyle/>
          <a:p>
            <a:r>
              <a:rPr lang="en-US" sz="2000" dirty="0"/>
              <a:t>Shapiro-Wilk normality test</a:t>
            </a:r>
          </a:p>
          <a:p>
            <a:r>
              <a:rPr lang="en-US" sz="2000" dirty="0" err="1"/>
              <a:t>shapiro.test</a:t>
            </a:r>
            <a:r>
              <a:rPr lang="en-US" sz="2000" dirty="0"/>
              <a:t>(x)	</a:t>
            </a:r>
          </a:p>
          <a:p>
            <a:r>
              <a:rPr lang="en-US" sz="2000" dirty="0"/>
              <a:t>x:a numeric vector of data values, non-missing values must be between 3 and 5000</a:t>
            </a:r>
          </a:p>
          <a:p>
            <a:r>
              <a:rPr lang="en-US" sz="2000" dirty="0"/>
              <a:t>P-value : can assume x is </a:t>
            </a:r>
            <a:r>
              <a:rPr lang="en-US" sz="2000" dirty="0">
                <a:solidFill>
                  <a:srgbClr val="FF0000"/>
                </a:solidFill>
              </a:rPr>
              <a:t>normal</a:t>
            </a:r>
            <a:r>
              <a:rPr lang="en-US" sz="2000" dirty="0"/>
              <a:t> distribution when </a:t>
            </a:r>
            <a:r>
              <a:rPr lang="en-US" sz="2000" dirty="0">
                <a:solidFill>
                  <a:srgbClr val="FF0000"/>
                </a:solidFill>
              </a:rPr>
              <a:t>p &gt; 0.05</a:t>
            </a:r>
          </a:p>
        </p:txBody>
      </p:sp>
      <p:sp>
        <p:nvSpPr>
          <p:cNvPr id="9" name="文本框 8">
            <a:extLst>
              <a:ext uri="{FF2B5EF4-FFF2-40B4-BE49-F238E27FC236}">
                <a16:creationId xmlns:a16="http://schemas.microsoft.com/office/drawing/2014/main" id="{38194300-5891-409B-9A02-23B217948926}"/>
              </a:ext>
            </a:extLst>
          </p:cNvPr>
          <p:cNvSpPr txBox="1"/>
          <p:nvPr/>
        </p:nvSpPr>
        <p:spPr>
          <a:xfrm>
            <a:off x="649894" y="2931263"/>
            <a:ext cx="329782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Normality test</a:t>
            </a:r>
          </a:p>
        </p:txBody>
      </p:sp>
    </p:spTree>
    <p:extLst>
      <p:ext uri="{BB962C8B-B14F-4D97-AF65-F5344CB8AC3E}">
        <p14:creationId xmlns:p14="http://schemas.microsoft.com/office/powerpoint/2010/main" val="407231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F924C6-FFE8-43B5-B35D-A89E17D88EB3}"/>
              </a:ext>
            </a:extLst>
          </p:cNvPr>
          <p:cNvSpPr txBox="1"/>
          <p:nvPr/>
        </p:nvSpPr>
        <p:spPr>
          <a:xfrm>
            <a:off x="649894" y="843375"/>
            <a:ext cx="10882199" cy="1477328"/>
          </a:xfrm>
          <a:prstGeom prst="rect">
            <a:avLst/>
          </a:prstGeom>
          <a:noFill/>
        </p:spPr>
        <p:txBody>
          <a:bodyPr wrap="square" rtlCol="0">
            <a:spAutoFit/>
          </a:bodyPr>
          <a:lstStyle/>
          <a:p>
            <a:pPr algn="just"/>
            <a:r>
              <a:rPr lang="en-US" dirty="0"/>
              <a:t>A certain pharmaceutical research institute developed 2 new types of sleeping pills and conducted clinical trials for 10 patients with insomnia. The data for prolonging sleep time (hours) is shown in the table below.</a:t>
            </a:r>
          </a:p>
          <a:p>
            <a:pPr algn="just"/>
            <a:r>
              <a:rPr lang="en-US" dirty="0"/>
              <a:t>Q1: What test can we use to perform the analysis if we don’t want to assume that prolonging sleep time is normally distributed?</a:t>
            </a:r>
          </a:p>
          <a:p>
            <a:pPr algn="just"/>
            <a:r>
              <a:rPr lang="en-US" dirty="0"/>
              <a:t>Q2: Is there a significant difference in the effects of the two drugs?</a:t>
            </a:r>
          </a:p>
        </p:txBody>
      </p:sp>
      <p:sp>
        <p:nvSpPr>
          <p:cNvPr id="3" name="文本框 2">
            <a:extLst>
              <a:ext uri="{FF2B5EF4-FFF2-40B4-BE49-F238E27FC236}">
                <a16:creationId xmlns:a16="http://schemas.microsoft.com/office/drawing/2014/main" id="{48E94BCA-C09C-4F5D-B73C-24116253EA92}"/>
              </a:ext>
            </a:extLst>
          </p:cNvPr>
          <p:cNvSpPr txBox="1"/>
          <p:nvPr/>
        </p:nvSpPr>
        <p:spPr>
          <a:xfrm>
            <a:off x="649894" y="296820"/>
            <a:ext cx="2157274" cy="477054"/>
          </a:xfrm>
          <a:prstGeom prst="rect">
            <a:avLst/>
          </a:prstGeom>
          <a:noFill/>
        </p:spPr>
        <p:txBody>
          <a:bodyPr wrap="square" rtlCol="0">
            <a:spAutoFit/>
          </a:bodyPr>
          <a:lstStyle/>
          <a:p>
            <a:r>
              <a:rPr lang="en-US" sz="2500" dirty="0"/>
              <a:t>Example 1</a:t>
            </a:r>
          </a:p>
        </p:txBody>
      </p:sp>
      <p:graphicFrame>
        <p:nvGraphicFramePr>
          <p:cNvPr id="4" name="表格 3">
            <a:extLst>
              <a:ext uri="{FF2B5EF4-FFF2-40B4-BE49-F238E27FC236}">
                <a16:creationId xmlns:a16="http://schemas.microsoft.com/office/drawing/2014/main" id="{84961191-C8D6-4E43-BA21-8D39AD0EE619}"/>
              </a:ext>
            </a:extLst>
          </p:cNvPr>
          <p:cNvGraphicFramePr>
            <a:graphicFrameLocks noGrp="1"/>
          </p:cNvGraphicFramePr>
          <p:nvPr/>
        </p:nvGraphicFramePr>
        <p:xfrm>
          <a:off x="649894" y="2570896"/>
          <a:ext cx="10544853" cy="1112520"/>
        </p:xfrm>
        <a:graphic>
          <a:graphicData uri="http://schemas.openxmlformats.org/drawingml/2006/table">
            <a:tbl>
              <a:tblPr firstRow="1" bandRow="1">
                <a:tableStyleId>{5C22544A-7EE6-4342-B048-85BDC9FD1C3A}</a:tableStyleId>
              </a:tblPr>
              <a:tblGrid>
                <a:gridCol w="958623">
                  <a:extLst>
                    <a:ext uri="{9D8B030D-6E8A-4147-A177-3AD203B41FA5}">
                      <a16:colId xmlns:a16="http://schemas.microsoft.com/office/drawing/2014/main" val="2134861759"/>
                    </a:ext>
                  </a:extLst>
                </a:gridCol>
                <a:gridCol w="958623">
                  <a:extLst>
                    <a:ext uri="{9D8B030D-6E8A-4147-A177-3AD203B41FA5}">
                      <a16:colId xmlns:a16="http://schemas.microsoft.com/office/drawing/2014/main" val="48695567"/>
                    </a:ext>
                  </a:extLst>
                </a:gridCol>
                <a:gridCol w="958623">
                  <a:extLst>
                    <a:ext uri="{9D8B030D-6E8A-4147-A177-3AD203B41FA5}">
                      <a16:colId xmlns:a16="http://schemas.microsoft.com/office/drawing/2014/main" val="648825068"/>
                    </a:ext>
                  </a:extLst>
                </a:gridCol>
                <a:gridCol w="958623">
                  <a:extLst>
                    <a:ext uri="{9D8B030D-6E8A-4147-A177-3AD203B41FA5}">
                      <a16:colId xmlns:a16="http://schemas.microsoft.com/office/drawing/2014/main" val="2285911827"/>
                    </a:ext>
                  </a:extLst>
                </a:gridCol>
                <a:gridCol w="958623">
                  <a:extLst>
                    <a:ext uri="{9D8B030D-6E8A-4147-A177-3AD203B41FA5}">
                      <a16:colId xmlns:a16="http://schemas.microsoft.com/office/drawing/2014/main" val="235075974"/>
                    </a:ext>
                  </a:extLst>
                </a:gridCol>
                <a:gridCol w="958623">
                  <a:extLst>
                    <a:ext uri="{9D8B030D-6E8A-4147-A177-3AD203B41FA5}">
                      <a16:colId xmlns:a16="http://schemas.microsoft.com/office/drawing/2014/main" val="462703792"/>
                    </a:ext>
                  </a:extLst>
                </a:gridCol>
                <a:gridCol w="958623">
                  <a:extLst>
                    <a:ext uri="{9D8B030D-6E8A-4147-A177-3AD203B41FA5}">
                      <a16:colId xmlns:a16="http://schemas.microsoft.com/office/drawing/2014/main" val="878537275"/>
                    </a:ext>
                  </a:extLst>
                </a:gridCol>
                <a:gridCol w="958623">
                  <a:extLst>
                    <a:ext uri="{9D8B030D-6E8A-4147-A177-3AD203B41FA5}">
                      <a16:colId xmlns:a16="http://schemas.microsoft.com/office/drawing/2014/main" val="4065705262"/>
                    </a:ext>
                  </a:extLst>
                </a:gridCol>
                <a:gridCol w="958623">
                  <a:extLst>
                    <a:ext uri="{9D8B030D-6E8A-4147-A177-3AD203B41FA5}">
                      <a16:colId xmlns:a16="http://schemas.microsoft.com/office/drawing/2014/main" val="2102555166"/>
                    </a:ext>
                  </a:extLst>
                </a:gridCol>
                <a:gridCol w="958623">
                  <a:extLst>
                    <a:ext uri="{9D8B030D-6E8A-4147-A177-3AD203B41FA5}">
                      <a16:colId xmlns:a16="http://schemas.microsoft.com/office/drawing/2014/main" val="1351111714"/>
                    </a:ext>
                  </a:extLst>
                </a:gridCol>
                <a:gridCol w="958623">
                  <a:extLst>
                    <a:ext uri="{9D8B030D-6E8A-4147-A177-3AD203B41FA5}">
                      <a16:colId xmlns:a16="http://schemas.microsoft.com/office/drawing/2014/main" val="3651257041"/>
                    </a:ext>
                  </a:extLst>
                </a:gridCol>
              </a:tblGrid>
              <a:tr h="370840">
                <a:tc>
                  <a:txBody>
                    <a:bodyPr/>
                    <a:lstStyle/>
                    <a:p>
                      <a:r>
                        <a:rPr lang="en-US" dirty="0"/>
                        <a:t>Patients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912664309"/>
                  </a:ext>
                </a:extLst>
              </a:tr>
              <a:tr h="370840">
                <a:tc>
                  <a:txBody>
                    <a:bodyPr/>
                    <a:lstStyle/>
                    <a:p>
                      <a:r>
                        <a:rPr lang="en-US" dirty="0"/>
                        <a:t>Drug A</a:t>
                      </a:r>
                    </a:p>
                  </a:txBody>
                  <a:tcPr/>
                </a:tc>
                <a:tc>
                  <a:txBody>
                    <a:bodyPr/>
                    <a:lstStyle/>
                    <a:p>
                      <a:r>
                        <a:rPr lang="en-US" dirty="0"/>
                        <a:t>1.9</a:t>
                      </a:r>
                    </a:p>
                  </a:txBody>
                  <a:tcPr/>
                </a:tc>
                <a:tc>
                  <a:txBody>
                    <a:bodyPr/>
                    <a:lstStyle/>
                    <a:p>
                      <a:r>
                        <a:rPr lang="en-US" dirty="0"/>
                        <a:t>0.8</a:t>
                      </a:r>
                    </a:p>
                  </a:txBody>
                  <a:tcPr/>
                </a:tc>
                <a:tc>
                  <a:txBody>
                    <a:bodyPr/>
                    <a:lstStyle/>
                    <a:p>
                      <a:r>
                        <a:rPr lang="en-US" dirty="0"/>
                        <a:t>1.1</a:t>
                      </a:r>
                    </a:p>
                  </a:txBody>
                  <a:tcPr/>
                </a:tc>
                <a:tc>
                  <a:txBody>
                    <a:bodyPr/>
                    <a:lstStyle/>
                    <a:p>
                      <a:r>
                        <a:rPr lang="en-US" dirty="0"/>
                        <a:t>0.1</a:t>
                      </a:r>
                    </a:p>
                  </a:txBody>
                  <a:tcPr/>
                </a:tc>
                <a:tc>
                  <a:txBody>
                    <a:bodyPr/>
                    <a:lstStyle/>
                    <a:p>
                      <a:r>
                        <a:rPr lang="en-US" dirty="0"/>
                        <a:t>4.4</a:t>
                      </a:r>
                    </a:p>
                  </a:txBody>
                  <a:tcPr/>
                </a:tc>
                <a:tc>
                  <a:txBody>
                    <a:bodyPr/>
                    <a:lstStyle/>
                    <a:p>
                      <a:r>
                        <a:rPr lang="en-US" dirty="0"/>
                        <a:t>2.5</a:t>
                      </a:r>
                    </a:p>
                  </a:txBody>
                  <a:tcPr/>
                </a:tc>
                <a:tc>
                  <a:txBody>
                    <a:bodyPr/>
                    <a:lstStyle/>
                    <a:p>
                      <a:r>
                        <a:rPr lang="en-US" dirty="0"/>
                        <a:t>1.6</a:t>
                      </a:r>
                    </a:p>
                  </a:txBody>
                  <a:tcPr/>
                </a:tc>
                <a:tc>
                  <a:txBody>
                    <a:bodyPr/>
                    <a:lstStyle/>
                    <a:p>
                      <a:r>
                        <a:rPr lang="en-US" dirty="0"/>
                        <a:t>4.6</a:t>
                      </a:r>
                    </a:p>
                  </a:txBody>
                  <a:tcPr/>
                </a:tc>
                <a:tc>
                  <a:txBody>
                    <a:bodyPr/>
                    <a:lstStyle/>
                    <a:p>
                      <a:r>
                        <a:rPr lang="en-US" dirty="0"/>
                        <a:t>1.4</a:t>
                      </a:r>
                    </a:p>
                  </a:txBody>
                  <a:tcPr/>
                </a:tc>
                <a:tc>
                  <a:txBody>
                    <a:bodyPr/>
                    <a:lstStyle/>
                    <a:p>
                      <a:r>
                        <a:rPr lang="en-US" dirty="0"/>
                        <a:t>-0.1</a:t>
                      </a:r>
                    </a:p>
                  </a:txBody>
                  <a:tcPr/>
                </a:tc>
                <a:extLst>
                  <a:ext uri="{0D108BD9-81ED-4DB2-BD59-A6C34878D82A}">
                    <a16:rowId xmlns:a16="http://schemas.microsoft.com/office/drawing/2014/main" val="3305017617"/>
                  </a:ext>
                </a:extLst>
              </a:tr>
              <a:tr h="370840">
                <a:tc>
                  <a:txBody>
                    <a:bodyPr/>
                    <a:lstStyle/>
                    <a:p>
                      <a:r>
                        <a:rPr lang="en-US" dirty="0"/>
                        <a:t>Drug B</a:t>
                      </a:r>
                    </a:p>
                  </a:txBody>
                  <a:tcPr/>
                </a:tc>
                <a:tc>
                  <a:txBody>
                    <a:bodyPr/>
                    <a:lstStyle/>
                    <a:p>
                      <a:r>
                        <a:rPr lang="en-US" dirty="0"/>
                        <a:t>0.7</a:t>
                      </a:r>
                    </a:p>
                  </a:txBody>
                  <a:tcPr/>
                </a:tc>
                <a:tc>
                  <a:txBody>
                    <a:bodyPr/>
                    <a:lstStyle/>
                    <a:p>
                      <a:r>
                        <a:rPr lang="en-US" dirty="0"/>
                        <a:t>-1.6</a:t>
                      </a:r>
                    </a:p>
                  </a:txBody>
                  <a:tcPr/>
                </a:tc>
                <a:tc>
                  <a:txBody>
                    <a:bodyPr/>
                    <a:lstStyle/>
                    <a:p>
                      <a:r>
                        <a:rPr lang="en-US" dirty="0"/>
                        <a:t>2.2</a:t>
                      </a:r>
                    </a:p>
                  </a:txBody>
                  <a:tcPr/>
                </a:tc>
                <a:tc>
                  <a:txBody>
                    <a:bodyPr/>
                    <a:lstStyle/>
                    <a:p>
                      <a:r>
                        <a:rPr lang="en-US" dirty="0"/>
                        <a:t>-1.2</a:t>
                      </a:r>
                    </a:p>
                  </a:txBody>
                  <a:tcPr/>
                </a:tc>
                <a:tc>
                  <a:txBody>
                    <a:bodyPr/>
                    <a:lstStyle/>
                    <a:p>
                      <a:r>
                        <a:rPr lang="en-US" dirty="0"/>
                        <a:t>3.4</a:t>
                      </a:r>
                    </a:p>
                  </a:txBody>
                  <a:tcPr/>
                </a:tc>
                <a:tc>
                  <a:txBody>
                    <a:bodyPr/>
                    <a:lstStyle/>
                    <a:p>
                      <a:r>
                        <a:rPr lang="en-US" dirty="0"/>
                        <a:t>3.7</a:t>
                      </a:r>
                    </a:p>
                  </a:txBody>
                  <a:tcPr/>
                </a:tc>
                <a:tc>
                  <a:txBody>
                    <a:bodyPr/>
                    <a:lstStyle/>
                    <a:p>
                      <a:r>
                        <a:rPr lang="en-US" dirty="0"/>
                        <a:t>0.8</a:t>
                      </a:r>
                    </a:p>
                  </a:txBody>
                  <a:tcPr/>
                </a:tc>
                <a:tc>
                  <a:txBody>
                    <a:bodyPr/>
                    <a:lstStyle/>
                    <a:p>
                      <a:r>
                        <a:rPr lang="en-US" dirty="0"/>
                        <a:t>0</a:t>
                      </a:r>
                    </a:p>
                  </a:txBody>
                  <a:tcPr/>
                </a:tc>
                <a:tc>
                  <a:txBody>
                    <a:bodyPr/>
                    <a:lstStyle/>
                    <a:p>
                      <a:r>
                        <a:rPr lang="en-US" dirty="0"/>
                        <a:t>2</a:t>
                      </a:r>
                    </a:p>
                  </a:txBody>
                  <a:tcPr/>
                </a:tc>
                <a:tc>
                  <a:txBody>
                    <a:bodyPr/>
                    <a:lstStyle/>
                    <a:p>
                      <a:r>
                        <a:rPr lang="en-US" dirty="0"/>
                        <a:t>-0.1</a:t>
                      </a:r>
                    </a:p>
                  </a:txBody>
                  <a:tcPr/>
                </a:tc>
                <a:extLst>
                  <a:ext uri="{0D108BD9-81ED-4DB2-BD59-A6C34878D82A}">
                    <a16:rowId xmlns:a16="http://schemas.microsoft.com/office/drawing/2014/main" val="3400968236"/>
                  </a:ext>
                </a:extLst>
              </a:tr>
            </a:tbl>
          </a:graphicData>
        </a:graphic>
      </p:graphicFrame>
    </p:spTree>
    <p:extLst>
      <p:ext uri="{BB962C8B-B14F-4D97-AF65-F5344CB8AC3E}">
        <p14:creationId xmlns:p14="http://schemas.microsoft.com/office/powerpoint/2010/main" val="40628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F924C6-FFE8-43B5-B35D-A89E17D88EB3}"/>
              </a:ext>
            </a:extLst>
          </p:cNvPr>
          <p:cNvSpPr txBox="1"/>
          <p:nvPr/>
        </p:nvSpPr>
        <p:spPr>
          <a:xfrm>
            <a:off x="649894" y="843375"/>
            <a:ext cx="10882199" cy="1477328"/>
          </a:xfrm>
          <a:prstGeom prst="rect">
            <a:avLst/>
          </a:prstGeom>
          <a:noFill/>
        </p:spPr>
        <p:txBody>
          <a:bodyPr wrap="square" rtlCol="0">
            <a:spAutoFit/>
          </a:bodyPr>
          <a:lstStyle/>
          <a:p>
            <a:pPr algn="just"/>
            <a:r>
              <a:rPr lang="en-US" dirty="0"/>
              <a:t>A certain pharmaceutical research institute developed 2 new types of sleeping pills and conducted clinical trials for 10 patients with insomnia. The data for prolonging sleep time (hours) is shown in the table below.</a:t>
            </a:r>
          </a:p>
          <a:p>
            <a:pPr algn="just"/>
            <a:r>
              <a:rPr lang="en-US" dirty="0"/>
              <a:t>Q1: What test can we use to perform the analysis if we don’t want to assume that prolonging sleep time is normally distributed?</a:t>
            </a:r>
          </a:p>
          <a:p>
            <a:pPr algn="just"/>
            <a:r>
              <a:rPr lang="en-US" dirty="0"/>
              <a:t>Q2: Is there a significant difference in the effects of the two drugs?</a:t>
            </a:r>
          </a:p>
        </p:txBody>
      </p:sp>
      <p:sp>
        <p:nvSpPr>
          <p:cNvPr id="3" name="文本框 2">
            <a:extLst>
              <a:ext uri="{FF2B5EF4-FFF2-40B4-BE49-F238E27FC236}">
                <a16:creationId xmlns:a16="http://schemas.microsoft.com/office/drawing/2014/main" id="{48E94BCA-C09C-4F5D-B73C-24116253EA92}"/>
              </a:ext>
            </a:extLst>
          </p:cNvPr>
          <p:cNvSpPr txBox="1"/>
          <p:nvPr/>
        </p:nvSpPr>
        <p:spPr>
          <a:xfrm>
            <a:off x="649894" y="296820"/>
            <a:ext cx="2157274" cy="477054"/>
          </a:xfrm>
          <a:prstGeom prst="rect">
            <a:avLst/>
          </a:prstGeom>
          <a:noFill/>
        </p:spPr>
        <p:txBody>
          <a:bodyPr wrap="square" rtlCol="0">
            <a:spAutoFit/>
          </a:bodyPr>
          <a:lstStyle/>
          <a:p>
            <a:r>
              <a:rPr lang="en-US" sz="2500" dirty="0"/>
              <a:t>Example 1</a:t>
            </a:r>
          </a:p>
        </p:txBody>
      </p:sp>
      <p:graphicFrame>
        <p:nvGraphicFramePr>
          <p:cNvPr id="4" name="表格 3">
            <a:extLst>
              <a:ext uri="{FF2B5EF4-FFF2-40B4-BE49-F238E27FC236}">
                <a16:creationId xmlns:a16="http://schemas.microsoft.com/office/drawing/2014/main" id="{84961191-C8D6-4E43-BA21-8D39AD0EE619}"/>
              </a:ext>
            </a:extLst>
          </p:cNvPr>
          <p:cNvGraphicFramePr>
            <a:graphicFrameLocks noGrp="1"/>
          </p:cNvGraphicFramePr>
          <p:nvPr>
            <p:extLst>
              <p:ext uri="{D42A27DB-BD31-4B8C-83A1-F6EECF244321}">
                <p14:modId xmlns:p14="http://schemas.microsoft.com/office/powerpoint/2010/main" val="2098343137"/>
              </p:ext>
            </p:extLst>
          </p:nvPr>
        </p:nvGraphicFramePr>
        <p:xfrm>
          <a:off x="649894" y="2570896"/>
          <a:ext cx="10544853" cy="1112520"/>
        </p:xfrm>
        <a:graphic>
          <a:graphicData uri="http://schemas.openxmlformats.org/drawingml/2006/table">
            <a:tbl>
              <a:tblPr firstRow="1" bandRow="1">
                <a:tableStyleId>{5C22544A-7EE6-4342-B048-85BDC9FD1C3A}</a:tableStyleId>
              </a:tblPr>
              <a:tblGrid>
                <a:gridCol w="958623">
                  <a:extLst>
                    <a:ext uri="{9D8B030D-6E8A-4147-A177-3AD203B41FA5}">
                      <a16:colId xmlns:a16="http://schemas.microsoft.com/office/drawing/2014/main" val="2134861759"/>
                    </a:ext>
                  </a:extLst>
                </a:gridCol>
                <a:gridCol w="958623">
                  <a:extLst>
                    <a:ext uri="{9D8B030D-6E8A-4147-A177-3AD203B41FA5}">
                      <a16:colId xmlns:a16="http://schemas.microsoft.com/office/drawing/2014/main" val="48695567"/>
                    </a:ext>
                  </a:extLst>
                </a:gridCol>
                <a:gridCol w="958623">
                  <a:extLst>
                    <a:ext uri="{9D8B030D-6E8A-4147-A177-3AD203B41FA5}">
                      <a16:colId xmlns:a16="http://schemas.microsoft.com/office/drawing/2014/main" val="648825068"/>
                    </a:ext>
                  </a:extLst>
                </a:gridCol>
                <a:gridCol w="958623">
                  <a:extLst>
                    <a:ext uri="{9D8B030D-6E8A-4147-A177-3AD203B41FA5}">
                      <a16:colId xmlns:a16="http://schemas.microsoft.com/office/drawing/2014/main" val="2285911827"/>
                    </a:ext>
                  </a:extLst>
                </a:gridCol>
                <a:gridCol w="958623">
                  <a:extLst>
                    <a:ext uri="{9D8B030D-6E8A-4147-A177-3AD203B41FA5}">
                      <a16:colId xmlns:a16="http://schemas.microsoft.com/office/drawing/2014/main" val="235075974"/>
                    </a:ext>
                  </a:extLst>
                </a:gridCol>
                <a:gridCol w="958623">
                  <a:extLst>
                    <a:ext uri="{9D8B030D-6E8A-4147-A177-3AD203B41FA5}">
                      <a16:colId xmlns:a16="http://schemas.microsoft.com/office/drawing/2014/main" val="462703792"/>
                    </a:ext>
                  </a:extLst>
                </a:gridCol>
                <a:gridCol w="958623">
                  <a:extLst>
                    <a:ext uri="{9D8B030D-6E8A-4147-A177-3AD203B41FA5}">
                      <a16:colId xmlns:a16="http://schemas.microsoft.com/office/drawing/2014/main" val="878537275"/>
                    </a:ext>
                  </a:extLst>
                </a:gridCol>
                <a:gridCol w="958623">
                  <a:extLst>
                    <a:ext uri="{9D8B030D-6E8A-4147-A177-3AD203B41FA5}">
                      <a16:colId xmlns:a16="http://schemas.microsoft.com/office/drawing/2014/main" val="4065705262"/>
                    </a:ext>
                  </a:extLst>
                </a:gridCol>
                <a:gridCol w="958623">
                  <a:extLst>
                    <a:ext uri="{9D8B030D-6E8A-4147-A177-3AD203B41FA5}">
                      <a16:colId xmlns:a16="http://schemas.microsoft.com/office/drawing/2014/main" val="2102555166"/>
                    </a:ext>
                  </a:extLst>
                </a:gridCol>
                <a:gridCol w="958623">
                  <a:extLst>
                    <a:ext uri="{9D8B030D-6E8A-4147-A177-3AD203B41FA5}">
                      <a16:colId xmlns:a16="http://schemas.microsoft.com/office/drawing/2014/main" val="1351111714"/>
                    </a:ext>
                  </a:extLst>
                </a:gridCol>
                <a:gridCol w="958623">
                  <a:extLst>
                    <a:ext uri="{9D8B030D-6E8A-4147-A177-3AD203B41FA5}">
                      <a16:colId xmlns:a16="http://schemas.microsoft.com/office/drawing/2014/main" val="3651257041"/>
                    </a:ext>
                  </a:extLst>
                </a:gridCol>
              </a:tblGrid>
              <a:tr h="370840">
                <a:tc>
                  <a:txBody>
                    <a:bodyPr/>
                    <a:lstStyle/>
                    <a:p>
                      <a:r>
                        <a:rPr lang="en-US" dirty="0"/>
                        <a:t>Patients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912664309"/>
                  </a:ext>
                </a:extLst>
              </a:tr>
              <a:tr h="370840">
                <a:tc>
                  <a:txBody>
                    <a:bodyPr/>
                    <a:lstStyle/>
                    <a:p>
                      <a:r>
                        <a:rPr lang="en-US" dirty="0"/>
                        <a:t>Drug A</a:t>
                      </a:r>
                    </a:p>
                  </a:txBody>
                  <a:tcPr/>
                </a:tc>
                <a:tc>
                  <a:txBody>
                    <a:bodyPr/>
                    <a:lstStyle/>
                    <a:p>
                      <a:r>
                        <a:rPr lang="en-US" dirty="0"/>
                        <a:t>1.9</a:t>
                      </a:r>
                    </a:p>
                  </a:txBody>
                  <a:tcPr/>
                </a:tc>
                <a:tc>
                  <a:txBody>
                    <a:bodyPr/>
                    <a:lstStyle/>
                    <a:p>
                      <a:r>
                        <a:rPr lang="en-US" dirty="0"/>
                        <a:t>0.8</a:t>
                      </a:r>
                    </a:p>
                  </a:txBody>
                  <a:tcPr/>
                </a:tc>
                <a:tc>
                  <a:txBody>
                    <a:bodyPr/>
                    <a:lstStyle/>
                    <a:p>
                      <a:r>
                        <a:rPr lang="en-US" dirty="0"/>
                        <a:t>1.1</a:t>
                      </a:r>
                    </a:p>
                  </a:txBody>
                  <a:tcPr/>
                </a:tc>
                <a:tc>
                  <a:txBody>
                    <a:bodyPr/>
                    <a:lstStyle/>
                    <a:p>
                      <a:r>
                        <a:rPr lang="en-US" dirty="0"/>
                        <a:t>0.1</a:t>
                      </a:r>
                    </a:p>
                  </a:txBody>
                  <a:tcPr/>
                </a:tc>
                <a:tc>
                  <a:txBody>
                    <a:bodyPr/>
                    <a:lstStyle/>
                    <a:p>
                      <a:r>
                        <a:rPr lang="en-US" dirty="0"/>
                        <a:t>4.4</a:t>
                      </a:r>
                    </a:p>
                  </a:txBody>
                  <a:tcPr/>
                </a:tc>
                <a:tc>
                  <a:txBody>
                    <a:bodyPr/>
                    <a:lstStyle/>
                    <a:p>
                      <a:r>
                        <a:rPr lang="en-US" dirty="0"/>
                        <a:t>2.5</a:t>
                      </a:r>
                    </a:p>
                  </a:txBody>
                  <a:tcPr/>
                </a:tc>
                <a:tc>
                  <a:txBody>
                    <a:bodyPr/>
                    <a:lstStyle/>
                    <a:p>
                      <a:r>
                        <a:rPr lang="en-US" dirty="0"/>
                        <a:t>1.6</a:t>
                      </a:r>
                    </a:p>
                  </a:txBody>
                  <a:tcPr/>
                </a:tc>
                <a:tc>
                  <a:txBody>
                    <a:bodyPr/>
                    <a:lstStyle/>
                    <a:p>
                      <a:r>
                        <a:rPr lang="en-US" dirty="0"/>
                        <a:t>4.6</a:t>
                      </a:r>
                    </a:p>
                  </a:txBody>
                  <a:tcPr/>
                </a:tc>
                <a:tc>
                  <a:txBody>
                    <a:bodyPr/>
                    <a:lstStyle/>
                    <a:p>
                      <a:r>
                        <a:rPr lang="en-US" dirty="0"/>
                        <a:t>1.4</a:t>
                      </a:r>
                    </a:p>
                  </a:txBody>
                  <a:tcPr/>
                </a:tc>
                <a:tc>
                  <a:txBody>
                    <a:bodyPr/>
                    <a:lstStyle/>
                    <a:p>
                      <a:r>
                        <a:rPr lang="en-US" dirty="0"/>
                        <a:t>-0.1</a:t>
                      </a:r>
                    </a:p>
                  </a:txBody>
                  <a:tcPr/>
                </a:tc>
                <a:extLst>
                  <a:ext uri="{0D108BD9-81ED-4DB2-BD59-A6C34878D82A}">
                    <a16:rowId xmlns:a16="http://schemas.microsoft.com/office/drawing/2014/main" val="3305017617"/>
                  </a:ext>
                </a:extLst>
              </a:tr>
              <a:tr h="370840">
                <a:tc>
                  <a:txBody>
                    <a:bodyPr/>
                    <a:lstStyle/>
                    <a:p>
                      <a:r>
                        <a:rPr lang="en-US" dirty="0"/>
                        <a:t>Drug B</a:t>
                      </a:r>
                    </a:p>
                  </a:txBody>
                  <a:tcPr/>
                </a:tc>
                <a:tc>
                  <a:txBody>
                    <a:bodyPr/>
                    <a:lstStyle/>
                    <a:p>
                      <a:r>
                        <a:rPr lang="en-US" dirty="0"/>
                        <a:t>0.7</a:t>
                      </a:r>
                    </a:p>
                  </a:txBody>
                  <a:tcPr/>
                </a:tc>
                <a:tc>
                  <a:txBody>
                    <a:bodyPr/>
                    <a:lstStyle/>
                    <a:p>
                      <a:r>
                        <a:rPr lang="en-US" dirty="0"/>
                        <a:t>-1.6</a:t>
                      </a:r>
                    </a:p>
                  </a:txBody>
                  <a:tcPr/>
                </a:tc>
                <a:tc>
                  <a:txBody>
                    <a:bodyPr/>
                    <a:lstStyle/>
                    <a:p>
                      <a:r>
                        <a:rPr lang="en-US" dirty="0"/>
                        <a:t>2.2</a:t>
                      </a:r>
                    </a:p>
                  </a:txBody>
                  <a:tcPr/>
                </a:tc>
                <a:tc>
                  <a:txBody>
                    <a:bodyPr/>
                    <a:lstStyle/>
                    <a:p>
                      <a:r>
                        <a:rPr lang="en-US" dirty="0"/>
                        <a:t>-1.2</a:t>
                      </a:r>
                    </a:p>
                  </a:txBody>
                  <a:tcPr/>
                </a:tc>
                <a:tc>
                  <a:txBody>
                    <a:bodyPr/>
                    <a:lstStyle/>
                    <a:p>
                      <a:r>
                        <a:rPr lang="en-US" dirty="0"/>
                        <a:t>3.4</a:t>
                      </a:r>
                    </a:p>
                  </a:txBody>
                  <a:tcPr/>
                </a:tc>
                <a:tc>
                  <a:txBody>
                    <a:bodyPr/>
                    <a:lstStyle/>
                    <a:p>
                      <a:r>
                        <a:rPr lang="en-US" dirty="0"/>
                        <a:t>3.7</a:t>
                      </a:r>
                    </a:p>
                  </a:txBody>
                  <a:tcPr/>
                </a:tc>
                <a:tc>
                  <a:txBody>
                    <a:bodyPr/>
                    <a:lstStyle/>
                    <a:p>
                      <a:r>
                        <a:rPr lang="en-US" dirty="0"/>
                        <a:t>0.8</a:t>
                      </a:r>
                    </a:p>
                  </a:txBody>
                  <a:tcPr/>
                </a:tc>
                <a:tc>
                  <a:txBody>
                    <a:bodyPr/>
                    <a:lstStyle/>
                    <a:p>
                      <a:r>
                        <a:rPr lang="en-US" dirty="0"/>
                        <a:t>0</a:t>
                      </a:r>
                    </a:p>
                  </a:txBody>
                  <a:tcPr/>
                </a:tc>
                <a:tc>
                  <a:txBody>
                    <a:bodyPr/>
                    <a:lstStyle/>
                    <a:p>
                      <a:r>
                        <a:rPr lang="en-US" dirty="0"/>
                        <a:t>2</a:t>
                      </a:r>
                    </a:p>
                  </a:txBody>
                  <a:tcPr/>
                </a:tc>
                <a:tc>
                  <a:txBody>
                    <a:bodyPr/>
                    <a:lstStyle/>
                    <a:p>
                      <a:r>
                        <a:rPr lang="en-US" dirty="0"/>
                        <a:t>-0.1</a:t>
                      </a:r>
                    </a:p>
                  </a:txBody>
                  <a:tcPr/>
                </a:tc>
                <a:extLst>
                  <a:ext uri="{0D108BD9-81ED-4DB2-BD59-A6C34878D82A}">
                    <a16:rowId xmlns:a16="http://schemas.microsoft.com/office/drawing/2014/main" val="3400968236"/>
                  </a:ext>
                </a:extLst>
              </a:tr>
            </a:tbl>
          </a:graphicData>
        </a:graphic>
      </p:graphicFrame>
      <p:sp>
        <p:nvSpPr>
          <p:cNvPr id="5" name="文本框 4">
            <a:extLst>
              <a:ext uri="{FF2B5EF4-FFF2-40B4-BE49-F238E27FC236}">
                <a16:creationId xmlns:a16="http://schemas.microsoft.com/office/drawing/2014/main" id="{6FFAE907-67D7-4432-AB9A-AFFEAF77F2D6}"/>
              </a:ext>
            </a:extLst>
          </p:cNvPr>
          <p:cNvSpPr txBox="1"/>
          <p:nvPr/>
        </p:nvSpPr>
        <p:spPr>
          <a:xfrm>
            <a:off x="649894" y="3748943"/>
            <a:ext cx="3062796" cy="369332"/>
          </a:xfrm>
          <a:prstGeom prst="rect">
            <a:avLst/>
          </a:prstGeom>
          <a:noFill/>
        </p:spPr>
        <p:txBody>
          <a:bodyPr wrap="square" rtlCol="0">
            <a:spAutoFit/>
          </a:bodyPr>
          <a:lstStyle/>
          <a:p>
            <a:r>
              <a:rPr lang="en-US" dirty="0">
                <a:solidFill>
                  <a:srgbClr val="00B0F0"/>
                </a:solidFill>
              </a:rPr>
              <a:t>A1: Wilcoxon Rank Sum test</a:t>
            </a:r>
          </a:p>
        </p:txBody>
      </p:sp>
      <p:sp>
        <p:nvSpPr>
          <p:cNvPr id="6" name="文本框 5">
            <a:extLst>
              <a:ext uri="{FF2B5EF4-FFF2-40B4-BE49-F238E27FC236}">
                <a16:creationId xmlns:a16="http://schemas.microsoft.com/office/drawing/2014/main" id="{4976F477-7ABC-4156-BF35-96564A3BBA3E}"/>
              </a:ext>
            </a:extLst>
          </p:cNvPr>
          <p:cNvSpPr txBox="1"/>
          <p:nvPr/>
        </p:nvSpPr>
        <p:spPr>
          <a:xfrm>
            <a:off x="649894" y="4183802"/>
            <a:ext cx="10669135" cy="2308324"/>
          </a:xfrm>
          <a:prstGeom prst="rect">
            <a:avLst/>
          </a:prstGeom>
          <a:noFill/>
        </p:spPr>
        <p:txBody>
          <a:bodyPr wrap="square" rtlCol="0">
            <a:spAutoFit/>
          </a:bodyPr>
          <a:lstStyle/>
          <a:p>
            <a:r>
              <a:rPr lang="en-US" dirty="0">
                <a:solidFill>
                  <a:srgbClr val="00B0F0"/>
                </a:solidFill>
              </a:rPr>
              <a:t>A2:</a:t>
            </a:r>
          </a:p>
          <a:p>
            <a:r>
              <a:rPr lang="en-US" dirty="0" err="1">
                <a:solidFill>
                  <a:srgbClr val="00B0F0"/>
                </a:solidFill>
              </a:rPr>
              <a:t>wilcox.test</a:t>
            </a:r>
            <a:r>
              <a:rPr lang="en-US" dirty="0">
                <a:solidFill>
                  <a:srgbClr val="00B0F0"/>
                </a:solidFill>
              </a:rPr>
              <a:t>(</a:t>
            </a:r>
            <a:r>
              <a:rPr lang="en-US" dirty="0" err="1">
                <a:solidFill>
                  <a:srgbClr val="00B0F0"/>
                </a:solidFill>
              </a:rPr>
              <a:t>a,b,alternative</a:t>
            </a:r>
            <a:r>
              <a:rPr lang="en-US" dirty="0">
                <a:solidFill>
                  <a:srgbClr val="00B0F0"/>
                </a:solidFill>
              </a:rPr>
              <a:t>="</a:t>
            </a:r>
            <a:r>
              <a:rPr lang="en-US" dirty="0" err="1">
                <a:solidFill>
                  <a:srgbClr val="00B0F0"/>
                </a:solidFill>
              </a:rPr>
              <a:t>two.sided</a:t>
            </a:r>
            <a:r>
              <a:rPr lang="en-US" dirty="0">
                <a:solidFill>
                  <a:srgbClr val="00B0F0"/>
                </a:solidFill>
              </a:rPr>
              <a:t>", mu=0, paired=FALSE, exact=NULL, Correct=TRUE, conf.int=FALSE)</a:t>
            </a:r>
          </a:p>
          <a:p>
            <a:endParaRPr lang="en-US" dirty="0">
              <a:solidFill>
                <a:srgbClr val="00B0F0"/>
              </a:solidFill>
            </a:endParaRPr>
          </a:p>
          <a:p>
            <a:r>
              <a:rPr lang="en-US" dirty="0">
                <a:solidFill>
                  <a:srgbClr val="00B0F0"/>
                </a:solidFill>
              </a:rPr>
              <a:t>	Wilcoxon rank sum test with continuity correction</a:t>
            </a:r>
          </a:p>
          <a:p>
            <a:endParaRPr lang="en-US" dirty="0">
              <a:solidFill>
                <a:srgbClr val="00B0F0"/>
              </a:solidFill>
            </a:endParaRPr>
          </a:p>
          <a:p>
            <a:r>
              <a:rPr lang="en-US" dirty="0">
                <a:solidFill>
                  <a:srgbClr val="00B0F0"/>
                </a:solidFill>
              </a:rPr>
              <a:t>data:  a and b</a:t>
            </a:r>
          </a:p>
          <a:p>
            <a:r>
              <a:rPr lang="en-US" dirty="0">
                <a:solidFill>
                  <a:srgbClr val="00B0F0"/>
                </a:solidFill>
              </a:rPr>
              <a:t>W = 64, p-value = 0.3071</a:t>
            </a:r>
          </a:p>
          <a:p>
            <a:r>
              <a:rPr lang="en-US" dirty="0">
                <a:solidFill>
                  <a:srgbClr val="00B0F0"/>
                </a:solidFill>
              </a:rPr>
              <a:t>alternative hypothesis: true location shift is not equal to 0</a:t>
            </a:r>
          </a:p>
        </p:txBody>
      </p:sp>
    </p:spTree>
    <p:extLst>
      <p:ext uri="{BB962C8B-B14F-4D97-AF65-F5344CB8AC3E}">
        <p14:creationId xmlns:p14="http://schemas.microsoft.com/office/powerpoint/2010/main" val="5306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1D7EC5-A33F-43AD-9EEF-601FC8531605}"/>
              </a:ext>
            </a:extLst>
          </p:cNvPr>
          <p:cNvSpPr txBox="1"/>
          <p:nvPr/>
        </p:nvSpPr>
        <p:spPr>
          <a:xfrm>
            <a:off x="649894" y="296820"/>
            <a:ext cx="2157274" cy="477054"/>
          </a:xfrm>
          <a:prstGeom prst="rect">
            <a:avLst/>
          </a:prstGeom>
          <a:noFill/>
        </p:spPr>
        <p:txBody>
          <a:bodyPr wrap="square" rtlCol="0">
            <a:spAutoFit/>
          </a:bodyPr>
          <a:lstStyle/>
          <a:p>
            <a:r>
              <a:rPr lang="en-US" sz="2500" dirty="0"/>
              <a:t>Example 2</a:t>
            </a:r>
          </a:p>
        </p:txBody>
      </p:sp>
      <p:sp>
        <p:nvSpPr>
          <p:cNvPr id="3" name="文本框 2">
            <a:extLst>
              <a:ext uri="{FF2B5EF4-FFF2-40B4-BE49-F238E27FC236}">
                <a16:creationId xmlns:a16="http://schemas.microsoft.com/office/drawing/2014/main" id="{BFB29BAB-9B68-4434-9F6A-DD811FBF2620}"/>
              </a:ext>
            </a:extLst>
          </p:cNvPr>
          <p:cNvSpPr txBox="1"/>
          <p:nvPr/>
        </p:nvSpPr>
        <p:spPr>
          <a:xfrm>
            <a:off x="649893" y="1038687"/>
            <a:ext cx="11113019" cy="2585323"/>
          </a:xfrm>
          <a:prstGeom prst="rect">
            <a:avLst/>
          </a:prstGeom>
          <a:noFill/>
        </p:spPr>
        <p:txBody>
          <a:bodyPr wrap="square" rtlCol="0">
            <a:spAutoFit/>
          </a:bodyPr>
          <a:lstStyle/>
          <a:p>
            <a:pPr algn="just"/>
            <a:r>
              <a:rPr lang="en-US" dirty="0"/>
              <a:t>The TBUT was measured at baseline (bas), immediately after drop instillation (</a:t>
            </a:r>
            <a:r>
              <a:rPr lang="en-US" dirty="0" err="1"/>
              <a:t>im</a:t>
            </a:r>
            <a:r>
              <a:rPr lang="en-US" dirty="0"/>
              <a:t>), and at 5 minutes (pst5), 10 minutes (pst10), and 15 minutes (pst15) after instillation. Data were obtained from </a:t>
            </a:r>
            <a:r>
              <a:rPr lang="en-US" dirty="0">
                <a:solidFill>
                  <a:srgbClr val="FF0000"/>
                </a:solidFill>
              </a:rPr>
              <a:t>both the right (od) and left (</a:t>
            </a:r>
            <a:r>
              <a:rPr lang="en-US" dirty="0" err="1">
                <a:solidFill>
                  <a:srgbClr val="FF0000"/>
                </a:solidFill>
              </a:rPr>
              <a:t>os</a:t>
            </a:r>
            <a:r>
              <a:rPr lang="en-US" dirty="0">
                <a:solidFill>
                  <a:srgbClr val="FF0000"/>
                </a:solidFill>
              </a:rPr>
              <a:t>) eyes</a:t>
            </a:r>
            <a:r>
              <a:rPr lang="en-US" dirty="0"/>
              <a:t>, and </a:t>
            </a:r>
            <a:r>
              <a:rPr lang="en-US" dirty="0">
                <a:solidFill>
                  <a:srgbClr val="FF0000"/>
                </a:solidFill>
              </a:rPr>
              <a:t>two replicates were obtained </a:t>
            </a:r>
            <a:r>
              <a:rPr lang="en-US" dirty="0"/>
              <a:t>for each eye. The data were obtained on the same subjects under three different experimental conditions prior to drop instillation (3-second nonblank period, 6-second </a:t>
            </a:r>
            <a:r>
              <a:rPr lang="en-US" dirty="0" err="1"/>
              <a:t>nonblink</a:t>
            </a:r>
            <a:r>
              <a:rPr lang="en-US" dirty="0"/>
              <a:t> period, 10-second nonblank period). These data are available in the </a:t>
            </a:r>
            <a:r>
              <a:rPr lang="en-US" dirty="0">
                <a:solidFill>
                  <a:srgbClr val="FF0000"/>
                </a:solidFill>
              </a:rPr>
              <a:t>dataset TEAR.DAT</a:t>
            </a:r>
            <a:r>
              <a:rPr lang="en-US" dirty="0"/>
              <a:t>.</a:t>
            </a:r>
          </a:p>
          <a:p>
            <a:pPr algn="just"/>
            <a:endParaRPr lang="en-US" dirty="0"/>
          </a:p>
          <a:p>
            <a:pPr algn="just"/>
            <a:r>
              <a:rPr lang="en-US" dirty="0"/>
              <a:t>We want to compare tear break-up time (</a:t>
            </a:r>
            <a:r>
              <a:rPr lang="en-US" dirty="0">
                <a:solidFill>
                  <a:srgbClr val="FF0000"/>
                </a:solidFill>
              </a:rPr>
              <a:t>TBUT</a:t>
            </a:r>
            <a:r>
              <a:rPr lang="en-US" dirty="0"/>
              <a:t>) immediately </a:t>
            </a:r>
            <a:r>
              <a:rPr lang="en-US" dirty="0">
                <a:solidFill>
                  <a:srgbClr val="FF0000"/>
                </a:solidFill>
              </a:rPr>
              <a:t>after eye-drop instillation</a:t>
            </a:r>
            <a:r>
              <a:rPr lang="en-US" dirty="0"/>
              <a:t> vs. </a:t>
            </a:r>
            <a:r>
              <a:rPr lang="en-US" dirty="0">
                <a:solidFill>
                  <a:srgbClr val="FF0000"/>
                </a:solidFill>
              </a:rPr>
              <a:t>TBUT before instillation</a:t>
            </a:r>
            <a:r>
              <a:rPr lang="en-US" dirty="0"/>
              <a:t>. For this purpose, we will </a:t>
            </a:r>
            <a:r>
              <a:rPr lang="en-US" dirty="0">
                <a:solidFill>
                  <a:srgbClr val="FF0000"/>
                </a:solidFill>
              </a:rPr>
              <a:t>compute the average TBUT over both eyes and over two replicates for each eye </a:t>
            </a:r>
            <a:r>
              <a:rPr lang="en-US" dirty="0"/>
              <a:t>(i.e. the summary score is an average of four values). Also, we will </a:t>
            </a:r>
            <a:r>
              <a:rPr lang="en-US" dirty="0">
                <a:solidFill>
                  <a:srgbClr val="FF0000"/>
                </a:solidFill>
              </a:rPr>
              <a:t>only use </a:t>
            </a:r>
            <a:r>
              <a:rPr lang="en-US" dirty="0"/>
              <a:t>data with a </a:t>
            </a:r>
            <a:r>
              <a:rPr lang="en-US" dirty="0">
                <a:solidFill>
                  <a:srgbClr val="FF0000"/>
                </a:solidFill>
              </a:rPr>
              <a:t>blink period of 6 second</a:t>
            </a:r>
            <a:r>
              <a:rPr lang="en-US" dirty="0"/>
              <a:t>.</a:t>
            </a:r>
          </a:p>
        </p:txBody>
      </p:sp>
      <p:sp>
        <p:nvSpPr>
          <p:cNvPr id="4" name="文本框 3">
            <a:extLst>
              <a:ext uri="{FF2B5EF4-FFF2-40B4-BE49-F238E27FC236}">
                <a16:creationId xmlns:a16="http://schemas.microsoft.com/office/drawing/2014/main" id="{91FFFFD1-A5CA-452A-A9AF-A0ED716F65C7}"/>
              </a:ext>
            </a:extLst>
          </p:cNvPr>
          <p:cNvSpPr txBox="1"/>
          <p:nvPr/>
        </p:nvSpPr>
        <p:spPr>
          <a:xfrm>
            <a:off x="649893" y="4048217"/>
            <a:ext cx="11113018" cy="369332"/>
          </a:xfrm>
          <a:prstGeom prst="rect">
            <a:avLst/>
          </a:prstGeom>
          <a:noFill/>
        </p:spPr>
        <p:txBody>
          <a:bodyPr wrap="square" rtlCol="0">
            <a:spAutoFit/>
          </a:bodyPr>
          <a:lstStyle/>
          <a:p>
            <a:pPr algn="just"/>
            <a:r>
              <a:rPr lang="en-US" dirty="0"/>
              <a:t>Q1: What test can we use to perform the analysis if we don’t want to assume that TBUT is normally distributed?</a:t>
            </a:r>
          </a:p>
        </p:txBody>
      </p:sp>
      <p:sp>
        <p:nvSpPr>
          <p:cNvPr id="5" name="文本框 4">
            <a:extLst>
              <a:ext uri="{FF2B5EF4-FFF2-40B4-BE49-F238E27FC236}">
                <a16:creationId xmlns:a16="http://schemas.microsoft.com/office/drawing/2014/main" id="{D19C9604-B2C4-4317-8E13-ACCF44320D76}"/>
              </a:ext>
            </a:extLst>
          </p:cNvPr>
          <p:cNvSpPr txBox="1"/>
          <p:nvPr/>
        </p:nvSpPr>
        <p:spPr>
          <a:xfrm>
            <a:off x="649893" y="4758431"/>
            <a:ext cx="10910656" cy="923330"/>
          </a:xfrm>
          <a:prstGeom prst="rect">
            <a:avLst/>
          </a:prstGeom>
          <a:noFill/>
        </p:spPr>
        <p:txBody>
          <a:bodyPr wrap="square" rtlCol="0">
            <a:spAutoFit/>
          </a:bodyPr>
          <a:lstStyle/>
          <a:p>
            <a:r>
              <a:rPr lang="en-US" dirty="0">
                <a:solidFill>
                  <a:srgbClr val="00B0F0"/>
                </a:solidFill>
              </a:rPr>
              <a:t>A1: Since TBUT scores before and after eyedrops are </a:t>
            </a:r>
            <a:r>
              <a:rPr lang="en-US" u="sng" dirty="0">
                <a:solidFill>
                  <a:srgbClr val="00B0F0"/>
                </a:solidFill>
              </a:rPr>
              <a:t>not likely to be independent</a:t>
            </a:r>
            <a:r>
              <a:rPr lang="en-US" dirty="0">
                <a:solidFill>
                  <a:srgbClr val="00B0F0"/>
                </a:solidFill>
              </a:rPr>
              <a:t>, we can perform a </a:t>
            </a:r>
            <a:r>
              <a:rPr lang="en-US" u="sng" dirty="0">
                <a:solidFill>
                  <a:srgbClr val="00B0F0"/>
                </a:solidFill>
              </a:rPr>
              <a:t>signed rank test</a:t>
            </a:r>
            <a:r>
              <a:rPr lang="en-US" dirty="0">
                <a:solidFill>
                  <a:srgbClr val="00B0F0"/>
                </a:solidFill>
              </a:rPr>
              <a:t> on the difference: </a:t>
            </a:r>
          </a:p>
          <a:p>
            <a:r>
              <a:rPr lang="en-US" dirty="0">
                <a:solidFill>
                  <a:srgbClr val="00B0F0"/>
                </a:solidFill>
              </a:rPr>
              <a:t>mean(TBUT immediately after) – mean(baseline TBUT)</a:t>
            </a:r>
          </a:p>
        </p:txBody>
      </p:sp>
    </p:spTree>
    <p:extLst>
      <p:ext uri="{BB962C8B-B14F-4D97-AF65-F5344CB8AC3E}">
        <p14:creationId xmlns:p14="http://schemas.microsoft.com/office/powerpoint/2010/main" val="38001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1D7EC5-A33F-43AD-9EEF-601FC8531605}"/>
              </a:ext>
            </a:extLst>
          </p:cNvPr>
          <p:cNvSpPr txBox="1"/>
          <p:nvPr/>
        </p:nvSpPr>
        <p:spPr>
          <a:xfrm>
            <a:off x="649894" y="296820"/>
            <a:ext cx="2157274" cy="477054"/>
          </a:xfrm>
          <a:prstGeom prst="rect">
            <a:avLst/>
          </a:prstGeom>
          <a:noFill/>
        </p:spPr>
        <p:txBody>
          <a:bodyPr wrap="square" rtlCol="0">
            <a:spAutoFit/>
          </a:bodyPr>
          <a:lstStyle/>
          <a:p>
            <a:r>
              <a:rPr lang="en-US" sz="2500" dirty="0"/>
              <a:t>Example 2</a:t>
            </a:r>
          </a:p>
        </p:txBody>
      </p:sp>
      <p:sp>
        <p:nvSpPr>
          <p:cNvPr id="6" name="矩形 5">
            <a:extLst>
              <a:ext uri="{FF2B5EF4-FFF2-40B4-BE49-F238E27FC236}">
                <a16:creationId xmlns:a16="http://schemas.microsoft.com/office/drawing/2014/main" id="{4F3C0C6D-8F3D-4A9C-92E6-5379010F2AB9}"/>
              </a:ext>
            </a:extLst>
          </p:cNvPr>
          <p:cNvSpPr/>
          <p:nvPr/>
        </p:nvSpPr>
        <p:spPr>
          <a:xfrm>
            <a:off x="649892" y="3959844"/>
            <a:ext cx="11113019" cy="1200329"/>
          </a:xfrm>
          <a:prstGeom prst="rect">
            <a:avLst/>
          </a:prstGeom>
        </p:spPr>
        <p:txBody>
          <a:bodyPr wrap="square">
            <a:spAutoFit/>
          </a:bodyPr>
          <a:lstStyle/>
          <a:p>
            <a:r>
              <a:rPr lang="en-US" dirty="0"/>
              <a:t>Q2: Implement the test in Q1, and report a p-value (two-tailed).</a:t>
            </a:r>
          </a:p>
          <a:p>
            <a:r>
              <a:rPr lang="en-US" dirty="0"/>
              <a:t>Q3. Answer the question in Q2 comparing TBUT time 5 minutes after drop instillation vs. TBUT before instillation.</a:t>
            </a:r>
          </a:p>
          <a:p>
            <a:r>
              <a:rPr lang="en-US" dirty="0"/>
              <a:t>Q4. Answer the question in Q2 comparing TBUT 10 minutes after drop instillation vs. TBUT before instillation.</a:t>
            </a:r>
          </a:p>
          <a:p>
            <a:r>
              <a:rPr lang="en-US" dirty="0"/>
              <a:t>Q5. Answer the question in Q2 comparing TBUT 15 minutes after drop instillation vs. TBUT before instillation.</a:t>
            </a:r>
          </a:p>
        </p:txBody>
      </p:sp>
      <p:sp>
        <p:nvSpPr>
          <p:cNvPr id="8" name="文本框 7">
            <a:extLst>
              <a:ext uri="{FF2B5EF4-FFF2-40B4-BE49-F238E27FC236}">
                <a16:creationId xmlns:a16="http://schemas.microsoft.com/office/drawing/2014/main" id="{AD3BFB46-75C3-4F5B-9966-570E1021871A}"/>
              </a:ext>
            </a:extLst>
          </p:cNvPr>
          <p:cNvSpPr txBox="1"/>
          <p:nvPr/>
        </p:nvSpPr>
        <p:spPr>
          <a:xfrm>
            <a:off x="649893" y="1038687"/>
            <a:ext cx="11113019" cy="2585323"/>
          </a:xfrm>
          <a:prstGeom prst="rect">
            <a:avLst/>
          </a:prstGeom>
          <a:noFill/>
        </p:spPr>
        <p:txBody>
          <a:bodyPr wrap="square" rtlCol="0">
            <a:spAutoFit/>
          </a:bodyPr>
          <a:lstStyle/>
          <a:p>
            <a:pPr algn="just"/>
            <a:r>
              <a:rPr lang="en-US" dirty="0"/>
              <a:t>The TBUT was measured at baseline (bas), immediately after drop instillation (</a:t>
            </a:r>
            <a:r>
              <a:rPr lang="en-US" dirty="0" err="1"/>
              <a:t>im</a:t>
            </a:r>
            <a:r>
              <a:rPr lang="en-US" dirty="0"/>
              <a:t>), and at 5 minutes (pst5), 10 minutes (pst10), and 15 minutes (pst15) after instillation. Data were obtained from </a:t>
            </a:r>
            <a:r>
              <a:rPr lang="en-US" dirty="0">
                <a:solidFill>
                  <a:srgbClr val="FF0000"/>
                </a:solidFill>
              </a:rPr>
              <a:t>both the right (od) and left (</a:t>
            </a:r>
            <a:r>
              <a:rPr lang="en-US" dirty="0" err="1">
                <a:solidFill>
                  <a:srgbClr val="FF0000"/>
                </a:solidFill>
              </a:rPr>
              <a:t>os</a:t>
            </a:r>
            <a:r>
              <a:rPr lang="en-US" dirty="0">
                <a:solidFill>
                  <a:srgbClr val="FF0000"/>
                </a:solidFill>
              </a:rPr>
              <a:t>) eyes</a:t>
            </a:r>
            <a:r>
              <a:rPr lang="en-US" dirty="0"/>
              <a:t>, and </a:t>
            </a:r>
            <a:r>
              <a:rPr lang="en-US" dirty="0">
                <a:solidFill>
                  <a:srgbClr val="FF0000"/>
                </a:solidFill>
              </a:rPr>
              <a:t>two replicates were obtained </a:t>
            </a:r>
            <a:r>
              <a:rPr lang="en-US" dirty="0"/>
              <a:t>for each eye. The data were obtained on the same subjects under three different experimental conditions prior to drop instillation (3-second nonblank period, 6-second </a:t>
            </a:r>
            <a:r>
              <a:rPr lang="en-US" dirty="0" err="1"/>
              <a:t>nonblink</a:t>
            </a:r>
            <a:r>
              <a:rPr lang="en-US" dirty="0"/>
              <a:t> period, 10-second nonblank period). These data are available in the </a:t>
            </a:r>
            <a:r>
              <a:rPr lang="en-US" dirty="0">
                <a:solidFill>
                  <a:srgbClr val="FF0000"/>
                </a:solidFill>
              </a:rPr>
              <a:t>dataset TEAR.DAT</a:t>
            </a:r>
            <a:r>
              <a:rPr lang="en-US" dirty="0"/>
              <a:t>.</a:t>
            </a:r>
          </a:p>
          <a:p>
            <a:pPr algn="just"/>
            <a:endParaRPr lang="en-US" dirty="0"/>
          </a:p>
          <a:p>
            <a:pPr algn="just"/>
            <a:r>
              <a:rPr lang="en-US" dirty="0"/>
              <a:t>We want to compare tear break-up time (</a:t>
            </a:r>
            <a:r>
              <a:rPr lang="en-US" dirty="0">
                <a:solidFill>
                  <a:srgbClr val="FF0000"/>
                </a:solidFill>
              </a:rPr>
              <a:t>TBUT</a:t>
            </a:r>
            <a:r>
              <a:rPr lang="en-US" dirty="0"/>
              <a:t>) immediately </a:t>
            </a:r>
            <a:r>
              <a:rPr lang="en-US" dirty="0">
                <a:solidFill>
                  <a:srgbClr val="FF0000"/>
                </a:solidFill>
              </a:rPr>
              <a:t>after eye-drop instillation</a:t>
            </a:r>
            <a:r>
              <a:rPr lang="en-US" dirty="0"/>
              <a:t> vs. </a:t>
            </a:r>
            <a:r>
              <a:rPr lang="en-US" dirty="0">
                <a:solidFill>
                  <a:srgbClr val="FF0000"/>
                </a:solidFill>
              </a:rPr>
              <a:t>TBUT before instillation</a:t>
            </a:r>
            <a:r>
              <a:rPr lang="en-US" dirty="0"/>
              <a:t>. For this purpose, we will </a:t>
            </a:r>
            <a:r>
              <a:rPr lang="en-US" dirty="0">
                <a:solidFill>
                  <a:srgbClr val="FF0000"/>
                </a:solidFill>
              </a:rPr>
              <a:t>compute the average TBUT over both eyes and over two replicates for each eye </a:t>
            </a:r>
            <a:r>
              <a:rPr lang="en-US" dirty="0"/>
              <a:t>(i.e. the summary score is an average of four values). Also, we will </a:t>
            </a:r>
            <a:r>
              <a:rPr lang="en-US" dirty="0">
                <a:solidFill>
                  <a:srgbClr val="FF0000"/>
                </a:solidFill>
              </a:rPr>
              <a:t>only use </a:t>
            </a:r>
            <a:r>
              <a:rPr lang="en-US" dirty="0"/>
              <a:t>data with a </a:t>
            </a:r>
            <a:r>
              <a:rPr lang="en-US" dirty="0">
                <a:solidFill>
                  <a:srgbClr val="FF0000"/>
                </a:solidFill>
              </a:rPr>
              <a:t>blink period of 6 second</a:t>
            </a:r>
            <a:r>
              <a:rPr lang="en-US" dirty="0"/>
              <a:t>.</a:t>
            </a:r>
          </a:p>
        </p:txBody>
      </p:sp>
    </p:spTree>
    <p:extLst>
      <p:ext uri="{BB962C8B-B14F-4D97-AF65-F5344CB8AC3E}">
        <p14:creationId xmlns:p14="http://schemas.microsoft.com/office/powerpoint/2010/main" val="26578130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1923</Words>
  <Application>Microsoft Office PowerPoint</Application>
  <PresentationFormat>宽屏</PresentationFormat>
  <Paragraphs>188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Calibri</vt:lpstr>
      <vt:lpstr>Calibri Light</vt:lpstr>
      <vt:lpstr>Office 主题​​</vt:lpstr>
      <vt:lpstr>EE3211  Modelling Techniques</vt:lpstr>
      <vt:lpstr>Parametric vs. Nonparametric</vt:lpstr>
      <vt:lpstr>Parametric tests and analogous nonparametric procedures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Ruixuan</dc:creator>
  <cp:lastModifiedBy>HUANG Ruixuan</cp:lastModifiedBy>
  <cp:revision>42</cp:revision>
  <dcterms:created xsi:type="dcterms:W3CDTF">2021-03-06T11:12:25Z</dcterms:created>
  <dcterms:modified xsi:type="dcterms:W3CDTF">2021-03-07T10:04:56Z</dcterms:modified>
</cp:coreProperties>
</file>