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68" r:id="rId4"/>
    <p:sldId id="270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61" autoAdjust="0"/>
  </p:normalViewPr>
  <p:slideViewPr>
    <p:cSldViewPr snapToGrid="0">
      <p:cViewPr varScale="1">
        <p:scale>
          <a:sx n="84" d="100"/>
          <a:sy n="84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6A30-18FF-4D0C-AADC-B4800056AAF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DCD97-79AD-4EE5-8B73-D2CFD735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2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A18F7-0D1E-48BF-85D4-B27BB0004D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083E0-FD6E-480E-95FE-C81C6112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5A3B2-7535-4015-A098-6B63A74B1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FA41F-5BA0-49AB-AA7E-ED0948F1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FAD02-B374-4F1F-93C3-5A074542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8AC18-7D6A-4678-8BFE-DCBBAE08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8AAD6-D8C8-454F-A9D2-D832F776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7304FC-275A-41CF-A96C-03118A6C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7864F-8639-436C-8ABF-A9D8A4F4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ACFEB-C879-4AD0-8677-DC67604C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BB5B2-F6F4-47EB-8D21-F0F57F03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4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99BECD-799E-4541-A8A4-8A41D6E9D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CC7E5-2B0A-43DA-AF29-EEE56A854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E56BE-9508-4FFF-B336-D7E6D328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8161D-F268-40C6-9045-45F0CB39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AE2A2-787B-4822-B0B9-551B7616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0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6C38D-03A9-4ACC-BE9A-CFA27C94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BF755-ABC4-4B22-AB75-A4A6C6C25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5A826-C72F-4D02-9E8D-9A27AAD9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89144-BB12-4747-BCB1-E134187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805EF-3EA1-4187-BCF1-6E62B824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757CB-C40D-4C07-A454-D1AE7D80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B05B8-B681-41FC-ACC4-C7A93B7F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93081-1A8A-439A-8E60-88206AD3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3CCB8-57E7-4031-AA48-4C8B696F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6CB0-609D-42A9-AC08-8C56CBA7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AB74-3BDF-4B5B-87B1-3FFC79C8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0E2E-DD39-4CE3-AB50-C69EBE41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B5214-9860-4444-BCD0-E67EB29FB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7DE10-BC11-4892-8F1E-EE7F8214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753A8-5FDD-42FA-B90D-E44BF0D9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19872-3E3A-45FA-AAB9-547D74EB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12800-6C71-4E9F-AD4F-6E2E9274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5A337-CDFC-4143-9FCC-4A6EB1B57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4CE06-5B92-425C-83A1-7FC70A779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0CBB45-79A6-413A-BF61-8C3AFE06C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85C2E4-DE72-4C07-9FB9-5D95CEBFA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EEEE74-C1EF-4392-948D-9E4FC57D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133829-668D-44F1-9EC0-5FAB26E4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376FA2-D623-48B2-8128-38DDE5D3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2899E-EF38-4B5D-8721-6A131889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7F34BA-D21C-49AF-AA0B-A51B14F4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5E88D1-8F46-404A-A08F-26B10D5F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C033D3-2805-4ECA-B346-E8A106CE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A611F5-D947-4FE3-A243-72570969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A97D5-681E-4FC2-83C7-A0686EBC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F64AC6-1C2F-4B53-8288-4921A212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3DA06-7884-4CC0-B1B4-1C3FCE1E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6213A-496D-4C89-83E3-1491284D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C0678-61C1-43A4-8FF1-D634FAEC6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1D608-F8AE-47A6-A1BD-3D72060A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63161-80BC-40B0-93DA-4AA16C40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4077F-03D7-4DBB-8C9F-0D050CAD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F44C-C942-4563-B119-B4AC0739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208179-DEB1-4395-89C8-8D8F2F218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CF89B-CD44-4D34-8FFC-726D8535C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CDEF2-9E3D-4396-81D5-697AC62E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85916-5BFD-4E2D-A09C-22510BB7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8D71E-2E14-44D3-82AD-764BF170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C0982-881D-4C18-9FFA-05FA9BF6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B443A-B8A5-4CFD-8B23-759094B0B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42C7A-009B-453D-9864-5A64C0CCF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E6AB-F917-4B53-9E98-DE1A9FF761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AECA3-DF1D-42B5-B3AE-0A426A9FC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2F908-630F-4F1F-B3A6-948EB7912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6FB0-FC74-4CDC-996E-A971725B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EE3211 </a:t>
            </a:r>
            <a:br>
              <a:rPr lang="en-US" dirty="0"/>
            </a:br>
            <a:r>
              <a:rPr lang="en-US" dirty="0"/>
              <a:t>Modelling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Week 8 Tutorial</a:t>
            </a:r>
          </a:p>
          <a:p>
            <a:r>
              <a:rPr lang="en-US" dirty="0"/>
              <a:t>Multi</a:t>
            </a:r>
            <a:r>
              <a:rPr lang="en-US" altLang="zh-CN" dirty="0"/>
              <a:t>-</a:t>
            </a:r>
            <a:r>
              <a:rPr lang="en-US" dirty="0"/>
              <a:t>sample Inference</a:t>
            </a:r>
          </a:p>
        </p:txBody>
      </p:sp>
    </p:spTree>
    <p:extLst>
      <p:ext uri="{BB962C8B-B14F-4D97-AF65-F5344CB8AC3E}">
        <p14:creationId xmlns:p14="http://schemas.microsoft.com/office/powerpoint/2010/main" val="388606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42B400-D384-4652-B65C-873526C490D7}"/>
              </a:ext>
            </a:extLst>
          </p:cNvPr>
          <p:cNvSpPr/>
          <p:nvPr/>
        </p:nvSpPr>
        <p:spPr>
          <a:xfrm>
            <a:off x="1141095" y="617987"/>
            <a:ext cx="9909810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500"/>
              </a:spcBef>
              <a:defRPr sz="2200" b="1"/>
            </a:pPr>
            <a:r>
              <a:rPr lang="en-US" altLang="zh-CN" sz="2400" dirty="0"/>
              <a:t>A</a:t>
            </a:r>
            <a:r>
              <a:rPr lang="en-US" sz="2400" dirty="0"/>
              <a:t>nalysis of variance (ANOVA) model: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lang="en-US" dirty="0"/>
              <a:t>means of an arbitrary number of groups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lang="en-US" dirty="0"/>
              <a:t>each group follows a normal distribution with the same variance </a:t>
            </a:r>
          </a:p>
          <a:p>
            <a:pPr marL="342900" indent="-342900" algn="just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lang="en-US" dirty="0"/>
              <a:t>can determine if the variability in the data comes mostly from variability within groups or can truly be attributed to variability between groups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BF0EE9-DBEE-40FC-93D6-0850887E26F0}"/>
              </a:ext>
            </a:extLst>
          </p:cNvPr>
          <p:cNvSpPr txBox="1"/>
          <p:nvPr/>
        </p:nvSpPr>
        <p:spPr>
          <a:xfrm>
            <a:off x="1141094" y="2868930"/>
            <a:ext cx="108146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shapiro.test</a:t>
            </a:r>
            <a:r>
              <a:rPr lang="en-US" sz="2000" dirty="0"/>
              <a:t>(x)  # Normal distribution test</a:t>
            </a:r>
          </a:p>
          <a:p>
            <a:r>
              <a:rPr lang="en-US" sz="2000" dirty="0"/>
              <a:t> 	When p&gt;0.05, accept H0 : the data is normal distribution.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bartlett.test</a:t>
            </a:r>
            <a:r>
              <a:rPr lang="en-US" sz="2000" dirty="0"/>
              <a:t>     # Variance test</a:t>
            </a:r>
          </a:p>
          <a:p>
            <a:r>
              <a:rPr lang="en-US" sz="2000" dirty="0"/>
              <a:t>	When p&gt;0.05 , accept H0: the data of each group are equal variance.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38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0926F8-853E-48F4-B9D2-7DF31056E621}"/>
              </a:ext>
            </a:extLst>
          </p:cNvPr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150AC94-B04A-498F-A2D4-E9506B570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41979"/>
              </p:ext>
            </p:extLst>
          </p:nvPr>
        </p:nvGraphicFramePr>
        <p:xfrm>
          <a:off x="6216967" y="1016556"/>
          <a:ext cx="5153025" cy="5423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675">
                  <a:extLst>
                    <a:ext uri="{9D8B030D-6E8A-4147-A177-3AD203B41FA5}">
                      <a16:colId xmlns:a16="http://schemas.microsoft.com/office/drawing/2014/main" val="1322145436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3457238625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964711663"/>
                    </a:ext>
                  </a:extLst>
                </a:gridCol>
              </a:tblGrid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index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Response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Treatment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6702091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875554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153280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9748650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20102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274166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789841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543427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10736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214077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6170459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234987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6810278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48270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80249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92813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2676140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81105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17014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C0BCE54-1C26-4605-AB41-24F43A482D0E}"/>
              </a:ext>
            </a:extLst>
          </p:cNvPr>
          <p:cNvSpPr txBox="1"/>
          <p:nvPr/>
        </p:nvSpPr>
        <p:spPr>
          <a:xfrm>
            <a:off x="708660" y="329952"/>
            <a:ext cx="503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Medicine response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E4176B-2144-4979-B3C4-1F94F53214D8}"/>
              </a:ext>
            </a:extLst>
          </p:cNvPr>
          <p:cNvSpPr txBox="1"/>
          <p:nvPr/>
        </p:nvSpPr>
        <p:spPr>
          <a:xfrm>
            <a:off x="194310" y="1397675"/>
            <a:ext cx="30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Datafile:</a:t>
            </a:r>
            <a:r>
              <a:rPr lang="zh-CN" altLang="en-US" dirty="0"/>
              <a:t> </a:t>
            </a:r>
            <a:r>
              <a:rPr lang="en-US" altLang="zh-CN" dirty="0"/>
              <a:t>treatment.txt</a:t>
            </a:r>
            <a:r>
              <a:rPr lang="zh-CN" altLang="en-US" dirty="0"/>
              <a:t>　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A78F54-AC42-426F-808B-D904B64FB786}"/>
              </a:ext>
            </a:extLst>
          </p:cNvPr>
          <p:cNvSpPr txBox="1"/>
          <p:nvPr/>
        </p:nvSpPr>
        <p:spPr>
          <a:xfrm>
            <a:off x="194310" y="1973995"/>
            <a:ext cx="5669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Question: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Does different drug treatment plan have a significant impact on response parameters?</a:t>
            </a:r>
          </a:p>
          <a:p>
            <a:pPr marL="342900" indent="-342900" algn="just">
              <a:buAutoNum type="arabicPeriod"/>
            </a:pPr>
            <a:endParaRPr lang="en-US" sz="2400" dirty="0"/>
          </a:p>
          <a:p>
            <a:pPr marL="342900" indent="-342900" algn="just">
              <a:buAutoNum type="arabicPeriod"/>
            </a:pPr>
            <a:r>
              <a:rPr lang="en-US" sz="2400" dirty="0"/>
              <a:t>Are there significant differences in different drug treatment options?</a:t>
            </a:r>
          </a:p>
        </p:txBody>
      </p:sp>
    </p:spTree>
    <p:extLst>
      <p:ext uri="{BB962C8B-B14F-4D97-AF65-F5344CB8AC3E}">
        <p14:creationId xmlns:p14="http://schemas.microsoft.com/office/powerpoint/2010/main" val="417697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D9DEBF-435B-48F5-848D-9CF7A2FF1C69}"/>
              </a:ext>
            </a:extLst>
          </p:cNvPr>
          <p:cNvSpPr txBox="1"/>
          <p:nvPr/>
        </p:nvSpPr>
        <p:spPr>
          <a:xfrm>
            <a:off x="708660" y="329952"/>
            <a:ext cx="503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Medicine response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CDFD1DA-A20A-440A-9989-3D509206C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61591"/>
              </p:ext>
            </p:extLst>
          </p:nvPr>
        </p:nvGraphicFramePr>
        <p:xfrm>
          <a:off x="6216967" y="1016556"/>
          <a:ext cx="5153025" cy="5423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675">
                  <a:extLst>
                    <a:ext uri="{9D8B030D-6E8A-4147-A177-3AD203B41FA5}">
                      <a16:colId xmlns:a16="http://schemas.microsoft.com/office/drawing/2014/main" val="1322145436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3457238625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964711663"/>
                    </a:ext>
                  </a:extLst>
                </a:gridCol>
              </a:tblGrid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index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Response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Treatment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6702091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875554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153280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9748650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20102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274166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789841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543427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10736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214077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6170459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234987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6810278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48270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80249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92813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2676140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81105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17014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D542A25-3C33-4244-8102-F846E496A4EF}"/>
              </a:ext>
            </a:extLst>
          </p:cNvPr>
          <p:cNvSpPr txBox="1"/>
          <p:nvPr/>
        </p:nvSpPr>
        <p:spPr>
          <a:xfrm>
            <a:off x="434340" y="1534745"/>
            <a:ext cx="649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&gt;  t &lt;- read.csv('treatment.txt',</a:t>
            </a:r>
            <a:r>
              <a:rPr lang="en-US" dirty="0" err="1">
                <a:solidFill>
                  <a:srgbClr val="00B0F0"/>
                </a:solidFill>
              </a:rPr>
              <a:t>sep</a:t>
            </a:r>
            <a:r>
              <a:rPr lang="en-US" dirty="0">
                <a:solidFill>
                  <a:srgbClr val="00B0F0"/>
                </a:solidFill>
              </a:rPr>
              <a:t> = '\t’)   # load file</a:t>
            </a:r>
          </a:p>
          <a:p>
            <a:r>
              <a:rPr lang="en-US" dirty="0">
                <a:solidFill>
                  <a:srgbClr val="00B0F0"/>
                </a:solidFill>
              </a:rPr>
              <a:t>&gt;  medicine &lt;- </a:t>
            </a:r>
            <a:r>
              <a:rPr lang="en-US" dirty="0" err="1">
                <a:solidFill>
                  <a:srgbClr val="00B0F0"/>
                </a:solidFill>
              </a:rPr>
              <a:t>data.frame</a:t>
            </a:r>
            <a:r>
              <a:rPr lang="en-US" dirty="0">
                <a:solidFill>
                  <a:srgbClr val="00B0F0"/>
                </a:solidFill>
              </a:rPr>
              <a:t>(t) 		   # create </a:t>
            </a:r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&gt;  attach(medicine)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398394-F1B6-4D3D-AFD7-9CD5BCB36500}"/>
              </a:ext>
            </a:extLst>
          </p:cNvPr>
          <p:cNvSpPr txBox="1"/>
          <p:nvPr/>
        </p:nvSpPr>
        <p:spPr>
          <a:xfrm>
            <a:off x="434339" y="3211830"/>
            <a:ext cx="5661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&gt;  </a:t>
            </a:r>
            <a:r>
              <a:rPr lang="en-US" dirty="0" err="1">
                <a:solidFill>
                  <a:srgbClr val="00B0F0"/>
                </a:solidFill>
              </a:rPr>
              <a:t>shapiro.test</a:t>
            </a:r>
            <a:r>
              <a:rPr lang="en-US" dirty="0">
                <a:solidFill>
                  <a:srgbClr val="00B0F0"/>
                </a:solidFill>
              </a:rPr>
              <a:t>(Response[Treatment=="a"])</a:t>
            </a:r>
          </a:p>
          <a:p>
            <a:r>
              <a:rPr lang="en-US" dirty="0">
                <a:solidFill>
                  <a:srgbClr val="00B0F0"/>
                </a:solidFill>
              </a:rPr>
              <a:t>&gt;  </a:t>
            </a:r>
            <a:r>
              <a:rPr lang="en-US" dirty="0" err="1">
                <a:solidFill>
                  <a:srgbClr val="00B0F0"/>
                </a:solidFill>
              </a:rPr>
              <a:t>shapiro.test</a:t>
            </a:r>
            <a:r>
              <a:rPr lang="en-US" dirty="0">
                <a:solidFill>
                  <a:srgbClr val="00B0F0"/>
                </a:solidFill>
              </a:rPr>
              <a:t>(Response[Treatment=="b"])</a:t>
            </a:r>
          </a:p>
          <a:p>
            <a:r>
              <a:rPr lang="en-US" dirty="0">
                <a:solidFill>
                  <a:srgbClr val="00B0F0"/>
                </a:solidFill>
              </a:rPr>
              <a:t>&gt;  </a:t>
            </a:r>
            <a:r>
              <a:rPr lang="en-US" dirty="0" err="1">
                <a:solidFill>
                  <a:srgbClr val="00B0F0"/>
                </a:solidFill>
              </a:rPr>
              <a:t>shapiro.test</a:t>
            </a:r>
            <a:r>
              <a:rPr lang="en-US" dirty="0">
                <a:solidFill>
                  <a:srgbClr val="00B0F0"/>
                </a:solidFill>
              </a:rPr>
              <a:t>(Response[Treatment=="c"])</a:t>
            </a:r>
          </a:p>
          <a:p>
            <a:r>
              <a:rPr lang="en-US" dirty="0">
                <a:solidFill>
                  <a:srgbClr val="00B0F0"/>
                </a:solidFill>
              </a:rPr>
              <a:t>#Normal distribution test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DAEF7C-50C4-4F26-8357-72E6F0FDCAC2}"/>
              </a:ext>
            </a:extLst>
          </p:cNvPr>
          <p:cNvSpPr txBox="1"/>
          <p:nvPr/>
        </p:nvSpPr>
        <p:spPr>
          <a:xfrm>
            <a:off x="434339" y="4960620"/>
            <a:ext cx="554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bartlett.test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Response~Treatment,data</a:t>
            </a:r>
            <a:r>
              <a:rPr lang="en-US" dirty="0">
                <a:solidFill>
                  <a:srgbClr val="00B0F0"/>
                </a:solidFill>
              </a:rPr>
              <a:t>=medicine)</a:t>
            </a:r>
          </a:p>
          <a:p>
            <a:r>
              <a:rPr lang="en-US" dirty="0">
                <a:solidFill>
                  <a:srgbClr val="00B0F0"/>
                </a:solidFill>
              </a:rPr>
              <a:t>#Variance test</a:t>
            </a:r>
          </a:p>
        </p:txBody>
      </p:sp>
    </p:spTree>
    <p:extLst>
      <p:ext uri="{BB962C8B-B14F-4D97-AF65-F5344CB8AC3E}">
        <p14:creationId xmlns:p14="http://schemas.microsoft.com/office/powerpoint/2010/main" val="365677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D9DEBF-435B-48F5-848D-9CF7A2FF1C69}"/>
              </a:ext>
            </a:extLst>
          </p:cNvPr>
          <p:cNvSpPr txBox="1"/>
          <p:nvPr/>
        </p:nvSpPr>
        <p:spPr>
          <a:xfrm>
            <a:off x="708660" y="329952"/>
            <a:ext cx="503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Medicine response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CDFD1DA-A20A-440A-9989-3D509206CCB2}"/>
              </a:ext>
            </a:extLst>
          </p:cNvPr>
          <p:cNvGraphicFramePr>
            <a:graphicFrameLocks noGrp="1"/>
          </p:cNvGraphicFramePr>
          <p:nvPr/>
        </p:nvGraphicFramePr>
        <p:xfrm>
          <a:off x="6216967" y="1016556"/>
          <a:ext cx="5153025" cy="5423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675">
                  <a:extLst>
                    <a:ext uri="{9D8B030D-6E8A-4147-A177-3AD203B41FA5}">
                      <a16:colId xmlns:a16="http://schemas.microsoft.com/office/drawing/2014/main" val="1322145436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3457238625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964711663"/>
                    </a:ext>
                  </a:extLst>
                </a:gridCol>
              </a:tblGrid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index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Response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Treatment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6702091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875554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153280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9748650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20102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274166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789841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543427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10736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214077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6170459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234987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6810278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48270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80249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92813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2676140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81105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1701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8186E55-5F63-4B01-ABF4-B5FB4F35867E}"/>
              </a:ext>
            </a:extLst>
          </p:cNvPr>
          <p:cNvSpPr txBox="1"/>
          <p:nvPr/>
        </p:nvSpPr>
        <p:spPr>
          <a:xfrm>
            <a:off x="708660" y="994409"/>
            <a:ext cx="538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&gt;  </a:t>
            </a:r>
            <a:r>
              <a:rPr lang="en-US" dirty="0" err="1">
                <a:solidFill>
                  <a:srgbClr val="00B0F0"/>
                </a:solidFill>
              </a:rPr>
              <a:t>a.aov</a:t>
            </a:r>
            <a:r>
              <a:rPr lang="en-US" dirty="0">
                <a:solidFill>
                  <a:srgbClr val="00B0F0"/>
                </a:solidFill>
              </a:rPr>
              <a:t> &lt;- </a:t>
            </a:r>
            <a:r>
              <a:rPr lang="en-US" dirty="0" err="1">
                <a:solidFill>
                  <a:srgbClr val="00B0F0"/>
                </a:solidFill>
              </a:rPr>
              <a:t>aov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Response~Treatment,data</a:t>
            </a:r>
            <a:r>
              <a:rPr lang="en-US" dirty="0">
                <a:solidFill>
                  <a:srgbClr val="00B0F0"/>
                </a:solidFill>
              </a:rPr>
              <a:t> = medicine)</a:t>
            </a:r>
          </a:p>
          <a:p>
            <a:r>
              <a:rPr lang="en-US" dirty="0">
                <a:solidFill>
                  <a:srgbClr val="00B0F0"/>
                </a:solidFill>
              </a:rPr>
              <a:t>&gt;  summary(</a:t>
            </a:r>
            <a:r>
              <a:rPr lang="en-US" dirty="0" err="1">
                <a:solidFill>
                  <a:srgbClr val="00B0F0"/>
                </a:solidFill>
              </a:rPr>
              <a:t>a.aov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# One-way ANOVA test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E0FED6-D5C0-4749-B60C-C9143F7334E5}"/>
              </a:ext>
            </a:extLst>
          </p:cNvPr>
          <p:cNvSpPr txBox="1"/>
          <p:nvPr/>
        </p:nvSpPr>
        <p:spPr>
          <a:xfrm>
            <a:off x="708660" y="2027396"/>
            <a:ext cx="6195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</a:t>
            </a:r>
            <a:r>
              <a:rPr lang="en-US" dirty="0" err="1"/>
              <a:t>Pr</a:t>
            </a:r>
            <a:r>
              <a:rPr lang="en-US" dirty="0"/>
              <a:t>(&gt;F)   </a:t>
            </a:r>
          </a:p>
          <a:p>
            <a:r>
              <a:rPr lang="en-US" dirty="0"/>
              <a:t>Treatment    2  426.2  213.12   8.789 </a:t>
            </a:r>
            <a:r>
              <a:rPr lang="en-US" dirty="0">
                <a:solidFill>
                  <a:srgbClr val="FF0000"/>
                </a:solidFill>
              </a:rPr>
              <a:t>0.00298 **</a:t>
            </a:r>
          </a:p>
          <a:p>
            <a:r>
              <a:rPr lang="en-US" dirty="0"/>
              <a:t>Residuals   15  363.8   24.25                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3198A9-6211-48B0-97BB-4B5BA1F18E11}"/>
              </a:ext>
            </a:extLst>
          </p:cNvPr>
          <p:cNvSpPr/>
          <p:nvPr/>
        </p:nvSpPr>
        <p:spPr>
          <a:xfrm>
            <a:off x="708660" y="36143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&gt;  </a:t>
            </a:r>
            <a:r>
              <a:rPr lang="en-US" dirty="0" err="1">
                <a:solidFill>
                  <a:srgbClr val="00B0F0"/>
                </a:solidFill>
              </a:rPr>
              <a:t>pairwise.t.test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Response,Treatment,p.adjust.method</a:t>
            </a:r>
            <a:r>
              <a:rPr lang="en-US" dirty="0">
                <a:solidFill>
                  <a:srgbClr val="00B0F0"/>
                </a:solidFill>
              </a:rPr>
              <a:t> = "</a:t>
            </a:r>
            <a:r>
              <a:rPr lang="en-US" dirty="0" err="1">
                <a:solidFill>
                  <a:srgbClr val="00B0F0"/>
                </a:solidFill>
              </a:rPr>
              <a:t>bonferroni</a:t>
            </a:r>
            <a:r>
              <a:rPr lang="en-US" dirty="0">
                <a:solidFill>
                  <a:srgbClr val="00B0F0"/>
                </a:solidFill>
              </a:rPr>
              <a:t>")</a:t>
            </a:r>
          </a:p>
          <a:p>
            <a:r>
              <a:rPr lang="en-US" dirty="0">
                <a:solidFill>
                  <a:srgbClr val="00B0F0"/>
                </a:solidFill>
              </a:rPr>
              <a:t>#multiple-comparisons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80F18F-2149-49C7-AC0D-62CD1FF87D9F}"/>
              </a:ext>
            </a:extLst>
          </p:cNvPr>
          <p:cNvSpPr txBox="1"/>
          <p:nvPr/>
        </p:nvSpPr>
        <p:spPr>
          <a:xfrm>
            <a:off x="708660" y="4773722"/>
            <a:ext cx="5033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Pairwise comparisons using t tests with pooled SD </a:t>
            </a:r>
          </a:p>
          <a:p>
            <a:r>
              <a:rPr lang="en-US" dirty="0"/>
              <a:t>data:  Response and Treatment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a      b     </a:t>
            </a:r>
          </a:p>
          <a:p>
            <a:r>
              <a:rPr lang="en-US" dirty="0">
                <a:solidFill>
                  <a:srgbClr val="FF0000"/>
                </a:solidFill>
              </a:rPr>
              <a:t>b 0.3926 -     </a:t>
            </a:r>
          </a:p>
          <a:p>
            <a:r>
              <a:rPr lang="en-US" dirty="0">
                <a:solidFill>
                  <a:srgbClr val="FF0000"/>
                </a:solidFill>
              </a:rPr>
              <a:t>c 0.0025 0.0278</a:t>
            </a:r>
          </a:p>
          <a:p>
            <a:r>
              <a:rPr lang="en-US" dirty="0"/>
              <a:t>P value adjustment method: </a:t>
            </a:r>
            <a:r>
              <a:rPr lang="en-US" dirty="0" err="1"/>
              <a:t>bonferroni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826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0926F8-853E-48F4-B9D2-7DF31056E621}"/>
              </a:ext>
            </a:extLst>
          </p:cNvPr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150AC94-B04A-498F-A2D4-E9506B5700B0}"/>
              </a:ext>
            </a:extLst>
          </p:cNvPr>
          <p:cNvGraphicFramePr>
            <a:graphicFrameLocks noGrp="1"/>
          </p:cNvGraphicFramePr>
          <p:nvPr/>
        </p:nvGraphicFramePr>
        <p:xfrm>
          <a:off x="6216967" y="1016556"/>
          <a:ext cx="5153025" cy="5423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675">
                  <a:extLst>
                    <a:ext uri="{9D8B030D-6E8A-4147-A177-3AD203B41FA5}">
                      <a16:colId xmlns:a16="http://schemas.microsoft.com/office/drawing/2014/main" val="1322145436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3457238625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964711663"/>
                    </a:ext>
                  </a:extLst>
                </a:gridCol>
              </a:tblGrid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index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Response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Treatment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6702091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875554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153280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9748650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20102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274166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789841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543427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10736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214077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6170459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234987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6810278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482703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80249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928134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2676140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81105"/>
                  </a:ext>
                </a:extLst>
              </a:tr>
              <a:tr h="28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17014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C0BCE54-1C26-4605-AB41-24F43A482D0E}"/>
              </a:ext>
            </a:extLst>
          </p:cNvPr>
          <p:cNvSpPr txBox="1"/>
          <p:nvPr/>
        </p:nvSpPr>
        <p:spPr>
          <a:xfrm>
            <a:off x="708660" y="329952"/>
            <a:ext cx="503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Medicine response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5C4F4B-A5D8-4A49-BA5A-93C331534ADD}"/>
              </a:ext>
            </a:extLst>
          </p:cNvPr>
          <p:cNvSpPr txBox="1"/>
          <p:nvPr/>
        </p:nvSpPr>
        <p:spPr>
          <a:xfrm>
            <a:off x="390525" y="1241225"/>
            <a:ext cx="5669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Question: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Does different drug treatment plan have a significant impact on response parameters?</a:t>
            </a:r>
          </a:p>
          <a:p>
            <a:pPr marL="342900" indent="-342900" algn="just">
              <a:buAutoNum type="arabicPeriod"/>
            </a:pPr>
            <a:endParaRPr lang="en-US" sz="2400" dirty="0"/>
          </a:p>
          <a:p>
            <a:pPr marL="342900" indent="-342900" algn="just">
              <a:buAutoNum type="arabicPeriod"/>
            </a:pPr>
            <a:r>
              <a:rPr lang="en-US" sz="2400" dirty="0"/>
              <a:t>Are there significant differences in different drug treatment options?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C26CD6-C02E-49CB-94C9-936487295C9E}"/>
              </a:ext>
            </a:extLst>
          </p:cNvPr>
          <p:cNvSpPr txBox="1"/>
          <p:nvPr/>
        </p:nvSpPr>
        <p:spPr>
          <a:xfrm>
            <a:off x="480060" y="4411980"/>
            <a:ext cx="549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A1: There are significant differences. </a:t>
            </a:r>
          </a:p>
          <a:p>
            <a:r>
              <a:rPr lang="en-US" dirty="0"/>
              <a:t>A2: There is no significant differences between a &amp; b,</a:t>
            </a:r>
          </a:p>
          <a:p>
            <a:r>
              <a:rPr lang="en-US" dirty="0"/>
              <a:t>But significant difference can be found between </a:t>
            </a:r>
            <a:r>
              <a:rPr lang="en-US"/>
              <a:t>a &amp; c , and b &amp; 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3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654</Words>
  <Application>Microsoft Office PowerPoint</Application>
  <PresentationFormat>宽屏</PresentationFormat>
  <Paragraphs>284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EE3211  Modelling Techniques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EE3211  Modelling Techniques</dc:title>
  <dc:creator>HUANG Ruixuan</dc:creator>
  <cp:lastModifiedBy>HUANG Ruixuan</cp:lastModifiedBy>
  <cp:revision>15</cp:revision>
  <dcterms:created xsi:type="dcterms:W3CDTF">2021-03-15T06:10:34Z</dcterms:created>
  <dcterms:modified xsi:type="dcterms:W3CDTF">2021-03-15T13:51:31Z</dcterms:modified>
</cp:coreProperties>
</file>