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d96a15b6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d96a15b6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d96a15b6e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d96a15b6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48c3225d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48c3225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48c3225d1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48c3225d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48c3225d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48c3225d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48c3225d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48c3225d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48c3225d1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48c3225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48c3225d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48c3225d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48c3225d1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48c3225d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48c3225d1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48c3225d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48c3225d1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48c3225d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d96a15b6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d96a15b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d96a15b6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d96a15b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d96a15b6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d96a15b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d96a15b6e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d96a15b6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d96a15b6e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d96a15b6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d96a15b6e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d96a15b6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d96a15b6e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d96a15b6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11.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32016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G2M Case Study </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Alex Lindberg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18-July-2022</a:t>
            </a:r>
            <a:endParaRPr b="1"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6600"/>
                </a:solidFill>
              </a:rPr>
              <a:t>	Joining Tables contd. 	</a:t>
            </a:r>
            <a:endParaRPr>
              <a:solidFill>
                <a:srgbClr val="FF6600"/>
              </a:solidFill>
            </a:endParaRPr>
          </a:p>
        </p:txBody>
      </p:sp>
      <p:sp>
        <p:nvSpPr>
          <p:cNvPr id="148" name="Google Shape;148;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a:t>We now need to perform a couple joins on these tables: </a:t>
            </a:r>
            <a:endParaRPr/>
          </a:p>
          <a:p>
            <a:pPr indent="-342900" lvl="0" marL="914400" rtl="0" algn="l">
              <a:lnSpc>
                <a:spcPct val="115000"/>
              </a:lnSpc>
              <a:spcBef>
                <a:spcPts val="0"/>
              </a:spcBef>
              <a:spcAft>
                <a:spcPts val="0"/>
              </a:spcAft>
              <a:buSzPts val="1800"/>
              <a:buChar char="●"/>
            </a:pPr>
            <a:r>
              <a:rPr lang="en-US"/>
              <a:t>First, Join on ‘City’ between the cab_data and cities tables. </a:t>
            </a:r>
            <a:endParaRPr/>
          </a:p>
          <a:p>
            <a:pPr indent="-342900" lvl="0" marL="914400" rtl="0" algn="l">
              <a:lnSpc>
                <a:spcPct val="115000"/>
              </a:lnSpc>
              <a:spcBef>
                <a:spcPts val="0"/>
              </a:spcBef>
              <a:spcAft>
                <a:spcPts val="0"/>
              </a:spcAft>
              <a:buSzPts val="1800"/>
              <a:buChar char="●"/>
            </a:pPr>
            <a:r>
              <a:rPr lang="en-US"/>
              <a:t>Next, Join on ‘Customer ID’ between the transactions and customers tables. </a:t>
            </a:r>
            <a:endParaRPr/>
          </a:p>
          <a:p>
            <a:pPr indent="-342900" lvl="0" marL="914400" rtl="0" algn="l">
              <a:lnSpc>
                <a:spcPct val="115000"/>
              </a:lnSpc>
              <a:spcBef>
                <a:spcPts val="0"/>
              </a:spcBef>
              <a:spcAft>
                <a:spcPts val="0"/>
              </a:spcAft>
              <a:buSzPts val="1800"/>
              <a:buChar char="●"/>
            </a:pPr>
            <a:r>
              <a:rPr lang="en-US"/>
              <a:t>Last, join these two created tables on Transaction ID</a:t>
            </a:r>
            <a:endParaRPr/>
          </a:p>
          <a:p>
            <a:pPr indent="-342900" lvl="0" marL="457200" rtl="0" algn="l">
              <a:lnSpc>
                <a:spcPct val="115000"/>
              </a:lnSpc>
              <a:spcBef>
                <a:spcPts val="0"/>
              </a:spcBef>
              <a:spcAft>
                <a:spcPts val="0"/>
              </a:spcAft>
              <a:buSzPts val="1800"/>
              <a:buChar char="-"/>
            </a:pPr>
            <a:r>
              <a:rPr lang="en-US"/>
              <a:t>Let’s take a deeper look at the master dataset we have </a:t>
            </a:r>
            <a:r>
              <a:rPr lang="en-US"/>
              <a:t>produced</a:t>
            </a:r>
            <a:r>
              <a:rPr lang="en-US"/>
              <a:t> in the next slide. </a:t>
            </a:r>
            <a:endParaRPr/>
          </a:p>
          <a:p>
            <a:pPr indent="0" lvl="0" marL="1828800" rtl="0" algn="l">
              <a:lnSpc>
                <a:spcPct val="115000"/>
              </a:lnSpc>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6600"/>
                </a:solidFill>
              </a:rPr>
              <a:t>	The Master Dataset </a:t>
            </a:r>
            <a:endParaRPr>
              <a:solidFill>
                <a:srgbClr val="FF6600"/>
              </a:solidFill>
            </a:endParaRPr>
          </a:p>
        </p:txBody>
      </p:sp>
      <p:sp>
        <p:nvSpPr>
          <p:cNvPr id="154" name="Google Shape;154;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359392 entries</a:t>
            </a:r>
            <a:endParaRPr/>
          </a:p>
          <a:p>
            <a:pPr indent="-342900" lvl="0" marL="457200" rtl="0" algn="l">
              <a:spcBef>
                <a:spcPts val="0"/>
              </a:spcBef>
              <a:spcAft>
                <a:spcPts val="0"/>
              </a:spcAft>
              <a:buSzPts val="1800"/>
              <a:buChar char="-"/>
            </a:pPr>
            <a:r>
              <a:rPr lang="en-US"/>
              <a:t>18 features</a:t>
            </a:r>
            <a:endParaRPr/>
          </a:p>
          <a:p>
            <a:pPr indent="-342900" lvl="0" marL="457200" rtl="0" algn="l">
              <a:spcBef>
                <a:spcPts val="0"/>
              </a:spcBef>
              <a:spcAft>
                <a:spcPts val="0"/>
              </a:spcAft>
              <a:buSzPts val="1800"/>
              <a:buChar char="-"/>
            </a:pPr>
            <a:r>
              <a:rPr lang="en-US"/>
              <a:t>52.1 MB Memory </a:t>
            </a:r>
            <a:endParaRPr/>
          </a:p>
        </p:txBody>
      </p:sp>
      <p:pic>
        <p:nvPicPr>
          <p:cNvPr id="155" name="Google Shape;155;p23"/>
          <p:cNvPicPr preferRelativeResize="0"/>
          <p:nvPr/>
        </p:nvPicPr>
        <p:blipFill>
          <a:blip r:embed="rId3">
            <a:alphaModFix/>
          </a:blip>
          <a:stretch>
            <a:fillRect/>
          </a:stretch>
        </p:blipFill>
        <p:spPr>
          <a:xfrm>
            <a:off x="241975" y="3682725"/>
            <a:ext cx="6500301" cy="1682275"/>
          </a:xfrm>
          <a:prstGeom prst="rect">
            <a:avLst/>
          </a:prstGeom>
          <a:noFill/>
          <a:ln>
            <a:noFill/>
          </a:ln>
        </p:spPr>
      </p:pic>
      <p:pic>
        <p:nvPicPr>
          <p:cNvPr id="156" name="Google Shape;156;p23"/>
          <p:cNvPicPr preferRelativeResize="0"/>
          <p:nvPr/>
        </p:nvPicPr>
        <p:blipFill>
          <a:blip r:embed="rId4">
            <a:alphaModFix/>
          </a:blip>
          <a:stretch>
            <a:fillRect/>
          </a:stretch>
        </p:blipFill>
        <p:spPr>
          <a:xfrm>
            <a:off x="6033067" y="3651538"/>
            <a:ext cx="3810884" cy="1633200"/>
          </a:xfrm>
          <a:prstGeom prst="rect">
            <a:avLst/>
          </a:prstGeom>
          <a:noFill/>
          <a:ln>
            <a:noFill/>
          </a:ln>
        </p:spPr>
      </p:pic>
      <p:sp>
        <p:nvSpPr>
          <p:cNvPr id="157" name="Google Shape;157;p23"/>
          <p:cNvSpPr txBox="1"/>
          <p:nvPr/>
        </p:nvSpPr>
        <p:spPr>
          <a:xfrm>
            <a:off x="388950" y="3331700"/>
            <a:ext cx="15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Master head: </a:t>
            </a:r>
            <a:endParaRPr b="1">
              <a:latin typeface="Calibri"/>
              <a:ea typeface="Calibri"/>
              <a:cs typeface="Calibri"/>
              <a:sym typeface="Calibri"/>
            </a:endParaRPr>
          </a:p>
        </p:txBody>
      </p:sp>
      <p:sp>
        <p:nvSpPr>
          <p:cNvPr id="158" name="Google Shape;158;p23"/>
          <p:cNvSpPr txBox="1"/>
          <p:nvPr/>
        </p:nvSpPr>
        <p:spPr>
          <a:xfrm>
            <a:off x="498050" y="5809925"/>
            <a:ext cx="97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Note: Some of the features were renamed to be shorter or more descriptive *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6600"/>
                </a:solidFill>
              </a:rPr>
              <a:t>	Cleaning the Master </a:t>
            </a:r>
            <a:endParaRPr>
              <a:solidFill>
                <a:srgbClr val="FF6600"/>
              </a:solidFill>
            </a:endParaRPr>
          </a:p>
        </p:txBody>
      </p:sp>
      <p:sp>
        <p:nvSpPr>
          <p:cNvPr id="164" name="Google Shape;164;p24"/>
          <p:cNvSpPr txBox="1"/>
          <p:nvPr>
            <p:ph idx="1" type="body"/>
          </p:nvPr>
        </p:nvSpPr>
        <p:spPr>
          <a:xfrm>
            <a:off x="838200" y="1825625"/>
            <a:ext cx="10515600" cy="46800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a:t>In order to prepare our master dataset for analysis, it was important that we checked for </a:t>
            </a:r>
            <a:r>
              <a:rPr lang="en-US"/>
              <a:t>missing values, outliers, and duplicates. </a:t>
            </a:r>
            <a:endParaRPr/>
          </a:p>
          <a:p>
            <a:pPr indent="-342900" lvl="0" marL="457200" rtl="0" algn="l">
              <a:spcBef>
                <a:spcPts val="0"/>
              </a:spcBef>
              <a:spcAft>
                <a:spcPts val="0"/>
              </a:spcAft>
              <a:buSzPts val="1800"/>
              <a:buChar char="-"/>
            </a:pPr>
            <a:r>
              <a:rPr b="1" lang="en-US"/>
              <a:t>Missing values</a:t>
            </a:r>
            <a:r>
              <a:rPr lang="en-US"/>
              <a:t>: The dataset contained no null or NA values in any rows. </a:t>
            </a:r>
            <a:endParaRPr/>
          </a:p>
          <a:p>
            <a:pPr indent="-342900" lvl="0" marL="457200" rtl="0" algn="l">
              <a:spcBef>
                <a:spcPts val="0"/>
              </a:spcBef>
              <a:spcAft>
                <a:spcPts val="0"/>
              </a:spcAft>
              <a:buSzPts val="1800"/>
              <a:buChar char="-"/>
            </a:pPr>
            <a:r>
              <a:rPr b="1" lang="en-US"/>
              <a:t>Outliers</a:t>
            </a:r>
            <a:r>
              <a:rPr lang="en-US"/>
              <a:t>: Removed all rows with values more than 3 SD’s away from the mean in any given column. (&lt; 5% of total data)</a:t>
            </a:r>
            <a:endParaRPr/>
          </a:p>
          <a:p>
            <a:pPr indent="-342900" lvl="0" marL="457200" rtl="0" algn="l">
              <a:spcBef>
                <a:spcPts val="0"/>
              </a:spcBef>
              <a:spcAft>
                <a:spcPts val="0"/>
              </a:spcAft>
              <a:buSzPts val="1800"/>
              <a:buChar char="-"/>
            </a:pPr>
            <a:r>
              <a:rPr b="1" lang="en-US"/>
              <a:t>Duplicates</a:t>
            </a:r>
            <a:r>
              <a:rPr lang="en-US"/>
              <a:t>: No rows had the same Date, Customer ID, Distance, Cost, and Revenue so we assumed there were no duplicates.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Let’s get into the analysis now. </a:t>
            </a:r>
            <a:endParaRPr/>
          </a:p>
        </p:txBody>
      </p:sp>
      <p:sp>
        <p:nvSpPr>
          <p:cNvPr id="165" name="Google Shape;165;p24"/>
          <p:cNvSpPr txBox="1"/>
          <p:nvPr/>
        </p:nvSpPr>
        <p:spPr>
          <a:xfrm>
            <a:off x="1004375" y="4843125"/>
            <a:ext cx="903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Note: There were 5 rows with the same Date, Customer ID, and Distance, but this is plausible since a single customer could take two trips to and from the same location in the same day *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6600"/>
                </a:solidFill>
              </a:rPr>
              <a:t>	Customer Traffic </a:t>
            </a:r>
            <a:endParaRPr>
              <a:solidFill>
                <a:srgbClr val="FF6600"/>
              </a:solidFill>
            </a:endParaRPr>
          </a:p>
        </p:txBody>
      </p:sp>
      <p:pic>
        <p:nvPicPr>
          <p:cNvPr id="171" name="Google Shape;171;p25"/>
          <p:cNvPicPr preferRelativeResize="0"/>
          <p:nvPr/>
        </p:nvPicPr>
        <p:blipFill>
          <a:blip r:embed="rId3">
            <a:alphaModFix/>
          </a:blip>
          <a:stretch>
            <a:fillRect/>
          </a:stretch>
        </p:blipFill>
        <p:spPr>
          <a:xfrm>
            <a:off x="197075" y="1876525"/>
            <a:ext cx="6847450" cy="4735300"/>
          </a:xfrm>
          <a:prstGeom prst="rect">
            <a:avLst/>
          </a:prstGeom>
          <a:noFill/>
          <a:ln>
            <a:noFill/>
          </a:ln>
        </p:spPr>
      </p:pic>
      <p:sp>
        <p:nvSpPr>
          <p:cNvPr id="172" name="Google Shape;172;p25"/>
          <p:cNvSpPr txBox="1"/>
          <p:nvPr/>
        </p:nvSpPr>
        <p:spPr>
          <a:xfrm>
            <a:off x="7372575" y="2216650"/>
            <a:ext cx="4380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Calibri"/>
                <a:ea typeface="Calibri"/>
                <a:cs typeface="Calibri"/>
                <a:sym typeface="Calibri"/>
              </a:rPr>
              <a:t>Monthly customer traffic is something that we should obviously be a large consideration in our investment </a:t>
            </a:r>
            <a:r>
              <a:rPr lang="en-US" sz="2000">
                <a:latin typeface="Calibri"/>
                <a:ea typeface="Calibri"/>
                <a:cs typeface="Calibri"/>
                <a:sym typeface="Calibri"/>
              </a:rPr>
              <a:t>decision</a:t>
            </a:r>
            <a:r>
              <a:rPr lang="en-US" sz="2000">
                <a:latin typeface="Calibri"/>
                <a:ea typeface="Calibri"/>
                <a:cs typeface="Calibri"/>
                <a:sym typeface="Calibri"/>
              </a:rPr>
              <a:t>. In the graph to the left, we see the number of </a:t>
            </a:r>
            <a:r>
              <a:rPr lang="en-US" sz="2000">
                <a:latin typeface="Calibri"/>
                <a:ea typeface="Calibri"/>
                <a:cs typeface="Calibri"/>
                <a:sym typeface="Calibri"/>
              </a:rPr>
              <a:t>monthly</a:t>
            </a:r>
            <a:r>
              <a:rPr lang="en-US" sz="2000">
                <a:latin typeface="Calibri"/>
                <a:ea typeface="Calibri"/>
                <a:cs typeface="Calibri"/>
                <a:sym typeface="Calibri"/>
              </a:rPr>
              <a:t> customers for each company of the 36-month time period that we analyzed. It is clear that the Yellow Cab </a:t>
            </a:r>
            <a:r>
              <a:rPr lang="en-US" sz="2000">
                <a:latin typeface="Calibri"/>
                <a:ea typeface="Calibri"/>
                <a:cs typeface="Calibri"/>
                <a:sym typeface="Calibri"/>
              </a:rPr>
              <a:t>company</a:t>
            </a:r>
            <a:r>
              <a:rPr lang="en-US" sz="2000">
                <a:latin typeface="Calibri"/>
                <a:ea typeface="Calibri"/>
                <a:cs typeface="Calibri"/>
                <a:sym typeface="Calibri"/>
              </a:rPr>
              <a:t> outperforms the Pink Cab company in every season we can see. (Interesting to note the increase in customers during the colder months of the year)</a:t>
            </a:r>
            <a:endParaRPr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6600"/>
                </a:solidFill>
              </a:rPr>
              <a:t>	Customer Satisfaction</a:t>
            </a:r>
            <a:endParaRPr>
              <a:solidFill>
                <a:srgbClr val="FF6600"/>
              </a:solidFill>
            </a:endParaRPr>
          </a:p>
        </p:txBody>
      </p:sp>
      <p:sp>
        <p:nvSpPr>
          <p:cNvPr id="178" name="Google Shape;178;p26"/>
          <p:cNvSpPr txBox="1"/>
          <p:nvPr>
            <p:ph idx="1" type="body"/>
          </p:nvPr>
        </p:nvSpPr>
        <p:spPr>
          <a:xfrm>
            <a:off x="6523875" y="1818050"/>
            <a:ext cx="5289300" cy="47787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sz="2400"/>
              <a:t>In the cab company, customer satisfaction after a ride is something that is extremely important in my opinion. To measure this, I looked at the amount of “repeat customers” (customers who re-booked with the same company within the last 7 days of their previous trip) each company had throughout the whole time period. As we can see in the graph to the left, Yellow Cab company has significantly more repeat customers than the Pink Cab company. Because of this, we can make the inference that the Yellow Cab company performs much better in the area of customer </a:t>
            </a:r>
            <a:r>
              <a:rPr lang="en-US" sz="2400"/>
              <a:t>satisfaction</a:t>
            </a:r>
            <a:r>
              <a:rPr lang="en-US" sz="2400"/>
              <a:t>. </a:t>
            </a:r>
            <a:endParaRPr sz="2400"/>
          </a:p>
        </p:txBody>
      </p:sp>
      <p:pic>
        <p:nvPicPr>
          <p:cNvPr id="179" name="Google Shape;179;p26"/>
          <p:cNvPicPr preferRelativeResize="0"/>
          <p:nvPr/>
        </p:nvPicPr>
        <p:blipFill>
          <a:blip r:embed="rId3">
            <a:alphaModFix/>
          </a:blip>
          <a:stretch>
            <a:fillRect/>
          </a:stretch>
        </p:blipFill>
        <p:spPr>
          <a:xfrm>
            <a:off x="159975" y="1990225"/>
            <a:ext cx="6021775" cy="415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457200" lvl="0" marL="0" rtl="0" algn="l">
              <a:spcBef>
                <a:spcPts val="0"/>
              </a:spcBef>
              <a:spcAft>
                <a:spcPts val="0"/>
              </a:spcAft>
              <a:buNone/>
            </a:pPr>
            <a:r>
              <a:rPr lang="en-US">
                <a:solidFill>
                  <a:srgbClr val="FF6600"/>
                </a:solidFill>
              </a:rPr>
              <a:t>Trip Diversity</a:t>
            </a:r>
            <a:endParaRPr>
              <a:solidFill>
                <a:srgbClr val="FF6600"/>
              </a:solidFill>
            </a:endParaRPr>
          </a:p>
        </p:txBody>
      </p:sp>
      <p:sp>
        <p:nvSpPr>
          <p:cNvPr id="185" name="Google Shape;185;p27"/>
          <p:cNvSpPr txBox="1"/>
          <p:nvPr>
            <p:ph idx="1" type="body"/>
          </p:nvPr>
        </p:nvSpPr>
        <p:spPr>
          <a:xfrm>
            <a:off x="7266475" y="1863500"/>
            <a:ext cx="42693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t>Another big factor that we should consider is the diversity of the trips for each company. Obviously, it is valuable to have lots of trips with high price per KM, but the company that we invest in shouldn’t rely </a:t>
            </a:r>
            <a:r>
              <a:rPr lang="en-US" sz="2000"/>
              <a:t>solely</a:t>
            </a:r>
            <a:r>
              <a:rPr lang="en-US" sz="2000"/>
              <a:t> on them. Additionally, the ideal company should not solely rely on customers in one income group. In this graph, we can see </a:t>
            </a:r>
            <a:r>
              <a:rPr lang="en-US" sz="2000"/>
              <a:t>that</a:t>
            </a:r>
            <a:r>
              <a:rPr lang="en-US" sz="2000"/>
              <a:t> the Yellow Cab Company is much more diverse in the price of their trips per KM, whereas the Pink Cab Company is skewed to the lower priced trips per KM, which can be seen as an advantage for the Yellow Cab Company.</a:t>
            </a:r>
            <a:endParaRPr sz="1700"/>
          </a:p>
        </p:txBody>
      </p:sp>
      <p:pic>
        <p:nvPicPr>
          <p:cNvPr id="186" name="Google Shape;186;p27"/>
          <p:cNvPicPr preferRelativeResize="0"/>
          <p:nvPr/>
        </p:nvPicPr>
        <p:blipFill>
          <a:blip r:embed="rId3">
            <a:alphaModFix/>
          </a:blip>
          <a:stretch>
            <a:fillRect/>
          </a:stretch>
        </p:blipFill>
        <p:spPr>
          <a:xfrm>
            <a:off x="144825" y="2262100"/>
            <a:ext cx="6595674" cy="4014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457200" lvl="0" marL="0" rtl="0" algn="l">
              <a:spcBef>
                <a:spcPts val="0"/>
              </a:spcBef>
              <a:spcAft>
                <a:spcPts val="0"/>
              </a:spcAft>
              <a:buNone/>
            </a:pPr>
            <a:r>
              <a:rPr lang="en-US">
                <a:solidFill>
                  <a:srgbClr val="FF6600"/>
                </a:solidFill>
              </a:rPr>
              <a:t>Trip Efficiency </a:t>
            </a:r>
            <a:endParaRPr>
              <a:solidFill>
                <a:srgbClr val="FF6600"/>
              </a:solidFill>
            </a:endParaRPr>
          </a:p>
        </p:txBody>
      </p:sp>
      <p:sp>
        <p:nvSpPr>
          <p:cNvPr id="192" name="Google Shape;192;p28"/>
          <p:cNvSpPr txBox="1"/>
          <p:nvPr>
            <p:ph idx="1" type="body"/>
          </p:nvPr>
        </p:nvSpPr>
        <p:spPr>
          <a:xfrm>
            <a:off x="7077050" y="2020500"/>
            <a:ext cx="4784400" cy="4351200"/>
          </a:xfrm>
          <a:prstGeom prst="rect">
            <a:avLst/>
          </a:prstGeom>
        </p:spPr>
        <p:txBody>
          <a:bodyPr anchorCtr="0" anchor="t" bIns="45700" lIns="91425" spcFirstLastPara="1" rIns="91425" wrap="square" tIns="45700">
            <a:normAutofit/>
          </a:bodyPr>
          <a:lstStyle/>
          <a:p>
            <a:pPr indent="0" lvl="0" marL="0" rtl="0" algn="l">
              <a:lnSpc>
                <a:spcPct val="80000"/>
              </a:lnSpc>
              <a:spcBef>
                <a:spcPts val="1000"/>
              </a:spcBef>
              <a:spcAft>
                <a:spcPts val="0"/>
              </a:spcAft>
              <a:buNone/>
            </a:pPr>
            <a:r>
              <a:rPr lang="en-US" sz="2500"/>
              <a:t>Ideally, we would like to invest in the company that consistently brings in more profit per KM no matter what the distance of the trip is. In this graph we can see that at every trip distance, the Yellow Cab company has a much </a:t>
            </a:r>
            <a:r>
              <a:rPr lang="en-US" sz="2500"/>
              <a:t>higher amount of efficient trips than the Pink Cab company. This represents another advantage for the Yellow Cab company. </a:t>
            </a:r>
            <a:endParaRPr sz="2500"/>
          </a:p>
        </p:txBody>
      </p:sp>
      <p:pic>
        <p:nvPicPr>
          <p:cNvPr id="193" name="Google Shape;193;p28"/>
          <p:cNvPicPr preferRelativeResize="0"/>
          <p:nvPr/>
        </p:nvPicPr>
        <p:blipFill>
          <a:blip r:embed="rId3">
            <a:alphaModFix/>
          </a:blip>
          <a:stretch>
            <a:fillRect/>
          </a:stretch>
        </p:blipFill>
        <p:spPr>
          <a:xfrm>
            <a:off x="53900" y="2020500"/>
            <a:ext cx="6764676" cy="41176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6600"/>
                </a:solidFill>
              </a:rPr>
              <a:t>	“Big City </a:t>
            </a:r>
            <a:r>
              <a:rPr lang="en-US">
                <a:solidFill>
                  <a:srgbClr val="FF6600"/>
                </a:solidFill>
              </a:rPr>
              <a:t>Presence</a:t>
            </a:r>
            <a:r>
              <a:rPr lang="en-US">
                <a:solidFill>
                  <a:srgbClr val="FF6600"/>
                </a:solidFill>
              </a:rPr>
              <a:t>”</a:t>
            </a:r>
            <a:endParaRPr>
              <a:solidFill>
                <a:srgbClr val="FF6600"/>
              </a:solidFill>
            </a:endParaRPr>
          </a:p>
        </p:txBody>
      </p:sp>
      <p:sp>
        <p:nvSpPr>
          <p:cNvPr id="199" name="Google Shape;199;p29"/>
          <p:cNvSpPr txBox="1"/>
          <p:nvPr>
            <p:ph idx="1" type="body"/>
          </p:nvPr>
        </p:nvSpPr>
        <p:spPr>
          <a:xfrm>
            <a:off x="7789375" y="2159050"/>
            <a:ext cx="41784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t>For both companies, we can see that there tends to be a positive relationship between city population and average profit per ride in that respective city. Because of this, it’s important that we analyze the </a:t>
            </a:r>
            <a:r>
              <a:rPr lang="en-US" sz="2200"/>
              <a:t>presence</a:t>
            </a:r>
            <a:r>
              <a:rPr lang="en-US" sz="2200"/>
              <a:t> of each </a:t>
            </a:r>
            <a:r>
              <a:rPr lang="en-US" sz="2200"/>
              <a:t>company in big cities. I’ve created a metric called “Big City Score” (BCS) that quantifies each company’s big city presence. The calculation of this metric and each company’s score can be seen to the left.</a:t>
            </a:r>
            <a:endParaRPr sz="2200"/>
          </a:p>
        </p:txBody>
      </p:sp>
      <p:pic>
        <p:nvPicPr>
          <p:cNvPr id="200" name="Google Shape;200;p29"/>
          <p:cNvPicPr preferRelativeResize="0"/>
          <p:nvPr/>
        </p:nvPicPr>
        <p:blipFill>
          <a:blip r:embed="rId3">
            <a:alphaModFix/>
          </a:blip>
          <a:stretch>
            <a:fillRect/>
          </a:stretch>
        </p:blipFill>
        <p:spPr>
          <a:xfrm>
            <a:off x="152400" y="1785600"/>
            <a:ext cx="2798100" cy="1999675"/>
          </a:xfrm>
          <a:prstGeom prst="rect">
            <a:avLst/>
          </a:prstGeom>
          <a:noFill/>
          <a:ln>
            <a:noFill/>
          </a:ln>
        </p:spPr>
      </p:pic>
      <p:pic>
        <p:nvPicPr>
          <p:cNvPr id="201" name="Google Shape;201;p29"/>
          <p:cNvPicPr preferRelativeResize="0"/>
          <p:nvPr/>
        </p:nvPicPr>
        <p:blipFill>
          <a:blip r:embed="rId4">
            <a:alphaModFix/>
          </a:blip>
          <a:stretch>
            <a:fillRect/>
          </a:stretch>
        </p:blipFill>
        <p:spPr>
          <a:xfrm>
            <a:off x="3333575" y="1785600"/>
            <a:ext cx="2798100" cy="1999669"/>
          </a:xfrm>
          <a:prstGeom prst="rect">
            <a:avLst/>
          </a:prstGeom>
          <a:noFill/>
          <a:ln>
            <a:noFill/>
          </a:ln>
        </p:spPr>
      </p:pic>
      <p:sp>
        <p:nvSpPr>
          <p:cNvPr id="202" name="Google Shape;202;p29"/>
          <p:cNvSpPr txBox="1"/>
          <p:nvPr/>
        </p:nvSpPr>
        <p:spPr>
          <a:xfrm>
            <a:off x="82200" y="4289950"/>
            <a:ext cx="14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latin typeface="Calibri"/>
                <a:ea typeface="Calibri"/>
                <a:cs typeface="Calibri"/>
                <a:sym typeface="Calibri"/>
              </a:rPr>
              <a:t>Big City Score  =</a:t>
            </a:r>
            <a:endParaRPr b="1" i="1">
              <a:latin typeface="Calibri"/>
              <a:ea typeface="Calibri"/>
              <a:cs typeface="Calibri"/>
              <a:sym typeface="Calibri"/>
            </a:endParaRPr>
          </a:p>
        </p:txBody>
      </p:sp>
      <p:pic>
        <p:nvPicPr>
          <p:cNvPr id="203" name="Google Shape;203;p29"/>
          <p:cNvPicPr preferRelativeResize="0"/>
          <p:nvPr/>
        </p:nvPicPr>
        <p:blipFill>
          <a:blip r:embed="rId5">
            <a:alphaModFix/>
          </a:blip>
          <a:stretch>
            <a:fillRect/>
          </a:stretch>
        </p:blipFill>
        <p:spPr>
          <a:xfrm>
            <a:off x="1569475" y="4113812"/>
            <a:ext cx="4467225" cy="752475"/>
          </a:xfrm>
          <a:prstGeom prst="rect">
            <a:avLst/>
          </a:prstGeom>
          <a:noFill/>
          <a:ln>
            <a:noFill/>
          </a:ln>
        </p:spPr>
      </p:pic>
      <p:sp>
        <p:nvSpPr>
          <p:cNvPr id="204" name="Google Shape;204;p29"/>
          <p:cNvSpPr txBox="1"/>
          <p:nvPr/>
        </p:nvSpPr>
        <p:spPr>
          <a:xfrm>
            <a:off x="408500" y="5284175"/>
            <a:ext cx="477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u="sng">
                <a:highlight>
                  <a:srgbClr val="FFFF00"/>
                </a:highlight>
                <a:latin typeface="Calibri"/>
                <a:ea typeface="Calibri"/>
                <a:cs typeface="Calibri"/>
                <a:sym typeface="Calibri"/>
              </a:rPr>
              <a:t>Yellow Cab Company BCS = </a:t>
            </a:r>
            <a:r>
              <a:rPr lang="en-US" sz="2000">
                <a:highlight>
                  <a:srgbClr val="FFFF00"/>
                </a:highlight>
                <a:latin typeface="Calibri"/>
                <a:ea typeface="Calibri"/>
                <a:cs typeface="Calibri"/>
                <a:sym typeface="Calibri"/>
              </a:rPr>
              <a:t> 31830</a:t>
            </a:r>
            <a:endParaRPr sz="2000">
              <a:highlight>
                <a:srgbClr val="FFFF00"/>
              </a:highlight>
              <a:latin typeface="Calibri"/>
              <a:ea typeface="Calibri"/>
              <a:cs typeface="Calibri"/>
              <a:sym typeface="Calibri"/>
            </a:endParaRPr>
          </a:p>
        </p:txBody>
      </p:sp>
      <p:sp>
        <p:nvSpPr>
          <p:cNvPr id="205" name="Google Shape;205;p29"/>
          <p:cNvSpPr txBox="1"/>
          <p:nvPr/>
        </p:nvSpPr>
        <p:spPr>
          <a:xfrm>
            <a:off x="408500" y="5967700"/>
            <a:ext cx="434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u="sng">
                <a:highlight>
                  <a:srgbClr val="D5A6BD"/>
                </a:highlight>
                <a:latin typeface="Calibri"/>
                <a:ea typeface="Calibri"/>
                <a:cs typeface="Calibri"/>
                <a:sym typeface="Calibri"/>
              </a:rPr>
              <a:t>Pink Cab Company BCS = </a:t>
            </a:r>
            <a:r>
              <a:rPr lang="en-US" sz="2000">
                <a:highlight>
                  <a:srgbClr val="D5A6BD"/>
                </a:highlight>
                <a:latin typeface="Calibri"/>
                <a:ea typeface="Calibri"/>
                <a:cs typeface="Calibri"/>
                <a:sym typeface="Calibri"/>
              </a:rPr>
              <a:t> 27303</a:t>
            </a:r>
            <a:endParaRPr sz="2000">
              <a:highlight>
                <a:srgbClr val="D5A6BD"/>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0" y="0"/>
            <a:ext cx="4530900" cy="1633200"/>
          </a:xfrm>
          <a:prstGeom prst="rect">
            <a:avLst/>
          </a:prstGeom>
          <a:solidFill>
            <a:srgbClr val="3B3B3B"/>
          </a:solidFill>
        </p:spPr>
        <p:txBody>
          <a:bodyPr anchorCtr="0" anchor="ctr" bIns="45700" lIns="91425" spcFirstLastPara="1" rIns="91425" wrap="square" tIns="45700">
            <a:normAutofit/>
          </a:bodyPr>
          <a:lstStyle/>
          <a:p>
            <a:pPr indent="457200" lvl="0" marL="0" rtl="0" algn="l">
              <a:spcBef>
                <a:spcPts val="0"/>
              </a:spcBef>
              <a:spcAft>
                <a:spcPts val="0"/>
              </a:spcAft>
              <a:buNone/>
            </a:pPr>
            <a:r>
              <a:rPr lang="en-US">
                <a:solidFill>
                  <a:srgbClr val="FF6600"/>
                </a:solidFill>
              </a:rPr>
              <a:t>Client Diversity</a:t>
            </a:r>
            <a:endParaRPr>
              <a:solidFill>
                <a:srgbClr val="FF6600"/>
              </a:solidFill>
            </a:endParaRPr>
          </a:p>
        </p:txBody>
      </p:sp>
      <p:pic>
        <p:nvPicPr>
          <p:cNvPr id="211" name="Google Shape;211;p30"/>
          <p:cNvPicPr preferRelativeResize="0"/>
          <p:nvPr/>
        </p:nvPicPr>
        <p:blipFill>
          <a:blip r:embed="rId3">
            <a:alphaModFix/>
          </a:blip>
          <a:stretch>
            <a:fillRect/>
          </a:stretch>
        </p:blipFill>
        <p:spPr>
          <a:xfrm>
            <a:off x="5182575" y="3701900"/>
            <a:ext cx="6660026" cy="3106949"/>
          </a:xfrm>
          <a:prstGeom prst="rect">
            <a:avLst/>
          </a:prstGeom>
          <a:noFill/>
          <a:ln>
            <a:noFill/>
          </a:ln>
        </p:spPr>
      </p:pic>
      <p:pic>
        <p:nvPicPr>
          <p:cNvPr id="212" name="Google Shape;212;p30"/>
          <p:cNvPicPr preferRelativeResize="0"/>
          <p:nvPr/>
        </p:nvPicPr>
        <p:blipFill>
          <a:blip r:embed="rId4">
            <a:alphaModFix/>
          </a:blip>
          <a:stretch>
            <a:fillRect/>
          </a:stretch>
        </p:blipFill>
        <p:spPr>
          <a:xfrm>
            <a:off x="5000725" y="139950"/>
            <a:ext cx="6841874" cy="3394326"/>
          </a:xfrm>
          <a:prstGeom prst="rect">
            <a:avLst/>
          </a:prstGeom>
          <a:noFill/>
          <a:ln>
            <a:noFill/>
          </a:ln>
        </p:spPr>
      </p:pic>
      <p:pic>
        <p:nvPicPr>
          <p:cNvPr id="213" name="Google Shape;213;p30"/>
          <p:cNvPicPr preferRelativeResize="0"/>
          <p:nvPr/>
        </p:nvPicPr>
        <p:blipFill>
          <a:blip r:embed="rId5">
            <a:alphaModFix/>
          </a:blip>
          <a:stretch>
            <a:fillRect/>
          </a:stretch>
        </p:blipFill>
        <p:spPr>
          <a:xfrm>
            <a:off x="48875" y="2353050"/>
            <a:ext cx="4951849" cy="3758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457200" lvl="0" marL="0" rtl="0" algn="l">
              <a:spcBef>
                <a:spcPts val="0"/>
              </a:spcBef>
              <a:spcAft>
                <a:spcPts val="0"/>
              </a:spcAft>
              <a:buNone/>
            </a:pPr>
            <a:r>
              <a:rPr lang="en-US">
                <a:solidFill>
                  <a:srgbClr val="FF6600"/>
                </a:solidFill>
              </a:rPr>
              <a:t>Client Diversity contd.  </a:t>
            </a:r>
            <a:endParaRPr>
              <a:solidFill>
                <a:srgbClr val="FF6600"/>
              </a:solidFill>
            </a:endParaRPr>
          </a:p>
        </p:txBody>
      </p:sp>
      <p:sp>
        <p:nvSpPr>
          <p:cNvPr id="219" name="Google Shape;219;p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Clr>
                <a:schemeClr val="dk1"/>
              </a:buClr>
              <a:buSzPts val="1100"/>
              <a:buFont typeface="Arial"/>
              <a:buNone/>
            </a:pPr>
            <a:r>
              <a:rPr lang="en-US" sz="2700"/>
              <a:t>It’s important for every business to have diverse clients so that they don’t rely on any single demographic and instead bring in revenue from lots of different types of people. In the graphs from the previous side, we can see that the client makeups are very similar for both companies. For this reason, we will not give either an advantage in this category. </a:t>
            </a:r>
            <a:endParaRPr sz="2700"/>
          </a:p>
          <a:p>
            <a:pPr indent="0" lvl="0" marL="0" rtl="0" algn="l">
              <a:lnSpc>
                <a:spcPct val="150000"/>
              </a:lnSpc>
              <a:spcBef>
                <a:spcPts val="1000"/>
              </a:spcBef>
              <a:spcAft>
                <a:spcPts val="0"/>
              </a:spcAft>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2800">
              <a:solidFill>
                <a:srgbClr val="FF6600"/>
              </a:solidFill>
            </a:endParaRPr>
          </a:p>
          <a:p>
            <a:pPr indent="457200" lvl="0" marL="457200" rtl="0" algn="just">
              <a:lnSpc>
                <a:spcPct val="90000"/>
              </a:lnSpc>
              <a:spcBef>
                <a:spcPts val="1000"/>
              </a:spcBef>
              <a:spcAft>
                <a:spcPts val="0"/>
              </a:spcAft>
              <a:buClr>
                <a:srgbClr val="FF6600"/>
              </a:buClr>
              <a:buSzPts val="2800"/>
              <a:buNone/>
            </a:pPr>
            <a:r>
              <a:t/>
            </a:r>
            <a:endParaRPr sz="2800">
              <a:solidFill>
                <a:srgbClr val="FF6600"/>
              </a:solidFill>
            </a:endParaRPr>
          </a:p>
          <a:p>
            <a:pPr indent="457200" lvl="0" marL="457200" rtl="0" algn="just">
              <a:lnSpc>
                <a:spcPct val="90000"/>
              </a:lnSpc>
              <a:spcBef>
                <a:spcPts val="1000"/>
              </a:spcBef>
              <a:spcAft>
                <a:spcPts val="0"/>
              </a:spcAft>
              <a:buClr>
                <a:srgbClr val="FF6600"/>
              </a:buClr>
              <a:buSzPts val="2800"/>
              <a:buNone/>
            </a:pPr>
            <a:r>
              <a:rPr lang="en-US" sz="2800">
                <a:solidFill>
                  <a:srgbClr val="FF6600"/>
                </a:solidFill>
              </a:rPr>
              <a:t>Problem Background (4)</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Understanding</a:t>
            </a:r>
            <a:r>
              <a:rPr lang="en-US" sz="2800">
                <a:solidFill>
                  <a:srgbClr val="FF6600"/>
                </a:solidFill>
              </a:rPr>
              <a:t> </a:t>
            </a:r>
            <a:r>
              <a:rPr lang="en-US" sz="2800">
                <a:solidFill>
                  <a:srgbClr val="FF6600"/>
                </a:solidFill>
              </a:rPr>
              <a:t>the Problem (5-6)</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Assembling the Master (7-13)</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Master EDA and Analysis (14- 20)</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 (21)</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457200" lvl="0" marL="0" rtl="0" algn="l">
              <a:spcBef>
                <a:spcPts val="0"/>
              </a:spcBef>
              <a:spcAft>
                <a:spcPts val="0"/>
              </a:spcAft>
              <a:buNone/>
            </a:pPr>
            <a:r>
              <a:rPr lang="en-US">
                <a:solidFill>
                  <a:srgbClr val="FF6600"/>
                </a:solidFill>
              </a:rPr>
              <a:t>Recommendations</a:t>
            </a:r>
            <a:endParaRPr>
              <a:solidFill>
                <a:srgbClr val="FF6600"/>
              </a:solidFill>
            </a:endParaRPr>
          </a:p>
        </p:txBody>
      </p:sp>
      <p:sp>
        <p:nvSpPr>
          <p:cNvPr id="225" name="Google Shape;225;p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500"/>
              <a:t>We analyzed the two cab companies in each of the </a:t>
            </a:r>
            <a:r>
              <a:rPr lang="en-US" sz="2500"/>
              <a:t>following</a:t>
            </a:r>
            <a:r>
              <a:rPr lang="en-US" sz="2500"/>
              <a:t> areas: </a:t>
            </a:r>
            <a:endParaRPr sz="2500"/>
          </a:p>
          <a:p>
            <a:pPr indent="-323850" lvl="0" marL="457200" rtl="0" algn="l">
              <a:spcBef>
                <a:spcPts val="1000"/>
              </a:spcBef>
              <a:spcAft>
                <a:spcPts val="0"/>
              </a:spcAft>
              <a:buSzPts val="1500"/>
              <a:buChar char="•"/>
            </a:pPr>
            <a:r>
              <a:rPr lang="en-US" sz="2500"/>
              <a:t>Customer Traffic</a:t>
            </a:r>
            <a:endParaRPr sz="2500"/>
          </a:p>
          <a:p>
            <a:pPr indent="-323850" lvl="0" marL="457200" rtl="0" algn="l">
              <a:spcBef>
                <a:spcPts val="0"/>
              </a:spcBef>
              <a:spcAft>
                <a:spcPts val="0"/>
              </a:spcAft>
              <a:buSzPts val="1500"/>
              <a:buChar char="•"/>
            </a:pPr>
            <a:r>
              <a:rPr lang="en-US" sz="2500"/>
              <a:t>Customer Satisfaction</a:t>
            </a:r>
            <a:endParaRPr sz="2500"/>
          </a:p>
          <a:p>
            <a:pPr indent="-323850" lvl="0" marL="457200" rtl="0" algn="l">
              <a:spcBef>
                <a:spcPts val="0"/>
              </a:spcBef>
              <a:spcAft>
                <a:spcPts val="0"/>
              </a:spcAft>
              <a:buSzPts val="1500"/>
              <a:buChar char="•"/>
            </a:pPr>
            <a:r>
              <a:rPr lang="en-US" sz="2500"/>
              <a:t>Trip Diversity</a:t>
            </a:r>
            <a:endParaRPr sz="2500"/>
          </a:p>
          <a:p>
            <a:pPr indent="-323850" lvl="0" marL="457200" rtl="0" algn="l">
              <a:spcBef>
                <a:spcPts val="0"/>
              </a:spcBef>
              <a:spcAft>
                <a:spcPts val="0"/>
              </a:spcAft>
              <a:buSzPts val="1500"/>
              <a:buChar char="•"/>
            </a:pPr>
            <a:r>
              <a:rPr lang="en-US" sz="2500"/>
              <a:t>Trip Efficiency </a:t>
            </a:r>
            <a:endParaRPr sz="2500"/>
          </a:p>
          <a:p>
            <a:pPr indent="-323850" lvl="0" marL="457200" rtl="0" algn="l">
              <a:spcBef>
                <a:spcPts val="0"/>
              </a:spcBef>
              <a:spcAft>
                <a:spcPts val="0"/>
              </a:spcAft>
              <a:buSzPts val="1500"/>
              <a:buChar char="•"/>
            </a:pPr>
            <a:r>
              <a:rPr lang="en-US" sz="2500"/>
              <a:t>“Big City </a:t>
            </a:r>
            <a:r>
              <a:rPr lang="en-US" sz="2500"/>
              <a:t>Presence</a:t>
            </a:r>
            <a:r>
              <a:rPr lang="en-US" sz="2500"/>
              <a:t>” </a:t>
            </a:r>
            <a:endParaRPr sz="2500"/>
          </a:p>
          <a:p>
            <a:pPr indent="-323850" lvl="0" marL="457200" rtl="0" algn="l">
              <a:spcBef>
                <a:spcPts val="0"/>
              </a:spcBef>
              <a:spcAft>
                <a:spcPts val="0"/>
              </a:spcAft>
              <a:buSzPts val="1500"/>
              <a:buChar char="•"/>
            </a:pPr>
            <a:r>
              <a:rPr lang="en-US" sz="2500"/>
              <a:t>Client Diversity</a:t>
            </a:r>
            <a:endParaRPr sz="2500"/>
          </a:p>
          <a:p>
            <a:pPr indent="0" lvl="0" marL="0" rtl="0" algn="l">
              <a:spcBef>
                <a:spcPts val="1000"/>
              </a:spcBef>
              <a:spcAft>
                <a:spcPts val="0"/>
              </a:spcAft>
              <a:buNone/>
            </a:pPr>
            <a:r>
              <a:rPr lang="en-US" sz="2500"/>
              <a:t>In all but one of these areas, the </a:t>
            </a:r>
            <a:r>
              <a:rPr b="1" lang="en-US" sz="2500"/>
              <a:t>Yellow Cab Company </a:t>
            </a:r>
            <a:r>
              <a:rPr lang="en-US" sz="2500"/>
              <a:t>outperformed the Pink Cab Company. For </a:t>
            </a:r>
            <a:r>
              <a:rPr lang="en-US" sz="2500"/>
              <a:t>this reason, </a:t>
            </a:r>
            <a:r>
              <a:rPr b="1" lang="en-US" sz="2500"/>
              <a:t>I can confidently say that my informed recommendation will be to invest in the Yellow Cab Company. </a:t>
            </a:r>
            <a:endParaRPr b="1" sz="2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a:solidFill>
                  <a:srgbClr val="FF6600"/>
                </a:solidFill>
              </a:rPr>
              <a:t> </a:t>
            </a:r>
            <a:endParaRPr b="1">
              <a:solidFill>
                <a:srgbClr val="FF6600"/>
              </a:solidFill>
            </a:endParaRPr>
          </a:p>
        </p:txBody>
      </p:sp>
      <p:pic>
        <p:nvPicPr>
          <p:cNvPr id="231" name="Google Shape;231;p3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32" name="Google Shape;232;p33"/>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457200" lvl="0" marL="0" rtl="0" algn="l">
              <a:spcBef>
                <a:spcPts val="0"/>
              </a:spcBef>
              <a:spcAft>
                <a:spcPts val="0"/>
              </a:spcAft>
              <a:buNone/>
            </a:pPr>
            <a:r>
              <a:rPr lang="en-US">
                <a:solidFill>
                  <a:srgbClr val="FF6600"/>
                </a:solidFill>
              </a:rPr>
              <a:t>Problem Background</a:t>
            </a:r>
            <a:endParaRPr>
              <a:solidFill>
                <a:srgbClr val="FF6600"/>
              </a:solidFill>
            </a:endParaRPr>
          </a:p>
        </p:txBody>
      </p:sp>
      <p:sp>
        <p:nvSpPr>
          <p:cNvPr id="98" name="Google Shape;98;p15"/>
          <p:cNvSpPr txBox="1"/>
          <p:nvPr>
            <p:ph idx="1" type="body"/>
          </p:nvPr>
        </p:nvSpPr>
        <p:spPr>
          <a:xfrm>
            <a:off x="838200" y="2042350"/>
            <a:ext cx="10515600" cy="4134600"/>
          </a:xfrm>
          <a:prstGeom prst="rect">
            <a:avLst/>
          </a:prstGeom>
        </p:spPr>
        <p:txBody>
          <a:bodyPr anchorCtr="0" anchor="t" bIns="45700" lIns="91425" spcFirstLastPara="1" rIns="91425" wrap="square" tIns="45700">
            <a:noAutofit/>
          </a:bodyPr>
          <a:lstStyle/>
          <a:p>
            <a:pPr indent="-342900" lvl="0" marL="457200" rtl="0" algn="l">
              <a:lnSpc>
                <a:spcPct val="200000"/>
              </a:lnSpc>
              <a:spcBef>
                <a:spcPts val="900"/>
              </a:spcBef>
              <a:spcAft>
                <a:spcPts val="0"/>
              </a:spcAft>
              <a:buSzPts val="1800"/>
              <a:buChar char="-"/>
            </a:pPr>
            <a:r>
              <a:rPr lang="en-US" sz="1800">
                <a:highlight>
                  <a:srgbClr val="FFFFFF"/>
                </a:highlight>
                <a:latin typeface="Arial"/>
                <a:ea typeface="Arial"/>
                <a:cs typeface="Arial"/>
                <a:sym typeface="Aria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sz="1800">
              <a:highlight>
                <a:srgbClr val="FFFFFF"/>
              </a:highlight>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US" sz="1800">
                <a:highlight>
                  <a:srgbClr val="FFFFFF"/>
                </a:highlight>
                <a:latin typeface="Arial"/>
                <a:ea typeface="Arial"/>
                <a:cs typeface="Arial"/>
                <a:sym typeface="Arial"/>
              </a:rPr>
              <a:t>We have been provided with multiple datasets on the two companies. We need to analyze these in order to obtain actionable insights which will be presented to XYZ’s Executive team. </a:t>
            </a:r>
            <a:endParaRPr sz="1800">
              <a:highlight>
                <a:srgbClr val="FFFFFF"/>
              </a:highlight>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US" sz="1800">
                <a:highlight>
                  <a:srgbClr val="FFFFFF"/>
                </a:highlight>
                <a:latin typeface="Arial"/>
                <a:ea typeface="Arial"/>
                <a:cs typeface="Arial"/>
                <a:sym typeface="Arial"/>
              </a:rPr>
              <a:t>We will look at several different areas of the cab industry that we think are important to consider when planning an investment decision. </a:t>
            </a:r>
            <a:endParaRPr sz="1800">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6600"/>
                </a:solidFill>
              </a:rPr>
              <a:t>	Understanding the Problem </a:t>
            </a:r>
            <a:endParaRPr>
              <a:solidFill>
                <a:srgbClr val="FF6600"/>
              </a:solidFill>
            </a:endParaRPr>
          </a:p>
        </p:txBody>
      </p:sp>
      <p:sp>
        <p:nvSpPr>
          <p:cNvPr id="104" name="Google Shape;104;p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400050" lvl="0" marL="457200" rtl="0" algn="l">
              <a:lnSpc>
                <a:spcPct val="200000"/>
              </a:lnSpc>
              <a:spcBef>
                <a:spcPts val="1000"/>
              </a:spcBef>
              <a:spcAft>
                <a:spcPts val="0"/>
              </a:spcAft>
              <a:buSzPts val="2700"/>
              <a:buChar char="-"/>
            </a:pPr>
            <a:r>
              <a:rPr lang="en-US" sz="2700"/>
              <a:t>4 datasets: Cab_Data, City, Customer_ID, Transaction_ID</a:t>
            </a:r>
            <a:endParaRPr sz="2700"/>
          </a:p>
          <a:p>
            <a:pPr indent="-400050" lvl="0" marL="457200" rtl="0" algn="l">
              <a:lnSpc>
                <a:spcPct val="200000"/>
              </a:lnSpc>
              <a:spcBef>
                <a:spcPts val="0"/>
              </a:spcBef>
              <a:spcAft>
                <a:spcPts val="0"/>
              </a:spcAft>
              <a:buSzPts val="2700"/>
              <a:buChar char="-"/>
            </a:pPr>
            <a:r>
              <a:rPr lang="en-US" sz="2700"/>
              <a:t>Two cab companies: </a:t>
            </a:r>
            <a:r>
              <a:rPr b="1" lang="en-US" sz="2700"/>
              <a:t>Pink Cab </a:t>
            </a:r>
            <a:r>
              <a:rPr lang="en-US" sz="2700"/>
              <a:t>and </a:t>
            </a:r>
            <a:r>
              <a:rPr b="1" lang="en-US" sz="2700"/>
              <a:t>Yellow Cab</a:t>
            </a:r>
            <a:endParaRPr b="1" sz="2700"/>
          </a:p>
          <a:p>
            <a:pPr indent="-400050" lvl="0" marL="457200" rtl="0" algn="l">
              <a:lnSpc>
                <a:spcPct val="200000"/>
              </a:lnSpc>
              <a:spcBef>
                <a:spcPts val="0"/>
              </a:spcBef>
              <a:spcAft>
                <a:spcPts val="0"/>
              </a:spcAft>
              <a:buSzPts val="2700"/>
              <a:buChar char="-"/>
            </a:pPr>
            <a:r>
              <a:rPr lang="en-US" sz="2700"/>
              <a:t>Each company operates in the same 19 cities</a:t>
            </a:r>
            <a:endParaRPr sz="2700"/>
          </a:p>
          <a:p>
            <a:pPr indent="-400050" lvl="0" marL="457200" rtl="0" algn="l">
              <a:lnSpc>
                <a:spcPct val="200000"/>
              </a:lnSpc>
              <a:spcBef>
                <a:spcPts val="0"/>
              </a:spcBef>
              <a:spcAft>
                <a:spcPts val="0"/>
              </a:spcAft>
              <a:buSzPts val="2700"/>
              <a:buChar char="-"/>
            </a:pPr>
            <a:r>
              <a:rPr lang="en-US" sz="2700"/>
              <a:t>Time period: 01/01/2016 - 12/31/2018</a:t>
            </a:r>
            <a:endParaRPr sz="2700"/>
          </a:p>
          <a:p>
            <a:pPr indent="-400050" lvl="0" marL="457200" rtl="0" algn="l">
              <a:lnSpc>
                <a:spcPct val="200000"/>
              </a:lnSpc>
              <a:spcBef>
                <a:spcPts val="0"/>
              </a:spcBef>
              <a:spcAft>
                <a:spcPts val="0"/>
              </a:spcAft>
              <a:buSzPts val="2700"/>
              <a:buChar char="-"/>
            </a:pPr>
            <a:r>
              <a:rPr lang="en-US" sz="2700"/>
              <a:t>Two methods of pay: Card and Cash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6600"/>
                </a:solidFill>
              </a:rPr>
              <a:t>	Assumptions Made </a:t>
            </a:r>
            <a:endParaRPr>
              <a:solidFill>
                <a:srgbClr val="FF6600"/>
              </a:solidFill>
            </a:endParaRPr>
          </a:p>
        </p:txBody>
      </p:sp>
      <p:sp>
        <p:nvSpPr>
          <p:cNvPr id="110" name="Google Shape;110;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30200" lvl="0" marL="457200" rtl="0" algn="l">
              <a:lnSpc>
                <a:spcPct val="200000"/>
              </a:lnSpc>
              <a:spcBef>
                <a:spcPts val="1000"/>
              </a:spcBef>
              <a:spcAft>
                <a:spcPts val="0"/>
              </a:spcAft>
              <a:buSzPts val="1600"/>
              <a:buChar char="-"/>
            </a:pPr>
            <a:r>
              <a:rPr lang="en-US" sz="1600"/>
              <a:t>Although the time period stated in the problem was 01/31/2016 to 12/31/2018, I assume the actual time period is 01/01/2016 to 12/31/2018 since the difference between the max and min dates in the Date column is 1095 and there are only 1066 unique calendar days between the posted time period. </a:t>
            </a:r>
            <a:endParaRPr sz="1600"/>
          </a:p>
          <a:p>
            <a:pPr indent="-330200" lvl="0" marL="457200" rtl="0" algn="l">
              <a:lnSpc>
                <a:spcPct val="200000"/>
              </a:lnSpc>
              <a:spcBef>
                <a:spcPts val="0"/>
              </a:spcBef>
              <a:spcAft>
                <a:spcPts val="0"/>
              </a:spcAft>
              <a:buSzPts val="1600"/>
              <a:buChar char="-"/>
            </a:pPr>
            <a:r>
              <a:rPr lang="en-US" sz="1600"/>
              <a:t>I assume the Users feature represents the total number of users in the given city for the two </a:t>
            </a:r>
            <a:r>
              <a:rPr lang="en-US" sz="1600"/>
              <a:t>companies </a:t>
            </a:r>
            <a:r>
              <a:rPr i="1" lang="en-US" sz="1600"/>
              <a:t>combined. </a:t>
            </a:r>
            <a:endParaRPr sz="1600"/>
          </a:p>
          <a:p>
            <a:pPr indent="-330200" lvl="0" marL="457200" rtl="0" algn="l">
              <a:lnSpc>
                <a:spcPct val="200000"/>
              </a:lnSpc>
              <a:spcBef>
                <a:spcPts val="0"/>
              </a:spcBef>
              <a:spcAft>
                <a:spcPts val="0"/>
              </a:spcAft>
              <a:buSzPts val="1600"/>
              <a:buChar char="-"/>
            </a:pPr>
            <a:r>
              <a:rPr lang="en-US" sz="1600"/>
              <a:t>I assume that trips where a customer spent more than 20% of their monthly income on a single ride were outliers and most likely incorrect. </a:t>
            </a:r>
            <a:endParaRPr sz="1600"/>
          </a:p>
          <a:p>
            <a:pPr indent="-330200" lvl="0" marL="457200" rtl="0" algn="l">
              <a:lnSpc>
                <a:spcPct val="200000"/>
              </a:lnSpc>
              <a:spcBef>
                <a:spcPts val="0"/>
              </a:spcBef>
              <a:spcAft>
                <a:spcPts val="0"/>
              </a:spcAft>
              <a:buSzPts val="1600"/>
              <a:buChar char="-"/>
            </a:pPr>
            <a:r>
              <a:rPr lang="en-US" sz="1600"/>
              <a:t>I assume that any trips with the same Customer_ID, Date, Cost, and Revenue were duplicates since it is very unlikely that two trips by the same person in the same day would have all of these features identical.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457200" lvl="0" marL="0" rtl="0" algn="l">
              <a:spcBef>
                <a:spcPts val="0"/>
              </a:spcBef>
              <a:spcAft>
                <a:spcPts val="0"/>
              </a:spcAft>
              <a:buNone/>
            </a:pPr>
            <a:r>
              <a:rPr lang="en-US">
                <a:solidFill>
                  <a:srgbClr val="FF6600"/>
                </a:solidFill>
              </a:rPr>
              <a:t>Assembling the Master Dataset</a:t>
            </a:r>
            <a:endParaRPr>
              <a:solidFill>
                <a:srgbClr val="FF6600"/>
              </a:solidFill>
            </a:endParaRPr>
          </a:p>
        </p:txBody>
      </p:sp>
      <p:sp>
        <p:nvSpPr>
          <p:cNvPr id="116" name="Google Shape;116;p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00050" lvl="0" marL="457200" rtl="0" algn="l">
              <a:lnSpc>
                <a:spcPct val="200000"/>
              </a:lnSpc>
              <a:spcBef>
                <a:spcPts val="1000"/>
              </a:spcBef>
              <a:spcAft>
                <a:spcPts val="0"/>
              </a:spcAft>
              <a:buSzPts val="2700"/>
              <a:buChar char="-"/>
            </a:pPr>
            <a:r>
              <a:rPr lang="en-US" sz="2700"/>
              <a:t>There were three main steps I took while assembling the master dataset:</a:t>
            </a:r>
            <a:endParaRPr sz="2700"/>
          </a:p>
          <a:p>
            <a:pPr indent="-374650" lvl="0" marL="914400" rtl="0" algn="l">
              <a:lnSpc>
                <a:spcPct val="200000"/>
              </a:lnSpc>
              <a:spcBef>
                <a:spcPts val="0"/>
              </a:spcBef>
              <a:spcAft>
                <a:spcPts val="0"/>
              </a:spcAft>
              <a:buSzPts val="2300"/>
              <a:buChar char="●"/>
            </a:pPr>
            <a:r>
              <a:rPr lang="en-US" sz="2300"/>
              <a:t>Feature Engineering</a:t>
            </a:r>
            <a:endParaRPr sz="2300"/>
          </a:p>
          <a:p>
            <a:pPr indent="-374650" lvl="0" marL="914400" rtl="0" algn="l">
              <a:lnSpc>
                <a:spcPct val="200000"/>
              </a:lnSpc>
              <a:spcBef>
                <a:spcPts val="0"/>
              </a:spcBef>
              <a:spcAft>
                <a:spcPts val="0"/>
              </a:spcAft>
              <a:buSzPts val="2300"/>
              <a:buChar char="●"/>
            </a:pPr>
            <a:r>
              <a:rPr lang="en-US" sz="2300"/>
              <a:t>Joining Tables </a:t>
            </a:r>
            <a:endParaRPr sz="2300"/>
          </a:p>
          <a:p>
            <a:pPr indent="-374650" lvl="0" marL="914400" rtl="0" algn="l">
              <a:lnSpc>
                <a:spcPct val="200000"/>
              </a:lnSpc>
              <a:spcBef>
                <a:spcPts val="0"/>
              </a:spcBef>
              <a:spcAft>
                <a:spcPts val="0"/>
              </a:spcAft>
              <a:buSzPts val="2300"/>
              <a:buChar char="●"/>
            </a:pPr>
            <a:r>
              <a:rPr lang="en-US" sz="2300"/>
              <a:t>Cleaning the Master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6600"/>
                </a:solidFill>
              </a:rPr>
              <a:t>	Feature Engineering </a:t>
            </a:r>
            <a:endParaRPr>
              <a:solidFill>
                <a:srgbClr val="FF6600"/>
              </a:solidFill>
            </a:endParaRPr>
          </a:p>
        </p:txBody>
      </p:sp>
      <p:sp>
        <p:nvSpPr>
          <p:cNvPr id="122" name="Google Shape;122;p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10000"/>
          </a:bodyPr>
          <a:lstStyle/>
          <a:p>
            <a:pPr indent="-334327" lvl="0" marL="457200" rtl="0" algn="l">
              <a:spcBef>
                <a:spcPts val="1000"/>
              </a:spcBef>
              <a:spcAft>
                <a:spcPts val="0"/>
              </a:spcAft>
              <a:buSzPct val="64285"/>
              <a:buChar char="-"/>
            </a:pPr>
            <a:r>
              <a:rPr lang="en-US"/>
              <a:t>In total, I created 4 </a:t>
            </a:r>
            <a:r>
              <a:rPr lang="en-US"/>
              <a:t>additional features from the ones we were provided: </a:t>
            </a:r>
            <a:endParaRPr/>
          </a:p>
          <a:p>
            <a:pPr indent="0" lvl="0" marL="914400" rtl="0" algn="l">
              <a:spcBef>
                <a:spcPts val="1000"/>
              </a:spcBef>
              <a:spcAft>
                <a:spcPts val="0"/>
              </a:spcAft>
              <a:buNone/>
            </a:pPr>
            <a:r>
              <a:t/>
            </a:r>
            <a:endParaRPr b="1" sz="2200"/>
          </a:p>
          <a:p>
            <a:pPr indent="-370046" lvl="0" marL="457200" rtl="0" algn="l">
              <a:lnSpc>
                <a:spcPct val="150000"/>
              </a:lnSpc>
              <a:spcBef>
                <a:spcPts val="1000"/>
              </a:spcBef>
              <a:spcAft>
                <a:spcPts val="0"/>
              </a:spcAft>
              <a:buSzPct val="100000"/>
              <a:buChar char="•"/>
            </a:pPr>
            <a:r>
              <a:rPr b="1" lang="en-US" sz="2408"/>
              <a:t>Profit</a:t>
            </a:r>
            <a:r>
              <a:rPr lang="en-US" sz="2408"/>
              <a:t> (How much the company made on a single trip) : [Price Charged - Cost of Trip]</a:t>
            </a:r>
            <a:endParaRPr sz="2408"/>
          </a:p>
          <a:p>
            <a:pPr indent="-370046" lvl="0" marL="457200" rtl="0" algn="l">
              <a:lnSpc>
                <a:spcPct val="150000"/>
              </a:lnSpc>
              <a:spcBef>
                <a:spcPts val="0"/>
              </a:spcBef>
              <a:spcAft>
                <a:spcPts val="0"/>
              </a:spcAft>
              <a:buSzPct val="100000"/>
              <a:buChar char="•"/>
            </a:pPr>
            <a:r>
              <a:rPr b="1" lang="en-US" sz="2408"/>
              <a:t>Price per KM</a:t>
            </a:r>
            <a:r>
              <a:rPr lang="en-US" sz="2408"/>
              <a:t> (How much the company made per KM on a single trip) : [Price Charged / KM Travelled] </a:t>
            </a:r>
            <a:endParaRPr sz="2408"/>
          </a:p>
          <a:p>
            <a:pPr indent="-370046" lvl="0" marL="457200" rtl="0" algn="l">
              <a:lnSpc>
                <a:spcPct val="150000"/>
              </a:lnSpc>
              <a:spcBef>
                <a:spcPts val="0"/>
              </a:spcBef>
              <a:spcAft>
                <a:spcPts val="0"/>
              </a:spcAft>
              <a:buSzPct val="100000"/>
              <a:buChar char="•"/>
            </a:pPr>
            <a:r>
              <a:rPr b="1" lang="en-US" sz="2408"/>
              <a:t>City Per </a:t>
            </a:r>
            <a:r>
              <a:rPr lang="en-US" sz="2408"/>
              <a:t>(Percent of city that use one of the two companies) : [Users / Population]</a:t>
            </a:r>
            <a:endParaRPr sz="2408"/>
          </a:p>
          <a:p>
            <a:pPr indent="-370046" lvl="0" marL="457200" rtl="0" algn="l">
              <a:lnSpc>
                <a:spcPct val="150000"/>
              </a:lnSpc>
              <a:spcBef>
                <a:spcPts val="0"/>
              </a:spcBef>
              <a:spcAft>
                <a:spcPts val="0"/>
              </a:spcAft>
              <a:buSzPct val="100000"/>
              <a:buChar char="•"/>
            </a:pPr>
            <a:r>
              <a:rPr b="1" lang="en-US" sz="2408"/>
              <a:t>Percent of Income </a:t>
            </a:r>
            <a:r>
              <a:rPr lang="en-US" sz="2408"/>
              <a:t>(Percent of monthly income that a customer spends on a single trip) : [Price Charged / Income (USD/Month)</a:t>
            </a:r>
            <a:endParaRPr sz="2408"/>
          </a:p>
          <a:p>
            <a:pPr indent="0" lvl="0" marL="0" rtl="0" algn="l">
              <a:spcBef>
                <a:spcPts val="1000"/>
              </a:spcBef>
              <a:spcAft>
                <a:spcPts val="0"/>
              </a:spcAft>
              <a:buNone/>
            </a:pPr>
            <a:r>
              <a:t/>
            </a:r>
            <a:endParaRPr sz="2408"/>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6600"/>
                </a:solidFill>
              </a:rPr>
              <a:t>	Feature Engineering contd. </a:t>
            </a:r>
            <a:endParaRPr>
              <a:solidFill>
                <a:srgbClr val="FF6600"/>
              </a:solidFill>
            </a:endParaRPr>
          </a:p>
        </p:txBody>
      </p:sp>
      <p:sp>
        <p:nvSpPr>
          <p:cNvPr id="128" name="Google Shape;128;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Outside of creating new features, we also need to modify the values of some of the features: </a:t>
            </a:r>
            <a:endParaRPr/>
          </a:p>
          <a:p>
            <a:pPr indent="-355600" lvl="0" marL="914400" rtl="0" algn="l">
              <a:lnSpc>
                <a:spcPct val="150000"/>
              </a:lnSpc>
              <a:spcBef>
                <a:spcPts val="0"/>
              </a:spcBef>
              <a:spcAft>
                <a:spcPts val="0"/>
              </a:spcAft>
              <a:buSzPts val="2000"/>
              <a:buChar char="●"/>
            </a:pPr>
            <a:r>
              <a:rPr b="1" lang="en-US" sz="3000"/>
              <a:t>Users</a:t>
            </a:r>
            <a:r>
              <a:rPr lang="en-US" sz="3000"/>
              <a:t>: delete all commas so the value can be a float instead of a string </a:t>
            </a:r>
            <a:endParaRPr sz="3000"/>
          </a:p>
          <a:p>
            <a:pPr indent="-355600" lvl="0" marL="914400" rtl="0" algn="l">
              <a:lnSpc>
                <a:spcPct val="150000"/>
              </a:lnSpc>
              <a:spcBef>
                <a:spcPts val="0"/>
              </a:spcBef>
              <a:spcAft>
                <a:spcPts val="0"/>
              </a:spcAft>
              <a:buSzPts val="2000"/>
              <a:buChar char="●"/>
            </a:pPr>
            <a:r>
              <a:rPr b="1" lang="en-US" sz="3000"/>
              <a:t>Population</a:t>
            </a:r>
            <a:r>
              <a:rPr lang="en-US" sz="3000"/>
              <a:t>: delete</a:t>
            </a:r>
            <a:r>
              <a:rPr lang="en-US" sz="3000"/>
              <a:t> all commas so the value can be a float instead of a string </a:t>
            </a:r>
            <a:endParaRPr sz="3000"/>
          </a:p>
          <a:p>
            <a:pPr indent="-355600" lvl="0" marL="914400" rtl="0" algn="l">
              <a:lnSpc>
                <a:spcPct val="150000"/>
              </a:lnSpc>
              <a:spcBef>
                <a:spcPts val="0"/>
              </a:spcBef>
              <a:spcAft>
                <a:spcPts val="0"/>
              </a:spcAft>
              <a:buSzPts val="2000"/>
              <a:buChar char="●"/>
            </a:pPr>
            <a:r>
              <a:rPr b="1" lang="en-US" sz="3000"/>
              <a:t>Gender</a:t>
            </a:r>
            <a:r>
              <a:rPr lang="en-US" sz="3000"/>
              <a:t>: Change male and female to 1 and 0 respectively </a:t>
            </a:r>
            <a:endParaRPr sz="3000"/>
          </a:p>
          <a:p>
            <a:pPr indent="0" lvl="0" marL="1371600" rtl="0" algn="l">
              <a:spcBef>
                <a:spcPts val="1000"/>
              </a:spcBef>
              <a:spcAft>
                <a:spcPts val="0"/>
              </a:spcAft>
              <a:buNone/>
            </a:pPr>
            <a:r>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0" y="0"/>
            <a:ext cx="12192000" cy="1633200"/>
          </a:xfrm>
          <a:prstGeom prst="rect">
            <a:avLst/>
          </a:prstGeom>
          <a:solidFill>
            <a:srgbClr val="3B3B3B"/>
          </a:solidFill>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6600"/>
                </a:solidFill>
              </a:rPr>
              <a:t>	Joining Tables </a:t>
            </a:r>
            <a:endParaRPr>
              <a:solidFill>
                <a:srgbClr val="FF6600"/>
              </a:solidFill>
            </a:endParaRPr>
          </a:p>
        </p:txBody>
      </p:sp>
      <p:sp>
        <p:nvSpPr>
          <p:cNvPr id="134" name="Google Shape;134;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After engineering the features, our 4 tables look like this: </a:t>
            </a:r>
            <a:endParaRPr/>
          </a:p>
          <a:p>
            <a:pPr indent="0" lvl="0" marL="457200" rtl="0" algn="l">
              <a:spcBef>
                <a:spcPts val="1000"/>
              </a:spcBef>
              <a:spcAft>
                <a:spcPts val="0"/>
              </a:spcAft>
              <a:buNone/>
            </a:pPr>
            <a:r>
              <a:t/>
            </a:r>
            <a:endParaRPr/>
          </a:p>
        </p:txBody>
      </p:sp>
      <p:sp>
        <p:nvSpPr>
          <p:cNvPr id="135" name="Google Shape;135;p21"/>
          <p:cNvSpPr txBox="1"/>
          <p:nvPr/>
        </p:nvSpPr>
        <p:spPr>
          <a:xfrm>
            <a:off x="1067775" y="2504600"/>
            <a:ext cx="99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Cab_Data</a:t>
            </a:r>
            <a:r>
              <a:rPr lang="en-US">
                <a:latin typeface="Calibri"/>
                <a:ea typeface="Calibri"/>
                <a:cs typeface="Calibri"/>
                <a:sym typeface="Calibri"/>
              </a:rPr>
              <a:t>:</a:t>
            </a:r>
            <a:endParaRPr>
              <a:latin typeface="Calibri"/>
              <a:ea typeface="Calibri"/>
              <a:cs typeface="Calibri"/>
              <a:sym typeface="Calibri"/>
            </a:endParaRPr>
          </a:p>
        </p:txBody>
      </p:sp>
      <p:pic>
        <p:nvPicPr>
          <p:cNvPr id="136" name="Google Shape;136;p21"/>
          <p:cNvPicPr preferRelativeResize="0"/>
          <p:nvPr/>
        </p:nvPicPr>
        <p:blipFill>
          <a:blip r:embed="rId3">
            <a:alphaModFix/>
          </a:blip>
          <a:stretch>
            <a:fillRect/>
          </a:stretch>
        </p:blipFill>
        <p:spPr>
          <a:xfrm>
            <a:off x="306450" y="2944925"/>
            <a:ext cx="5215426" cy="1240500"/>
          </a:xfrm>
          <a:prstGeom prst="rect">
            <a:avLst/>
          </a:prstGeom>
          <a:noFill/>
          <a:ln>
            <a:noFill/>
          </a:ln>
        </p:spPr>
      </p:pic>
      <p:sp>
        <p:nvSpPr>
          <p:cNvPr id="137" name="Google Shape;137;p21"/>
          <p:cNvSpPr txBox="1"/>
          <p:nvPr/>
        </p:nvSpPr>
        <p:spPr>
          <a:xfrm>
            <a:off x="6887600" y="2587950"/>
            <a:ext cx="90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Cities: </a:t>
            </a:r>
            <a:endParaRPr b="1">
              <a:latin typeface="Calibri"/>
              <a:ea typeface="Calibri"/>
              <a:cs typeface="Calibri"/>
              <a:sym typeface="Calibri"/>
            </a:endParaRPr>
          </a:p>
        </p:txBody>
      </p:sp>
      <p:pic>
        <p:nvPicPr>
          <p:cNvPr id="138" name="Google Shape;138;p21"/>
          <p:cNvPicPr preferRelativeResize="0"/>
          <p:nvPr/>
        </p:nvPicPr>
        <p:blipFill>
          <a:blip r:embed="rId4">
            <a:alphaModFix/>
          </a:blip>
          <a:stretch>
            <a:fillRect/>
          </a:stretch>
        </p:blipFill>
        <p:spPr>
          <a:xfrm>
            <a:off x="7145472" y="2944925"/>
            <a:ext cx="2408878" cy="1240500"/>
          </a:xfrm>
          <a:prstGeom prst="rect">
            <a:avLst/>
          </a:prstGeom>
          <a:noFill/>
          <a:ln>
            <a:noFill/>
          </a:ln>
        </p:spPr>
      </p:pic>
      <p:pic>
        <p:nvPicPr>
          <p:cNvPr id="139" name="Google Shape;139;p21"/>
          <p:cNvPicPr preferRelativeResize="0"/>
          <p:nvPr/>
        </p:nvPicPr>
        <p:blipFill>
          <a:blip r:embed="rId5">
            <a:alphaModFix/>
          </a:blip>
          <a:stretch>
            <a:fillRect/>
          </a:stretch>
        </p:blipFill>
        <p:spPr>
          <a:xfrm>
            <a:off x="1469150" y="5034550"/>
            <a:ext cx="2890035" cy="1240500"/>
          </a:xfrm>
          <a:prstGeom prst="rect">
            <a:avLst/>
          </a:prstGeom>
          <a:noFill/>
          <a:ln>
            <a:noFill/>
          </a:ln>
        </p:spPr>
      </p:pic>
      <p:pic>
        <p:nvPicPr>
          <p:cNvPr id="140" name="Google Shape;140;p21"/>
          <p:cNvPicPr preferRelativeResize="0"/>
          <p:nvPr/>
        </p:nvPicPr>
        <p:blipFill>
          <a:blip r:embed="rId6">
            <a:alphaModFix/>
          </a:blip>
          <a:stretch>
            <a:fillRect/>
          </a:stretch>
        </p:blipFill>
        <p:spPr>
          <a:xfrm>
            <a:off x="7194525" y="5012913"/>
            <a:ext cx="2310775" cy="1283775"/>
          </a:xfrm>
          <a:prstGeom prst="rect">
            <a:avLst/>
          </a:prstGeom>
          <a:noFill/>
          <a:ln>
            <a:noFill/>
          </a:ln>
        </p:spPr>
      </p:pic>
      <p:sp>
        <p:nvSpPr>
          <p:cNvPr id="141" name="Google Shape;141;p21"/>
          <p:cNvSpPr txBox="1"/>
          <p:nvPr/>
        </p:nvSpPr>
        <p:spPr>
          <a:xfrm>
            <a:off x="1272375" y="4399075"/>
            <a:ext cx="1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Transactions: </a:t>
            </a:r>
            <a:endParaRPr b="1">
              <a:latin typeface="Calibri"/>
              <a:ea typeface="Calibri"/>
              <a:cs typeface="Calibri"/>
              <a:sym typeface="Calibri"/>
            </a:endParaRPr>
          </a:p>
        </p:txBody>
      </p:sp>
      <p:sp>
        <p:nvSpPr>
          <p:cNvPr id="142" name="Google Shape;142;p21"/>
          <p:cNvSpPr txBox="1"/>
          <p:nvPr/>
        </p:nvSpPr>
        <p:spPr>
          <a:xfrm>
            <a:off x="6887600" y="4399075"/>
            <a:ext cx="11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Customers: </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