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Helvetica Neue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31579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27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c048dea0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cc048dea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170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d573618b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bd573618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40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d573618b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bd573618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41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d573618b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bd57361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50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d573618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bd5736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55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d573618b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bd573618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74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d573618b_0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bd573618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497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d573618b_0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bd57361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94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d573618b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bd573618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009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d573618b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bd573618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85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e6d8e2ca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8e6d8e2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9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d573618b_0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bd573618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1061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d573618b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bd573618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971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ccc6bbe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37ccc6b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351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5581f30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8b5581f3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193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cf1e2481_0_1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bcf1e248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124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36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90c5ec42_0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d90c5ec4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11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c048dea0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cc048dea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579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f1e2481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bcf1e248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41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c048dea0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cc048dea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62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c048dea0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cc048dea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63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048dea0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cc048dea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89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c048dea0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c048dea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14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70400" y="482150"/>
            <a:ext cx="50457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Архитектуры и шаблоны проектирования Python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88733" y="947193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8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70400" y="1474900"/>
            <a:ext cx="47283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>
                <a:solidFill>
                  <a:srgbClr val="4C5D6E"/>
                </a:solidFill>
              </a:rPr>
              <a:t>Антипаттерны</a:t>
            </a:r>
            <a:endParaRPr sz="4000"/>
          </a:p>
        </p:txBody>
      </p:sp>
      <p:sp>
        <p:nvSpPr>
          <p:cNvPr id="90" name="Google Shape;90;p18"/>
          <p:cNvSpPr/>
          <p:nvPr/>
        </p:nvSpPr>
        <p:spPr>
          <a:xfrm>
            <a:off x="3570400" y="3568875"/>
            <a:ext cx="48042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 dirty="0" err="1">
                <a:solidFill>
                  <a:srgbClr val="99A8B7"/>
                </a:solidFill>
              </a:rPr>
              <a:t>Основные</a:t>
            </a:r>
            <a:r>
              <a:rPr lang="en-US" sz="2400" dirty="0">
                <a:solidFill>
                  <a:srgbClr val="99A8B7"/>
                </a:solidFill>
              </a:rPr>
              <a:t> </a:t>
            </a:r>
            <a:r>
              <a:rPr lang="en-US" sz="2400" dirty="0" err="1">
                <a:solidFill>
                  <a:srgbClr val="99A8B7"/>
                </a:solidFill>
              </a:rPr>
              <a:t>проблемы</a:t>
            </a:r>
            <a:r>
              <a:rPr lang="en-US" sz="2400" dirty="0">
                <a:solidFill>
                  <a:srgbClr val="99A8B7"/>
                </a:solidFill>
              </a:rPr>
              <a:t> </a:t>
            </a:r>
            <a:r>
              <a:rPr lang="en-US" sz="2400" dirty="0" err="1">
                <a:solidFill>
                  <a:srgbClr val="99A8B7"/>
                </a:solidFill>
              </a:rPr>
              <a:t>применения</a:t>
            </a:r>
            <a:r>
              <a:rPr lang="en-US" sz="2400" dirty="0">
                <a:solidFill>
                  <a:srgbClr val="99A8B7"/>
                </a:solidFill>
              </a:rPr>
              <a:t> </a:t>
            </a:r>
            <a:r>
              <a:rPr lang="en-US" sz="2400" dirty="0" err="1">
                <a:solidFill>
                  <a:srgbClr val="99A8B7"/>
                </a:solidFill>
              </a:rPr>
              <a:t>шаблонов</a:t>
            </a:r>
            <a:r>
              <a:rPr lang="en-US" sz="2400" dirty="0">
                <a:solidFill>
                  <a:srgbClr val="99A8B7"/>
                </a:solidFill>
              </a:rPr>
              <a:t>. </a:t>
            </a:r>
            <a:r>
              <a:rPr lang="en-US" sz="2400" dirty="0" err="1">
                <a:solidFill>
                  <a:srgbClr val="99A8B7"/>
                </a:solidFill>
              </a:rPr>
              <a:t>Антипаттерны</a:t>
            </a:r>
            <a:r>
              <a:rPr lang="en-US" sz="2400" dirty="0">
                <a:solidFill>
                  <a:srgbClr val="99A8B7"/>
                </a:solidFill>
              </a:rPr>
              <a:t>: в </a:t>
            </a:r>
            <a:r>
              <a:rPr lang="en-US" sz="2400" dirty="0" err="1">
                <a:solidFill>
                  <a:srgbClr val="99A8B7"/>
                </a:solidFill>
              </a:rPr>
              <a:t>коде</a:t>
            </a:r>
            <a:r>
              <a:rPr lang="en-US" sz="2400" dirty="0">
                <a:solidFill>
                  <a:srgbClr val="99A8B7"/>
                </a:solidFill>
              </a:rPr>
              <a:t>, в ООП, в </a:t>
            </a:r>
            <a:r>
              <a:rPr lang="en-US" sz="2400" dirty="0" err="1">
                <a:solidFill>
                  <a:srgbClr val="99A8B7"/>
                </a:solidFill>
              </a:rPr>
              <a:t>архитектуре</a:t>
            </a:r>
            <a:r>
              <a:rPr lang="en-US" sz="2400" dirty="0">
                <a:solidFill>
                  <a:srgbClr val="99A8B7"/>
                </a:solidFill>
              </a:rPr>
              <a:t>.</a:t>
            </a: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00" y="1159200"/>
            <a:ext cx="2473200" cy="2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Классификация антипаттернов</a:t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2961825" y="2085025"/>
            <a:ext cx="1995300" cy="6006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173675" y="3571125"/>
            <a:ext cx="1325700" cy="6006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3296625" y="3571125"/>
            <a:ext cx="1325700" cy="6006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5419575" y="3571125"/>
            <a:ext cx="1620600" cy="600600"/>
          </a:xfrm>
          <a:prstGeom prst="rect">
            <a:avLst/>
          </a:prstGeom>
          <a:solidFill>
            <a:srgbClr val="4C5D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7"/>
          <p:cNvCxnSpPr>
            <a:stCxn id="143" idx="2"/>
            <a:endCxn id="144" idx="0"/>
          </p:cNvCxnSpPr>
          <p:nvPr/>
        </p:nvCxnSpPr>
        <p:spPr>
          <a:xfrm rot="5400000">
            <a:off x="2455275" y="2067025"/>
            <a:ext cx="885600" cy="21228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43" idx="2"/>
            <a:endCxn id="146" idx="0"/>
          </p:cNvCxnSpPr>
          <p:nvPr/>
        </p:nvCxnSpPr>
        <p:spPr>
          <a:xfrm rot="-5400000" flipH="1">
            <a:off x="4651875" y="1993225"/>
            <a:ext cx="885600" cy="2270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2"/>
            <a:endCxn id="145" idx="0"/>
          </p:cNvCxnSpPr>
          <p:nvPr/>
        </p:nvCxnSpPr>
        <p:spPr>
          <a:xfrm>
            <a:off x="3959475" y="2685625"/>
            <a:ext cx="0" cy="885600"/>
          </a:xfrm>
          <a:prstGeom prst="straightConnector1">
            <a:avLst/>
          </a:prstGeom>
          <a:noFill/>
          <a:ln w="9525" cap="flat" cmpd="sng">
            <a:solidFill>
              <a:srgbClr val="4C5D6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7"/>
          <p:cNvSpPr txBox="1"/>
          <p:nvPr/>
        </p:nvSpPr>
        <p:spPr>
          <a:xfrm>
            <a:off x="3113725" y="2078123"/>
            <a:ext cx="17811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3F3F3"/>
                </a:solidFill>
              </a:rPr>
              <a:t>Антипаттерны разработки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201300" y="3653925"/>
            <a:ext cx="12981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3F3F3"/>
                </a:solidFill>
              </a:rPr>
              <a:t>В коде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310438" y="3653925"/>
            <a:ext cx="12981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3F3F3"/>
                </a:solidFill>
              </a:rPr>
              <a:t>В ООП</a:t>
            </a:r>
            <a:endParaRPr sz="1200">
              <a:solidFill>
                <a:srgbClr val="F3F3F3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5443575" y="3604475"/>
            <a:ext cx="1572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3F3F3"/>
                </a:solidFill>
              </a:rPr>
              <a:t>Методологические </a:t>
            </a:r>
            <a:endParaRPr sz="1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Разбираем «популярные» антипаттерны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 в </a:t>
            </a:r>
            <a:r>
              <a:rPr lang="en-US" sz="3200">
                <a:solidFill>
                  <a:srgbClr val="C94D4C"/>
                </a:solidFill>
              </a:rPr>
              <a:t>коде</a:t>
            </a:r>
            <a:endParaRPr sz="3200">
              <a:solidFill>
                <a:srgbClr val="C94D4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1218599" y="-67893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Антипаттерны</a:t>
            </a:r>
            <a:r>
              <a:rPr lang="en-US" sz="3200" dirty="0">
                <a:solidFill>
                  <a:srgbClr val="4C5D6E"/>
                </a:solidFill>
              </a:rPr>
              <a:t> в </a:t>
            </a:r>
            <a:r>
              <a:rPr lang="en-US" sz="3200" dirty="0" err="1">
                <a:solidFill>
                  <a:srgbClr val="4C5D6E"/>
                </a:solidFill>
              </a:rPr>
              <a:t>коде</a:t>
            </a:r>
            <a:endParaRPr dirty="0"/>
          </a:p>
        </p:txBody>
      </p:sp>
      <p:sp>
        <p:nvSpPr>
          <p:cNvPr id="169" name="Google Shape;169;p30"/>
          <p:cNvSpPr/>
          <p:nvPr/>
        </p:nvSpPr>
        <p:spPr>
          <a:xfrm>
            <a:off x="1142401" y="1664175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Магические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числа</a:t>
            </a:r>
            <a:r>
              <a:rPr lang="en-US" sz="1600" dirty="0">
                <a:solidFill>
                  <a:srgbClr val="2C2D30"/>
                </a:solidFill>
              </a:rPr>
              <a:t> (Magic numbers).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Спагетти-код</a:t>
            </a:r>
            <a:r>
              <a:rPr lang="en-US" sz="1600" dirty="0">
                <a:solidFill>
                  <a:srgbClr val="2C2D30"/>
                </a:solidFill>
              </a:rPr>
              <a:t> (Spaghetti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Лазанья-код</a:t>
            </a:r>
            <a:r>
              <a:rPr lang="en-US" sz="1600" dirty="0">
                <a:solidFill>
                  <a:srgbClr val="2C2D30"/>
                </a:solidFill>
              </a:rPr>
              <a:t> (Lasagna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Слепая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вера</a:t>
            </a:r>
            <a:r>
              <a:rPr lang="en-US" sz="1600" dirty="0">
                <a:solidFill>
                  <a:srgbClr val="2C2D30"/>
                </a:solidFill>
              </a:rPr>
              <a:t> (Blind Faith).</a:t>
            </a:r>
            <a:endParaRPr sz="1600" dirty="0">
              <a:solidFill>
                <a:srgbClr val="2C2D3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530" y="343955"/>
            <a:ext cx="2763777" cy="15477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494" y="1891670"/>
            <a:ext cx="3183558" cy="14461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 в коде</a:t>
            </a: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1142401" y="1714450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Шифрованный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код</a:t>
            </a:r>
            <a:r>
              <a:rPr lang="en-US" sz="1600" dirty="0">
                <a:solidFill>
                  <a:srgbClr val="2C2D30"/>
                </a:solidFill>
              </a:rPr>
              <a:t> (Cryptic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Жёсткое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кодирование</a:t>
            </a:r>
            <a:r>
              <a:rPr lang="en-US" sz="1600" dirty="0">
                <a:solidFill>
                  <a:srgbClr val="2C2D30"/>
                </a:solidFill>
              </a:rPr>
              <a:t> (Hard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Мягкое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кодирование</a:t>
            </a:r>
            <a:r>
              <a:rPr lang="en-US" sz="1600" dirty="0">
                <a:solidFill>
                  <a:srgbClr val="2C2D30"/>
                </a:solidFill>
              </a:rPr>
              <a:t> (Soft code).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Поток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лавы</a:t>
            </a:r>
            <a:r>
              <a:rPr lang="en-US" sz="1600" dirty="0">
                <a:solidFill>
                  <a:srgbClr val="2C2D30"/>
                </a:solidFill>
              </a:rPr>
              <a:t> (Lava flow).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 в </a:t>
            </a:r>
            <a:r>
              <a:rPr lang="en-US" sz="3200">
                <a:solidFill>
                  <a:srgbClr val="C94D4C"/>
                </a:solidFill>
              </a:rPr>
              <a:t>ООП</a:t>
            </a:r>
            <a:endParaRPr sz="3200">
              <a:solidFill>
                <a:srgbClr val="C94D4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 в ООП</a:t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1142400" y="1781525"/>
            <a:ext cx="6714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Боязнь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размещать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логику</a:t>
            </a:r>
            <a:r>
              <a:rPr lang="en-US" sz="1600" dirty="0">
                <a:solidFill>
                  <a:srgbClr val="2C2D30"/>
                </a:solidFill>
              </a:rPr>
              <a:t> в </a:t>
            </a:r>
            <a:r>
              <a:rPr lang="en-US" sz="1600" dirty="0" err="1">
                <a:solidFill>
                  <a:srgbClr val="2C2D30"/>
                </a:solidFill>
              </a:rPr>
              <a:t>объектах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предметной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области</a:t>
            </a:r>
            <a:r>
              <a:rPr lang="en-US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Божественный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объект</a:t>
            </a:r>
            <a:r>
              <a:rPr lang="en-US" sz="1600" dirty="0">
                <a:solidFill>
                  <a:srgbClr val="2C2D30"/>
                </a:solidFill>
              </a:rPr>
              <a:t> (God </a:t>
            </a:r>
            <a:r>
              <a:rPr lang="en-US" sz="1600">
                <a:solidFill>
                  <a:srgbClr val="2C2D30"/>
                </a:solidFill>
              </a:rPr>
              <a:t>Object).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Полтергейст</a:t>
            </a:r>
            <a:r>
              <a:rPr lang="en-US" sz="1600" dirty="0">
                <a:solidFill>
                  <a:srgbClr val="2C2D30"/>
                </a:solidFill>
              </a:rPr>
              <a:t> (Poltergeist).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Сплошное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одиночество</a:t>
            </a:r>
            <a:r>
              <a:rPr lang="en-US" sz="1600" dirty="0">
                <a:solidFill>
                  <a:srgbClr val="2C2D30"/>
                </a:solidFill>
              </a:rPr>
              <a:t> (</a:t>
            </a:r>
            <a:r>
              <a:rPr lang="en-US" sz="1600" dirty="0" err="1">
                <a:solidFill>
                  <a:srgbClr val="2C2D30"/>
                </a:solidFill>
              </a:rPr>
              <a:t>Singletonitis</a:t>
            </a:r>
            <a:r>
              <a:rPr lang="en-US" sz="1600" dirty="0">
                <a:solidFill>
                  <a:srgbClr val="2C2D30"/>
                </a:solidFill>
              </a:rPr>
              <a:t>).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Приватизация</a:t>
            </a:r>
            <a:r>
              <a:rPr lang="en-US" sz="1600" dirty="0">
                <a:solidFill>
                  <a:srgbClr val="2C2D30"/>
                </a:solidFill>
              </a:rPr>
              <a:t> (Privatization).</a:t>
            </a:r>
            <a:endParaRPr sz="1600" dirty="0">
              <a:solidFill>
                <a:srgbClr val="2C2D3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79" y="287371"/>
            <a:ext cx="1572305" cy="17111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>
            <a:off x="1109025" y="75150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C94D4C"/>
                </a:solidFill>
              </a:rPr>
              <a:t>Методологические</a:t>
            </a:r>
            <a:r>
              <a:rPr lang="en-US" sz="3200">
                <a:solidFill>
                  <a:srgbClr val="4C5D6E"/>
                </a:solidFill>
              </a:rPr>
              <a:t> антипаттерны</a:t>
            </a:r>
            <a:endParaRPr sz="3200">
              <a:solidFill>
                <a:srgbClr val="C94D4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Методологические антипаттерны</a:t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1142400" y="1618550"/>
            <a:ext cx="7080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Программирование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методом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копирования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>
                <a:solidFill>
                  <a:srgbClr val="434343"/>
                </a:solidFill>
              </a:rPr>
              <a:t>—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2C2D30"/>
                </a:solidFill>
              </a:rPr>
              <a:t>вставки</a:t>
            </a:r>
            <a:r>
              <a:rPr lang="en-US" sz="1600" dirty="0">
                <a:solidFill>
                  <a:srgbClr val="2C2D30"/>
                </a:solidFill>
              </a:rPr>
              <a:t> (Copy </a:t>
            </a:r>
            <a:r>
              <a:rPr lang="en-US" sz="1600" dirty="0">
                <a:solidFill>
                  <a:srgbClr val="434343"/>
                </a:solidFill>
              </a:rPr>
              <a:t>—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2C2D30"/>
                </a:solidFill>
              </a:rPr>
              <a:t>Paste programming).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Золотой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молоток</a:t>
            </a:r>
            <a:r>
              <a:rPr lang="en-US" sz="1600" dirty="0">
                <a:solidFill>
                  <a:srgbClr val="2C2D30"/>
                </a:solidFill>
              </a:rPr>
              <a:t> (Golden Hammer).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Фактор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невероятности</a:t>
            </a:r>
            <a:r>
              <a:rPr lang="en-US" sz="1600" dirty="0">
                <a:solidFill>
                  <a:srgbClr val="2C2D30"/>
                </a:solidFill>
              </a:rPr>
              <a:t> (Improbability factor).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Методологические антипаттерны</a:t>
            </a: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1142400" y="1775000"/>
            <a:ext cx="7080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Преждевременная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оптимизация</a:t>
            </a:r>
            <a:r>
              <a:rPr lang="en-US" sz="1600" dirty="0">
                <a:solidFill>
                  <a:srgbClr val="2C2D30"/>
                </a:solidFill>
              </a:rPr>
              <a:t> (Premature optimization).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Изобретение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ru-RU" sz="1600" dirty="0">
                <a:solidFill>
                  <a:srgbClr val="2C2D30"/>
                </a:solidFill>
              </a:rPr>
              <a:t>колеса</a:t>
            </a:r>
            <a:r>
              <a:rPr lang="en-US" sz="1600" dirty="0">
                <a:solidFill>
                  <a:srgbClr val="2C2D30"/>
                </a:solidFill>
              </a:rPr>
              <a:t> (Reinventing the wheel).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Изобретение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квадратного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колеса</a:t>
            </a:r>
            <a:r>
              <a:rPr lang="en-US" sz="1600" dirty="0">
                <a:solidFill>
                  <a:srgbClr val="2C2D30"/>
                </a:solidFill>
              </a:rPr>
              <a:t> (Reinventing the square wheel).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</a:t>
            </a:r>
            <a:r>
              <a:rPr lang="en-US" sz="3200">
                <a:solidFill>
                  <a:srgbClr val="4C5D6E"/>
                </a:solidFill>
              </a:rPr>
              <a:t>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4799" y="1714438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Как применять шаблоны, чтобы не сделать хуже. </a:t>
            </a:r>
            <a:endParaRPr sz="200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Разбираем </a:t>
            </a:r>
            <a:r>
              <a:rPr lang="en-US" sz="1600"/>
              <a:t>«</a:t>
            </a:r>
            <a:r>
              <a:rPr lang="en-US" sz="2000">
                <a:solidFill>
                  <a:srgbClr val="2C2D30"/>
                </a:solidFill>
              </a:rPr>
              <a:t>популярные</a:t>
            </a:r>
            <a:r>
              <a:rPr lang="en-US" sz="1600"/>
              <a:t>»</a:t>
            </a:r>
            <a:r>
              <a:rPr lang="en-US" sz="2000">
                <a:solidFill>
                  <a:srgbClr val="2C2D30"/>
                </a:solidFill>
              </a:rPr>
              <a:t> антипаттерны. 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1144800" y="75150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C94D4C"/>
                </a:solidFill>
              </a:rPr>
              <a:t>Архитектурные </a:t>
            </a:r>
            <a:r>
              <a:rPr lang="en-US" sz="3200">
                <a:solidFill>
                  <a:srgbClr val="4C5D6E"/>
                </a:solidFill>
              </a:rPr>
              <a:t>антипаттерны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Архитектурные антипаттерны</a:t>
            </a:r>
            <a:endParaRPr/>
          </a:p>
        </p:txBody>
      </p:sp>
      <p:sp>
        <p:nvSpPr>
          <p:cNvPr id="214" name="Google Shape;214;p38"/>
          <p:cNvSpPr/>
          <p:nvPr/>
        </p:nvSpPr>
        <p:spPr>
          <a:xfrm>
            <a:off x="1142400" y="1779650"/>
            <a:ext cx="7080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Инверсия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абстракции</a:t>
            </a:r>
            <a:r>
              <a:rPr lang="en-US" sz="1600" dirty="0">
                <a:solidFill>
                  <a:srgbClr val="2C2D30"/>
                </a:solidFill>
              </a:rPr>
              <a:t> (Abstract Inversion).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Большой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комок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грязи</a:t>
            </a:r>
            <a:r>
              <a:rPr lang="en-US" sz="1600" dirty="0">
                <a:solidFill>
                  <a:srgbClr val="2C2D30"/>
                </a:solidFill>
              </a:rPr>
              <a:t> (Big ball of mud).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Затычка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на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ввод</a:t>
            </a:r>
            <a:r>
              <a:rPr lang="en-US" sz="1600" dirty="0">
                <a:solidFill>
                  <a:srgbClr val="2C2D30"/>
                </a:solidFill>
              </a:rPr>
              <a:t> (Input kludge).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Волшебная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кнопка</a:t>
            </a:r>
            <a:r>
              <a:rPr lang="en-US" sz="1600" dirty="0">
                <a:solidFill>
                  <a:srgbClr val="2C2D30"/>
                </a:solidFill>
              </a:rPr>
              <a:t> (Magic pushbutton).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Членовредительство</a:t>
            </a:r>
            <a:r>
              <a:rPr lang="en-US" sz="1600" dirty="0">
                <a:solidFill>
                  <a:srgbClr val="2C2D30"/>
                </a:solidFill>
              </a:rPr>
              <a:t> (Mutilation).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Архитектурные антипаттерны</a:t>
            </a:r>
            <a:endParaRPr/>
          </a:p>
        </p:txBody>
      </p:sp>
      <p:sp>
        <p:nvSpPr>
          <p:cNvPr id="220" name="Google Shape;220;p39"/>
          <p:cNvSpPr/>
          <p:nvPr/>
        </p:nvSpPr>
        <p:spPr>
          <a:xfrm>
            <a:off x="1142400" y="1779650"/>
            <a:ext cx="70803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Дымоход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предприятия</a:t>
            </a:r>
            <a:r>
              <a:rPr lang="en-US" sz="1600" dirty="0">
                <a:solidFill>
                  <a:srgbClr val="2C2D30"/>
                </a:solidFill>
              </a:rPr>
              <a:t> (Stovepipe Enterprise).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Дымоход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системы</a:t>
            </a:r>
            <a:r>
              <a:rPr lang="en-US" sz="1600" dirty="0">
                <a:solidFill>
                  <a:srgbClr val="2C2D30"/>
                </a:solidFill>
              </a:rPr>
              <a:t> (Stovepipe System).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Путаница</a:t>
            </a:r>
            <a:r>
              <a:rPr lang="en-US" sz="1600" dirty="0">
                <a:solidFill>
                  <a:srgbClr val="2C2D30"/>
                </a:solidFill>
              </a:rPr>
              <a:t> (Jumble).</a:t>
            </a:r>
            <a:endParaRPr sz="1600" dirty="0">
              <a:solidFill>
                <a:srgbClr val="2C2D3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30" y="1459851"/>
            <a:ext cx="2601543" cy="12646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816" y="2880950"/>
            <a:ext cx="2374392" cy="21199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задание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1140000" y="509725"/>
            <a:ext cx="6859200" cy="3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этой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самостоятельной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работе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тренируем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умения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50" b="1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Находить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антипаттерны</a:t>
            </a:r>
            <a:endParaRPr sz="1450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Выбирать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их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устранения</a:t>
            </a:r>
            <a:endParaRPr sz="1450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Смысл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50" b="1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улучшения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своего</a:t>
            </a:r>
            <a:r>
              <a:rPr lang="en-US" sz="1450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кода</a:t>
            </a:r>
            <a:endParaRPr sz="1450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Последовательность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 b="1" dirty="0" err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действий</a:t>
            </a:r>
            <a:r>
              <a:rPr lang="en-US" sz="1450" b="1" dirty="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450" b="1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50"/>
              <a:buFont typeface="Arial"/>
              <a:buAutoNum type="arabicPeriod"/>
            </a:pP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Провести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анализ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своего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проекта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антипаттернов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Какие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антипаттерны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удалось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обнаружить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sz="1450" dirty="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50"/>
              <a:buFont typeface="Arial"/>
              <a:buAutoNum type="arabicPeriod"/>
            </a:pP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Продумать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устранения</a:t>
            </a:r>
            <a:r>
              <a:rPr lang="en-US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206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450"/>
              <a:buFont typeface="Arial"/>
              <a:buAutoNum type="arabicPeriod"/>
            </a:pPr>
            <a:r>
              <a:rPr lang="ru-RU" sz="1300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Описать почему они у вас возникли</a:t>
            </a:r>
            <a:r>
              <a:rPr lang="en-US" sz="130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900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Как применять шаблоны, чтобы не сделать хуже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Всегда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ли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шаблоны</a:t>
            </a:r>
            <a:r>
              <a:rPr lang="en-US" sz="3200" dirty="0">
                <a:solidFill>
                  <a:srgbClr val="4C5D6E"/>
                </a:solidFill>
              </a:rPr>
              <a:t> – </a:t>
            </a:r>
            <a:r>
              <a:rPr lang="en-US" sz="3200" dirty="0" err="1">
                <a:solidFill>
                  <a:srgbClr val="4C5D6E"/>
                </a:solidFill>
              </a:rPr>
              <a:t>это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безусловно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хорошо</a:t>
            </a:r>
            <a:r>
              <a:rPr lang="en-US" sz="3200" dirty="0">
                <a:solidFill>
                  <a:srgbClr val="4C5D6E"/>
                </a:solidFill>
              </a:rPr>
              <a:t>?</a:t>
            </a:r>
            <a:endParaRPr sz="3200" dirty="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Когда это </a:t>
            </a:r>
            <a:r>
              <a:rPr lang="en-US" sz="3200">
                <a:solidFill>
                  <a:srgbClr val="C94D4C"/>
                </a:solidFill>
              </a:rPr>
              <a:t>плохо</a:t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1142401" y="1644625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Насильственная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адаптация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кода</a:t>
            </a:r>
            <a:r>
              <a:rPr lang="en-US" sz="1600" dirty="0">
                <a:solidFill>
                  <a:srgbClr val="2C2D30"/>
                </a:solidFill>
              </a:rPr>
              <a:t> к </a:t>
            </a:r>
            <a:r>
              <a:rPr lang="en-US" sz="1600" dirty="0" err="1">
                <a:solidFill>
                  <a:srgbClr val="2C2D30"/>
                </a:solidFill>
              </a:rPr>
              <a:t>шаблону</a:t>
            </a:r>
            <a:r>
              <a:rPr lang="en-US" sz="1600" dirty="0">
                <a:solidFill>
                  <a:srgbClr val="2C2D30"/>
                </a:solidFill>
              </a:rPr>
              <a:t>.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Применение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ради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применения</a:t>
            </a:r>
            <a:r>
              <a:rPr lang="en-US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Вывод</a:t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1142401" y="1748925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Применять паттерн следует, если это уместно в вашем конкретном случае.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</a:t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1144801" y="1807600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Антипаттерны </a:t>
            </a:r>
            <a:r>
              <a:rPr lang="en-US" sz="1600">
                <a:solidFill>
                  <a:srgbClr val="434343"/>
                </a:solidFill>
              </a:rPr>
              <a:t>—</a:t>
            </a:r>
            <a:r>
              <a:rPr lang="en-US" sz="1600">
                <a:solidFill>
                  <a:srgbClr val="2C2D30"/>
                </a:solidFill>
              </a:rPr>
              <a:t> паттерны наоборот, «вредные советы».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Антипаттерны условно делят на:</a:t>
            </a:r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1142401" y="1775000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разработки</a:t>
            </a:r>
            <a:r>
              <a:rPr lang="en-US" sz="1600" dirty="0">
                <a:solidFill>
                  <a:srgbClr val="2C2D30"/>
                </a:solidFill>
              </a:rPr>
              <a:t> (development </a:t>
            </a:r>
            <a:r>
              <a:rPr lang="en-US" sz="1600" dirty="0" err="1">
                <a:solidFill>
                  <a:srgbClr val="2C2D30"/>
                </a:solidFill>
              </a:rPr>
              <a:t>antipatterns</a:t>
            </a:r>
            <a:r>
              <a:rPr lang="en-US" sz="1600" dirty="0">
                <a:solidFill>
                  <a:srgbClr val="2C2D30"/>
                </a:solidFill>
              </a:rPr>
              <a:t>).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Архитектурные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(architectural </a:t>
            </a:r>
            <a:r>
              <a:rPr lang="en-US" sz="1600" dirty="0" err="1">
                <a:solidFill>
                  <a:srgbClr val="2C2D30"/>
                </a:solidFill>
              </a:rPr>
              <a:t>antipatterns</a:t>
            </a:r>
            <a:r>
              <a:rPr lang="en-US" sz="1600" dirty="0">
                <a:solidFill>
                  <a:srgbClr val="2C2D30"/>
                </a:solidFill>
              </a:rPr>
              <a:t>).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Организационные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(managerial </a:t>
            </a:r>
            <a:r>
              <a:rPr lang="en-US" sz="1600" dirty="0" err="1">
                <a:solidFill>
                  <a:srgbClr val="2C2D30"/>
                </a:solidFill>
              </a:rPr>
              <a:t>antipatterns</a:t>
            </a:r>
            <a:r>
              <a:rPr lang="en-US" sz="1600" dirty="0">
                <a:solidFill>
                  <a:srgbClr val="2C2D30"/>
                </a:solidFill>
              </a:rPr>
              <a:t>).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Нас интересуют</a:t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1142401" y="1631575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разработки</a:t>
            </a:r>
            <a:r>
              <a:rPr lang="en-US" sz="1600" dirty="0">
                <a:solidFill>
                  <a:srgbClr val="2C2D30"/>
                </a:solidFill>
              </a:rPr>
              <a:t> (development antipatterns).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Архитектурные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антипаттерны</a:t>
            </a:r>
            <a:r>
              <a:rPr lang="en-US" sz="1600" dirty="0">
                <a:solidFill>
                  <a:srgbClr val="2C2D30"/>
                </a:solidFill>
              </a:rPr>
              <a:t> (architectural antipatterns). 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391</Words>
  <Application>Microsoft Office PowerPoint</Application>
  <PresentationFormat>Экран (16:9)</PresentationFormat>
  <Paragraphs>78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Avenir</vt:lpstr>
      <vt:lpstr>Helvetica Neue</vt:lpstr>
      <vt:lpstr>New_Template7</vt:lpstr>
      <vt:lpstr>Архитектуры и шаблоны проектирования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Практическое задание</vt:lpstr>
      <vt:lpstr>Презентация PowerPoint</vt:lpstr>
      <vt:lpstr>Вопросы участников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Архитектуры и шаблоны проектирования Python</dc:title>
  <dc:creator>Администратор</dc:creator>
  <cp:lastModifiedBy>Дмитрий</cp:lastModifiedBy>
  <cp:revision>15</cp:revision>
  <dcterms:modified xsi:type="dcterms:W3CDTF">2021-05-20T17:36:04Z</dcterms:modified>
</cp:coreProperties>
</file>