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60" r:id="rId3"/>
    <p:sldId id="261" r:id="rId4"/>
    <p:sldId id="263" r:id="rId5"/>
    <p:sldId id="264" r:id="rId6"/>
    <p:sldId id="265" r:id="rId7"/>
    <p:sldId id="262" r:id="rId8"/>
    <p:sldId id="259" r:id="rId9"/>
    <p:sldId id="272"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33"/>
    <a:srgbClr val="E9D4BE"/>
    <a:srgbClr val="E7BEBF"/>
    <a:srgbClr val="F7E651"/>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85497" autoAdjust="0"/>
  </p:normalViewPr>
  <p:slideViewPr>
    <p:cSldViewPr snapToGrid="0">
      <p:cViewPr varScale="1">
        <p:scale>
          <a:sx n="94" d="100"/>
          <a:sy n="94" d="100"/>
        </p:scale>
        <p:origin x="42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10/11/19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python.org/3.6/library/unittest.html?highlight=unittest#unittest.TestCase.setUp"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python.org/3.6/library/unittest.html?highlight=unittest#unittest.TestCase.tearDown"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python.org/3.6/library/unittest.html?highlight=unittest#unittest.TestCase.setUp"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python.org/3.6/library/unittest.html?highlight=unittest#unittest.TestCase.tearDow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python.org/3.6/library/doctest.html#module-doctes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python.org/3.6/library/unittest.html?highlight=unittest#unittest.TestSuit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python.org/3.6/library/unittest.html?highlight=unittest#unittest.TestCase.setUp"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ocs.python.org/3.6/library/unittest.html?highlight=unittest#unittest.TestCase.tearDownClass" TargetMode="External"/><Relationship Id="rId5" Type="http://schemas.openxmlformats.org/officeDocument/2006/relationships/hyperlink" Target="https://docs.python.org/3.6/library/unittest.html?highlight=unittest#unittest.TestCase.setUpClass" TargetMode="External"/><Relationship Id="rId4" Type="http://schemas.openxmlformats.org/officeDocument/2006/relationships/hyperlink" Target="https://docs.python.org/3.6/library/unittest.html?highlight=unittest#unittest.TestCase.tearDow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6/library/unittest.html?highlight=unittest#unittest.TestLoader.discover"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ocs.python.org/3.6/library/unittest.html?highlight=unittest#cmdoption-unittest-discover-t" TargetMode="External"/><Relationship Id="rId5" Type="http://schemas.openxmlformats.org/officeDocument/2006/relationships/hyperlink" Target="https://docs.python.org/3.6/library/unittest.html?highlight=unittest#cmdoption-unittest-discover-p" TargetMode="External"/><Relationship Id="rId4" Type="http://schemas.openxmlformats.org/officeDocument/2006/relationships/hyperlink" Target="https://docs.python.org/3.6/library/unittest.html?highlight=unittest#cmdoption-unittest-discover-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https://docs.python.org/3.6/library/unittest.html</a:t>
            </a:r>
          </a:p>
        </p:txBody>
      </p:sp>
      <p:sp>
        <p:nvSpPr>
          <p:cNvPr id="4" name="Slide Number Placeholder 3"/>
          <p:cNvSpPr>
            <a:spLocks noGrp="1"/>
          </p:cNvSpPr>
          <p:nvPr>
            <p:ph type="sldNum" sz="quarter" idx="10"/>
          </p:nvPr>
        </p:nvSpPr>
        <p:spPr/>
        <p:txBody>
          <a:bodyPr/>
          <a:lstStyle/>
          <a:p>
            <a:fld id="{F620B9DD-4E80-470F-B438-047D7BDD8590}" type="slidenum">
              <a:rPr lang="en-US" smtClean="0"/>
              <a:t>1</a:t>
            </a:fld>
            <a:endParaRPr lang="en-US"/>
          </a:p>
        </p:txBody>
      </p:sp>
    </p:spTree>
    <p:extLst>
      <p:ext uri="{BB962C8B-B14F-4D97-AF65-F5344CB8AC3E}">
        <p14:creationId xmlns:p14="http://schemas.microsoft.com/office/powerpoint/2010/main" val="3843633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a:t>
            </a:r>
            <a:r>
              <a:rPr lang="en-US" sz="1200" b="0" i="0" u="none" strike="noStrike" kern="1200" dirty="0" err="1">
                <a:solidFill>
                  <a:schemeClr val="tx1"/>
                </a:solidFill>
                <a:effectLst/>
                <a:latin typeface="+mn-lt"/>
                <a:ea typeface="+mn-ea"/>
                <a:cs typeface="+mn-cs"/>
                <a:hlinkClick r:id="rId3" tooltip="unittest.TestCase.setUp"/>
              </a:rPr>
              <a:t>setUp</a:t>
            </a:r>
            <a:r>
              <a:rPr lang="en-US" sz="1200" b="0" i="0" u="none" strike="noStrike" kern="1200" dirty="0">
                <a:solidFill>
                  <a:schemeClr val="tx1"/>
                </a:solidFill>
                <a:effectLst/>
                <a:latin typeface="+mn-lt"/>
                <a:ea typeface="+mn-ea"/>
                <a:cs typeface="+mn-cs"/>
                <a:hlinkClick r:id="rId3" tooltip="unittest.TestCase.setUp"/>
              </a:rPr>
              <a:t>()</a:t>
            </a:r>
            <a:r>
              <a:rPr lang="en-US" sz="1200" b="0" i="0" kern="1200" dirty="0">
                <a:solidFill>
                  <a:schemeClr val="tx1"/>
                </a:solidFill>
                <a:effectLst/>
                <a:latin typeface="+mn-lt"/>
                <a:ea typeface="+mn-ea"/>
                <a:cs typeface="+mn-cs"/>
              </a:rPr>
              <a:t> method raises an exception while the test is running, the framework will consider the test to have suffered an error, and the test method will not be executed.</a:t>
            </a:r>
          </a:p>
          <a:p>
            <a:r>
              <a:rPr lang="en-US" sz="1200" b="0" i="0" kern="1200" dirty="0">
                <a:solidFill>
                  <a:schemeClr val="tx1"/>
                </a:solidFill>
                <a:effectLst/>
                <a:latin typeface="+mn-lt"/>
                <a:ea typeface="+mn-ea"/>
                <a:cs typeface="+mn-cs"/>
              </a:rPr>
              <a:t>Similarly, we can provide a </a:t>
            </a:r>
            <a:r>
              <a:rPr lang="en-US" sz="1200" b="0" i="0" u="none" strike="noStrike" kern="1200" dirty="0" err="1">
                <a:solidFill>
                  <a:schemeClr val="tx1"/>
                </a:solidFill>
                <a:effectLst/>
                <a:latin typeface="+mn-lt"/>
                <a:ea typeface="+mn-ea"/>
                <a:cs typeface="+mn-cs"/>
                <a:hlinkClick r:id="rId4" tooltip="unittest.TestCase.tearDown"/>
              </a:rPr>
              <a:t>tearDown</a:t>
            </a:r>
            <a:r>
              <a:rPr lang="en-US" sz="1200" b="0" i="0" u="none" strike="noStrike" kern="1200" dirty="0">
                <a:solidFill>
                  <a:schemeClr val="tx1"/>
                </a:solidFill>
                <a:effectLst/>
                <a:latin typeface="+mn-lt"/>
                <a:ea typeface="+mn-ea"/>
                <a:cs typeface="+mn-cs"/>
                <a:hlinkClick r:id="rId4" tooltip="unittest.TestCase.tearDown"/>
              </a:rPr>
              <a:t>()</a:t>
            </a:r>
            <a:r>
              <a:rPr lang="en-US" sz="1200" b="0" i="0" kern="1200" dirty="0">
                <a:solidFill>
                  <a:schemeClr val="tx1"/>
                </a:solidFill>
                <a:effectLst/>
                <a:latin typeface="+mn-lt"/>
                <a:ea typeface="+mn-ea"/>
                <a:cs typeface="+mn-cs"/>
              </a:rPr>
              <a:t> method that tidies up after the test method has been run:</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10</a:t>
            </a:fld>
            <a:endParaRPr lang="en-US"/>
          </a:p>
        </p:txBody>
      </p:sp>
    </p:spTree>
    <p:extLst>
      <p:ext uri="{BB962C8B-B14F-4D97-AF65-F5344CB8AC3E}">
        <p14:creationId xmlns:p14="http://schemas.microsoft.com/office/powerpoint/2010/main" val="2019365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t>
            </a:r>
            <a:r>
              <a:rPr lang="en-US" sz="1200" b="0" i="0" u="none" strike="noStrike" kern="1200" dirty="0" err="1">
                <a:solidFill>
                  <a:schemeClr val="tx1"/>
                </a:solidFill>
                <a:effectLst/>
                <a:latin typeface="+mn-lt"/>
                <a:ea typeface="+mn-ea"/>
                <a:cs typeface="+mn-cs"/>
                <a:hlinkClick r:id="rId3" tooltip="unittest.TestCase.setUp"/>
              </a:rPr>
              <a:t>setUp</a:t>
            </a:r>
            <a:r>
              <a:rPr lang="en-US" sz="1200" b="0" i="0" u="none" strike="noStrike" kern="1200" dirty="0">
                <a:solidFill>
                  <a:schemeClr val="tx1"/>
                </a:solidFill>
                <a:effectLst/>
                <a:latin typeface="+mn-lt"/>
                <a:ea typeface="+mn-ea"/>
                <a:cs typeface="+mn-cs"/>
                <a:hlinkClick r:id="rId3" tooltip="unittest.TestCase.setUp"/>
              </a:rPr>
              <a:t>()</a:t>
            </a:r>
            <a:r>
              <a:rPr lang="en-US" sz="1200" b="0" i="0" kern="1200" dirty="0">
                <a:solidFill>
                  <a:schemeClr val="tx1"/>
                </a:solidFill>
                <a:effectLst/>
                <a:latin typeface="+mn-lt"/>
                <a:ea typeface="+mn-ea"/>
                <a:cs typeface="+mn-cs"/>
              </a:rPr>
              <a:t> succeeded, </a:t>
            </a:r>
            <a:r>
              <a:rPr lang="en-US" sz="1200" b="0" i="0" u="none" strike="noStrike" kern="1200" dirty="0" err="1">
                <a:solidFill>
                  <a:schemeClr val="tx1"/>
                </a:solidFill>
                <a:effectLst/>
                <a:latin typeface="+mn-lt"/>
                <a:ea typeface="+mn-ea"/>
                <a:cs typeface="+mn-cs"/>
                <a:hlinkClick r:id="rId4" tooltip="unittest.TestCase.tearDown"/>
              </a:rPr>
              <a:t>tearDown</a:t>
            </a:r>
            <a:r>
              <a:rPr lang="en-US" sz="1200" b="0" i="0" u="none" strike="noStrike" kern="1200" dirty="0">
                <a:solidFill>
                  <a:schemeClr val="tx1"/>
                </a:solidFill>
                <a:effectLst/>
                <a:latin typeface="+mn-lt"/>
                <a:ea typeface="+mn-ea"/>
                <a:cs typeface="+mn-cs"/>
                <a:hlinkClick r:id="rId4" tooltip="unittest.TestCase.tearDown"/>
              </a:rPr>
              <a:t>()</a:t>
            </a:r>
            <a:r>
              <a:rPr lang="en-US" sz="1200" b="0" i="0" kern="1200" dirty="0">
                <a:solidFill>
                  <a:schemeClr val="tx1"/>
                </a:solidFill>
                <a:effectLst/>
                <a:latin typeface="+mn-lt"/>
                <a:ea typeface="+mn-ea"/>
                <a:cs typeface="+mn-cs"/>
              </a:rPr>
              <a:t> will be run whether the test method succeeded or not.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11</a:t>
            </a:fld>
            <a:endParaRPr lang="en-US"/>
          </a:p>
        </p:txBody>
      </p:sp>
    </p:spTree>
    <p:extLst>
      <p:ext uri="{BB962C8B-B14F-4D97-AF65-F5344CB8AC3E}">
        <p14:creationId xmlns:p14="http://schemas.microsoft.com/office/powerpoint/2010/main" val="2658889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place the definitions of test cases and test suites in the same modules as the code they are to test (such as widget.py), but there are several advantages to placing the test code in a separate module, such as test_widget.py:</a:t>
            </a:r>
          </a:p>
          <a:p>
            <a:r>
              <a:rPr lang="en-US" sz="1200" b="0" i="0" kern="1200" dirty="0">
                <a:solidFill>
                  <a:schemeClr val="tx1"/>
                </a:solidFill>
                <a:effectLst/>
                <a:latin typeface="+mn-lt"/>
                <a:ea typeface="+mn-ea"/>
                <a:cs typeface="+mn-cs"/>
              </a:rPr>
              <a:t>The test module can be run standalone from the command line.</a:t>
            </a:r>
          </a:p>
          <a:p>
            <a:r>
              <a:rPr lang="en-US" sz="1200" b="0" i="0" kern="1200" dirty="0">
                <a:solidFill>
                  <a:schemeClr val="tx1"/>
                </a:solidFill>
                <a:effectLst/>
                <a:latin typeface="+mn-lt"/>
                <a:ea typeface="+mn-ea"/>
                <a:cs typeface="+mn-cs"/>
              </a:rPr>
              <a:t>The test code can more easily be separated from shipped code.</a:t>
            </a:r>
          </a:p>
          <a:p>
            <a:r>
              <a:rPr lang="en-US" sz="1200" b="0" i="0" kern="1200" dirty="0">
                <a:solidFill>
                  <a:schemeClr val="tx1"/>
                </a:solidFill>
                <a:effectLst/>
                <a:latin typeface="+mn-lt"/>
                <a:ea typeface="+mn-ea"/>
                <a:cs typeface="+mn-cs"/>
              </a:rPr>
              <a:t>There is less temptation to change test code to fit the code it tests without a good reason.</a:t>
            </a:r>
          </a:p>
          <a:p>
            <a:r>
              <a:rPr lang="en-US" sz="1200" b="0" i="0" kern="1200" dirty="0">
                <a:solidFill>
                  <a:schemeClr val="tx1"/>
                </a:solidFill>
                <a:effectLst/>
                <a:latin typeface="+mn-lt"/>
                <a:ea typeface="+mn-ea"/>
                <a:cs typeface="+mn-cs"/>
              </a:rPr>
              <a:t>Test code should be modified much less frequently than the code it tests.</a:t>
            </a:r>
          </a:p>
          <a:p>
            <a:r>
              <a:rPr lang="en-US" sz="1200" b="0" i="0" kern="1200" dirty="0">
                <a:solidFill>
                  <a:schemeClr val="tx1"/>
                </a:solidFill>
                <a:effectLst/>
                <a:latin typeface="+mn-lt"/>
                <a:ea typeface="+mn-ea"/>
                <a:cs typeface="+mn-cs"/>
              </a:rPr>
              <a:t>Tested code can be refactored more easily.</a:t>
            </a:r>
          </a:p>
          <a:p>
            <a:r>
              <a:rPr lang="en-US" sz="1200" b="0" i="0" kern="1200" dirty="0">
                <a:solidFill>
                  <a:schemeClr val="tx1"/>
                </a:solidFill>
                <a:effectLst/>
                <a:latin typeface="+mn-lt"/>
                <a:ea typeface="+mn-ea"/>
                <a:cs typeface="+mn-cs"/>
              </a:rPr>
              <a:t>Tests for modules written in C must be in separate modules anyway, so why not be consistent?</a:t>
            </a:r>
          </a:p>
          <a:p>
            <a:r>
              <a:rPr lang="en-US" sz="1200" b="0" i="0" kern="1200" dirty="0">
                <a:solidFill>
                  <a:schemeClr val="tx1"/>
                </a:solidFill>
                <a:effectLst/>
                <a:latin typeface="+mn-lt"/>
                <a:ea typeface="+mn-ea"/>
                <a:cs typeface="+mn-cs"/>
              </a:rPr>
              <a:t>If the testing strategy changes, there is no need to change the source code.</a:t>
            </a: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12</a:t>
            </a:fld>
            <a:endParaRPr lang="en-US"/>
          </a:p>
        </p:txBody>
      </p:sp>
    </p:spTree>
    <p:extLst>
      <p:ext uri="{BB962C8B-B14F-4D97-AF65-F5344CB8AC3E}">
        <p14:creationId xmlns:p14="http://schemas.microsoft.com/office/powerpoint/2010/main" val="3007522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existing tests may have been written using the </a:t>
            </a:r>
            <a:r>
              <a:rPr lang="en-US" sz="1200" b="0" i="0" u="none" strike="noStrike" kern="1200" dirty="0" err="1">
                <a:solidFill>
                  <a:schemeClr val="tx1"/>
                </a:solidFill>
                <a:effectLst/>
                <a:latin typeface="+mn-lt"/>
                <a:ea typeface="+mn-ea"/>
                <a:cs typeface="+mn-cs"/>
                <a:hlinkClick r:id="rId3" tooltip="doctest: Test pieces of code within docstrings."/>
              </a:rPr>
              <a:t>doctest</a:t>
            </a:r>
            <a:r>
              <a:rPr lang="en-US" sz="1200" b="0" i="0" kern="1200" dirty="0">
                <a:solidFill>
                  <a:schemeClr val="tx1"/>
                </a:solidFill>
                <a:effectLst/>
                <a:latin typeface="+mn-lt"/>
                <a:ea typeface="+mn-ea"/>
                <a:cs typeface="+mn-cs"/>
              </a:rPr>
              <a:t> module. If so, </a:t>
            </a:r>
            <a:r>
              <a:rPr lang="en-US" sz="1200" b="0" i="0" u="none" strike="noStrike" kern="1200" dirty="0" err="1">
                <a:solidFill>
                  <a:schemeClr val="tx1"/>
                </a:solidFill>
                <a:effectLst/>
                <a:latin typeface="+mn-lt"/>
                <a:ea typeface="+mn-ea"/>
                <a:cs typeface="+mn-cs"/>
                <a:hlinkClick r:id="rId3" tooltip="doctest: Test pieces of code within docstrings."/>
              </a:rPr>
              <a:t>doctest</a:t>
            </a:r>
            <a:r>
              <a:rPr lang="en-US" sz="1200" b="0" i="0" kern="1200" dirty="0" err="1">
                <a:solidFill>
                  <a:schemeClr val="tx1"/>
                </a:solidFill>
                <a:effectLst/>
                <a:latin typeface="+mn-lt"/>
                <a:ea typeface="+mn-ea"/>
                <a:cs typeface="+mn-cs"/>
              </a:rPr>
              <a:t>provides</a:t>
            </a:r>
            <a:r>
              <a:rPr lang="en-US" sz="1200" b="0" i="0" kern="1200" dirty="0">
                <a:solidFill>
                  <a:schemeClr val="tx1"/>
                </a:solidFill>
                <a:effectLst/>
                <a:latin typeface="+mn-lt"/>
                <a:ea typeface="+mn-ea"/>
                <a:cs typeface="+mn-cs"/>
              </a:rPr>
              <a:t> a </a:t>
            </a:r>
            <a:r>
              <a:rPr lang="en-US" dirty="0" err="1">
                <a:effectLst/>
              </a:rPr>
              <a:t>DocTestSuite</a:t>
            </a:r>
            <a:r>
              <a:rPr lang="en-US" sz="1200" b="0" i="0" kern="1200" dirty="0">
                <a:solidFill>
                  <a:schemeClr val="tx1"/>
                </a:solidFill>
                <a:effectLst/>
                <a:latin typeface="+mn-lt"/>
                <a:ea typeface="+mn-ea"/>
                <a:cs typeface="+mn-cs"/>
              </a:rPr>
              <a:t> class that can automatically build </a:t>
            </a:r>
            <a:r>
              <a:rPr lang="en-US" sz="1200" b="0" i="0" u="none" strike="noStrike" kern="1200" dirty="0" err="1">
                <a:solidFill>
                  <a:schemeClr val="tx1"/>
                </a:solidFill>
                <a:effectLst/>
                <a:latin typeface="+mn-lt"/>
                <a:ea typeface="+mn-ea"/>
                <a:cs typeface="+mn-cs"/>
                <a:hlinkClick r:id="rId4" tooltip="unittest.TestSuite"/>
              </a:rPr>
              <a:t>unittest.TestSuite</a:t>
            </a:r>
            <a:r>
              <a:rPr lang="en-US" sz="1200" b="0" i="0" kern="1200" dirty="0">
                <a:solidFill>
                  <a:schemeClr val="tx1"/>
                </a:solidFill>
                <a:effectLst/>
                <a:latin typeface="+mn-lt"/>
                <a:ea typeface="+mn-ea"/>
                <a:cs typeface="+mn-cs"/>
              </a:rPr>
              <a:t> instances from the existing </a:t>
            </a:r>
            <a:r>
              <a:rPr lang="en-US" sz="1200" b="0" i="0" u="none" strike="noStrike" kern="1200" dirty="0" err="1">
                <a:solidFill>
                  <a:schemeClr val="tx1"/>
                </a:solidFill>
                <a:effectLst/>
                <a:latin typeface="+mn-lt"/>
                <a:ea typeface="+mn-ea"/>
                <a:cs typeface="+mn-cs"/>
                <a:hlinkClick r:id="rId3" tooltip="doctest: Test pieces of code within docstrings."/>
              </a:rPr>
              <a:t>doctest</a:t>
            </a:r>
            <a:r>
              <a:rPr lang="en-US" sz="1200" b="0" i="0" kern="1200" dirty="0">
                <a:solidFill>
                  <a:schemeClr val="tx1"/>
                </a:solidFill>
                <a:effectLst/>
                <a:latin typeface="+mn-lt"/>
                <a:ea typeface="+mn-ea"/>
                <a:cs typeface="+mn-cs"/>
              </a:rPr>
              <a:t>-based tests</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13</a:t>
            </a:fld>
            <a:endParaRPr lang="en-US"/>
          </a:p>
        </p:txBody>
      </p:sp>
    </p:spTree>
    <p:extLst>
      <p:ext uri="{BB962C8B-B14F-4D97-AF65-F5344CB8AC3E}">
        <p14:creationId xmlns:p14="http://schemas.microsoft.com/office/powerpoint/2010/main" val="2267089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Classes can be skipped just like methods:</a:t>
            </a:r>
          </a:p>
          <a:p>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unittest</a:t>
            </a:r>
            <a:r>
              <a:rPr lang="en-US" sz="1200" b="0" i="0" kern="1200" dirty="0" err="1">
                <a:solidFill>
                  <a:schemeClr val="tx1"/>
                </a:solidFill>
                <a:effectLst/>
                <a:latin typeface="+mn-lt"/>
                <a:ea typeface="+mn-ea"/>
                <a:cs typeface="+mn-cs"/>
              </a:rPr>
              <a:t>.skip</a:t>
            </a:r>
            <a:r>
              <a:rPr lang="en-US" sz="1200" b="0" i="0" kern="1200" dirty="0">
                <a:solidFill>
                  <a:schemeClr val="tx1"/>
                </a:solidFill>
                <a:effectLst/>
                <a:latin typeface="+mn-lt"/>
                <a:ea typeface="+mn-ea"/>
                <a:cs typeface="+mn-cs"/>
              </a:rPr>
              <a:t>("showing class skipping") </a:t>
            </a:r>
            <a:r>
              <a:rPr lang="en-US" sz="1200" b="1" i="0" kern="1200" dirty="0">
                <a:solidFill>
                  <a:schemeClr val="tx1"/>
                </a:solidFill>
                <a:effectLst/>
                <a:latin typeface="+mn-lt"/>
                <a:ea typeface="+mn-ea"/>
                <a:cs typeface="+mn-cs"/>
              </a:rPr>
              <a:t>class</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MySkippedTestCase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unittest.TestCase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def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test_not_run</a:t>
            </a:r>
            <a:r>
              <a:rPr lang="en-US" sz="1200" b="0" i="0" kern="1200" dirty="0">
                <a:solidFill>
                  <a:schemeClr val="tx1"/>
                </a:solidFill>
                <a:effectLst/>
                <a:latin typeface="+mn-lt"/>
                <a:ea typeface="+mn-ea"/>
                <a:cs typeface="+mn-cs"/>
              </a:rPr>
              <a:t>(self): </a:t>
            </a:r>
            <a:r>
              <a:rPr lang="en-US" sz="1200" b="1" i="0" kern="1200" dirty="0">
                <a:solidFill>
                  <a:schemeClr val="tx1"/>
                </a:solidFill>
                <a:effectLst/>
                <a:latin typeface="+mn-lt"/>
                <a:ea typeface="+mn-ea"/>
                <a:cs typeface="+mn-cs"/>
              </a:rPr>
              <a:t>pass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620B9DD-4E80-470F-B438-047D7BDD8590}" type="slidenum">
              <a:rPr lang="en-US" smtClean="0"/>
              <a:t>14</a:t>
            </a:fld>
            <a:endParaRPr lang="en-US"/>
          </a:p>
        </p:txBody>
      </p:sp>
    </p:spTree>
    <p:extLst>
      <p:ext uri="{BB962C8B-B14F-4D97-AF65-F5344CB8AC3E}">
        <p14:creationId xmlns:p14="http://schemas.microsoft.com/office/powerpoint/2010/main" val="4229765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Skipped tests will not have </a:t>
            </a:r>
            <a:r>
              <a:rPr lang="en-US" sz="1200" b="0" i="0" u="none" strike="noStrike" kern="1200" dirty="0" err="1">
                <a:solidFill>
                  <a:schemeClr val="tx1"/>
                </a:solidFill>
                <a:effectLst/>
                <a:latin typeface="+mn-lt"/>
                <a:ea typeface="+mn-ea"/>
                <a:cs typeface="+mn-cs"/>
                <a:hlinkClick r:id="rId3" tooltip="unittest.TestCase.setUp"/>
              </a:rPr>
              <a:t>setUp</a:t>
            </a:r>
            <a:r>
              <a:rPr lang="en-US" sz="1200" b="0" i="0" u="none" strike="noStrike" kern="1200" dirty="0">
                <a:solidFill>
                  <a:schemeClr val="tx1"/>
                </a:solidFill>
                <a:effectLst/>
                <a:latin typeface="+mn-lt"/>
                <a:ea typeface="+mn-ea"/>
                <a:cs typeface="+mn-cs"/>
                <a:hlinkClick r:id="rId3" tooltip="unittest.TestCase.setUp"/>
              </a:rPr>
              <a:t>()</a:t>
            </a:r>
            <a:r>
              <a:rPr lang="en-US" sz="1200" b="0" i="0"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hlinkClick r:id="rId4" tooltip="unittest.TestCase.tearDown"/>
              </a:rPr>
              <a:t>tearDown</a:t>
            </a:r>
            <a:r>
              <a:rPr lang="en-US" sz="1200" b="0" i="0" u="none" strike="noStrike" kern="1200" dirty="0">
                <a:solidFill>
                  <a:schemeClr val="tx1"/>
                </a:solidFill>
                <a:effectLst/>
                <a:latin typeface="+mn-lt"/>
                <a:ea typeface="+mn-ea"/>
                <a:cs typeface="+mn-cs"/>
                <a:hlinkClick r:id="rId4" tooltip="unittest.TestCase.tearDown"/>
              </a:rPr>
              <a:t>()</a:t>
            </a:r>
            <a:r>
              <a:rPr lang="en-US" sz="1200" b="0" i="0" kern="1200" dirty="0">
                <a:solidFill>
                  <a:schemeClr val="tx1"/>
                </a:solidFill>
                <a:effectLst/>
                <a:latin typeface="+mn-lt"/>
                <a:ea typeface="+mn-ea"/>
                <a:cs typeface="+mn-cs"/>
              </a:rPr>
              <a:t> run around them. Skipped classes will not have </a:t>
            </a:r>
            <a:r>
              <a:rPr lang="en-US" sz="1200" b="0" i="0" u="none" strike="noStrike" kern="1200" dirty="0" err="1">
                <a:solidFill>
                  <a:schemeClr val="tx1"/>
                </a:solidFill>
                <a:effectLst/>
                <a:latin typeface="+mn-lt"/>
                <a:ea typeface="+mn-ea"/>
                <a:cs typeface="+mn-cs"/>
                <a:hlinkClick r:id="rId5" tooltip="unittest.TestCase.setUpClass"/>
              </a:rPr>
              <a:t>setUpClass</a:t>
            </a:r>
            <a:r>
              <a:rPr lang="en-US" sz="1200" b="0" i="0" u="none" strike="noStrike" kern="1200" dirty="0">
                <a:solidFill>
                  <a:schemeClr val="tx1"/>
                </a:solidFill>
                <a:effectLst/>
                <a:latin typeface="+mn-lt"/>
                <a:ea typeface="+mn-ea"/>
                <a:cs typeface="+mn-cs"/>
                <a:hlinkClick r:id="rId5" tooltip="unittest.TestCase.setUpClass"/>
              </a:rPr>
              <a:t>()</a:t>
            </a:r>
            <a:r>
              <a:rPr lang="en-US" sz="1200" b="0" i="0"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hlinkClick r:id="rId6" tooltip="unittest.TestCase.tearDownClass"/>
              </a:rPr>
              <a:t>tearDownClass</a:t>
            </a:r>
            <a:r>
              <a:rPr lang="en-US" sz="1200" b="0" i="0" u="none" strike="noStrike" kern="1200" dirty="0">
                <a:solidFill>
                  <a:schemeClr val="tx1"/>
                </a:solidFill>
                <a:effectLst/>
                <a:latin typeface="+mn-lt"/>
                <a:ea typeface="+mn-ea"/>
                <a:cs typeface="+mn-cs"/>
                <a:hlinkClick r:id="rId6" tooltip="unittest.TestCase.tearDownClass"/>
              </a:rPr>
              <a:t>()</a:t>
            </a:r>
            <a:r>
              <a:rPr lang="en-US" sz="1200" b="0" i="0" kern="1200" dirty="0">
                <a:solidFill>
                  <a:schemeClr val="tx1"/>
                </a:solidFill>
                <a:effectLst/>
                <a:latin typeface="+mn-lt"/>
                <a:ea typeface="+mn-ea"/>
                <a:cs typeface="+mn-cs"/>
              </a:rPr>
              <a:t> run. Skipped modules will not have </a:t>
            </a:r>
            <a:r>
              <a:rPr lang="en-US" dirty="0" err="1">
                <a:effectLst/>
              </a:rPr>
              <a:t>setUpModule</a:t>
            </a:r>
            <a:r>
              <a:rPr lang="en-US" dirty="0">
                <a:effectLst/>
              </a:rPr>
              <a:t>()</a:t>
            </a:r>
            <a:r>
              <a:rPr lang="en-US" sz="1200" b="0" i="0" kern="1200" dirty="0">
                <a:solidFill>
                  <a:schemeClr val="tx1"/>
                </a:solidFill>
                <a:effectLst/>
                <a:latin typeface="+mn-lt"/>
                <a:ea typeface="+mn-ea"/>
                <a:cs typeface="+mn-cs"/>
              </a:rPr>
              <a:t> or </a:t>
            </a:r>
            <a:r>
              <a:rPr lang="en-US" dirty="0" err="1">
                <a:effectLst/>
              </a:rPr>
              <a:t>tearDownModule</a:t>
            </a:r>
            <a:r>
              <a:rPr lang="en-US" dirty="0">
                <a:effectLst/>
              </a:rPr>
              <a:t>()</a:t>
            </a:r>
            <a:r>
              <a:rPr lang="en-US" sz="1200" b="0" i="0" kern="1200" dirty="0">
                <a:solidFill>
                  <a:schemeClr val="tx1"/>
                </a:solidFill>
                <a:effectLst/>
                <a:latin typeface="+mn-lt"/>
                <a:ea typeface="+mn-ea"/>
                <a:cs typeface="+mn-cs"/>
              </a:rPr>
              <a:t> run.</a:t>
            </a:r>
          </a:p>
        </p:txBody>
      </p:sp>
      <p:sp>
        <p:nvSpPr>
          <p:cNvPr id="4" name="Slide Number Placeholder 3"/>
          <p:cNvSpPr>
            <a:spLocks noGrp="1"/>
          </p:cNvSpPr>
          <p:nvPr>
            <p:ph type="sldNum" sz="quarter" idx="10"/>
          </p:nvPr>
        </p:nvSpPr>
        <p:spPr/>
        <p:txBody>
          <a:bodyPr/>
          <a:lstStyle/>
          <a:p>
            <a:fld id="{F620B9DD-4E80-470F-B438-047D7BDD8590}" type="slidenum">
              <a:rPr lang="en-US" smtClean="0"/>
              <a:t>15</a:t>
            </a:fld>
            <a:endParaRPr lang="en-US"/>
          </a:p>
        </p:txBody>
      </p:sp>
    </p:spTree>
    <p:extLst>
      <p:ext uri="{BB962C8B-B14F-4D97-AF65-F5344CB8AC3E}">
        <p14:creationId xmlns:p14="http://schemas.microsoft.com/office/powerpoint/2010/main" val="3536924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2</a:t>
            </a:fld>
            <a:endParaRPr lang="en-US"/>
          </a:p>
        </p:txBody>
      </p:sp>
    </p:spTree>
    <p:extLst>
      <p:ext uri="{BB962C8B-B14F-4D97-AF65-F5344CB8AC3E}">
        <p14:creationId xmlns:p14="http://schemas.microsoft.com/office/powerpoint/2010/main" val="395521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3</a:t>
            </a:fld>
            <a:endParaRPr lang="en-US"/>
          </a:p>
        </p:txBody>
      </p:sp>
    </p:spTree>
    <p:extLst>
      <p:ext uri="{BB962C8B-B14F-4D97-AF65-F5344CB8AC3E}">
        <p14:creationId xmlns:p14="http://schemas.microsoft.com/office/powerpoint/2010/main" val="12810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4</a:t>
            </a:fld>
            <a:endParaRPr lang="en-US"/>
          </a:p>
        </p:txBody>
      </p:sp>
    </p:spTree>
    <p:extLst>
      <p:ext uri="{BB962C8B-B14F-4D97-AF65-F5344CB8AC3E}">
        <p14:creationId xmlns:p14="http://schemas.microsoft.com/office/powerpoint/2010/main" val="2769270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New in version 3.2: </a:t>
            </a:r>
            <a:r>
              <a:rPr lang="en-US" sz="1200" b="0" i="0" kern="1200" dirty="0">
                <a:solidFill>
                  <a:schemeClr val="tx1"/>
                </a:solidFill>
                <a:effectLst/>
                <a:latin typeface="+mn-lt"/>
                <a:ea typeface="+mn-ea"/>
                <a:cs typeface="+mn-cs"/>
              </a:rPr>
              <a:t>The command-line options -b, -c and -f were added.</a:t>
            </a:r>
          </a:p>
          <a:p>
            <a:r>
              <a:rPr lang="en-US" sz="1200" b="0" i="1" kern="1200" dirty="0">
                <a:solidFill>
                  <a:schemeClr val="tx1"/>
                </a:solidFill>
                <a:effectLst/>
                <a:latin typeface="+mn-lt"/>
                <a:ea typeface="+mn-ea"/>
                <a:cs typeface="+mn-cs"/>
              </a:rPr>
              <a:t>New in version 3.5: </a:t>
            </a:r>
            <a:r>
              <a:rPr lang="en-US" sz="1200" b="0" i="0" kern="1200" dirty="0">
                <a:solidFill>
                  <a:schemeClr val="tx1"/>
                </a:solidFill>
                <a:effectLst/>
                <a:latin typeface="+mn-lt"/>
                <a:ea typeface="+mn-ea"/>
                <a:cs typeface="+mn-cs"/>
              </a:rPr>
              <a:t>The command-line option --locals.</a:t>
            </a:r>
          </a:p>
          <a:p>
            <a:r>
              <a:rPr lang="en-US" sz="1200" b="0" i="0" kern="1200" dirty="0">
                <a:solidFill>
                  <a:schemeClr val="tx1"/>
                </a:solidFill>
                <a:effectLst/>
                <a:latin typeface="+mn-lt"/>
                <a:ea typeface="+mn-ea"/>
                <a:cs typeface="+mn-cs"/>
              </a:rPr>
              <a:t>The command line can also be used for test discovery, for running all of the tests in a project or just a subset.</a:t>
            </a: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5</a:t>
            </a:fld>
            <a:endParaRPr lang="en-US"/>
          </a:p>
        </p:txBody>
      </p:sp>
    </p:spTree>
    <p:extLst>
      <p:ext uri="{BB962C8B-B14F-4D97-AF65-F5344CB8AC3E}">
        <p14:creationId xmlns:p14="http://schemas.microsoft.com/office/powerpoint/2010/main" val="234381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Test discovery is implemented in </a:t>
            </a:r>
            <a:r>
              <a:rPr lang="en-US" sz="1200" b="0" i="0" u="none" strike="noStrike" kern="1200" dirty="0" err="1">
                <a:solidFill>
                  <a:schemeClr val="tx1"/>
                </a:solidFill>
                <a:effectLst/>
                <a:latin typeface="+mn-lt"/>
                <a:ea typeface="+mn-ea"/>
                <a:cs typeface="+mn-cs"/>
                <a:hlinkClick r:id="rId3" tooltip="unittest.TestLoader.discover"/>
              </a:rPr>
              <a:t>TestLoader.discover</a:t>
            </a:r>
            <a:r>
              <a:rPr lang="en-US" sz="1200" b="0" i="0" u="none" strike="noStrike" kern="1200" dirty="0">
                <a:solidFill>
                  <a:schemeClr val="tx1"/>
                </a:solidFill>
                <a:effectLst/>
                <a:latin typeface="+mn-lt"/>
                <a:ea typeface="+mn-ea"/>
                <a:cs typeface="+mn-cs"/>
                <a:hlinkClick r:id="rId3" tooltip="unittest.TestLoader.discover"/>
              </a:rPr>
              <a:t>()</a:t>
            </a:r>
            <a:r>
              <a:rPr lang="en-US" sz="1200" b="0" i="0" kern="1200" dirty="0">
                <a:solidFill>
                  <a:schemeClr val="tx1"/>
                </a:solidFill>
                <a:effectLst/>
                <a:latin typeface="+mn-lt"/>
                <a:ea typeface="+mn-ea"/>
                <a:cs typeface="+mn-cs"/>
              </a:rPr>
              <a:t>, but can also be used from the command line. The basic command-line usage is:</a:t>
            </a:r>
          </a:p>
          <a:p>
            <a:r>
              <a:rPr lang="en-US" sz="1200" b="0" i="0" kern="1200" dirty="0">
                <a:solidFill>
                  <a:schemeClr val="tx1"/>
                </a:solidFill>
                <a:effectLst/>
                <a:latin typeface="+mn-lt"/>
                <a:ea typeface="+mn-ea"/>
                <a:cs typeface="+mn-cs"/>
              </a:rPr>
              <a:t>cd </a:t>
            </a:r>
            <a:r>
              <a:rPr lang="en-US" sz="1200" b="0" i="0" kern="1200" dirty="0" err="1">
                <a:solidFill>
                  <a:schemeClr val="tx1"/>
                </a:solidFill>
                <a:effectLst/>
                <a:latin typeface="+mn-lt"/>
                <a:ea typeface="+mn-ea"/>
                <a:cs typeface="+mn-cs"/>
              </a:rPr>
              <a:t>project_directory</a:t>
            </a:r>
            <a:r>
              <a:rPr lang="en-US" sz="1200" b="0" i="0" kern="1200" dirty="0">
                <a:solidFill>
                  <a:schemeClr val="tx1"/>
                </a:solidFill>
                <a:effectLst/>
                <a:latin typeface="+mn-lt"/>
                <a:ea typeface="+mn-ea"/>
                <a:cs typeface="+mn-cs"/>
              </a:rPr>
              <a:t> python -m unittest discover </a:t>
            </a:r>
          </a:p>
          <a:p>
            <a:r>
              <a:rPr lang="en-US" sz="1200" b="1" i="0" kern="1200" dirty="0">
                <a:solidFill>
                  <a:schemeClr val="tx1"/>
                </a:solidFill>
                <a:effectLst/>
                <a:latin typeface="+mn-lt"/>
                <a:ea typeface="+mn-ea"/>
                <a:cs typeface="+mn-cs"/>
              </a:rPr>
              <a:t>Note</a:t>
            </a:r>
          </a:p>
          <a:p>
            <a:r>
              <a:rPr lang="en-US" sz="1200" b="0" i="0" kern="1200" dirty="0">
                <a:solidFill>
                  <a:schemeClr val="tx1"/>
                </a:solidFill>
                <a:effectLst/>
                <a:latin typeface="+mn-lt"/>
                <a:ea typeface="+mn-ea"/>
                <a:cs typeface="+mn-cs"/>
              </a:rPr>
              <a:t> As a shortcut, python -m unittest is the equivalent of python -m unittest discover. If you want to pass arguments to test discovery the discover sub-command must be used explicitly.</a:t>
            </a: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4"/>
              </a:rPr>
              <a:t>-s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-p</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6"/>
              </a:rPr>
              <a:t>-t</a:t>
            </a:r>
            <a:r>
              <a:rPr lang="en-US" sz="1200" b="0" i="0" kern="1200" dirty="0">
                <a:solidFill>
                  <a:schemeClr val="tx1"/>
                </a:solidFill>
                <a:effectLst/>
                <a:latin typeface="+mn-lt"/>
                <a:ea typeface="+mn-ea"/>
                <a:cs typeface="+mn-cs"/>
              </a:rPr>
              <a:t> options can be passed in as positional arguments in that order. The following two command lines are equivalent:</a:t>
            </a:r>
          </a:p>
          <a:p>
            <a:r>
              <a:rPr lang="en-US" sz="1400" b="0" i="1" kern="1200" dirty="0">
                <a:solidFill>
                  <a:schemeClr val="accent2"/>
                </a:solidFill>
                <a:effectLst/>
                <a:latin typeface="+mn-lt"/>
                <a:ea typeface="+mn-ea"/>
                <a:cs typeface="+mn-cs"/>
              </a:rPr>
              <a:t>python -m unittest discover -s </a:t>
            </a:r>
            <a:r>
              <a:rPr lang="en-US" sz="1400" b="0" i="1" kern="1200" dirty="0" err="1">
                <a:solidFill>
                  <a:schemeClr val="accent2"/>
                </a:solidFill>
                <a:effectLst/>
                <a:latin typeface="+mn-lt"/>
                <a:ea typeface="+mn-ea"/>
                <a:cs typeface="+mn-cs"/>
              </a:rPr>
              <a:t>project_directory</a:t>
            </a:r>
            <a:r>
              <a:rPr lang="en-US" sz="1400" b="0" i="1" kern="1200" dirty="0">
                <a:solidFill>
                  <a:schemeClr val="accent2"/>
                </a:solidFill>
                <a:effectLst/>
                <a:latin typeface="+mn-lt"/>
                <a:ea typeface="+mn-ea"/>
                <a:cs typeface="+mn-cs"/>
              </a:rPr>
              <a:t> -p "*_test.py" python -m unittest discover </a:t>
            </a:r>
            <a:r>
              <a:rPr lang="en-US" sz="1200" b="0" i="0" kern="1200" dirty="0" err="1">
                <a:solidFill>
                  <a:schemeClr val="tx1"/>
                </a:solidFill>
                <a:effectLst/>
                <a:latin typeface="+mn-lt"/>
                <a:ea typeface="+mn-ea"/>
                <a:cs typeface="+mn-cs"/>
              </a:rPr>
              <a:t>project_directory</a:t>
            </a:r>
            <a:r>
              <a:rPr lang="en-US" sz="1200" b="0" i="0" kern="1200" dirty="0">
                <a:solidFill>
                  <a:schemeClr val="tx1"/>
                </a:solidFill>
                <a:effectLst/>
                <a:latin typeface="+mn-lt"/>
                <a:ea typeface="+mn-ea"/>
                <a:cs typeface="+mn-cs"/>
              </a:rPr>
              <a:t> "*_test.py"</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6</a:t>
            </a:fld>
            <a:endParaRPr lang="en-US"/>
          </a:p>
        </p:txBody>
      </p:sp>
    </p:spTree>
    <p:extLst>
      <p:ext uri="{BB962C8B-B14F-4D97-AF65-F5344CB8AC3E}">
        <p14:creationId xmlns:p14="http://schemas.microsoft.com/office/powerpoint/2010/main" val="514605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7</a:t>
            </a:fld>
            <a:endParaRPr lang="en-US"/>
          </a:p>
        </p:txBody>
      </p:sp>
    </p:spTree>
    <p:extLst>
      <p:ext uri="{BB962C8B-B14F-4D97-AF65-F5344CB8AC3E}">
        <p14:creationId xmlns:p14="http://schemas.microsoft.com/office/powerpoint/2010/main" val="1235096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8</a:t>
            </a:fld>
            <a:endParaRPr lang="en-US"/>
          </a:p>
        </p:txBody>
      </p:sp>
    </p:spTree>
    <p:extLst>
      <p:ext uri="{BB962C8B-B14F-4D97-AF65-F5344CB8AC3E}">
        <p14:creationId xmlns:p14="http://schemas.microsoft.com/office/powerpoint/2010/main" val="3034581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methods</a:t>
            </a:r>
            <a:r>
              <a:rPr lang="en-US" baseline="0"/>
              <a:t> here </a:t>
            </a:r>
            <a:r>
              <a:rPr lang="en-US"/>
              <a:t>https://docs.python.org/3.6/library/unittest.html?highlight=unittest#unittest-skipping</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9</a:t>
            </a:fld>
            <a:endParaRPr lang="en-US"/>
          </a:p>
        </p:txBody>
      </p:sp>
    </p:spTree>
    <p:extLst>
      <p:ext uri="{BB962C8B-B14F-4D97-AF65-F5344CB8AC3E}">
        <p14:creationId xmlns:p14="http://schemas.microsoft.com/office/powerpoint/2010/main" val="230943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6905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39000">
              <a:schemeClr val="accent1">
                <a:lumMod val="45000"/>
                <a:lumOff val="55000"/>
              </a:schemeClr>
            </a:gs>
            <a:gs pos="79000">
              <a:schemeClr val="accent1">
                <a:lumMod val="45000"/>
                <a:lumOff val="55000"/>
              </a:schemeClr>
            </a:gs>
            <a:gs pos="100000">
              <a:srgbClr val="FFFF00"/>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3263899"/>
            <a:ext cx="9144000" cy="1046163"/>
          </a:xfrm>
        </p:spPr>
        <p:txBody>
          <a:bodyPr/>
          <a:lstStyle/>
          <a:p>
            <a:r>
              <a:rPr lang="en-US" dirty="0"/>
              <a:t>Testing. Unittest</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806351"/>
            <a:ext cx="11978230" cy="5760719"/>
          </a:xfrm>
        </p:spPr>
        <p:txBody>
          <a:bodyPr anchor="t">
            <a:noAutofit/>
          </a:bodyPr>
          <a:lstStyle/>
          <a:p>
            <a:pPr marL="411163" indent="-411163" algn="l">
              <a:lnSpc>
                <a:spcPct val="150000"/>
              </a:lnSpc>
            </a:pPr>
            <a:r>
              <a:rPr lang="en-US" sz="2800" dirty="0">
                <a:latin typeface="+mn-lt"/>
              </a:rPr>
              <a:t>We can factor out set-up code by implementing a method called </a:t>
            </a:r>
            <a:r>
              <a:rPr lang="en-US" sz="2800" dirty="0" err="1">
                <a:latin typeface="+mn-lt"/>
              </a:rPr>
              <a:t>setUp</a:t>
            </a:r>
            <a:r>
              <a:rPr lang="en-US" sz="2800" dirty="0">
                <a:latin typeface="+mn-lt"/>
              </a:rPr>
              <a:t>(), which the testing framework will automatically call for every single test we run:</a:t>
            </a:r>
            <a:endParaRPr lang="ru-RU" sz="2800" dirty="0">
              <a:latin typeface="+mn-lt"/>
            </a:endParaRPr>
          </a:p>
        </p:txBody>
      </p:sp>
      <p:sp>
        <p:nvSpPr>
          <p:cNvPr id="3" name="Rectangle 2"/>
          <p:cNvSpPr/>
          <p:nvPr/>
        </p:nvSpPr>
        <p:spPr>
          <a:xfrm>
            <a:off x="213770" y="160020"/>
            <a:ext cx="3954993" cy="646331"/>
          </a:xfrm>
          <a:prstGeom prst="rect">
            <a:avLst/>
          </a:prstGeom>
        </p:spPr>
        <p:txBody>
          <a:bodyPr wrap="none">
            <a:spAutoFit/>
          </a:bodyPr>
          <a:lstStyle/>
          <a:p>
            <a:r>
              <a:rPr lang="en-US" sz="3600" dirty="0">
                <a:latin typeface="+mj-lt"/>
              </a:rPr>
              <a:t>Organizing test code</a:t>
            </a:r>
          </a:p>
        </p:txBody>
      </p:sp>
      <p:sp>
        <p:nvSpPr>
          <p:cNvPr id="4" name="Rectangle 3"/>
          <p:cNvSpPr/>
          <p:nvPr/>
        </p:nvSpPr>
        <p:spPr>
          <a:xfrm>
            <a:off x="1297510" y="2301091"/>
            <a:ext cx="9810750"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chemeClr val="accent2"/>
                </a:solidFill>
                <a:latin typeface="Courier New" panose="02070309020205020404" pitchFamily="49" charset="0"/>
                <a:cs typeface="Courier New" panose="02070309020205020404" pitchFamily="49" charset="0"/>
              </a:rPr>
              <a:t>import</a:t>
            </a:r>
            <a:r>
              <a:rPr lang="en-US" dirty="0">
                <a:latin typeface="Courier New" panose="02070309020205020404" pitchFamily="49" charset="0"/>
                <a:cs typeface="Courier New" panose="02070309020205020404" pitchFamily="49" charset="0"/>
              </a:rPr>
              <a:t> unittest</a:t>
            </a:r>
          </a:p>
          <a:p>
            <a:endParaRPr lang="en-US" dirty="0">
              <a:latin typeface="Courier New" panose="02070309020205020404" pitchFamily="49" charset="0"/>
              <a:cs typeface="Courier New" panose="02070309020205020404" pitchFamily="49" charset="0"/>
            </a:endParaRPr>
          </a:p>
          <a:p>
            <a:r>
              <a:rPr lang="en-US" dirty="0">
                <a:solidFill>
                  <a:schemeClr val="accent2"/>
                </a:solidFill>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WidgetTestCase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unittest.TestCase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setUp</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.widget</a:t>
            </a:r>
            <a:r>
              <a:rPr lang="en-US" dirty="0">
                <a:latin typeface="Courier New" panose="02070309020205020404" pitchFamily="49" charset="0"/>
                <a:cs typeface="Courier New" panose="02070309020205020404" pitchFamily="49" charset="0"/>
              </a:rPr>
              <a:t> = Widget(</a:t>
            </a:r>
            <a:r>
              <a:rPr lang="en-US" dirty="0">
                <a:solidFill>
                  <a:schemeClr val="accent6">
                    <a:lumMod val="50000"/>
                  </a:schemeClr>
                </a:solidFill>
                <a:latin typeface="Courier New" panose="02070309020205020404" pitchFamily="49" charset="0"/>
                <a:cs typeface="Courier New" panose="02070309020205020404" pitchFamily="49" charset="0"/>
              </a:rPr>
              <a:t>'The widget'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test_default_widget_size</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.assertEqual</a:t>
            </a:r>
            <a:r>
              <a:rPr lang="en-US" dirty="0">
                <a:latin typeface="Courier New" panose="02070309020205020404" pitchFamily="49" charset="0"/>
                <a:cs typeface="Courier New" panose="02070309020205020404" pitchFamily="49" charset="0"/>
              </a:rPr>
              <a:t>(</a:t>
            </a:r>
            <a:r>
              <a:rPr lang="en-US" dirty="0" err="1">
                <a:solidFill>
                  <a:srgbClr val="7030A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.widget.size</a:t>
            </a:r>
            <a:r>
              <a:rPr lang="en-US" dirty="0">
                <a:latin typeface="Courier New" panose="02070309020205020404" pitchFamily="49" charset="0"/>
                <a:cs typeface="Courier New" panose="02070309020205020404" pitchFamily="49" charset="0"/>
              </a:rPr>
              <a:t>(), (50,50),</a:t>
            </a:r>
          </a:p>
          <a:p>
            <a:r>
              <a:rPr lang="en-US" dirty="0">
                <a:latin typeface="Courier New" panose="02070309020205020404" pitchFamily="49" charset="0"/>
                <a:cs typeface="Courier New" panose="02070309020205020404" pitchFamily="49" charset="0"/>
              </a:rPr>
              <a:t>                         </a:t>
            </a:r>
            <a:r>
              <a:rPr lang="en-US" dirty="0">
                <a:solidFill>
                  <a:schemeClr val="accent6">
                    <a:lumMod val="50000"/>
                  </a:schemeClr>
                </a:solidFill>
                <a:latin typeface="Courier New" panose="02070309020205020404" pitchFamily="49" charset="0"/>
                <a:cs typeface="Courier New" panose="02070309020205020404" pitchFamily="49" charset="0"/>
              </a:rPr>
              <a:t>'incorrect default size'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test_widget_resize</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.widget.resize</a:t>
            </a:r>
            <a:r>
              <a:rPr lang="en-US" dirty="0">
                <a:latin typeface="Courier New" panose="02070309020205020404" pitchFamily="49" charset="0"/>
                <a:cs typeface="Courier New" panose="02070309020205020404" pitchFamily="49" charset="0"/>
              </a:rPr>
              <a:t>(100,150)</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.assertEqual</a:t>
            </a:r>
            <a:r>
              <a:rPr lang="en-US" dirty="0">
                <a:latin typeface="Courier New" panose="02070309020205020404" pitchFamily="49" charset="0"/>
                <a:cs typeface="Courier New" panose="02070309020205020404" pitchFamily="49" charset="0"/>
              </a:rPr>
              <a:t>(</a:t>
            </a:r>
            <a:r>
              <a:rPr lang="en-US" dirty="0" err="1">
                <a:solidFill>
                  <a:srgbClr val="7030A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.widget.size</a:t>
            </a:r>
            <a:r>
              <a:rPr lang="en-US" dirty="0">
                <a:latin typeface="Courier New" panose="02070309020205020404" pitchFamily="49" charset="0"/>
                <a:cs typeface="Courier New" panose="02070309020205020404" pitchFamily="49" charset="0"/>
              </a:rPr>
              <a:t>(), (100,150),</a:t>
            </a:r>
          </a:p>
          <a:p>
            <a:r>
              <a:rPr lang="en-US" dirty="0">
                <a:latin typeface="Courier New" panose="02070309020205020404" pitchFamily="49" charset="0"/>
                <a:cs typeface="Courier New" panose="02070309020205020404" pitchFamily="49" charset="0"/>
              </a:rPr>
              <a:t>                         </a:t>
            </a:r>
            <a:r>
              <a:rPr lang="en-US" dirty="0">
                <a:solidFill>
                  <a:schemeClr val="accent6">
                    <a:lumMod val="50000"/>
                  </a:schemeClr>
                </a:solidFill>
                <a:latin typeface="Courier New" panose="02070309020205020404" pitchFamily="49" charset="0"/>
                <a:cs typeface="Courier New" panose="02070309020205020404" pitchFamily="49" charset="0"/>
              </a:rPr>
              <a:t>'wrong size after resize'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942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1104900"/>
            <a:ext cx="11978230" cy="5462170"/>
          </a:xfrm>
        </p:spPr>
        <p:txBody>
          <a:bodyPr anchor="t">
            <a:noAutofit/>
          </a:bodyPr>
          <a:lstStyle/>
          <a:p>
            <a:pPr marL="411163" indent="-411163" algn="l">
              <a:lnSpc>
                <a:spcPct val="150000"/>
              </a:lnSpc>
            </a:pPr>
            <a:r>
              <a:rPr lang="en-US" sz="2800" dirty="0">
                <a:latin typeface="+mn-lt"/>
              </a:rPr>
              <a:t>Similarly, we can provide a </a:t>
            </a:r>
            <a:r>
              <a:rPr lang="en-US" sz="2800" dirty="0" err="1">
                <a:latin typeface="+mn-lt"/>
              </a:rPr>
              <a:t>tearDown</a:t>
            </a:r>
            <a:r>
              <a:rPr lang="en-US" sz="2800" dirty="0">
                <a:latin typeface="+mn-lt"/>
              </a:rPr>
              <a:t>() method that tidies up after the test method has been run:</a:t>
            </a:r>
            <a:endParaRPr lang="ru-RU" sz="2800" dirty="0">
              <a:latin typeface="+mn-lt"/>
            </a:endParaRPr>
          </a:p>
        </p:txBody>
      </p:sp>
      <p:sp>
        <p:nvSpPr>
          <p:cNvPr id="3" name="Rectangle 2"/>
          <p:cNvSpPr/>
          <p:nvPr/>
        </p:nvSpPr>
        <p:spPr>
          <a:xfrm>
            <a:off x="213770" y="160020"/>
            <a:ext cx="3954993" cy="646331"/>
          </a:xfrm>
          <a:prstGeom prst="rect">
            <a:avLst/>
          </a:prstGeom>
        </p:spPr>
        <p:txBody>
          <a:bodyPr wrap="none">
            <a:spAutoFit/>
          </a:bodyPr>
          <a:lstStyle/>
          <a:p>
            <a:r>
              <a:rPr lang="en-US" sz="3600" dirty="0">
                <a:latin typeface="+mj-lt"/>
              </a:rPr>
              <a:t>Organizing test code</a:t>
            </a:r>
          </a:p>
        </p:txBody>
      </p:sp>
      <p:sp>
        <p:nvSpPr>
          <p:cNvPr id="4" name="Rectangle 3"/>
          <p:cNvSpPr/>
          <p:nvPr/>
        </p:nvSpPr>
        <p:spPr>
          <a:xfrm>
            <a:off x="1164160" y="2758291"/>
            <a:ext cx="9810750" cy="25545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solidFill>
                  <a:srgbClr val="ED7C33"/>
                </a:solidFill>
                <a:latin typeface="Courier New" panose="02070309020205020404" pitchFamily="49" charset="0"/>
                <a:cs typeface="Courier New" panose="02070309020205020404" pitchFamily="49" charset="0"/>
              </a:rPr>
              <a:t>import</a:t>
            </a:r>
            <a:r>
              <a:rPr lang="en-US" sz="2000" dirty="0">
                <a:solidFill>
                  <a:schemeClr val="tx1"/>
                </a:solidFill>
                <a:latin typeface="Courier New" panose="02070309020205020404" pitchFamily="49" charset="0"/>
                <a:cs typeface="Courier New" panose="02070309020205020404" pitchFamily="49" charset="0"/>
              </a:rPr>
              <a:t> unittest</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a:solidFill>
                  <a:srgbClr val="ED7C33"/>
                </a:solidFill>
                <a:latin typeface="Courier New" panose="02070309020205020404" pitchFamily="49" charset="0"/>
                <a:cs typeface="Courier New" panose="02070309020205020404" pitchFamily="49" charset="0"/>
              </a:rPr>
              <a:t>class</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WidgetTestCase</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unittest.TestCase</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rgbClr val="ED7C33"/>
                </a:solidFill>
                <a:latin typeface="Courier New" panose="02070309020205020404" pitchFamily="49" charset="0"/>
                <a:cs typeface="Courier New" panose="02070309020205020404" pitchFamily="49" charset="0"/>
              </a:rPr>
              <a:t>def</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setUp</a:t>
            </a:r>
            <a:r>
              <a:rPr lang="en-US" sz="2000" dirty="0">
                <a:solidFill>
                  <a:schemeClr val="tx1"/>
                </a:solidFill>
                <a:latin typeface="Courier New" panose="02070309020205020404" pitchFamily="49" charset="0"/>
                <a:cs typeface="Courier New" panose="02070309020205020404" pitchFamily="49" charset="0"/>
              </a:rPr>
              <a:t>(</a:t>
            </a:r>
            <a:r>
              <a:rPr lang="en-US" sz="2000" dirty="0">
                <a:solidFill>
                  <a:srgbClr val="7030A0"/>
                </a:solidFill>
                <a:latin typeface="Courier New" panose="02070309020205020404" pitchFamily="49" charset="0"/>
                <a:cs typeface="Courier New" panose="02070309020205020404" pitchFamily="49" charset="0"/>
              </a:rPr>
              <a:t>self</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rgbClr val="7030A0"/>
                </a:solidFill>
                <a:latin typeface="Courier New" panose="02070309020205020404" pitchFamily="49" charset="0"/>
                <a:cs typeface="Courier New" panose="02070309020205020404" pitchFamily="49" charset="0"/>
              </a:rPr>
              <a:t>self</a:t>
            </a:r>
            <a:r>
              <a:rPr lang="en-US" sz="2000" dirty="0" err="1">
                <a:solidFill>
                  <a:schemeClr val="tx1"/>
                </a:solidFill>
                <a:latin typeface="Courier New" panose="02070309020205020404" pitchFamily="49" charset="0"/>
                <a:cs typeface="Courier New" panose="02070309020205020404" pitchFamily="49" charset="0"/>
              </a:rPr>
              <a:t>.widget</a:t>
            </a:r>
            <a:r>
              <a:rPr lang="en-US" sz="2000" dirty="0">
                <a:solidFill>
                  <a:schemeClr val="tx1"/>
                </a:solidFill>
                <a:latin typeface="Courier New" panose="02070309020205020404" pitchFamily="49" charset="0"/>
                <a:cs typeface="Courier New" panose="02070309020205020404" pitchFamily="49" charset="0"/>
              </a:rPr>
              <a:t> = Widget(</a:t>
            </a:r>
            <a:r>
              <a:rPr lang="en-US" sz="2000" dirty="0">
                <a:solidFill>
                  <a:schemeClr val="accent6">
                    <a:lumMod val="50000"/>
                  </a:schemeClr>
                </a:solidFill>
                <a:latin typeface="Courier New" panose="02070309020205020404" pitchFamily="49" charset="0"/>
                <a:cs typeface="Courier New" panose="02070309020205020404" pitchFamily="49" charset="0"/>
              </a:rPr>
              <a:t>'The widget'</a:t>
            </a:r>
            <a:r>
              <a:rPr lang="en-US"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rgbClr val="ED7C33"/>
                </a:solidFill>
                <a:latin typeface="Courier New" panose="02070309020205020404" pitchFamily="49" charset="0"/>
                <a:cs typeface="Courier New" panose="02070309020205020404" pitchFamily="49" charset="0"/>
              </a:rPr>
              <a:t>def</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tearDown</a:t>
            </a:r>
            <a:r>
              <a:rPr lang="en-US" sz="2000" dirty="0">
                <a:solidFill>
                  <a:schemeClr val="tx1"/>
                </a:solidFill>
                <a:latin typeface="Courier New" panose="02070309020205020404" pitchFamily="49" charset="0"/>
                <a:cs typeface="Courier New" panose="02070309020205020404" pitchFamily="49" charset="0"/>
              </a:rPr>
              <a:t>(</a:t>
            </a:r>
            <a:r>
              <a:rPr lang="en-US" sz="2000" dirty="0">
                <a:solidFill>
                  <a:srgbClr val="7030A0"/>
                </a:solidFill>
                <a:latin typeface="Courier New" panose="02070309020205020404" pitchFamily="49" charset="0"/>
                <a:cs typeface="Courier New" panose="02070309020205020404" pitchFamily="49" charset="0"/>
              </a:rPr>
              <a:t>self</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rgbClr val="7030A0"/>
                </a:solidFill>
                <a:latin typeface="Courier New" panose="02070309020205020404" pitchFamily="49" charset="0"/>
                <a:cs typeface="Courier New" panose="02070309020205020404" pitchFamily="49" charset="0"/>
              </a:rPr>
              <a:t>self</a:t>
            </a:r>
            <a:r>
              <a:rPr lang="en-US" sz="2000" dirty="0" err="1">
                <a:solidFill>
                  <a:schemeClr val="tx1"/>
                </a:solidFill>
                <a:latin typeface="Courier New" panose="02070309020205020404" pitchFamily="49" charset="0"/>
                <a:cs typeface="Courier New" panose="02070309020205020404" pitchFamily="49" charset="0"/>
              </a:rPr>
              <a:t>.widget.dispose</a:t>
            </a:r>
            <a:r>
              <a:rPr lang="en-US" sz="2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7913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1104900"/>
            <a:ext cx="11978230" cy="5462170"/>
          </a:xfrm>
        </p:spPr>
        <p:txBody>
          <a:bodyPr anchor="t">
            <a:noAutofit/>
          </a:bodyPr>
          <a:lstStyle/>
          <a:p>
            <a:pPr marL="411163" indent="-411163" algn="l">
              <a:lnSpc>
                <a:spcPct val="100000"/>
              </a:lnSpc>
            </a:pPr>
            <a:r>
              <a:rPr lang="en-US" sz="2800" dirty="0">
                <a:latin typeface="+mn-lt"/>
              </a:rPr>
              <a:t>It is recommended that you use </a:t>
            </a:r>
            <a:r>
              <a:rPr lang="en-US" sz="2800" dirty="0" err="1">
                <a:latin typeface="+mn-lt"/>
              </a:rPr>
              <a:t>TestCase</a:t>
            </a:r>
            <a:r>
              <a:rPr lang="en-US" sz="2800" dirty="0">
                <a:latin typeface="+mn-lt"/>
              </a:rPr>
              <a:t> implementations to group tests together according to the features they test. unittest provides a mechanism for this: the test suite, represented by </a:t>
            </a:r>
            <a:r>
              <a:rPr lang="en-US" sz="2800" dirty="0" err="1">
                <a:latin typeface="+mn-lt"/>
              </a:rPr>
              <a:t>unittest’s</a:t>
            </a:r>
            <a:r>
              <a:rPr lang="en-US" sz="2800" dirty="0">
                <a:latin typeface="+mn-lt"/>
              </a:rPr>
              <a:t> </a:t>
            </a:r>
            <a:r>
              <a:rPr lang="en-US" sz="2800" dirty="0" err="1">
                <a:latin typeface="+mn-lt"/>
              </a:rPr>
              <a:t>TestSuite</a:t>
            </a:r>
            <a:r>
              <a:rPr lang="en-US" sz="2800" dirty="0">
                <a:latin typeface="+mn-lt"/>
              </a:rPr>
              <a:t> class. In most cases, calling </a:t>
            </a:r>
            <a:r>
              <a:rPr lang="en-US" sz="2800" dirty="0" err="1">
                <a:latin typeface="+mn-lt"/>
              </a:rPr>
              <a:t>unittest.main</a:t>
            </a:r>
            <a:r>
              <a:rPr lang="en-US" sz="2800" dirty="0">
                <a:latin typeface="+mn-lt"/>
              </a:rPr>
              <a:t>() will do the right thing and collect all the module’s test cases for you and execute them.</a:t>
            </a:r>
            <a:endParaRPr lang="ru-RU" sz="2800" dirty="0">
              <a:latin typeface="+mn-lt"/>
            </a:endParaRPr>
          </a:p>
        </p:txBody>
      </p:sp>
      <p:sp>
        <p:nvSpPr>
          <p:cNvPr id="3" name="Rectangle 2"/>
          <p:cNvSpPr/>
          <p:nvPr/>
        </p:nvSpPr>
        <p:spPr>
          <a:xfrm>
            <a:off x="213770" y="160020"/>
            <a:ext cx="3954993" cy="646331"/>
          </a:xfrm>
          <a:prstGeom prst="rect">
            <a:avLst/>
          </a:prstGeom>
        </p:spPr>
        <p:txBody>
          <a:bodyPr wrap="none">
            <a:spAutoFit/>
          </a:bodyPr>
          <a:lstStyle/>
          <a:p>
            <a:r>
              <a:rPr lang="en-US" sz="3600" dirty="0">
                <a:latin typeface="+mj-lt"/>
              </a:rPr>
              <a:t>Organizing test code</a:t>
            </a:r>
          </a:p>
        </p:txBody>
      </p:sp>
      <p:sp>
        <p:nvSpPr>
          <p:cNvPr id="4" name="Rectangle 3"/>
          <p:cNvSpPr/>
          <p:nvPr/>
        </p:nvSpPr>
        <p:spPr>
          <a:xfrm>
            <a:off x="1297510" y="3572668"/>
            <a:ext cx="981075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solidFill>
                  <a:srgbClr val="ED7C33"/>
                </a:solidFill>
                <a:latin typeface="Courier New" panose="02070309020205020404" pitchFamily="49" charset="0"/>
                <a:cs typeface="Courier New" panose="02070309020205020404" pitchFamily="49" charset="0"/>
              </a:rPr>
              <a:t>def </a:t>
            </a:r>
            <a:r>
              <a:rPr lang="en-US" sz="2000" dirty="0">
                <a:solidFill>
                  <a:schemeClr val="tx1"/>
                </a:solidFill>
                <a:latin typeface="Courier New" panose="02070309020205020404" pitchFamily="49" charset="0"/>
                <a:cs typeface="Courier New" panose="02070309020205020404" pitchFamily="49" charset="0"/>
              </a:rPr>
              <a:t>suite():</a:t>
            </a:r>
          </a:p>
          <a:p>
            <a:r>
              <a:rPr lang="en-US" sz="2000" dirty="0">
                <a:solidFill>
                  <a:schemeClr val="tx1"/>
                </a:solidFill>
                <a:latin typeface="Courier New" panose="02070309020205020404" pitchFamily="49" charset="0"/>
                <a:cs typeface="Courier New" panose="02070309020205020404" pitchFamily="49" charset="0"/>
              </a:rPr>
              <a:t>    suite = </a:t>
            </a:r>
            <a:r>
              <a:rPr lang="en-US" sz="2000" dirty="0" err="1">
                <a:solidFill>
                  <a:schemeClr val="tx1"/>
                </a:solidFill>
                <a:latin typeface="Courier New" panose="02070309020205020404" pitchFamily="49" charset="0"/>
                <a:cs typeface="Courier New" panose="02070309020205020404" pitchFamily="49" charset="0"/>
              </a:rPr>
              <a:t>unittest.TestSuite</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suite.addTest</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WidgetTestCase</a:t>
            </a:r>
            <a:r>
              <a:rPr lang="en-US" sz="2000" dirty="0">
                <a:solidFill>
                  <a:schemeClr val="tx1"/>
                </a:solidFill>
                <a:latin typeface="Courier New" panose="02070309020205020404" pitchFamily="49" charset="0"/>
                <a:cs typeface="Courier New" panose="02070309020205020404" pitchFamily="49" charset="0"/>
              </a:rPr>
              <a:t>(</a:t>
            </a:r>
            <a:r>
              <a:rPr lang="en-US" sz="2000" dirty="0">
                <a:solidFill>
                  <a:schemeClr val="accent6">
                    <a:lumMod val="50000"/>
                  </a:schemeClr>
                </a:solidFill>
                <a:latin typeface="Courier New" panose="02070309020205020404" pitchFamily="49" charset="0"/>
                <a:cs typeface="Courier New" panose="02070309020205020404" pitchFamily="49" charset="0"/>
              </a:rPr>
              <a:t>'</a:t>
            </a:r>
            <a:r>
              <a:rPr lang="en-US" sz="2000" dirty="0" err="1">
                <a:solidFill>
                  <a:schemeClr val="accent6">
                    <a:lumMod val="50000"/>
                  </a:schemeClr>
                </a:solidFill>
                <a:latin typeface="Courier New" panose="02070309020205020404" pitchFamily="49" charset="0"/>
                <a:cs typeface="Courier New" panose="02070309020205020404" pitchFamily="49" charset="0"/>
              </a:rPr>
              <a:t>test_default_widget_size</a:t>
            </a:r>
            <a:r>
              <a:rPr lang="en-US" sz="2000" dirty="0">
                <a:solidFill>
                  <a:schemeClr val="accent6">
                    <a:lumMod val="50000"/>
                  </a:schemeClr>
                </a:solidFill>
                <a:latin typeface="Courier New" panose="02070309020205020404" pitchFamily="49" charset="0"/>
                <a:cs typeface="Courier New" panose="02070309020205020404" pitchFamily="49" charset="0"/>
              </a:rPr>
              <a:t>'</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suite.addTest</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WidgetTestCase</a:t>
            </a:r>
            <a:r>
              <a:rPr lang="en-US" sz="2000" dirty="0">
                <a:solidFill>
                  <a:schemeClr val="tx1"/>
                </a:solidFill>
                <a:latin typeface="Courier New" panose="02070309020205020404" pitchFamily="49" charset="0"/>
                <a:cs typeface="Courier New" panose="02070309020205020404" pitchFamily="49" charset="0"/>
              </a:rPr>
              <a:t>(</a:t>
            </a:r>
            <a:r>
              <a:rPr lang="en-US" sz="2000" dirty="0">
                <a:solidFill>
                  <a:schemeClr val="accent6">
                    <a:lumMod val="50000"/>
                  </a:schemeClr>
                </a:solidFill>
                <a:latin typeface="Courier New" panose="02070309020205020404" pitchFamily="49" charset="0"/>
                <a:cs typeface="Courier New" panose="02070309020205020404" pitchFamily="49" charset="0"/>
              </a:rPr>
              <a:t>'</a:t>
            </a:r>
            <a:r>
              <a:rPr lang="en-US" sz="2000" dirty="0" err="1">
                <a:solidFill>
                  <a:schemeClr val="accent6">
                    <a:lumMod val="50000"/>
                  </a:schemeClr>
                </a:solidFill>
                <a:latin typeface="Courier New" panose="02070309020205020404" pitchFamily="49" charset="0"/>
                <a:cs typeface="Courier New" panose="02070309020205020404" pitchFamily="49" charset="0"/>
              </a:rPr>
              <a:t>test_widget_resize</a:t>
            </a:r>
            <a:r>
              <a:rPr lang="en-US" sz="2000" dirty="0">
                <a:solidFill>
                  <a:schemeClr val="accent6">
                    <a:lumMod val="50000"/>
                  </a:schemeClr>
                </a:solidFill>
                <a:latin typeface="Courier New" panose="02070309020205020404" pitchFamily="49" charset="0"/>
                <a:cs typeface="Courier New" panose="02070309020205020404" pitchFamily="49" charset="0"/>
              </a:rPr>
              <a:t>'</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return suite</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a:solidFill>
                  <a:srgbClr val="ED7C33"/>
                </a:solidFill>
                <a:latin typeface="Courier New" panose="02070309020205020404" pitchFamily="49" charset="0"/>
                <a:cs typeface="Courier New" panose="02070309020205020404" pitchFamily="49" charset="0"/>
              </a:rPr>
              <a:t>if</a:t>
            </a:r>
            <a:r>
              <a:rPr lang="en-US" sz="2000" dirty="0">
                <a:solidFill>
                  <a:schemeClr val="tx1"/>
                </a:solidFill>
                <a:latin typeface="Courier New" panose="02070309020205020404" pitchFamily="49" charset="0"/>
                <a:cs typeface="Courier New" panose="02070309020205020404" pitchFamily="49" charset="0"/>
              </a:rPr>
              <a:t> __name__ == </a:t>
            </a:r>
            <a:r>
              <a:rPr lang="en-US" sz="2000" dirty="0">
                <a:solidFill>
                  <a:schemeClr val="accent6">
                    <a:lumMod val="50000"/>
                  </a:schemeClr>
                </a:solidFill>
                <a:latin typeface="Courier New" panose="02070309020205020404" pitchFamily="49" charset="0"/>
                <a:cs typeface="Courier New" panose="02070309020205020404" pitchFamily="49" charset="0"/>
              </a:rPr>
              <a:t>'__main__'</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runner = </a:t>
            </a:r>
            <a:r>
              <a:rPr lang="en-US" sz="2000" dirty="0" err="1">
                <a:solidFill>
                  <a:schemeClr val="tx1"/>
                </a:solidFill>
                <a:latin typeface="Courier New" panose="02070309020205020404" pitchFamily="49" charset="0"/>
                <a:cs typeface="Courier New" panose="02070309020205020404" pitchFamily="49" charset="0"/>
              </a:rPr>
              <a:t>unittest.TextTestRunner</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runner.run</a:t>
            </a:r>
            <a:r>
              <a:rPr lang="en-US" sz="2000" dirty="0">
                <a:solidFill>
                  <a:schemeClr val="tx1"/>
                </a:solidFill>
                <a:latin typeface="Courier New" panose="02070309020205020404" pitchFamily="49" charset="0"/>
                <a:cs typeface="Courier New" panose="02070309020205020404" pitchFamily="49" charset="0"/>
              </a:rPr>
              <a:t>(suite())</a:t>
            </a:r>
          </a:p>
        </p:txBody>
      </p:sp>
    </p:spTree>
    <p:extLst>
      <p:ext uri="{BB962C8B-B14F-4D97-AF65-F5344CB8AC3E}">
        <p14:creationId xmlns:p14="http://schemas.microsoft.com/office/powerpoint/2010/main" val="289827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1104900"/>
            <a:ext cx="11978230" cy="5462170"/>
          </a:xfrm>
        </p:spPr>
        <p:txBody>
          <a:bodyPr anchor="t">
            <a:noAutofit/>
          </a:bodyPr>
          <a:lstStyle/>
          <a:p>
            <a:pPr algn="l">
              <a:lnSpc>
                <a:spcPct val="100000"/>
              </a:lnSpc>
            </a:pPr>
            <a:r>
              <a:rPr lang="en-US" sz="2800" dirty="0">
                <a:latin typeface="+mn-lt"/>
              </a:rPr>
              <a:t>Some users will find that they have existing test code that they would like to run from unittest, without converting every old test function to a </a:t>
            </a:r>
            <a:r>
              <a:rPr lang="en-US" sz="2800" dirty="0" err="1">
                <a:latin typeface="+mn-lt"/>
              </a:rPr>
              <a:t>TestCase</a:t>
            </a:r>
            <a:r>
              <a:rPr lang="en-US" sz="2800" dirty="0">
                <a:latin typeface="+mn-lt"/>
              </a:rPr>
              <a:t> subclass.</a:t>
            </a:r>
            <a:br>
              <a:rPr lang="en-US" sz="2800" dirty="0">
                <a:latin typeface="+mn-lt"/>
              </a:rPr>
            </a:br>
            <a:r>
              <a:rPr lang="en-US" sz="2800" dirty="0">
                <a:latin typeface="+mn-lt"/>
              </a:rPr>
              <a:t>For this reason, unittest provides a </a:t>
            </a:r>
            <a:r>
              <a:rPr lang="en-US" sz="2800" i="1" dirty="0" err="1">
                <a:solidFill>
                  <a:srgbClr val="ED7C33"/>
                </a:solidFill>
                <a:latin typeface="+mn-lt"/>
              </a:rPr>
              <a:t>FunctionTestCase</a:t>
            </a:r>
            <a:r>
              <a:rPr lang="en-US" sz="2800" dirty="0">
                <a:latin typeface="+mn-lt"/>
              </a:rPr>
              <a:t> class. This subclass of </a:t>
            </a:r>
            <a:r>
              <a:rPr lang="en-US" sz="2800" i="1" dirty="0" err="1">
                <a:solidFill>
                  <a:srgbClr val="ED7C33"/>
                </a:solidFill>
                <a:latin typeface="+mn-lt"/>
              </a:rPr>
              <a:t>TestCase</a:t>
            </a:r>
            <a:r>
              <a:rPr lang="en-US" sz="2800" dirty="0">
                <a:latin typeface="+mn-lt"/>
              </a:rPr>
              <a:t> can be used to wrap an existing test function. Set-up and tear-down functions can also be provided.</a:t>
            </a:r>
            <a:endParaRPr lang="ru-RU" sz="2800" dirty="0">
              <a:latin typeface="+mn-lt"/>
            </a:endParaRPr>
          </a:p>
        </p:txBody>
      </p:sp>
      <p:sp>
        <p:nvSpPr>
          <p:cNvPr id="3" name="Rectangle 2"/>
          <p:cNvSpPr/>
          <p:nvPr/>
        </p:nvSpPr>
        <p:spPr>
          <a:xfrm>
            <a:off x="213770" y="160020"/>
            <a:ext cx="3954993" cy="646331"/>
          </a:xfrm>
          <a:prstGeom prst="rect">
            <a:avLst/>
          </a:prstGeom>
        </p:spPr>
        <p:txBody>
          <a:bodyPr wrap="none">
            <a:spAutoFit/>
          </a:bodyPr>
          <a:lstStyle/>
          <a:p>
            <a:r>
              <a:rPr lang="en-US" sz="3600" dirty="0">
                <a:latin typeface="+mj-lt"/>
              </a:rPr>
              <a:t>Organizing test code</a:t>
            </a:r>
          </a:p>
        </p:txBody>
      </p:sp>
      <p:sp>
        <p:nvSpPr>
          <p:cNvPr id="4" name="Rectangle 3"/>
          <p:cNvSpPr/>
          <p:nvPr/>
        </p:nvSpPr>
        <p:spPr>
          <a:xfrm>
            <a:off x="668860" y="3835985"/>
            <a:ext cx="11068050" cy="25545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solidFill>
                  <a:srgbClr val="ED7C33"/>
                </a:solidFill>
                <a:latin typeface="Courier New" panose="02070309020205020404" pitchFamily="49" charset="0"/>
                <a:cs typeface="Courier New" panose="02070309020205020404" pitchFamily="49" charset="0"/>
              </a:rPr>
              <a:t>def</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accent1">
                    <a:lumMod val="50000"/>
                  </a:schemeClr>
                </a:solidFill>
                <a:latin typeface="Courier New" panose="02070309020205020404" pitchFamily="49" charset="0"/>
                <a:cs typeface="Courier New" panose="02070309020205020404" pitchFamily="49" charset="0"/>
              </a:rPr>
              <a:t>testSomething</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something = </a:t>
            </a:r>
            <a:r>
              <a:rPr lang="en-US" sz="2000" dirty="0" err="1">
                <a:solidFill>
                  <a:schemeClr val="tx1"/>
                </a:solidFill>
                <a:latin typeface="Courier New" panose="02070309020205020404" pitchFamily="49" charset="0"/>
                <a:cs typeface="Courier New" panose="02070309020205020404" pitchFamily="49" charset="0"/>
              </a:rPr>
              <a:t>makeSomething</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rgbClr val="ED7C33"/>
                </a:solidFill>
                <a:latin typeface="Courier New" panose="02070309020205020404" pitchFamily="49" charset="0"/>
                <a:cs typeface="Courier New" panose="02070309020205020404" pitchFamily="49" charset="0"/>
              </a:rPr>
              <a:t>assert</a:t>
            </a:r>
            <a:r>
              <a:rPr lang="en-US" sz="2000" dirty="0">
                <a:solidFill>
                  <a:schemeClr val="tx1"/>
                </a:solidFill>
                <a:latin typeface="Courier New" panose="02070309020205020404" pitchFamily="49" charset="0"/>
                <a:cs typeface="Courier New" panose="02070309020205020404" pitchFamily="49" charset="0"/>
              </a:rPr>
              <a:t> something.name </a:t>
            </a:r>
            <a:r>
              <a:rPr lang="en-US" sz="2000" dirty="0">
                <a:solidFill>
                  <a:srgbClr val="ED7C33"/>
                </a:solidFill>
                <a:latin typeface="Courier New" panose="02070309020205020404" pitchFamily="49" charset="0"/>
                <a:cs typeface="Courier New" panose="02070309020205020404" pitchFamily="49" charset="0"/>
              </a:rPr>
              <a:t>is not None</a:t>
            </a:r>
          </a:p>
          <a:p>
            <a:r>
              <a:rPr lang="en-US" sz="2000" dirty="0">
                <a:solidFill>
                  <a:schemeClr val="tx1"/>
                </a:solidFill>
                <a:latin typeface="Courier New" panose="02070309020205020404" pitchFamily="49" charset="0"/>
                <a:cs typeface="Courier New" panose="02070309020205020404" pitchFamily="49" charset="0"/>
              </a:rPr>
              <a:t>    # ...</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err="1">
                <a:solidFill>
                  <a:schemeClr val="tx1"/>
                </a:solidFill>
                <a:latin typeface="Courier New" panose="02070309020205020404" pitchFamily="49" charset="0"/>
                <a:cs typeface="Courier New" panose="02070309020205020404" pitchFamily="49" charset="0"/>
              </a:rPr>
              <a:t>testcase</a:t>
            </a:r>
            <a:r>
              <a:rPr lang="en-US" sz="2000" dirty="0">
                <a:solidFill>
                  <a:schemeClr val="tx1"/>
                </a:solidFill>
                <a:latin typeface="Courier New" panose="02070309020205020404" pitchFamily="49" charset="0"/>
                <a:cs typeface="Courier New" panose="02070309020205020404" pitchFamily="49" charset="0"/>
              </a:rPr>
              <a:t> = </a:t>
            </a:r>
            <a:r>
              <a:rPr lang="en-US" sz="2000" dirty="0" err="1">
                <a:solidFill>
                  <a:schemeClr val="tx1"/>
                </a:solidFill>
                <a:latin typeface="Courier New" panose="02070309020205020404" pitchFamily="49" charset="0"/>
                <a:cs typeface="Courier New" panose="02070309020205020404" pitchFamily="49" charset="0"/>
              </a:rPr>
              <a:t>unittest.FunctionTestCase</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testSomething</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setUp</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makeSomethingDB</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tearDown</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deleteSomethingDB</a:t>
            </a:r>
            <a:r>
              <a:rPr lang="en-US" sz="2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0509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1104900"/>
            <a:ext cx="11978230" cy="5462170"/>
          </a:xfrm>
        </p:spPr>
        <p:txBody>
          <a:bodyPr anchor="t">
            <a:noAutofit/>
          </a:bodyPr>
          <a:lstStyle/>
          <a:p>
            <a:pPr algn="l">
              <a:lnSpc>
                <a:spcPct val="100000"/>
              </a:lnSpc>
            </a:pPr>
            <a:r>
              <a:rPr lang="en-US" sz="2800" dirty="0">
                <a:latin typeface="+mn-lt"/>
              </a:rPr>
              <a:t>Skipping a test is simply a matter of using the skip() decorator or one of its conditional variants.</a:t>
            </a:r>
            <a:endParaRPr lang="ru-RU" sz="2800" dirty="0">
              <a:latin typeface="+mn-lt"/>
            </a:endParaRPr>
          </a:p>
        </p:txBody>
      </p:sp>
      <p:sp>
        <p:nvSpPr>
          <p:cNvPr id="3" name="Rectangle 2"/>
          <p:cNvSpPr/>
          <p:nvPr/>
        </p:nvSpPr>
        <p:spPr>
          <a:xfrm>
            <a:off x="213770" y="160020"/>
            <a:ext cx="6776470" cy="646331"/>
          </a:xfrm>
          <a:prstGeom prst="rect">
            <a:avLst/>
          </a:prstGeom>
        </p:spPr>
        <p:txBody>
          <a:bodyPr wrap="none">
            <a:spAutoFit/>
          </a:bodyPr>
          <a:lstStyle/>
          <a:p>
            <a:r>
              <a:rPr lang="en-US" sz="3600" dirty="0">
                <a:latin typeface="+mj-lt"/>
              </a:rPr>
              <a:t>Skipping tests and expected failures</a:t>
            </a:r>
          </a:p>
        </p:txBody>
      </p:sp>
      <p:sp>
        <p:nvSpPr>
          <p:cNvPr id="4" name="Rectangle 3"/>
          <p:cNvSpPr/>
          <p:nvPr/>
        </p:nvSpPr>
        <p:spPr>
          <a:xfrm>
            <a:off x="668860" y="2159585"/>
            <a:ext cx="11068050" cy="45243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ED7C33"/>
                </a:solidFill>
                <a:latin typeface="Courier New" panose="02070309020205020404" pitchFamily="49" charset="0"/>
                <a:cs typeface="Courier New" panose="02070309020205020404" pitchFamily="49" charset="0"/>
              </a:rPr>
              <a:t>class</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MyTestCase</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unittest.TestCase</a:t>
            </a:r>
            <a:r>
              <a:rPr lang="en-US" dirty="0">
                <a:solidFill>
                  <a:schemeClr val="tx1"/>
                </a:solidFill>
                <a:latin typeface="Courier New" panose="02070309020205020404" pitchFamily="49" charset="0"/>
                <a:cs typeface="Courier New" panose="02070309020205020404" pitchFamily="49" charset="0"/>
              </a:rPr>
              <a:t>):</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unittest.skip</a:t>
            </a:r>
            <a:r>
              <a:rPr lang="en-US" dirty="0">
                <a:solidFill>
                  <a:schemeClr val="tx1"/>
                </a:solidFill>
                <a:latin typeface="Courier New" panose="02070309020205020404" pitchFamily="49" charset="0"/>
                <a:cs typeface="Courier New" panose="02070309020205020404" pitchFamily="49" charset="0"/>
              </a:rPr>
              <a:t>("demonstrating skipping")</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ED7C33"/>
                </a:solidFill>
                <a:latin typeface="Courier New" panose="02070309020205020404" pitchFamily="49" charset="0"/>
                <a:cs typeface="Courier New" panose="02070309020205020404" pitchFamily="49" charset="0"/>
              </a:rPr>
              <a:t>def</a:t>
            </a:r>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test_nothing</a:t>
            </a:r>
            <a:r>
              <a:rPr lang="en-US" dirty="0">
                <a:solidFill>
                  <a:schemeClr val="tx1"/>
                </a:solidFill>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self</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self</a:t>
            </a:r>
            <a:r>
              <a:rPr lang="en-US" dirty="0" err="1">
                <a:solidFill>
                  <a:schemeClr val="tx1"/>
                </a:solidFill>
                <a:latin typeface="Courier New" panose="02070309020205020404" pitchFamily="49" charset="0"/>
                <a:cs typeface="Courier New" panose="02070309020205020404" pitchFamily="49" charset="0"/>
              </a:rPr>
              <a:t>.fail</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accent6">
                    <a:lumMod val="50000"/>
                  </a:schemeClr>
                </a:solidFill>
                <a:latin typeface="Courier New" panose="02070309020205020404" pitchFamily="49" charset="0"/>
                <a:cs typeface="Courier New" panose="02070309020205020404" pitchFamily="49" charset="0"/>
              </a:rPr>
              <a:t>"shouldn't happen"</a:t>
            </a:r>
            <a:r>
              <a:rPr lang="en-US" dirty="0">
                <a:solidFill>
                  <a:schemeClr val="tx1"/>
                </a:solidFill>
                <a:latin typeface="Courier New" panose="02070309020205020404" pitchFamily="49" charset="0"/>
                <a:cs typeface="Courier New" panose="02070309020205020404" pitchFamily="49" charset="0"/>
              </a:rPr>
              <a:t>)</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unittest.skipIf</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mylib</a:t>
            </a:r>
            <a:r>
              <a:rPr lang="en-US" dirty="0">
                <a:solidFill>
                  <a:schemeClr val="tx1"/>
                </a:solidFill>
                <a:latin typeface="Courier New" panose="02070309020205020404" pitchFamily="49" charset="0"/>
                <a:cs typeface="Courier New" panose="02070309020205020404" pitchFamily="49" charset="0"/>
              </a:rPr>
              <a:t>.__version__ &lt; (1, 3),</a:t>
            </a:r>
          </a:p>
          <a:p>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6">
                    <a:lumMod val="50000"/>
                  </a:schemeClr>
                </a:solidFill>
                <a:latin typeface="Courier New" panose="02070309020205020404" pitchFamily="49" charset="0"/>
                <a:cs typeface="Courier New" panose="02070309020205020404" pitchFamily="49" charset="0"/>
              </a:rPr>
              <a:t>"not supported in this library version"</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ED7C33"/>
                </a:solidFill>
                <a:latin typeface="Courier New" panose="02070309020205020404" pitchFamily="49" charset="0"/>
                <a:cs typeface="Courier New" panose="02070309020205020404" pitchFamily="49" charset="0"/>
              </a:rPr>
              <a:t>def</a:t>
            </a:r>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test_format</a:t>
            </a:r>
            <a:r>
              <a:rPr lang="en-US" dirty="0">
                <a:solidFill>
                  <a:schemeClr val="tx1"/>
                </a:solidFill>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self</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 Tests that work for only a certain version of the library.</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ED7C33"/>
                </a:solidFill>
                <a:latin typeface="Courier New" panose="02070309020205020404" pitchFamily="49" charset="0"/>
                <a:cs typeface="Courier New" panose="02070309020205020404" pitchFamily="49" charset="0"/>
              </a:rPr>
              <a:t>pass</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unittest.skipUnless</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sys.platform.startswith</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accent6">
                    <a:lumMod val="50000"/>
                  </a:schemeClr>
                </a:solidFill>
                <a:latin typeface="Courier New" panose="02070309020205020404" pitchFamily="49" charset="0"/>
                <a:cs typeface="Courier New" panose="02070309020205020404" pitchFamily="49" charset="0"/>
              </a:rPr>
              <a:t>"win"</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6">
                    <a:lumMod val="50000"/>
                  </a:schemeClr>
                </a:solidFill>
                <a:latin typeface="Courier New" panose="02070309020205020404" pitchFamily="49" charset="0"/>
                <a:cs typeface="Courier New" panose="02070309020205020404" pitchFamily="49" charset="0"/>
              </a:rPr>
              <a:t>"requires Windows"</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ED7C33"/>
                </a:solidFill>
                <a:latin typeface="Courier New" panose="02070309020205020404" pitchFamily="49" charset="0"/>
                <a:cs typeface="Courier New" panose="02070309020205020404" pitchFamily="49" charset="0"/>
              </a:rPr>
              <a:t>def</a:t>
            </a:r>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test_windows_support</a:t>
            </a:r>
            <a:r>
              <a:rPr lang="en-US" dirty="0">
                <a:solidFill>
                  <a:schemeClr val="tx1"/>
                </a:solidFill>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self</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 windows specific testing code</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ED7C33"/>
                </a:solidFill>
                <a:latin typeface="Courier New" panose="02070309020205020404" pitchFamily="49" charset="0"/>
                <a:cs typeface="Courier New" panose="02070309020205020404" pitchFamily="49" charset="0"/>
              </a:rPr>
              <a:t>pass</a:t>
            </a:r>
          </a:p>
        </p:txBody>
      </p:sp>
    </p:spTree>
    <p:extLst>
      <p:ext uri="{BB962C8B-B14F-4D97-AF65-F5344CB8AC3E}">
        <p14:creationId xmlns:p14="http://schemas.microsoft.com/office/powerpoint/2010/main" val="347602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1104900"/>
            <a:ext cx="11978230" cy="7524750"/>
          </a:xfrm>
        </p:spPr>
        <p:txBody>
          <a:bodyPr anchor="t">
            <a:noAutofit/>
          </a:bodyPr>
          <a:lstStyle/>
          <a:p>
            <a:pPr algn="l">
              <a:lnSpc>
                <a:spcPct val="100000"/>
              </a:lnSpc>
            </a:pPr>
            <a:r>
              <a:rPr lang="en-US" sz="2400" i="1" dirty="0">
                <a:solidFill>
                  <a:srgbClr val="ED7C33"/>
                </a:solidFill>
                <a:latin typeface="+mn-lt"/>
              </a:rPr>
              <a:t>@</a:t>
            </a:r>
            <a:r>
              <a:rPr lang="en-US" sz="2400" i="1" dirty="0" err="1">
                <a:solidFill>
                  <a:srgbClr val="ED7C33"/>
                </a:solidFill>
                <a:latin typeface="+mn-lt"/>
              </a:rPr>
              <a:t>unittest.skip</a:t>
            </a:r>
            <a:r>
              <a:rPr lang="en-US" sz="2400" i="1" dirty="0">
                <a:solidFill>
                  <a:srgbClr val="ED7C33"/>
                </a:solidFill>
                <a:latin typeface="+mn-lt"/>
              </a:rPr>
              <a:t>(reason)</a:t>
            </a:r>
            <a:br>
              <a:rPr lang="en-US" sz="2000" dirty="0">
                <a:latin typeface="+mn-lt"/>
              </a:rPr>
            </a:br>
            <a:r>
              <a:rPr lang="en-US" sz="2000" dirty="0">
                <a:latin typeface="+mn-lt"/>
              </a:rPr>
              <a:t>	Unconditionally skip the decorated test. reason should describe why the 	test is being skipped.</a:t>
            </a:r>
            <a:br>
              <a:rPr lang="en-US" sz="2000" dirty="0">
                <a:latin typeface="+mn-lt"/>
              </a:rPr>
            </a:br>
            <a:br>
              <a:rPr lang="en-US" sz="2000" dirty="0">
                <a:latin typeface="+mn-lt"/>
              </a:rPr>
            </a:br>
            <a:r>
              <a:rPr lang="en-US" sz="2400" i="1" dirty="0">
                <a:solidFill>
                  <a:srgbClr val="ED7C33"/>
                </a:solidFill>
                <a:latin typeface="+mn-lt"/>
              </a:rPr>
              <a:t>@</a:t>
            </a:r>
            <a:r>
              <a:rPr lang="en-US" sz="2400" i="1" dirty="0" err="1">
                <a:solidFill>
                  <a:srgbClr val="ED7C33"/>
                </a:solidFill>
                <a:latin typeface="+mn-lt"/>
              </a:rPr>
              <a:t>unittest.skipIf</a:t>
            </a:r>
            <a:r>
              <a:rPr lang="en-US" sz="2400" i="1" dirty="0">
                <a:solidFill>
                  <a:srgbClr val="ED7C33"/>
                </a:solidFill>
                <a:latin typeface="+mn-lt"/>
              </a:rPr>
              <a:t>(condition, reason)</a:t>
            </a:r>
            <a:br>
              <a:rPr lang="en-US" sz="2000" dirty="0">
                <a:latin typeface="+mn-lt"/>
              </a:rPr>
            </a:br>
            <a:r>
              <a:rPr lang="en-US" sz="2000" dirty="0">
                <a:latin typeface="+mn-lt"/>
              </a:rPr>
              <a:t>	Skip the decorated test if condition is true.</a:t>
            </a:r>
            <a:br>
              <a:rPr lang="en-US" sz="2000" dirty="0">
                <a:latin typeface="+mn-lt"/>
              </a:rPr>
            </a:br>
            <a:br>
              <a:rPr lang="en-US" sz="2000" dirty="0">
                <a:latin typeface="+mn-lt"/>
              </a:rPr>
            </a:br>
            <a:r>
              <a:rPr lang="en-US" sz="2400" i="1" dirty="0">
                <a:solidFill>
                  <a:srgbClr val="ED7C33"/>
                </a:solidFill>
                <a:latin typeface="+mn-lt"/>
              </a:rPr>
              <a:t>@</a:t>
            </a:r>
            <a:r>
              <a:rPr lang="en-US" sz="2400" i="1" dirty="0" err="1">
                <a:solidFill>
                  <a:srgbClr val="ED7C33"/>
                </a:solidFill>
                <a:latin typeface="+mn-lt"/>
              </a:rPr>
              <a:t>unittest.skipUnless</a:t>
            </a:r>
            <a:r>
              <a:rPr lang="en-US" sz="2400" i="1" dirty="0">
                <a:solidFill>
                  <a:srgbClr val="ED7C33"/>
                </a:solidFill>
                <a:latin typeface="+mn-lt"/>
              </a:rPr>
              <a:t>(condition, reason)</a:t>
            </a:r>
            <a:br>
              <a:rPr lang="en-US" sz="2000" dirty="0">
                <a:latin typeface="+mn-lt"/>
              </a:rPr>
            </a:br>
            <a:r>
              <a:rPr lang="en-US" sz="2000" dirty="0">
                <a:latin typeface="+mn-lt"/>
              </a:rPr>
              <a:t>	Skip the decorated test unless condition is true.</a:t>
            </a:r>
            <a:br>
              <a:rPr lang="en-US" sz="2000" dirty="0">
                <a:latin typeface="+mn-lt"/>
              </a:rPr>
            </a:br>
            <a:br>
              <a:rPr lang="en-US" sz="2000" dirty="0">
                <a:latin typeface="+mn-lt"/>
              </a:rPr>
            </a:br>
            <a:r>
              <a:rPr lang="en-US" sz="2400" i="1" dirty="0">
                <a:solidFill>
                  <a:srgbClr val="ED7C33"/>
                </a:solidFill>
                <a:latin typeface="+mn-lt"/>
              </a:rPr>
              <a:t>@</a:t>
            </a:r>
            <a:r>
              <a:rPr lang="en-US" sz="2400" i="1" dirty="0" err="1">
                <a:solidFill>
                  <a:srgbClr val="ED7C33"/>
                </a:solidFill>
                <a:latin typeface="+mn-lt"/>
              </a:rPr>
              <a:t>unittest.expectedFailure</a:t>
            </a:r>
            <a:br>
              <a:rPr lang="en-US" sz="2000" dirty="0">
                <a:latin typeface="+mn-lt"/>
              </a:rPr>
            </a:br>
            <a:r>
              <a:rPr lang="en-US" sz="2000" dirty="0">
                <a:latin typeface="+mn-lt"/>
              </a:rPr>
              <a:t>	Mark the test as an expected failure. If the test fails when run, the test is 	not counted as a failure.</a:t>
            </a:r>
            <a:br>
              <a:rPr lang="en-US" sz="2000" dirty="0">
                <a:latin typeface="+mn-lt"/>
              </a:rPr>
            </a:br>
            <a:br>
              <a:rPr lang="en-US" sz="2000" dirty="0">
                <a:latin typeface="+mn-lt"/>
              </a:rPr>
            </a:br>
            <a:r>
              <a:rPr lang="en-US" sz="2400" i="1" dirty="0">
                <a:solidFill>
                  <a:srgbClr val="ED7C33"/>
                </a:solidFill>
                <a:latin typeface="+mn-lt"/>
              </a:rPr>
              <a:t>exception </a:t>
            </a:r>
            <a:r>
              <a:rPr lang="en-US" sz="2400" i="1" dirty="0" err="1">
                <a:solidFill>
                  <a:srgbClr val="ED7C33"/>
                </a:solidFill>
                <a:latin typeface="+mn-lt"/>
              </a:rPr>
              <a:t>unittest.SkipTest</a:t>
            </a:r>
            <a:r>
              <a:rPr lang="en-US" sz="2400" i="1" dirty="0">
                <a:solidFill>
                  <a:srgbClr val="ED7C33"/>
                </a:solidFill>
                <a:latin typeface="+mn-lt"/>
              </a:rPr>
              <a:t>(reason)</a:t>
            </a:r>
            <a:br>
              <a:rPr lang="en-US" sz="2000" dirty="0">
                <a:latin typeface="+mn-lt"/>
              </a:rPr>
            </a:br>
            <a:r>
              <a:rPr lang="en-US" sz="2000" dirty="0">
                <a:latin typeface="+mn-lt"/>
              </a:rPr>
              <a:t>	This exception is raised to skip a test.</a:t>
            </a:r>
            <a:endParaRPr lang="ru-RU" sz="2000" dirty="0">
              <a:latin typeface="+mn-lt"/>
            </a:endParaRPr>
          </a:p>
        </p:txBody>
      </p:sp>
      <p:sp>
        <p:nvSpPr>
          <p:cNvPr id="3" name="Rectangle 2"/>
          <p:cNvSpPr/>
          <p:nvPr/>
        </p:nvSpPr>
        <p:spPr>
          <a:xfrm>
            <a:off x="213770" y="160020"/>
            <a:ext cx="6776470" cy="646331"/>
          </a:xfrm>
          <a:prstGeom prst="rect">
            <a:avLst/>
          </a:prstGeom>
        </p:spPr>
        <p:txBody>
          <a:bodyPr wrap="none">
            <a:spAutoFit/>
          </a:bodyPr>
          <a:lstStyle/>
          <a:p>
            <a:r>
              <a:rPr lang="en-US" sz="3600" dirty="0">
                <a:latin typeface="+mj-lt"/>
              </a:rPr>
              <a:t>Skipping tests and expected failures</a:t>
            </a:r>
          </a:p>
        </p:txBody>
      </p:sp>
    </p:spTree>
    <p:extLst>
      <p:ext uri="{BB962C8B-B14F-4D97-AF65-F5344CB8AC3E}">
        <p14:creationId xmlns:p14="http://schemas.microsoft.com/office/powerpoint/2010/main" val="303773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340" y="1303021"/>
            <a:ext cx="11757660" cy="3451859"/>
          </a:xfrm>
        </p:spPr>
        <p:txBody>
          <a:bodyPr>
            <a:noAutofit/>
          </a:bodyPr>
          <a:lstStyle/>
          <a:p>
            <a:pPr algn="l"/>
            <a:r>
              <a:rPr lang="en-US" sz="2800" dirty="0">
                <a:latin typeface="+mn-lt"/>
              </a:rPr>
              <a:t>The unittest unit testing framework was originally inspired by JUnit and has a similar flavor as major unit testing frameworks in other languages. It supports test automation, sharing of setup and shutdown code for tests, aggregation of tests into collections, and independence of the tests from the reporting framework.</a:t>
            </a:r>
            <a:br>
              <a:rPr lang="en-US" sz="2800" dirty="0">
                <a:latin typeface="+mn-lt"/>
              </a:rPr>
            </a:br>
            <a:endParaRPr lang="ru-RU" sz="2800" dirty="0">
              <a:latin typeface="+mn-lt"/>
            </a:endParaRPr>
          </a:p>
        </p:txBody>
      </p:sp>
      <p:sp>
        <p:nvSpPr>
          <p:cNvPr id="3" name="Rectangle 2"/>
          <p:cNvSpPr/>
          <p:nvPr/>
        </p:nvSpPr>
        <p:spPr>
          <a:xfrm>
            <a:off x="213770" y="160020"/>
            <a:ext cx="4562211" cy="646331"/>
          </a:xfrm>
          <a:prstGeom prst="rect">
            <a:avLst/>
          </a:prstGeom>
        </p:spPr>
        <p:txBody>
          <a:bodyPr wrap="none">
            <a:spAutoFit/>
          </a:bodyPr>
          <a:lstStyle/>
          <a:p>
            <a:r>
              <a:rPr lang="en-US" sz="3600" dirty="0">
                <a:latin typeface="+mj-lt"/>
              </a:rPr>
              <a:t> Unit testing framework</a:t>
            </a:r>
          </a:p>
        </p:txBody>
      </p:sp>
    </p:spTree>
    <p:extLst>
      <p:ext uri="{BB962C8B-B14F-4D97-AF65-F5344CB8AC3E}">
        <p14:creationId xmlns:p14="http://schemas.microsoft.com/office/powerpoint/2010/main" val="230141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340" y="1097281"/>
            <a:ext cx="11757660" cy="5760720"/>
          </a:xfrm>
        </p:spPr>
        <p:txBody>
          <a:bodyPr>
            <a:noAutofit/>
          </a:bodyPr>
          <a:lstStyle/>
          <a:p>
            <a:pPr algn="l"/>
            <a:r>
              <a:rPr lang="en-US" sz="2800" dirty="0">
                <a:latin typeface="+mn-lt"/>
              </a:rPr>
              <a:t>The unittest module provides a rich set of tools for constructing and running tests. This section demonstrates that a small subset of the tools suffice to meet the needs of most users.</a:t>
            </a:r>
            <a:br>
              <a:rPr lang="en-US" sz="2800" dirty="0">
                <a:latin typeface="+mn-lt"/>
              </a:rPr>
            </a:br>
            <a:br>
              <a:rPr lang="en-US" sz="2800" dirty="0">
                <a:latin typeface="+mn-lt"/>
              </a:rPr>
            </a:br>
            <a:r>
              <a:rPr lang="en-US" sz="2800" dirty="0">
                <a:latin typeface="+mn-lt"/>
              </a:rPr>
              <a:t>A </a:t>
            </a:r>
            <a:r>
              <a:rPr lang="en-US" sz="2800" dirty="0" err="1">
                <a:latin typeface="+mn-lt"/>
              </a:rPr>
              <a:t>testcase</a:t>
            </a:r>
            <a:r>
              <a:rPr lang="en-US" sz="2800" dirty="0">
                <a:latin typeface="+mn-lt"/>
              </a:rPr>
              <a:t> is created by </a:t>
            </a:r>
            <a:r>
              <a:rPr lang="en-US" sz="2800" dirty="0" err="1">
                <a:latin typeface="+mn-lt"/>
              </a:rPr>
              <a:t>subclassing</a:t>
            </a:r>
            <a:r>
              <a:rPr lang="en-US" sz="2800" dirty="0">
                <a:latin typeface="+mn-lt"/>
              </a:rPr>
              <a:t> </a:t>
            </a:r>
            <a:r>
              <a:rPr lang="en-US" sz="2800" dirty="0" err="1">
                <a:latin typeface="+mn-lt"/>
              </a:rPr>
              <a:t>unittest.TestCase</a:t>
            </a:r>
            <a:r>
              <a:rPr lang="en-US" sz="2800" dirty="0">
                <a:latin typeface="+mn-lt"/>
              </a:rPr>
              <a:t>. The three individual tests are defined with methods whose names start with the letters test. This naming convention informs the test runner about which methods represent tests.</a:t>
            </a:r>
            <a:br>
              <a:rPr lang="en-US" sz="2800" dirty="0">
                <a:latin typeface="+mn-lt"/>
              </a:rPr>
            </a:br>
            <a:br>
              <a:rPr lang="en-US" sz="2800" dirty="0">
                <a:latin typeface="+mn-lt"/>
              </a:rPr>
            </a:br>
            <a:r>
              <a:rPr lang="en-US" sz="2800" dirty="0">
                <a:latin typeface="+mn-lt"/>
              </a:rPr>
              <a:t>The crux of each test is a call to assertEqual() to check for an expected result; </a:t>
            </a:r>
            <a:r>
              <a:rPr lang="en-US" sz="2800" dirty="0" err="1">
                <a:latin typeface="+mn-lt"/>
              </a:rPr>
              <a:t>assertTrue</a:t>
            </a:r>
            <a:r>
              <a:rPr lang="en-US" sz="2800" dirty="0">
                <a:latin typeface="+mn-lt"/>
              </a:rPr>
              <a:t>() or </a:t>
            </a:r>
            <a:r>
              <a:rPr lang="en-US" sz="2800" dirty="0" err="1">
                <a:latin typeface="+mn-lt"/>
              </a:rPr>
              <a:t>assertFalse</a:t>
            </a:r>
            <a:r>
              <a:rPr lang="en-US" sz="2800" dirty="0">
                <a:latin typeface="+mn-lt"/>
              </a:rPr>
              <a:t>() to verify a condition; or </a:t>
            </a:r>
            <a:r>
              <a:rPr lang="en-US" sz="2800" dirty="0" err="1">
                <a:latin typeface="+mn-lt"/>
              </a:rPr>
              <a:t>assertRaises</a:t>
            </a:r>
            <a:r>
              <a:rPr lang="en-US" sz="2800" dirty="0">
                <a:latin typeface="+mn-lt"/>
              </a:rPr>
              <a:t>() to verify that a specific exception gets raised. These methods are used instead of the assert statement so the test runner can accumulate all test results and produce a report.</a:t>
            </a:r>
            <a:br>
              <a:rPr lang="en-US" sz="2800" dirty="0">
                <a:latin typeface="+mn-lt"/>
              </a:rPr>
            </a:br>
            <a:endParaRPr lang="ru-RU" sz="2800" dirty="0">
              <a:latin typeface="+mn-lt"/>
            </a:endParaRPr>
          </a:p>
        </p:txBody>
      </p:sp>
      <p:sp>
        <p:nvSpPr>
          <p:cNvPr id="3" name="Rectangle 2"/>
          <p:cNvSpPr/>
          <p:nvPr/>
        </p:nvSpPr>
        <p:spPr>
          <a:xfrm>
            <a:off x="213770" y="160020"/>
            <a:ext cx="4562211" cy="646331"/>
          </a:xfrm>
          <a:prstGeom prst="rect">
            <a:avLst/>
          </a:prstGeom>
        </p:spPr>
        <p:txBody>
          <a:bodyPr wrap="none">
            <a:spAutoFit/>
          </a:bodyPr>
          <a:lstStyle/>
          <a:p>
            <a:r>
              <a:rPr lang="en-US" sz="3600" dirty="0">
                <a:latin typeface="+mj-lt"/>
              </a:rPr>
              <a:t> Unit testing framework</a:t>
            </a:r>
          </a:p>
        </p:txBody>
      </p:sp>
    </p:spTree>
    <p:extLst>
      <p:ext uri="{BB962C8B-B14F-4D97-AF65-F5344CB8AC3E}">
        <p14:creationId xmlns:p14="http://schemas.microsoft.com/office/powerpoint/2010/main" val="371786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340" y="1097281"/>
            <a:ext cx="11757660" cy="1211579"/>
          </a:xfrm>
        </p:spPr>
        <p:txBody>
          <a:bodyPr anchor="t">
            <a:noAutofit/>
          </a:bodyPr>
          <a:lstStyle/>
          <a:p>
            <a:pPr algn="l"/>
            <a:r>
              <a:rPr lang="en-US" sz="2800" dirty="0">
                <a:latin typeface="+mn-lt"/>
              </a:rPr>
              <a:t>The unittest module can be used from the command line to run tests from modules, classes or even individual test methods:</a:t>
            </a: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r>
              <a:rPr lang="en-US" sz="2800" dirty="0">
                <a:latin typeface="+mn-lt"/>
              </a:rPr>
              <a:t>Test modules can be specified by file path as well:</a:t>
            </a:r>
            <a:br>
              <a:rPr lang="en-US" sz="2800" dirty="0">
                <a:latin typeface="+mn-lt"/>
              </a:rPr>
            </a:br>
            <a:br>
              <a:rPr lang="en-US" sz="2800" dirty="0">
                <a:latin typeface="+mn-lt"/>
              </a:rPr>
            </a:br>
            <a:br>
              <a:rPr lang="en-US" sz="2800" dirty="0">
                <a:latin typeface="+mn-lt"/>
              </a:rPr>
            </a:br>
            <a:r>
              <a:rPr lang="en-US" sz="2800" dirty="0">
                <a:latin typeface="+mn-lt"/>
              </a:rPr>
              <a:t>When executed without arguments Test Discovery is started:</a:t>
            </a:r>
            <a:endParaRPr lang="ru-RU" sz="2800" dirty="0">
              <a:latin typeface="+mn-lt"/>
            </a:endParaRPr>
          </a:p>
        </p:txBody>
      </p:sp>
      <p:sp>
        <p:nvSpPr>
          <p:cNvPr id="3" name="Rectangle 2"/>
          <p:cNvSpPr/>
          <p:nvPr/>
        </p:nvSpPr>
        <p:spPr>
          <a:xfrm>
            <a:off x="213770" y="160020"/>
            <a:ext cx="4762971" cy="646331"/>
          </a:xfrm>
          <a:prstGeom prst="rect">
            <a:avLst/>
          </a:prstGeom>
        </p:spPr>
        <p:txBody>
          <a:bodyPr wrap="none">
            <a:spAutoFit/>
          </a:bodyPr>
          <a:lstStyle/>
          <a:p>
            <a:r>
              <a:rPr lang="en-US" sz="3600" dirty="0">
                <a:latin typeface="+mj-lt"/>
              </a:rPr>
              <a:t>Command-Line Interface</a:t>
            </a:r>
          </a:p>
        </p:txBody>
      </p:sp>
      <p:sp>
        <p:nvSpPr>
          <p:cNvPr id="4" name="Rectangle 3"/>
          <p:cNvSpPr/>
          <p:nvPr/>
        </p:nvSpPr>
        <p:spPr>
          <a:xfrm>
            <a:off x="922020" y="2308860"/>
            <a:ext cx="879348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t>python -m unittest test_module1 test_module2</a:t>
            </a:r>
          </a:p>
          <a:p>
            <a:r>
              <a:rPr lang="en-US" sz="2400" dirty="0"/>
              <a:t>python -m unittest </a:t>
            </a:r>
            <a:r>
              <a:rPr lang="en-US" sz="2400" dirty="0" err="1"/>
              <a:t>test_module.TestClass</a:t>
            </a:r>
            <a:endParaRPr lang="en-US" sz="2400" dirty="0"/>
          </a:p>
          <a:p>
            <a:r>
              <a:rPr lang="en-US" sz="2400" dirty="0"/>
              <a:t>python -m unittest </a:t>
            </a:r>
            <a:r>
              <a:rPr lang="en-US" sz="2400" dirty="0" err="1"/>
              <a:t>test_module.TestClass.test_method</a:t>
            </a:r>
            <a:endParaRPr lang="en-US" sz="2400" dirty="0"/>
          </a:p>
        </p:txBody>
      </p:sp>
      <p:sp>
        <p:nvSpPr>
          <p:cNvPr id="5" name="Rectangle 4"/>
          <p:cNvSpPr/>
          <p:nvPr/>
        </p:nvSpPr>
        <p:spPr>
          <a:xfrm>
            <a:off x="922020" y="4259103"/>
            <a:ext cx="5621411"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2400" dirty="0"/>
              <a:t>python -m unittest tests/test_something.py</a:t>
            </a:r>
          </a:p>
        </p:txBody>
      </p:sp>
      <p:sp>
        <p:nvSpPr>
          <p:cNvPr id="6" name="Rectangle 5"/>
          <p:cNvSpPr/>
          <p:nvPr/>
        </p:nvSpPr>
        <p:spPr>
          <a:xfrm>
            <a:off x="922020" y="5758934"/>
            <a:ext cx="2517099"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2400" dirty="0"/>
              <a:t>python -m unittest</a:t>
            </a:r>
          </a:p>
        </p:txBody>
      </p:sp>
    </p:spTree>
    <p:extLst>
      <p:ext uri="{BB962C8B-B14F-4D97-AF65-F5344CB8AC3E}">
        <p14:creationId xmlns:p14="http://schemas.microsoft.com/office/powerpoint/2010/main" val="275842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806351"/>
            <a:ext cx="11978230" cy="5760719"/>
          </a:xfrm>
        </p:spPr>
        <p:txBody>
          <a:bodyPr anchor="t">
            <a:noAutofit/>
          </a:bodyPr>
          <a:lstStyle/>
          <a:p>
            <a:pPr marL="411163" indent="-411163" algn="l"/>
            <a:r>
              <a:rPr lang="en-US" sz="2800" dirty="0">
                <a:latin typeface="+mn-lt"/>
              </a:rPr>
              <a:t>unittest supports these command-line options:</a:t>
            </a:r>
            <a:br>
              <a:rPr lang="en-US" sz="2800" dirty="0">
                <a:latin typeface="+mn-lt"/>
              </a:rPr>
            </a:br>
            <a:br>
              <a:rPr lang="en-US" sz="2800" dirty="0">
                <a:latin typeface="+mn-lt"/>
              </a:rPr>
            </a:br>
            <a:r>
              <a:rPr lang="en-US" sz="2400" b="1" i="1" dirty="0">
                <a:solidFill>
                  <a:schemeClr val="accent2"/>
                </a:solidFill>
                <a:latin typeface="+mn-lt"/>
              </a:rPr>
              <a:t>-b, --buffer</a:t>
            </a:r>
            <a:br>
              <a:rPr lang="en-US" sz="2800" dirty="0">
                <a:latin typeface="+mn-lt"/>
              </a:rPr>
            </a:br>
            <a:r>
              <a:rPr lang="en-US" sz="2400" dirty="0">
                <a:latin typeface="+mn-lt"/>
              </a:rPr>
              <a:t>The standard output and standard error streams are buffered during the test run. Output during a passing test is discarded. Output is echoed normally on test fail or error and is added to the failure messages.</a:t>
            </a:r>
            <a:br>
              <a:rPr lang="en-US" sz="2800" dirty="0">
                <a:latin typeface="+mn-lt"/>
              </a:rPr>
            </a:br>
            <a:br>
              <a:rPr lang="en-US" sz="2800" dirty="0">
                <a:latin typeface="+mn-lt"/>
              </a:rPr>
            </a:br>
            <a:r>
              <a:rPr lang="en-US" sz="2400" b="1" i="1" dirty="0">
                <a:solidFill>
                  <a:schemeClr val="accent2"/>
                </a:solidFill>
                <a:latin typeface="+mn-lt"/>
              </a:rPr>
              <a:t>-c, --catch</a:t>
            </a:r>
            <a:br>
              <a:rPr lang="en-US" sz="2800" dirty="0">
                <a:latin typeface="+mn-lt"/>
              </a:rPr>
            </a:br>
            <a:r>
              <a:rPr lang="en-US" sz="2400" dirty="0">
                <a:latin typeface="+mn-lt"/>
              </a:rPr>
              <a:t>Control-C during the test run waits for the current test to end and then reports all the results so far. A second Control-C raises the normal </a:t>
            </a:r>
            <a:r>
              <a:rPr lang="en-US" sz="2400" dirty="0" err="1">
                <a:latin typeface="+mn-lt"/>
              </a:rPr>
              <a:t>KeyboardInterrupt</a:t>
            </a:r>
            <a:r>
              <a:rPr lang="en-US" sz="2400" dirty="0">
                <a:latin typeface="+mn-lt"/>
              </a:rPr>
              <a:t> exception.</a:t>
            </a:r>
            <a:br>
              <a:rPr lang="en-US" sz="2800" dirty="0">
                <a:latin typeface="+mn-lt"/>
              </a:rPr>
            </a:br>
            <a:br>
              <a:rPr lang="en-US" sz="2800" dirty="0">
                <a:latin typeface="+mn-lt"/>
              </a:rPr>
            </a:br>
            <a:r>
              <a:rPr lang="en-US" sz="2800" dirty="0">
                <a:latin typeface="+mn-lt"/>
              </a:rPr>
              <a:t>-</a:t>
            </a:r>
            <a:r>
              <a:rPr lang="en-US" sz="2400" b="1" i="1" dirty="0">
                <a:solidFill>
                  <a:schemeClr val="accent2"/>
                </a:solidFill>
                <a:latin typeface="+mn-lt"/>
              </a:rPr>
              <a:t>f, --</a:t>
            </a:r>
            <a:r>
              <a:rPr lang="en-US" sz="2400" b="1" i="1" dirty="0" err="1">
                <a:solidFill>
                  <a:schemeClr val="accent2"/>
                </a:solidFill>
                <a:latin typeface="+mn-lt"/>
              </a:rPr>
              <a:t>failfast</a:t>
            </a:r>
            <a:br>
              <a:rPr lang="en-US" sz="2800" dirty="0">
                <a:latin typeface="+mn-lt"/>
              </a:rPr>
            </a:br>
            <a:r>
              <a:rPr lang="en-US" sz="2000" dirty="0">
                <a:latin typeface="+mn-lt"/>
              </a:rPr>
              <a:t>Stop the test run on the first error or failure.</a:t>
            </a:r>
            <a:br>
              <a:rPr lang="en-US" sz="2800" dirty="0">
                <a:latin typeface="+mn-lt"/>
              </a:rPr>
            </a:br>
            <a:br>
              <a:rPr lang="en-US" sz="2400" b="1" i="1" dirty="0">
                <a:solidFill>
                  <a:schemeClr val="accent2"/>
                </a:solidFill>
                <a:latin typeface="+mn-lt"/>
              </a:rPr>
            </a:br>
            <a:r>
              <a:rPr lang="en-US" sz="2400" b="1" i="1" dirty="0">
                <a:solidFill>
                  <a:schemeClr val="accent2"/>
                </a:solidFill>
                <a:latin typeface="+mn-lt"/>
              </a:rPr>
              <a:t>--locals</a:t>
            </a:r>
            <a:br>
              <a:rPr lang="en-US" sz="2400" b="1" i="1" dirty="0">
                <a:solidFill>
                  <a:schemeClr val="accent2"/>
                </a:solidFill>
                <a:latin typeface="+mn-lt"/>
              </a:rPr>
            </a:br>
            <a:r>
              <a:rPr lang="en-US" sz="2400" dirty="0">
                <a:latin typeface="+mn-lt"/>
              </a:rPr>
              <a:t>Show local variables in </a:t>
            </a:r>
            <a:r>
              <a:rPr lang="en-US" sz="2400" dirty="0" err="1">
                <a:latin typeface="+mn-lt"/>
              </a:rPr>
              <a:t>tracebacks</a:t>
            </a:r>
            <a:r>
              <a:rPr lang="en-US" sz="2800" dirty="0">
                <a:latin typeface="+mn-lt"/>
              </a:rPr>
              <a:t>.</a:t>
            </a:r>
            <a:br>
              <a:rPr lang="en-US" sz="2800" dirty="0">
                <a:latin typeface="+mn-lt"/>
              </a:rPr>
            </a:br>
            <a:endParaRPr lang="ru-RU" sz="2800" dirty="0">
              <a:latin typeface="+mn-lt"/>
            </a:endParaRPr>
          </a:p>
        </p:txBody>
      </p:sp>
      <p:sp>
        <p:nvSpPr>
          <p:cNvPr id="3" name="Rectangle 2"/>
          <p:cNvSpPr/>
          <p:nvPr/>
        </p:nvSpPr>
        <p:spPr>
          <a:xfrm>
            <a:off x="213770" y="160020"/>
            <a:ext cx="4516942" cy="646331"/>
          </a:xfrm>
          <a:prstGeom prst="rect">
            <a:avLst/>
          </a:prstGeom>
        </p:spPr>
        <p:txBody>
          <a:bodyPr wrap="none">
            <a:spAutoFit/>
          </a:bodyPr>
          <a:lstStyle/>
          <a:p>
            <a:r>
              <a:rPr lang="en-US" sz="3600" dirty="0">
                <a:latin typeface="+mj-lt"/>
              </a:rPr>
              <a:t> Command-line options</a:t>
            </a:r>
          </a:p>
        </p:txBody>
      </p:sp>
    </p:spTree>
    <p:extLst>
      <p:ext uri="{BB962C8B-B14F-4D97-AF65-F5344CB8AC3E}">
        <p14:creationId xmlns:p14="http://schemas.microsoft.com/office/powerpoint/2010/main" val="204340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806351"/>
            <a:ext cx="11978230" cy="5760719"/>
          </a:xfrm>
        </p:spPr>
        <p:txBody>
          <a:bodyPr anchor="t">
            <a:noAutofit/>
          </a:bodyPr>
          <a:lstStyle/>
          <a:p>
            <a:pPr marL="411163" indent="-411163" algn="l"/>
            <a:r>
              <a:rPr lang="en-US" sz="2800" dirty="0">
                <a:latin typeface="+mn-lt"/>
              </a:rPr>
              <a:t>Unittest supports simple test discovery. In order to be compatible with test discovery, all of the test files must be modules or packages (including namespace packages) importable from the top-level directory of the project (this means that their filenames must be valid identifiers).</a:t>
            </a:r>
            <a:br>
              <a:rPr lang="en-US" sz="2800" dirty="0">
                <a:latin typeface="+mn-lt"/>
              </a:rPr>
            </a:br>
            <a:r>
              <a:rPr lang="en-US" sz="2800" dirty="0">
                <a:latin typeface="+mn-lt"/>
              </a:rPr>
              <a:t>The discover sub-command has the following options:</a:t>
            </a:r>
            <a:br>
              <a:rPr lang="en-US" sz="2800" dirty="0">
                <a:latin typeface="+mn-lt"/>
              </a:rPr>
            </a:br>
            <a:br>
              <a:rPr lang="en-US" sz="2800" dirty="0">
                <a:latin typeface="+mn-lt"/>
              </a:rPr>
            </a:br>
            <a:r>
              <a:rPr lang="en-US" sz="2800" b="1" i="1" dirty="0">
                <a:solidFill>
                  <a:schemeClr val="accent2"/>
                </a:solidFill>
                <a:latin typeface="+mn-lt"/>
              </a:rPr>
              <a:t>-v</a:t>
            </a:r>
            <a:r>
              <a:rPr lang="en-US" sz="2800" dirty="0">
                <a:latin typeface="+mn-lt"/>
              </a:rPr>
              <a:t>, --verbose</a:t>
            </a:r>
            <a:br>
              <a:rPr lang="en-US" sz="2800" dirty="0">
                <a:latin typeface="+mn-lt"/>
              </a:rPr>
            </a:br>
            <a:br>
              <a:rPr lang="en-US" sz="2800" dirty="0">
                <a:latin typeface="+mn-lt"/>
              </a:rPr>
            </a:br>
            <a:r>
              <a:rPr lang="en-US" sz="2800" b="1" i="1" dirty="0">
                <a:solidFill>
                  <a:schemeClr val="accent2"/>
                </a:solidFill>
                <a:latin typeface="+mn-lt"/>
              </a:rPr>
              <a:t>-s</a:t>
            </a:r>
            <a:r>
              <a:rPr lang="en-US" sz="2800" dirty="0">
                <a:latin typeface="+mn-lt"/>
              </a:rPr>
              <a:t>, --start-directory directory (. default)</a:t>
            </a:r>
            <a:br>
              <a:rPr lang="en-US" sz="2800" dirty="0">
                <a:latin typeface="+mn-lt"/>
              </a:rPr>
            </a:br>
            <a:br>
              <a:rPr lang="en-US" sz="2800" dirty="0">
                <a:latin typeface="+mn-lt"/>
              </a:rPr>
            </a:br>
            <a:r>
              <a:rPr lang="en-US" sz="2800" b="1" i="1" dirty="0">
                <a:solidFill>
                  <a:schemeClr val="accent2"/>
                </a:solidFill>
                <a:latin typeface="+mn-lt"/>
              </a:rPr>
              <a:t>-p</a:t>
            </a:r>
            <a:r>
              <a:rPr lang="en-US" sz="2800" dirty="0">
                <a:latin typeface="+mn-lt"/>
              </a:rPr>
              <a:t>, --pattern </a:t>
            </a:r>
            <a:r>
              <a:rPr lang="en-US" sz="2800" dirty="0" err="1">
                <a:latin typeface="+mn-lt"/>
              </a:rPr>
              <a:t>pattern</a:t>
            </a:r>
            <a:r>
              <a:rPr lang="en-US" sz="2800" dirty="0">
                <a:latin typeface="+mn-lt"/>
              </a:rPr>
              <a:t>. Pattern to match test files (test*.py default)</a:t>
            </a:r>
            <a:br>
              <a:rPr lang="en-US" sz="2800" dirty="0">
                <a:latin typeface="+mn-lt"/>
              </a:rPr>
            </a:br>
            <a:br>
              <a:rPr lang="en-US" sz="2800" dirty="0">
                <a:latin typeface="+mn-lt"/>
              </a:rPr>
            </a:br>
            <a:r>
              <a:rPr lang="en-US" sz="2800" b="1" i="1" dirty="0">
                <a:solidFill>
                  <a:schemeClr val="accent2"/>
                </a:solidFill>
                <a:latin typeface="+mn-lt"/>
              </a:rPr>
              <a:t>-t</a:t>
            </a:r>
            <a:r>
              <a:rPr lang="en-US" sz="2800" dirty="0">
                <a:latin typeface="+mn-lt"/>
              </a:rPr>
              <a:t>, --top-level-directory directory</a:t>
            </a:r>
            <a:br>
              <a:rPr lang="en-US" sz="2800" dirty="0">
                <a:latin typeface="+mn-lt"/>
              </a:rPr>
            </a:br>
            <a:r>
              <a:rPr lang="en-US" sz="2800" dirty="0">
                <a:latin typeface="+mn-lt"/>
              </a:rPr>
              <a:t>Top level directory of project (defaults to start directory)</a:t>
            </a:r>
            <a:endParaRPr lang="ru-RU" sz="2800" dirty="0">
              <a:latin typeface="+mn-lt"/>
            </a:endParaRPr>
          </a:p>
        </p:txBody>
      </p:sp>
      <p:sp>
        <p:nvSpPr>
          <p:cNvPr id="3" name="Rectangle 2"/>
          <p:cNvSpPr/>
          <p:nvPr/>
        </p:nvSpPr>
        <p:spPr>
          <a:xfrm>
            <a:off x="213770" y="160020"/>
            <a:ext cx="2803781" cy="646331"/>
          </a:xfrm>
          <a:prstGeom prst="rect">
            <a:avLst/>
          </a:prstGeom>
        </p:spPr>
        <p:txBody>
          <a:bodyPr wrap="none">
            <a:spAutoFit/>
          </a:bodyPr>
          <a:lstStyle/>
          <a:p>
            <a:r>
              <a:rPr lang="en-US" sz="3600" dirty="0">
                <a:latin typeface="+mj-lt"/>
              </a:rPr>
              <a:t>Test Discovery</a:t>
            </a:r>
          </a:p>
        </p:txBody>
      </p:sp>
      <p:sp>
        <p:nvSpPr>
          <p:cNvPr id="5" name="Rectangle 4"/>
          <p:cNvSpPr/>
          <p:nvPr/>
        </p:nvSpPr>
        <p:spPr>
          <a:xfrm>
            <a:off x="5196840" y="2855713"/>
            <a:ext cx="6096000" cy="95410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2800" dirty="0"/>
              <a:t>cd </a:t>
            </a:r>
            <a:r>
              <a:rPr lang="en-US" sz="2800" dirty="0" err="1"/>
              <a:t>project_directory</a:t>
            </a:r>
            <a:endParaRPr lang="en-US" sz="2800" dirty="0"/>
          </a:p>
          <a:p>
            <a:r>
              <a:rPr lang="en-US" sz="2800" dirty="0"/>
              <a:t>python -m unittest discover</a:t>
            </a:r>
          </a:p>
        </p:txBody>
      </p:sp>
    </p:spTree>
    <p:extLst>
      <p:ext uri="{BB962C8B-B14F-4D97-AF65-F5344CB8AC3E}">
        <p14:creationId xmlns:p14="http://schemas.microsoft.com/office/powerpoint/2010/main" val="255058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570" y="629633"/>
            <a:ext cx="11757660" cy="1211579"/>
          </a:xfrm>
        </p:spPr>
        <p:txBody>
          <a:bodyPr>
            <a:noAutofit/>
          </a:bodyPr>
          <a:lstStyle/>
          <a:p>
            <a:pPr algn="l"/>
            <a:r>
              <a:rPr lang="en-US" sz="2800" dirty="0">
                <a:latin typeface="+mn-lt"/>
              </a:rPr>
              <a:t>Here is a short script to test three string methods:</a:t>
            </a:r>
            <a:br>
              <a:rPr lang="en-US" sz="2800" dirty="0">
                <a:latin typeface="+mn-lt"/>
              </a:rPr>
            </a:br>
            <a:endParaRPr lang="ru-RU" sz="2800" dirty="0">
              <a:latin typeface="+mn-lt"/>
            </a:endParaRPr>
          </a:p>
        </p:txBody>
      </p:sp>
      <p:sp>
        <p:nvSpPr>
          <p:cNvPr id="3" name="Rectangle 2"/>
          <p:cNvSpPr/>
          <p:nvPr/>
        </p:nvSpPr>
        <p:spPr>
          <a:xfrm>
            <a:off x="213770" y="160020"/>
            <a:ext cx="4562211" cy="646331"/>
          </a:xfrm>
          <a:prstGeom prst="rect">
            <a:avLst/>
          </a:prstGeom>
        </p:spPr>
        <p:txBody>
          <a:bodyPr wrap="none">
            <a:spAutoFit/>
          </a:bodyPr>
          <a:lstStyle/>
          <a:p>
            <a:r>
              <a:rPr lang="en-US" sz="3600" dirty="0">
                <a:latin typeface="+mj-lt"/>
              </a:rPr>
              <a:t> Unit testing framework</a:t>
            </a:r>
          </a:p>
        </p:txBody>
      </p:sp>
      <p:sp>
        <p:nvSpPr>
          <p:cNvPr id="5" name="Rectangle 4"/>
          <p:cNvSpPr/>
          <p:nvPr/>
        </p:nvSpPr>
        <p:spPr>
          <a:xfrm>
            <a:off x="906780" y="1527334"/>
            <a:ext cx="10378440" cy="517064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solidFill>
                  <a:srgbClr val="ED7C33"/>
                </a:solidFill>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unittest</a:t>
            </a:r>
          </a:p>
          <a:p>
            <a:endParaRPr lang="en-US" sz="1600" dirty="0">
              <a:solidFill>
                <a:srgbClr val="ED7C33"/>
              </a:solidFill>
              <a:latin typeface="Courier New" panose="02070309020205020404" pitchFamily="49" charset="0"/>
              <a:cs typeface="Courier New" panose="02070309020205020404" pitchFamily="49" charset="0"/>
            </a:endParaRPr>
          </a:p>
          <a:p>
            <a:r>
              <a:rPr lang="en-US" sz="1600" dirty="0">
                <a:solidFill>
                  <a:srgbClr val="ED7C33"/>
                </a:solidFill>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TestStringMethods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unittest.TestCase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a:solidFill>
                  <a:srgbClr val="ED7C33"/>
                </a:solidFill>
                <a:latin typeface="Courier New" panose="02070309020205020404" pitchFamily="49" charset="0"/>
                <a:cs typeface="Courier New" panose="02070309020205020404" pitchFamily="49" charset="0"/>
              </a:rPr>
              <a:t>def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test_upper</a:t>
            </a:r>
            <a:r>
              <a:rPr lang="en-US" sz="1600" dirty="0">
                <a:latin typeface="Courier New" panose="02070309020205020404" pitchFamily="49" charset="0"/>
                <a:cs typeface="Courier New" panose="02070309020205020404" pitchFamily="49" charset="0"/>
              </a:rPr>
              <a:t>(self):</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self.assertEqual</a:t>
            </a:r>
            <a:r>
              <a:rPr lang="en-US" sz="1600" dirty="0">
                <a:latin typeface="Courier New" panose="02070309020205020404" pitchFamily="49" charset="0"/>
                <a:cs typeface="Courier New" panose="02070309020205020404" pitchFamily="49" charset="0"/>
              </a:rPr>
              <a:t>(</a:t>
            </a:r>
            <a:r>
              <a:rPr lang="en-US" sz="1600" dirty="0">
                <a:solidFill>
                  <a:schemeClr val="accent6">
                    <a:lumMod val="50000"/>
                  </a:schemeClr>
                </a:solidFill>
                <a:latin typeface="Courier New" panose="02070309020205020404" pitchFamily="49" charset="0"/>
                <a:cs typeface="Courier New" panose="02070309020205020404" pitchFamily="49" charset="0"/>
              </a:rPr>
              <a:t>'</a:t>
            </a:r>
            <a:r>
              <a:rPr lang="en-US" sz="1600" dirty="0" err="1">
                <a:solidFill>
                  <a:schemeClr val="accent6">
                    <a:lumMod val="50000"/>
                  </a:schemeClr>
                </a:solidFill>
                <a:latin typeface="Courier New" panose="02070309020205020404" pitchFamily="49" charset="0"/>
                <a:cs typeface="Courier New" panose="02070309020205020404" pitchFamily="49" charset="0"/>
              </a:rPr>
              <a:t>foo</a:t>
            </a:r>
            <a:r>
              <a:rPr lang="en-US" sz="1600" dirty="0" err="1">
                <a:latin typeface="Courier New" panose="02070309020205020404" pitchFamily="49" charset="0"/>
                <a:cs typeface="Courier New" panose="02070309020205020404" pitchFamily="49" charset="0"/>
              </a:rPr>
              <a:t>'.upper</a:t>
            </a:r>
            <a:r>
              <a:rPr lang="en-US" sz="1600" dirty="0">
                <a:latin typeface="Courier New" panose="02070309020205020404" pitchFamily="49" charset="0"/>
                <a:cs typeface="Courier New" panose="02070309020205020404" pitchFamily="49" charset="0"/>
              </a:rPr>
              <a:t>(), 'FOO')</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a:solidFill>
                  <a:srgbClr val="ED7C33"/>
                </a:solidFill>
                <a:latin typeface="Courier New" panose="02070309020205020404" pitchFamily="49" charset="0"/>
                <a:cs typeface="Courier New" panose="02070309020205020404" pitchFamily="49" charset="0"/>
              </a:rPr>
              <a:t>def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test_isupper</a:t>
            </a:r>
            <a:r>
              <a:rPr lang="en-US" sz="1600" dirty="0">
                <a:latin typeface="Courier New" panose="02070309020205020404" pitchFamily="49" charset="0"/>
                <a:cs typeface="Courier New" panose="02070309020205020404" pitchFamily="49" charset="0"/>
              </a:rPr>
              <a:t>(self):</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self.assertTrue</a:t>
            </a:r>
            <a:r>
              <a:rPr lang="en-US" sz="1600" dirty="0">
                <a:latin typeface="Courier New" panose="02070309020205020404" pitchFamily="49" charset="0"/>
                <a:cs typeface="Courier New" panose="02070309020205020404" pitchFamily="49" charset="0"/>
              </a:rPr>
              <a:t>(</a:t>
            </a:r>
            <a:r>
              <a:rPr lang="en-US" sz="1600" dirty="0">
                <a:solidFill>
                  <a:schemeClr val="accent6">
                    <a:lumMod val="50000"/>
                  </a:schemeClr>
                </a:solidFill>
                <a:latin typeface="Courier New" panose="02070309020205020404" pitchFamily="49" charset="0"/>
                <a:cs typeface="Courier New" panose="02070309020205020404" pitchFamily="49" charset="0"/>
              </a:rPr>
              <a:t>'FOO</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isupper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self.assertFalse</a:t>
            </a:r>
            <a:r>
              <a:rPr lang="en-US" sz="1600" dirty="0">
                <a:latin typeface="Courier New" panose="02070309020205020404" pitchFamily="49" charset="0"/>
                <a:cs typeface="Courier New" panose="02070309020205020404" pitchFamily="49" charset="0"/>
              </a:rPr>
              <a:t>(</a:t>
            </a:r>
            <a:r>
              <a:rPr lang="en-US" sz="1600" dirty="0">
                <a:solidFill>
                  <a:schemeClr val="accent6">
                    <a:lumMod val="50000"/>
                  </a:schemeClr>
                </a:solidFill>
                <a:latin typeface="Courier New" panose="02070309020205020404" pitchFamily="49" charset="0"/>
                <a:cs typeface="Courier New" panose="02070309020205020404" pitchFamily="49" charset="0"/>
              </a:rPr>
              <a:t>'Foo</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isupper</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a:solidFill>
                  <a:srgbClr val="ED7C33"/>
                </a:solidFill>
                <a:latin typeface="Courier New" panose="02070309020205020404" pitchFamily="49" charset="0"/>
                <a:cs typeface="Courier New" panose="02070309020205020404" pitchFamily="49" charset="0"/>
              </a:rPr>
              <a:t>def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test_split</a:t>
            </a:r>
            <a:r>
              <a:rPr lang="en-US" sz="1600" dirty="0">
                <a:latin typeface="Courier New" panose="02070309020205020404" pitchFamily="49" charset="0"/>
                <a:cs typeface="Courier New" panose="02070309020205020404" pitchFamily="49" charset="0"/>
              </a:rPr>
              <a:t>(self):</a:t>
            </a:r>
          </a:p>
          <a:p>
            <a:r>
              <a:rPr lang="en-US" sz="1600" dirty="0">
                <a:latin typeface="Courier New" panose="02070309020205020404" pitchFamily="49" charset="0"/>
                <a:cs typeface="Courier New" panose="02070309020205020404" pitchFamily="49" charset="0"/>
              </a:rPr>
              <a:t>        s = 'hello world'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self.assertEqual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s.split</a:t>
            </a:r>
            <a:r>
              <a:rPr lang="en-US" sz="1600" dirty="0">
                <a:latin typeface="Courier New" panose="02070309020205020404" pitchFamily="49" charset="0"/>
                <a:cs typeface="Courier New" panose="02070309020205020404" pitchFamily="49" charset="0"/>
              </a:rPr>
              <a:t>(), [</a:t>
            </a:r>
            <a:r>
              <a:rPr lang="en-US" sz="1600" dirty="0">
                <a:solidFill>
                  <a:schemeClr val="accent6">
                    <a:lumMod val="50000"/>
                  </a:schemeClr>
                </a:solidFill>
                <a:latin typeface="Courier New" panose="02070309020205020404" pitchFamily="49" charset="0"/>
                <a:cs typeface="Courier New" panose="02070309020205020404" pitchFamily="49" charset="0"/>
              </a:rPr>
              <a:t>'hello</a:t>
            </a:r>
            <a:r>
              <a:rPr lang="en-US" sz="1600" dirty="0">
                <a:latin typeface="Courier New" panose="02070309020205020404" pitchFamily="49" charset="0"/>
                <a:cs typeface="Courier New" panose="02070309020205020404" pitchFamily="49" charset="0"/>
              </a:rPr>
              <a:t>', </a:t>
            </a:r>
            <a:r>
              <a:rPr lang="en-US" sz="1600" dirty="0">
                <a:solidFill>
                  <a:schemeClr val="accent6">
                    <a:lumMod val="50000"/>
                  </a:schemeClr>
                </a:solidFill>
                <a:latin typeface="Courier New" panose="02070309020205020404" pitchFamily="49" charset="0"/>
                <a:cs typeface="Courier New" panose="02070309020205020404" pitchFamily="49" charset="0"/>
              </a:rPr>
              <a:t>'world</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check that </a:t>
            </a:r>
            <a:r>
              <a:rPr lang="en-US" sz="1600" dirty="0" err="1">
                <a:latin typeface="Courier New" panose="02070309020205020404" pitchFamily="49" charset="0"/>
                <a:cs typeface="Courier New" panose="02070309020205020404" pitchFamily="49" charset="0"/>
              </a:rPr>
              <a:t>s.split</a:t>
            </a:r>
            <a:r>
              <a:rPr lang="en-US" sz="1600" dirty="0">
                <a:latin typeface="Courier New" panose="02070309020205020404" pitchFamily="49" charset="0"/>
                <a:cs typeface="Courier New" panose="02070309020205020404" pitchFamily="49" charset="0"/>
              </a:rPr>
              <a:t> fails when the separator is not a string</a:t>
            </a:r>
          </a:p>
          <a:p>
            <a:r>
              <a:rPr lang="en-US" sz="1600" dirty="0">
                <a:latin typeface="Courier New" panose="02070309020205020404" pitchFamily="49" charset="0"/>
                <a:cs typeface="Courier New" panose="02070309020205020404" pitchFamily="49" charset="0"/>
              </a:rPr>
              <a:t>        with </a:t>
            </a:r>
            <a:r>
              <a:rPr lang="en-US" sz="1600" dirty="0" err="1">
                <a:latin typeface="Courier New" panose="02070309020205020404" pitchFamily="49" charset="0"/>
                <a:cs typeface="Courier New" panose="02070309020205020404" pitchFamily="49" charset="0"/>
              </a:rPr>
              <a:t>self.assertRaises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TypeError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s.split</a:t>
            </a:r>
            <a:r>
              <a:rPr lang="en-US" sz="1600" dirty="0">
                <a:latin typeface="Courier New" panose="02070309020205020404" pitchFamily="49" charset="0"/>
                <a:cs typeface="Courier New" panose="02070309020205020404" pitchFamily="49" charset="0"/>
              </a:rPr>
              <a:t>(2)</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if __name__ == '__main__':</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unittest.main</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9244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5880" y="1047751"/>
            <a:ext cx="9144000" cy="5257800"/>
          </a:xfrm>
          <a:ln>
            <a:solidFill>
              <a:schemeClr val="accent2"/>
            </a:solidFill>
          </a:ln>
          <a:effectLst>
            <a:innerShdw blurRad="63500" dist="50800" dir="81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a:noAutofit/>
          </a:bodyPr>
          <a:lstStyle/>
          <a:p>
            <a:pPr algn="l"/>
            <a:r>
              <a:rPr lang="en-US" sz="2800" dirty="0" err="1">
                <a:latin typeface="+mn-lt"/>
              </a:rPr>
              <a:t>assertEqual</a:t>
            </a:r>
            <a:r>
              <a:rPr lang="en-US" sz="2800" dirty="0">
                <a:latin typeface="+mn-lt"/>
              </a:rPr>
              <a:t>(a, b) 			a == b</a:t>
            </a:r>
            <a:br>
              <a:rPr lang="en-US" sz="2800" dirty="0">
                <a:latin typeface="+mn-lt"/>
              </a:rPr>
            </a:br>
            <a:r>
              <a:rPr lang="en-US" sz="2800" dirty="0" err="1">
                <a:latin typeface="+mn-lt"/>
              </a:rPr>
              <a:t>assertNotEqual</a:t>
            </a:r>
            <a:r>
              <a:rPr lang="en-US" sz="2800" dirty="0">
                <a:latin typeface="+mn-lt"/>
              </a:rPr>
              <a:t>(a, b) 		a != b </a:t>
            </a:r>
            <a:br>
              <a:rPr lang="en-US" sz="2800" dirty="0">
                <a:latin typeface="+mn-lt"/>
              </a:rPr>
            </a:br>
            <a:r>
              <a:rPr lang="en-US" sz="2800" dirty="0" err="1">
                <a:latin typeface="+mn-lt"/>
              </a:rPr>
              <a:t>assertTrue</a:t>
            </a:r>
            <a:r>
              <a:rPr lang="en-US" sz="2800" dirty="0">
                <a:latin typeface="+mn-lt"/>
              </a:rPr>
              <a:t>(x)			bool(x) is True </a:t>
            </a:r>
            <a:br>
              <a:rPr lang="en-US" sz="2800" dirty="0">
                <a:latin typeface="+mn-lt"/>
              </a:rPr>
            </a:br>
            <a:r>
              <a:rPr lang="en-US" sz="2800" dirty="0" err="1">
                <a:latin typeface="+mn-lt"/>
              </a:rPr>
              <a:t>assertFalse</a:t>
            </a:r>
            <a:r>
              <a:rPr lang="en-US" sz="2800" dirty="0">
                <a:latin typeface="+mn-lt"/>
              </a:rPr>
              <a:t>(x) 			bool(x) is False </a:t>
            </a:r>
            <a:br>
              <a:rPr lang="en-US" sz="2800" dirty="0">
                <a:latin typeface="+mn-lt"/>
              </a:rPr>
            </a:br>
            <a:r>
              <a:rPr lang="en-US" sz="2800" dirty="0" err="1">
                <a:latin typeface="+mn-lt"/>
              </a:rPr>
              <a:t>assertIs</a:t>
            </a:r>
            <a:r>
              <a:rPr lang="en-US" sz="2800" dirty="0">
                <a:latin typeface="+mn-lt"/>
              </a:rPr>
              <a:t>(a, b) 			a is b </a:t>
            </a:r>
            <a:br>
              <a:rPr lang="en-US" sz="2800" dirty="0">
                <a:latin typeface="+mn-lt"/>
              </a:rPr>
            </a:br>
            <a:r>
              <a:rPr lang="en-US" sz="2800" dirty="0" err="1">
                <a:latin typeface="+mn-lt"/>
              </a:rPr>
              <a:t>assertIsNot</a:t>
            </a:r>
            <a:r>
              <a:rPr lang="en-US" sz="2800" dirty="0">
                <a:latin typeface="+mn-lt"/>
              </a:rPr>
              <a:t>(a, b) 			a is not b </a:t>
            </a:r>
            <a:br>
              <a:rPr lang="en-US" sz="2800" dirty="0">
                <a:latin typeface="+mn-lt"/>
              </a:rPr>
            </a:br>
            <a:r>
              <a:rPr lang="en-US" sz="2800" dirty="0" err="1">
                <a:latin typeface="+mn-lt"/>
              </a:rPr>
              <a:t>assertIsNone</a:t>
            </a:r>
            <a:r>
              <a:rPr lang="en-US" sz="2800" dirty="0">
                <a:latin typeface="+mn-lt"/>
              </a:rPr>
              <a:t>(x) 			x is None </a:t>
            </a:r>
            <a:br>
              <a:rPr lang="en-US" sz="2800" dirty="0">
                <a:latin typeface="+mn-lt"/>
              </a:rPr>
            </a:br>
            <a:r>
              <a:rPr lang="en-US" sz="2800" dirty="0" err="1">
                <a:latin typeface="+mn-lt"/>
              </a:rPr>
              <a:t>assertIsNotNone</a:t>
            </a:r>
            <a:r>
              <a:rPr lang="en-US" sz="2800" dirty="0">
                <a:latin typeface="+mn-lt"/>
              </a:rPr>
              <a:t>(x) 		x is not None </a:t>
            </a:r>
            <a:br>
              <a:rPr lang="en-US" sz="2800" dirty="0">
                <a:latin typeface="+mn-lt"/>
              </a:rPr>
            </a:br>
            <a:r>
              <a:rPr lang="en-US" sz="2800" dirty="0" err="1">
                <a:latin typeface="+mn-lt"/>
              </a:rPr>
              <a:t>assertIn</a:t>
            </a:r>
            <a:r>
              <a:rPr lang="en-US" sz="2800" dirty="0">
                <a:latin typeface="+mn-lt"/>
              </a:rPr>
              <a:t>(a, b) 			a in b </a:t>
            </a:r>
            <a:br>
              <a:rPr lang="en-US" sz="2800" dirty="0">
                <a:latin typeface="+mn-lt"/>
              </a:rPr>
            </a:br>
            <a:r>
              <a:rPr lang="en-US" sz="2800" dirty="0" err="1">
                <a:latin typeface="+mn-lt"/>
              </a:rPr>
              <a:t>assertNotIn</a:t>
            </a:r>
            <a:r>
              <a:rPr lang="en-US" sz="2800" dirty="0">
                <a:latin typeface="+mn-lt"/>
              </a:rPr>
              <a:t>(a, b) 			a not in b </a:t>
            </a:r>
            <a:br>
              <a:rPr lang="en-US" sz="2800" dirty="0">
                <a:latin typeface="+mn-lt"/>
              </a:rPr>
            </a:br>
            <a:r>
              <a:rPr lang="en-US" sz="2800" dirty="0" err="1">
                <a:latin typeface="+mn-lt"/>
              </a:rPr>
              <a:t>assertIsInstance</a:t>
            </a:r>
            <a:r>
              <a:rPr lang="en-US" sz="2800" dirty="0">
                <a:latin typeface="+mn-lt"/>
              </a:rPr>
              <a:t>(a, b) 		</a:t>
            </a:r>
            <a:r>
              <a:rPr lang="en-US" sz="2800" dirty="0" err="1">
                <a:latin typeface="+mn-lt"/>
              </a:rPr>
              <a:t>isinstance</a:t>
            </a:r>
            <a:r>
              <a:rPr lang="en-US" sz="2800" dirty="0">
                <a:latin typeface="+mn-lt"/>
              </a:rPr>
              <a:t>(a, b) </a:t>
            </a:r>
            <a:br>
              <a:rPr lang="en-US" sz="2800" dirty="0">
                <a:latin typeface="+mn-lt"/>
              </a:rPr>
            </a:br>
            <a:r>
              <a:rPr lang="en-US" sz="2800" dirty="0" err="1">
                <a:latin typeface="+mn-lt"/>
              </a:rPr>
              <a:t>assertNotIsInstance</a:t>
            </a:r>
            <a:r>
              <a:rPr lang="en-US" sz="2800" dirty="0">
                <a:latin typeface="+mn-lt"/>
              </a:rPr>
              <a:t>(a, b) 	not </a:t>
            </a:r>
            <a:r>
              <a:rPr lang="en-US" sz="2800" dirty="0" err="1">
                <a:latin typeface="+mn-lt"/>
              </a:rPr>
              <a:t>isinstance</a:t>
            </a:r>
            <a:r>
              <a:rPr lang="en-US" sz="2800" dirty="0">
                <a:latin typeface="+mn-lt"/>
              </a:rPr>
              <a:t>(a, b) </a:t>
            </a:r>
            <a:r>
              <a:rPr lang="en-US" sz="2800" dirty="0" err="1">
                <a:latin typeface="+mn-lt"/>
              </a:rPr>
              <a:t>assertRaises</a:t>
            </a:r>
            <a:r>
              <a:rPr lang="en-US" sz="2800" dirty="0">
                <a:latin typeface="+mn-lt"/>
              </a:rPr>
              <a:t>(</a:t>
            </a:r>
            <a:r>
              <a:rPr lang="en-US" sz="2800" dirty="0" err="1">
                <a:latin typeface="+mn-lt"/>
              </a:rPr>
              <a:t>exc_type</a:t>
            </a:r>
            <a:r>
              <a:rPr lang="en-US" sz="2800" dirty="0">
                <a:latin typeface="+mn-lt"/>
              </a:rPr>
              <a:t>) 		# ? </a:t>
            </a:r>
            <a:endParaRPr lang="ru-RU" sz="2800" dirty="0">
              <a:latin typeface="+mn-lt"/>
            </a:endParaRPr>
          </a:p>
        </p:txBody>
      </p:sp>
      <p:sp>
        <p:nvSpPr>
          <p:cNvPr id="3" name="Rectangle 2"/>
          <p:cNvSpPr/>
          <p:nvPr/>
        </p:nvSpPr>
        <p:spPr>
          <a:xfrm>
            <a:off x="213770" y="0"/>
            <a:ext cx="5674759" cy="646331"/>
          </a:xfrm>
          <a:prstGeom prst="rect">
            <a:avLst/>
          </a:prstGeom>
        </p:spPr>
        <p:txBody>
          <a:bodyPr wrap="none">
            <a:spAutoFit/>
          </a:bodyPr>
          <a:lstStyle/>
          <a:p>
            <a:r>
              <a:rPr lang="en-US" sz="3600" dirty="0">
                <a:latin typeface="+mj-lt"/>
              </a:rPr>
              <a:t>Methods</a:t>
            </a:r>
            <a:r>
              <a:rPr lang="en-US" sz="3600" dirty="0"/>
              <a:t> </a:t>
            </a:r>
            <a:r>
              <a:rPr lang="en-US" sz="3600" dirty="0">
                <a:latin typeface="+mj-lt"/>
              </a:rPr>
              <a:t>of</a:t>
            </a:r>
            <a:r>
              <a:rPr lang="en-US" sz="3600" dirty="0"/>
              <a:t> </a:t>
            </a:r>
            <a:r>
              <a:rPr lang="en-US" sz="3600" dirty="0" err="1">
                <a:latin typeface="+mj-lt"/>
              </a:rPr>
              <a:t>unittest.TestCase</a:t>
            </a:r>
            <a:endParaRPr lang="en-US" sz="3600" dirty="0">
              <a:latin typeface="+mj-lt"/>
            </a:endParaRPr>
          </a:p>
        </p:txBody>
      </p:sp>
    </p:spTree>
    <p:extLst>
      <p:ext uri="{BB962C8B-B14F-4D97-AF65-F5344CB8AC3E}">
        <p14:creationId xmlns:p14="http://schemas.microsoft.com/office/powerpoint/2010/main" val="3033521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1314450"/>
            <a:ext cx="11334750" cy="5295900"/>
          </a:xfrm>
          <a:ln>
            <a:solidFill>
              <a:schemeClr val="accent2"/>
            </a:solidFill>
          </a:ln>
          <a:effectLst>
            <a:innerShdw blurRad="63500" dist="50800" dir="81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anchor="t">
            <a:noAutofit/>
          </a:bodyPr>
          <a:lstStyle/>
          <a:p>
            <a:pPr algn="l">
              <a:lnSpc>
                <a:spcPct val="100000"/>
              </a:lnSpc>
            </a:pPr>
            <a:r>
              <a:rPr lang="en-US" sz="2800" dirty="0"/>
              <a:t>	Method						Checks that</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assertAlmostEqual</a:t>
            </a:r>
            <a:r>
              <a:rPr lang="en-US" sz="2800" i="1" dirty="0">
                <a:solidFill>
                  <a:srgbClr val="ED7C33"/>
                </a:solidFill>
                <a:latin typeface="Courier New" panose="02070309020205020404" pitchFamily="49" charset="0"/>
                <a:cs typeface="Courier New" panose="02070309020205020404" pitchFamily="49" charset="0"/>
              </a:rPr>
              <a:t>(a, b)</a:t>
            </a:r>
            <a:r>
              <a:rPr lang="en-US" sz="2800" dirty="0"/>
              <a:t>		round(a-b, 7) == 0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assertNotAlmostEqual</a:t>
            </a:r>
            <a:r>
              <a:rPr lang="en-US" sz="2800" i="1" dirty="0">
                <a:solidFill>
                  <a:srgbClr val="ED7C33"/>
                </a:solidFill>
                <a:latin typeface="Courier New" panose="02070309020205020404" pitchFamily="49" charset="0"/>
                <a:cs typeface="Courier New" panose="02070309020205020404" pitchFamily="49" charset="0"/>
              </a:rPr>
              <a:t>(a, b)</a:t>
            </a:r>
            <a:r>
              <a:rPr lang="en-US" sz="2800" dirty="0"/>
              <a:t>	round(a-b, 7) != 0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assertGreater</a:t>
            </a:r>
            <a:r>
              <a:rPr lang="en-US" sz="2800" i="1" dirty="0">
                <a:solidFill>
                  <a:srgbClr val="ED7C33"/>
                </a:solidFill>
                <a:latin typeface="Courier New" panose="02070309020205020404" pitchFamily="49" charset="0"/>
                <a:cs typeface="Courier New" panose="02070309020205020404" pitchFamily="49" charset="0"/>
              </a:rPr>
              <a:t>(a, b)	</a:t>
            </a:r>
            <a:r>
              <a:rPr lang="en-US" sz="2800" dirty="0"/>
              <a:t>		a &gt; b</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assertGreaterEqual</a:t>
            </a:r>
            <a:r>
              <a:rPr lang="en-US" sz="2800" i="1" dirty="0">
                <a:solidFill>
                  <a:srgbClr val="ED7C33"/>
                </a:solidFill>
                <a:latin typeface="Courier New" panose="02070309020205020404" pitchFamily="49" charset="0"/>
                <a:cs typeface="Courier New" panose="02070309020205020404" pitchFamily="49" charset="0"/>
              </a:rPr>
              <a:t>(a, b)	</a:t>
            </a:r>
            <a:r>
              <a:rPr lang="en-US" sz="2800" dirty="0"/>
              <a:t>	a &gt;= b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assertLess</a:t>
            </a:r>
            <a:r>
              <a:rPr lang="en-US" sz="2800" i="1" dirty="0">
                <a:solidFill>
                  <a:srgbClr val="ED7C33"/>
                </a:solidFill>
                <a:latin typeface="Courier New" panose="02070309020205020404" pitchFamily="49" charset="0"/>
                <a:cs typeface="Courier New" panose="02070309020205020404" pitchFamily="49" charset="0"/>
              </a:rPr>
              <a:t>(a, b)	</a:t>
            </a:r>
            <a:r>
              <a:rPr lang="en-US" sz="2800" dirty="0"/>
              <a:t>			a &lt; b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assertLessEqual</a:t>
            </a:r>
            <a:r>
              <a:rPr lang="en-US" sz="2800" i="1" dirty="0">
                <a:solidFill>
                  <a:srgbClr val="ED7C33"/>
                </a:solidFill>
                <a:latin typeface="Courier New" panose="02070309020205020404" pitchFamily="49" charset="0"/>
                <a:cs typeface="Courier New" panose="02070309020205020404" pitchFamily="49" charset="0"/>
              </a:rPr>
              <a:t>(a, b)</a:t>
            </a:r>
            <a:r>
              <a:rPr lang="en-US" sz="2800" dirty="0"/>
              <a:t>			a &lt;= b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assertRegex</a:t>
            </a:r>
            <a:r>
              <a:rPr lang="en-US" sz="2800" i="1" dirty="0">
                <a:solidFill>
                  <a:srgbClr val="ED7C33"/>
                </a:solidFill>
                <a:latin typeface="Courier New" panose="02070309020205020404" pitchFamily="49" charset="0"/>
                <a:cs typeface="Courier New" panose="02070309020205020404" pitchFamily="49" charset="0"/>
              </a:rPr>
              <a:t>(s, r)	</a:t>
            </a:r>
            <a:r>
              <a:rPr lang="en-US" sz="2800" dirty="0"/>
              <a:t>			</a:t>
            </a:r>
            <a:r>
              <a:rPr lang="en-US" sz="2800" dirty="0" err="1"/>
              <a:t>r.search</a:t>
            </a:r>
            <a:r>
              <a:rPr lang="en-US" sz="2800" dirty="0"/>
              <a:t>(s)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assertNotRegex</a:t>
            </a:r>
            <a:r>
              <a:rPr lang="en-US" sz="2800" i="1" dirty="0">
                <a:solidFill>
                  <a:srgbClr val="ED7C33"/>
                </a:solidFill>
                <a:latin typeface="Courier New" panose="02070309020205020404" pitchFamily="49" charset="0"/>
                <a:cs typeface="Courier New" panose="02070309020205020404" pitchFamily="49" charset="0"/>
              </a:rPr>
              <a:t>(s, r)</a:t>
            </a:r>
            <a:r>
              <a:rPr lang="en-US" sz="2800" dirty="0"/>
              <a:t>			not </a:t>
            </a:r>
            <a:r>
              <a:rPr lang="en-US" sz="2800" dirty="0" err="1"/>
              <a:t>r.search</a:t>
            </a:r>
            <a:r>
              <a:rPr lang="en-US" sz="2800" dirty="0"/>
              <a:t>(s)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assertCountEqual</a:t>
            </a:r>
            <a:r>
              <a:rPr lang="en-US" sz="2800" i="1" dirty="0">
                <a:solidFill>
                  <a:srgbClr val="ED7C33"/>
                </a:solidFill>
                <a:latin typeface="Courier New" panose="02070309020205020404" pitchFamily="49" charset="0"/>
                <a:cs typeface="Courier New" panose="02070309020205020404" pitchFamily="49" charset="0"/>
              </a:rPr>
              <a:t>(a, b)</a:t>
            </a:r>
            <a:r>
              <a:rPr lang="en-US" sz="2800" dirty="0"/>
              <a:t>		a and b have the same elements 							in the 	same number, regardless 							of their order</a:t>
            </a:r>
            <a:endParaRPr lang="ru-RU" sz="2800" dirty="0">
              <a:latin typeface="+mn-lt"/>
            </a:endParaRPr>
          </a:p>
        </p:txBody>
      </p:sp>
      <p:sp>
        <p:nvSpPr>
          <p:cNvPr id="3" name="Rectangle 2"/>
          <p:cNvSpPr/>
          <p:nvPr/>
        </p:nvSpPr>
        <p:spPr>
          <a:xfrm>
            <a:off x="213770" y="0"/>
            <a:ext cx="5674759" cy="646331"/>
          </a:xfrm>
          <a:prstGeom prst="rect">
            <a:avLst/>
          </a:prstGeom>
        </p:spPr>
        <p:txBody>
          <a:bodyPr wrap="none">
            <a:spAutoFit/>
          </a:bodyPr>
          <a:lstStyle/>
          <a:p>
            <a:r>
              <a:rPr lang="en-US" sz="3600" dirty="0">
                <a:latin typeface="+mj-lt"/>
              </a:rPr>
              <a:t>Methods</a:t>
            </a:r>
            <a:r>
              <a:rPr lang="en-US" sz="3600" dirty="0"/>
              <a:t> </a:t>
            </a:r>
            <a:r>
              <a:rPr lang="en-US" sz="3600" dirty="0">
                <a:latin typeface="+mj-lt"/>
              </a:rPr>
              <a:t>of</a:t>
            </a:r>
            <a:r>
              <a:rPr lang="en-US" sz="3600" dirty="0"/>
              <a:t> </a:t>
            </a:r>
            <a:r>
              <a:rPr lang="en-US" sz="3600" dirty="0" err="1">
                <a:latin typeface="+mj-lt"/>
              </a:rPr>
              <a:t>unittest.TestCase</a:t>
            </a:r>
            <a:endParaRPr lang="en-US" sz="3600" dirty="0">
              <a:latin typeface="+mj-lt"/>
            </a:endParaRPr>
          </a:p>
        </p:txBody>
      </p:sp>
    </p:spTree>
    <p:extLst>
      <p:ext uri="{BB962C8B-B14F-4D97-AF65-F5344CB8AC3E}">
        <p14:creationId xmlns:p14="http://schemas.microsoft.com/office/powerpoint/2010/main" val="2656205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3634</TotalTime>
  <Words>1080</Words>
  <Application>Microsoft Office PowerPoint</Application>
  <PresentationFormat>Widescreen</PresentationFormat>
  <Paragraphs>153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Testing. Unittest</vt:lpstr>
      <vt:lpstr>The unittest unit testing framework was originally inspired by JUnit and has a similar flavor as major unit testing frameworks in other languages. It supports test automation, sharing of setup and shutdown code for tests, aggregation of tests into collections, and independence of the tests from the reporting framework. </vt:lpstr>
      <vt:lpstr>The unittest module provides a rich set of tools for constructing and running tests. This section demonstrates that a small subset of the tools suffice to meet the needs of most users.  A testcase is created by subclassing unittest.TestCase. The three individual tests are defined with methods whose names start with the letters test. This naming convention informs the test runner about which methods represent tests.  The crux of each test is a call to assertEqual() to check for an expected result; assertTrue() or assertFalse() to verify a condition; or assertRaises() to verify that a specific exception gets raised. These methods are used instead of the assert statement so the test runner can accumulate all test results and produce a report. </vt:lpstr>
      <vt:lpstr>The unittest module can be used from the command line to run tests from modules, classes or even individual test methods:      Test modules can be specified by file path as well:   When executed without arguments Test Discovery is started:</vt:lpstr>
      <vt:lpstr>unittest supports these command-line options:  -b, --buffer The standard output and standard error streams are buffered during the test run. Output during a passing test is discarded. Output is echoed normally on test fail or error and is added to the failure messages.  -c, --catch Control-C during the test run waits for the current test to end and then reports all the results so far. A second Control-C raises the normal KeyboardInterrupt exception.  -f, --failfast Stop the test run on the first error or failure.  --locals Show local variables in tracebacks. </vt:lpstr>
      <vt:lpstr>Unittest supports simple test discovery. In order to be compatible with test discovery, all of the test files must be modules or packages (including namespace packages) importable from the top-level directory of the project (this means that their filenames must be valid identifiers). The discover sub-command has the following options:  -v, --verbose  -s, --start-directory directory (. default)  -p, --pattern pattern. Pattern to match test files (test*.py default)  -t, --top-level-directory directory Top level directory of project (defaults to start directory)</vt:lpstr>
      <vt:lpstr>Here is a short script to test three string methods: </vt:lpstr>
      <vt:lpstr>assertEqual(a, b)    a == b assertNotEqual(a, b)   a != b  assertTrue(x)   bool(x) is True  assertFalse(x)    bool(x) is False  assertIs(a, b)    a is b  assertIsNot(a, b)    a is not b  assertIsNone(x)    x is None  assertIsNotNone(x)   x is not None  assertIn(a, b)    a in b  assertNotIn(a, b)    a not in b  assertIsInstance(a, b)   isinstance(a, b)  assertNotIsInstance(a, b)  not isinstance(a, b) assertRaises(exc_type)   # ? </vt:lpstr>
      <vt:lpstr> Method      Checks that assertAlmostEqual(a, b)  round(a-b, 7) == 0   assertNotAlmostEqual(a, b) round(a-b, 7) != 0   assertGreater(a, b)   a &gt; b assertGreaterEqual(a, b)  a &gt;= b  assertLess(a, b)    a &lt; b  assertLessEqual(a, b)   a &lt;= b  assertRegex(s, r)    r.search(s)  assertNotRegex(s, r)   not r.search(s)  assertCountEqual(a, b)  a and b have the same elements        in the  same number, regardless        of their order</vt:lpstr>
      <vt:lpstr>We can factor out set-up code by implementing a method called setUp(), which the testing framework will automatically call for every single test we run:</vt:lpstr>
      <vt:lpstr>Similarly, we can provide a tearDown() method that tidies up after the test method has been run:</vt:lpstr>
      <vt:lpstr>It is recommended that you use TestCase implementations to group tests together according to the features they test. unittest provides a mechanism for this: the test suite, represented by unittest’s TestSuite class. In most cases, calling unittest.main() will do the right thing and collect all the module’s test cases for you and execute them.</vt:lpstr>
      <vt:lpstr>Some users will find that they have existing test code that they would like to run from unittest, without converting every old test function to a TestCase subclass. For this reason, unittest provides a FunctionTestCase class. This subclass of TestCase can be used to wrap an existing test function. Set-up and tear-down functions can also be provided.</vt:lpstr>
      <vt:lpstr>Skipping a test is simply a matter of using the skip() decorator or one of its conditional variants.</vt:lpstr>
      <vt:lpstr>@unittest.skip(reason)  Unconditionally skip the decorated test. reason should describe why the  test is being skipped.  @unittest.skipIf(condition, reason)  Skip the decorated test if condition is true.  @unittest.skipUnless(condition, reason)  Skip the decorated test unless condition is true.  @unittest.expectedFailure  Mark the test as an expected failure. If the test fails when run, the test is  not counted as a failure.  exception unittest.SkipTest(reason)  This exception is raised to skip a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tishyk</cp:lastModifiedBy>
  <cp:revision>177</cp:revision>
  <dcterms:created xsi:type="dcterms:W3CDTF">2016-09-08T21:29:20Z</dcterms:created>
  <dcterms:modified xsi:type="dcterms:W3CDTF">2019-10-10T21:22:24Z</dcterms:modified>
</cp:coreProperties>
</file>