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4631"/>
  </p:normalViewPr>
  <p:slideViewPr>
    <p:cSldViewPr snapToGrid="0" snapToObjects="1">
      <p:cViewPr varScale="1">
        <p:scale>
          <a:sx n="85" d="100"/>
          <a:sy n="85" d="100"/>
        </p:scale>
        <p:origin x="17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A64E840-1E39-4F45-8438-C853AA91E18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5A6692D-514C-5344-BDF0-1A07AF8193F0}"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A64E840-1E39-4F45-8438-C853AA91E18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5A6692D-514C-5344-BDF0-1A07AF8193F0}"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A64E840-1E39-4F45-8438-C853AA91E18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5A6692D-514C-5344-BDF0-1A07AF8193F0}"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A64E840-1E39-4F45-8438-C853AA91E187}"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5A6692D-514C-5344-BDF0-1A07AF8193F0}"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A64E840-1E39-4F45-8438-C853AA91E18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5A6692D-514C-5344-BDF0-1A07AF8193F0}"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AA64E840-1E39-4F45-8438-C853AA91E18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5A6692D-514C-5344-BDF0-1A07AF8193F0}"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A64E840-1E39-4F45-8438-C853AA91E18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5A6692D-514C-5344-BDF0-1A07AF8193F0}"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A64E840-1E39-4F45-8438-C853AA91E187}"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5A6692D-514C-5344-BDF0-1A07AF8193F0}"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A64E840-1E39-4F45-8438-C853AA91E187}"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5A6692D-514C-5344-BDF0-1A07AF8193F0}"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64E840-1E39-4F45-8438-C853AA91E187}"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5A6692D-514C-5344-BDF0-1A07AF8193F0}"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AA64E840-1E39-4F45-8438-C853AA91E18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5A6692D-514C-5344-BDF0-1A07AF8193F0}"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AA64E840-1E39-4F45-8438-C853AA91E18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5A6692D-514C-5344-BDF0-1A07AF8193F0}"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4E840-1E39-4F45-8438-C853AA91E187}"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6692D-514C-5344-BDF0-1A07AF8193F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3200"/>
              <a:t>Recent Developments for</a:t>
            </a:r>
            <a:r>
              <a:rPr kumimoji="1" lang="en-US" altLang="zh-CN"/>
              <a:t> </a:t>
            </a:r>
            <a:r>
              <a:rPr kumimoji="1" lang="en-US" altLang="zh-CN" sz="3200"/>
              <a:t>Black-Box Adversarial Attack</a:t>
            </a:r>
            <a:endParaRPr kumimoji="1" lang="en-US" altLang="zh-CN" sz="3200"/>
          </a:p>
        </p:txBody>
      </p:sp>
      <p:sp>
        <p:nvSpPr>
          <p:cNvPr id="3" name="副标题 2"/>
          <p:cNvSpPr>
            <a:spLocks noGrp="1"/>
          </p:cNvSpPr>
          <p:nvPr>
            <p:ph type="subTitle" idx="1"/>
          </p:nvPr>
        </p:nvSpPr>
        <p:spPr/>
        <p:txBody>
          <a:bodyPr/>
          <a:lstStyle/>
          <a:p>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Defenses </a:t>
            </a:r>
            <a:endParaRPr lang="en-US" altLang="zh-CN"/>
          </a:p>
        </p:txBody>
      </p:sp>
      <p:sp>
        <p:nvSpPr>
          <p:cNvPr id="3" name="内容占位符 2"/>
          <p:cNvSpPr>
            <a:spLocks noGrp="1"/>
          </p:cNvSpPr>
          <p:nvPr>
            <p:ph idx="1"/>
          </p:nvPr>
        </p:nvSpPr>
        <p:spPr/>
        <p:txBody>
          <a:bodyPr>
            <a:normAutofit lnSpcReduction="10000"/>
          </a:bodyPr>
          <a:p>
            <a:r>
              <a:rPr lang="en-US" altLang="zh-CN"/>
              <a:t>(ensemble) </a:t>
            </a:r>
            <a:r>
              <a:rPr lang="zh-CN" altLang="en-US"/>
              <a:t>adversarial training</a:t>
            </a:r>
            <a:endParaRPr lang="zh-CN" altLang="en-US"/>
          </a:p>
          <a:p>
            <a:r>
              <a:rPr lang="zh-CN" altLang="en-US"/>
              <a:t>non-differentiable, randomized input transformation defenses</a:t>
            </a:r>
            <a:endParaRPr lang="zh-CN" altLang="en-US"/>
          </a:p>
          <a:p>
            <a:r>
              <a:rPr lang="zh-CN" altLang="en-US"/>
              <a:t>gradient masking</a:t>
            </a:r>
            <a:endParaRPr lang="zh-CN" altLang="en-US"/>
          </a:p>
          <a:p>
            <a:r>
              <a:rPr lang="zh-CN" altLang="en-US"/>
              <a:t>saturated sigmoid network</a:t>
            </a:r>
            <a:endParaRPr lang="zh-CN" altLang="en-US"/>
          </a:p>
          <a:p>
            <a:r>
              <a:rPr lang="zh-CN" altLang="en-US"/>
              <a:t>defensive distillation</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612390" y="2629535"/>
            <a:ext cx="10515600" cy="1325563"/>
          </a:xfrm>
        </p:spPr>
        <p:txBody>
          <a:bodyPr/>
          <a:p>
            <a:r>
              <a:rPr lang="en-US" altLang="zh-CN"/>
              <a:t>Black-Box Adversarial Attack</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dirty="0" smtClean="0"/>
              <a:t>Overview</a:t>
            </a:r>
            <a:endParaRPr kumimoji="1" lang="en-US" dirty="0"/>
          </a:p>
        </p:txBody>
      </p:sp>
      <p:sp>
        <p:nvSpPr>
          <p:cNvPr id="3" name="内容占位符 2"/>
          <p:cNvSpPr>
            <a:spLocks noGrp="1"/>
          </p:cNvSpPr>
          <p:nvPr>
            <p:ph idx="1"/>
          </p:nvPr>
        </p:nvSpPr>
        <p:spPr/>
        <p:txBody>
          <a:bodyPr/>
          <a:lstStyle/>
          <a:p>
            <a:r>
              <a:rPr kumimoji="1" lang="zh-CN" altLang="en-US"/>
              <a:t>What are adversarial examples?</a:t>
            </a:r>
            <a:endParaRPr kumimoji="1" lang="zh-CN" altLang="en-US"/>
          </a:p>
          <a:p>
            <a:r>
              <a:rPr kumimoji="1" lang="zh-CN" altLang="en-US"/>
              <a:t>Why do they happen?</a:t>
            </a:r>
            <a:endParaRPr kumimoji="1" lang="zh-CN" altLang="en-US"/>
          </a:p>
          <a:p>
            <a:r>
              <a:rPr kumimoji="1" lang="en-US" altLang="zh-CN"/>
              <a:t>White-Box Adversarial Attack</a:t>
            </a:r>
            <a:endParaRPr kumimoji="1" lang="en-US" altLang="zh-CN"/>
          </a:p>
          <a:p>
            <a:r>
              <a:rPr kumimoji="1" lang="en-US" altLang="zh-CN"/>
              <a:t>What are the defenses?</a:t>
            </a:r>
            <a:endParaRPr kumimoji="1" lang="en-US" altLang="zh-CN"/>
          </a:p>
          <a:p>
            <a:r>
              <a:rPr kumimoji="1" lang="en-US" altLang="zh-CN"/>
              <a:t>Black-Box Adversarial Attack</a:t>
            </a:r>
            <a:endParaRPr kumimoji="1"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Adversarial Example</a:t>
            </a:r>
            <a:endParaRPr lang="en-US" altLang="zh-CN"/>
          </a:p>
        </p:txBody>
      </p:sp>
      <p:pic>
        <p:nvPicPr>
          <p:cNvPr id="6" name="内容占位符 5"/>
          <p:cNvPicPr>
            <a:picLocks noChangeAspect="1"/>
          </p:cNvPicPr>
          <p:nvPr>
            <p:ph idx="1"/>
          </p:nvPr>
        </p:nvPicPr>
        <p:blipFill>
          <a:blip r:embed="rId1"/>
          <a:stretch>
            <a:fillRect/>
          </a:stretch>
        </p:blipFill>
        <p:spPr>
          <a:xfrm>
            <a:off x="838200" y="1530985"/>
            <a:ext cx="8522970" cy="3271520"/>
          </a:xfrm>
          <a:prstGeom prst="rect">
            <a:avLst/>
          </a:prstGeom>
        </p:spPr>
      </p:pic>
      <p:sp>
        <p:nvSpPr>
          <p:cNvPr id="7" name="页脚占位符 6"/>
          <p:cNvSpPr>
            <a:spLocks noGrp="1"/>
          </p:cNvSpPr>
          <p:nvPr>
            <p:ph type="ftr" sz="quarter" idx="11"/>
          </p:nvPr>
        </p:nvSpPr>
        <p:spPr>
          <a:xfrm>
            <a:off x="8863330" y="6482080"/>
            <a:ext cx="4114800" cy="365125"/>
          </a:xfrm>
        </p:spPr>
        <p:txBody>
          <a:bodyPr/>
          <a:p>
            <a:r>
              <a:rPr kumimoji="1" lang="zh-CN" altLang="en-US"/>
              <a:t>Reference to Goodfellow's Lecture</a:t>
            </a:r>
            <a:endParaRPr kumimoji="1" lang="zh-CN" altLang="en-US"/>
          </a:p>
        </p:txBody>
      </p:sp>
      <p:sp>
        <p:nvSpPr>
          <p:cNvPr id="8" name="文本框 7"/>
          <p:cNvSpPr txBox="1"/>
          <p:nvPr/>
        </p:nvSpPr>
        <p:spPr>
          <a:xfrm>
            <a:off x="870585" y="4994275"/>
            <a:ext cx="8941435" cy="1476375"/>
          </a:xfrm>
          <a:prstGeom prst="rect">
            <a:avLst/>
          </a:prstGeom>
          <a:noFill/>
        </p:spPr>
        <p:txBody>
          <a:bodyPr wrap="square" rtlCol="0">
            <a:spAutoFit/>
          </a:bodyPr>
          <a:p>
            <a:r>
              <a:rPr lang="zh-CN" altLang="en-US"/>
              <a:t>Timeline:</a:t>
            </a:r>
            <a:endParaRPr lang="zh-CN" altLang="en-US"/>
          </a:p>
          <a:p>
            <a:r>
              <a:rPr lang="zh-CN" altLang="en-US"/>
              <a:t>“Adversarial Classification” Dalvi et al 2004: fool spam filter</a:t>
            </a:r>
            <a:endParaRPr lang="zh-CN" altLang="en-US"/>
          </a:p>
          <a:p>
            <a:r>
              <a:rPr lang="zh-CN" altLang="en-US"/>
              <a:t>Biggio 2013: fool neural nets</a:t>
            </a:r>
            <a:endParaRPr lang="zh-CN" altLang="en-US"/>
          </a:p>
          <a:p>
            <a:r>
              <a:rPr lang="zh-CN" altLang="en-US"/>
              <a:t>Szegedy et al 2013: fool ImageNet classifiers imperceptibly</a:t>
            </a:r>
            <a:endParaRPr lang="zh-CN" altLang="en-US"/>
          </a:p>
          <a:p>
            <a:r>
              <a:rPr lang="zh-CN" altLang="en-US"/>
              <a:t>Goodfellow et al 2014: cheap, closed form attack</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Turning Objects into “Airplanes”</a:t>
            </a:r>
            <a:endParaRPr lang="en-US" altLang="zh-CN"/>
          </a:p>
        </p:txBody>
      </p:sp>
      <p:sp>
        <p:nvSpPr>
          <p:cNvPr id="7" name="页脚占位符 6"/>
          <p:cNvSpPr>
            <a:spLocks noGrp="1"/>
          </p:cNvSpPr>
          <p:nvPr>
            <p:ph type="ftr" sz="quarter" idx="11"/>
          </p:nvPr>
        </p:nvSpPr>
        <p:spPr>
          <a:xfrm>
            <a:off x="8863330" y="6482080"/>
            <a:ext cx="4114800" cy="365125"/>
          </a:xfrm>
        </p:spPr>
        <p:txBody>
          <a:bodyPr/>
          <a:p>
            <a:r>
              <a:rPr kumimoji="1" lang="zh-CN" altLang="en-US"/>
              <a:t>Reference to Goodfellow's Lecture</a:t>
            </a:r>
            <a:endParaRPr kumimoji="1" lang="zh-CN" altLang="en-US"/>
          </a:p>
        </p:txBody>
      </p:sp>
      <p:pic>
        <p:nvPicPr>
          <p:cNvPr id="4" name="内容占位符 3"/>
          <p:cNvPicPr>
            <a:picLocks noChangeAspect="1"/>
          </p:cNvPicPr>
          <p:nvPr>
            <p:ph idx="1"/>
          </p:nvPr>
        </p:nvPicPr>
        <p:blipFill>
          <a:blip r:embed="rId1"/>
          <a:stretch>
            <a:fillRect/>
          </a:stretch>
        </p:blipFill>
        <p:spPr>
          <a:xfrm>
            <a:off x="1089660" y="2053590"/>
            <a:ext cx="2693035" cy="1835150"/>
          </a:xfrm>
          <a:prstGeom prst="rect">
            <a:avLst/>
          </a:prstGeom>
        </p:spPr>
      </p:pic>
      <p:pic>
        <p:nvPicPr>
          <p:cNvPr id="5" name="图片 4"/>
          <p:cNvPicPr>
            <a:picLocks noChangeAspect="1"/>
          </p:cNvPicPr>
          <p:nvPr/>
        </p:nvPicPr>
        <p:blipFill>
          <a:blip r:embed="rId2"/>
          <a:stretch>
            <a:fillRect/>
          </a:stretch>
        </p:blipFill>
        <p:spPr>
          <a:xfrm>
            <a:off x="5445125" y="1980565"/>
            <a:ext cx="2908935" cy="1981835"/>
          </a:xfrm>
          <a:prstGeom prst="rect">
            <a:avLst/>
          </a:prstGeom>
        </p:spPr>
      </p:pic>
      <p:pic>
        <p:nvPicPr>
          <p:cNvPr id="6" name="图片 5"/>
          <p:cNvPicPr>
            <a:picLocks noChangeAspect="1"/>
          </p:cNvPicPr>
          <p:nvPr/>
        </p:nvPicPr>
        <p:blipFill>
          <a:blip r:embed="rId3"/>
          <a:stretch>
            <a:fillRect/>
          </a:stretch>
        </p:blipFill>
        <p:spPr>
          <a:xfrm>
            <a:off x="1089660" y="4068445"/>
            <a:ext cx="3407410" cy="2321560"/>
          </a:xfrm>
          <a:prstGeom prst="rect">
            <a:avLst/>
          </a:prstGeom>
        </p:spPr>
      </p:pic>
      <p:pic>
        <p:nvPicPr>
          <p:cNvPr id="8" name="图片 7"/>
          <p:cNvPicPr>
            <a:picLocks noChangeAspect="1"/>
          </p:cNvPicPr>
          <p:nvPr/>
        </p:nvPicPr>
        <p:blipFill>
          <a:blip r:embed="rId4"/>
          <a:stretch>
            <a:fillRect/>
          </a:stretch>
        </p:blipFill>
        <p:spPr>
          <a:xfrm>
            <a:off x="5445125" y="4420870"/>
            <a:ext cx="3719195" cy="18840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Definitions</a:t>
            </a:r>
            <a:endParaRPr lang="en-US" altLang="zh-CN"/>
          </a:p>
        </p:txBody>
      </p:sp>
      <p:sp>
        <p:nvSpPr>
          <p:cNvPr id="3" name="内容占位符 2"/>
          <p:cNvSpPr>
            <a:spLocks noGrp="1"/>
          </p:cNvSpPr>
          <p:nvPr>
            <p:ph idx="1"/>
          </p:nvPr>
        </p:nvSpPr>
        <p:spPr/>
        <p:txBody>
          <a:bodyPr/>
          <a:p>
            <a:r>
              <a:rPr lang="zh-CN" altLang="en-US"/>
              <a:t>An example        is said adversarial if:</a:t>
            </a:r>
            <a:endParaRPr lang="zh-CN" altLang="en-US"/>
          </a:p>
          <a:p>
            <a:r>
              <a:rPr lang="en-US" altLang="zh-CN"/>
              <a:t>It is close to a sample in the true distribution:</a:t>
            </a:r>
            <a:endParaRPr lang="en-US" altLang="zh-CN"/>
          </a:p>
          <a:p>
            <a:endParaRPr lang="en-US" altLang="zh-CN"/>
          </a:p>
          <a:p>
            <a:r>
              <a:rPr lang="en-US" altLang="zh-CN"/>
              <a:t>It is misclassified</a:t>
            </a:r>
            <a:endParaRPr lang="en-US" altLang="zh-CN"/>
          </a:p>
          <a:p>
            <a:endParaRPr lang="en-US" altLang="zh-CN"/>
          </a:p>
          <a:p>
            <a:r>
              <a:rPr lang="en-US" altLang="zh-CN"/>
              <a:t>It belongs to the input domain. E.g. for images:</a:t>
            </a:r>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3126740" y="1732280"/>
            <a:ext cx="449580" cy="547370"/>
          </a:xfrm>
          <a:prstGeom prst="rect">
            <a:avLst/>
          </a:prstGeom>
        </p:spPr>
      </p:pic>
      <p:pic>
        <p:nvPicPr>
          <p:cNvPr id="5" name="图片 4"/>
          <p:cNvPicPr>
            <a:picLocks noChangeAspect="1"/>
          </p:cNvPicPr>
          <p:nvPr/>
        </p:nvPicPr>
        <p:blipFill>
          <a:blip r:embed="rId2"/>
          <a:stretch>
            <a:fillRect/>
          </a:stretch>
        </p:blipFill>
        <p:spPr>
          <a:xfrm>
            <a:off x="3413125" y="2712720"/>
            <a:ext cx="2705100" cy="670560"/>
          </a:xfrm>
          <a:prstGeom prst="rect">
            <a:avLst/>
          </a:prstGeom>
        </p:spPr>
      </p:pic>
      <p:pic>
        <p:nvPicPr>
          <p:cNvPr id="6" name="图片 5"/>
          <p:cNvPicPr>
            <a:picLocks noChangeAspect="1"/>
          </p:cNvPicPr>
          <p:nvPr/>
        </p:nvPicPr>
        <p:blipFill>
          <a:blip r:embed="rId3"/>
          <a:stretch>
            <a:fillRect/>
          </a:stretch>
        </p:blipFill>
        <p:spPr>
          <a:xfrm>
            <a:off x="2601595" y="3740150"/>
            <a:ext cx="4618355" cy="647700"/>
          </a:xfrm>
          <a:prstGeom prst="rect">
            <a:avLst/>
          </a:prstGeom>
        </p:spPr>
      </p:pic>
      <p:pic>
        <p:nvPicPr>
          <p:cNvPr id="7" name="图片 6"/>
          <p:cNvPicPr>
            <a:picLocks noChangeAspect="1"/>
          </p:cNvPicPr>
          <p:nvPr/>
        </p:nvPicPr>
        <p:blipFill>
          <a:blip r:embed="rId4"/>
          <a:stretch>
            <a:fillRect/>
          </a:stretch>
        </p:blipFill>
        <p:spPr>
          <a:xfrm>
            <a:off x="3126740" y="4863465"/>
            <a:ext cx="2727960" cy="6781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Types of </a:t>
            </a:r>
            <a:r>
              <a:rPr lang="en-US" altLang="zh-CN"/>
              <a:t>A</a:t>
            </a:r>
            <a:r>
              <a:rPr lang="zh-CN" altLang="en-US"/>
              <a:t>ttack</a:t>
            </a:r>
            <a:endParaRPr lang="zh-CN" altLang="en-US"/>
          </a:p>
        </p:txBody>
      </p:sp>
      <p:sp>
        <p:nvSpPr>
          <p:cNvPr id="3" name="内容占位符 2"/>
          <p:cNvSpPr>
            <a:spLocks noGrp="1"/>
          </p:cNvSpPr>
          <p:nvPr>
            <p:ph idx="1"/>
          </p:nvPr>
        </p:nvSpPr>
        <p:spPr/>
        <p:txBody>
          <a:bodyPr/>
          <a:p>
            <a:r>
              <a:rPr lang="zh-CN" altLang="en-US"/>
              <a:t>Non-targeted attacks: attacker tries to fool a classifier to get any incorrect clas</a:t>
            </a:r>
            <a:r>
              <a:rPr lang="en-US" altLang="zh-CN"/>
              <a:t>s</a:t>
            </a:r>
            <a:endParaRPr lang="zh-CN" altLang="en-US"/>
          </a:p>
          <a:p>
            <a:endParaRPr lang="zh-CN" altLang="en-US"/>
          </a:p>
          <a:p>
            <a:endParaRPr lang="zh-CN" altLang="en-US"/>
          </a:p>
          <a:p>
            <a:r>
              <a:rPr lang="zh-CN" altLang="en-US"/>
              <a:t>Targeted attacks: attacker tries to fool a classifier to predict a particular class</a:t>
            </a:r>
            <a:endParaRPr lang="zh-CN" altLang="en-US"/>
          </a:p>
        </p:txBody>
      </p:sp>
      <p:pic>
        <p:nvPicPr>
          <p:cNvPr id="4" name="图片 3"/>
          <p:cNvPicPr>
            <a:picLocks noChangeAspect="1"/>
          </p:cNvPicPr>
          <p:nvPr/>
        </p:nvPicPr>
        <p:blipFill>
          <a:blip r:embed="rId1"/>
          <a:stretch>
            <a:fillRect/>
          </a:stretch>
        </p:blipFill>
        <p:spPr>
          <a:xfrm>
            <a:off x="3118485" y="2855595"/>
            <a:ext cx="4679315" cy="716280"/>
          </a:xfrm>
          <a:prstGeom prst="rect">
            <a:avLst/>
          </a:prstGeom>
        </p:spPr>
      </p:pic>
      <p:pic>
        <p:nvPicPr>
          <p:cNvPr id="5" name="图片 4"/>
          <p:cNvPicPr>
            <a:picLocks noChangeAspect="1"/>
          </p:cNvPicPr>
          <p:nvPr/>
        </p:nvPicPr>
        <p:blipFill>
          <a:blip r:embed="rId2"/>
          <a:stretch>
            <a:fillRect/>
          </a:stretch>
        </p:blipFill>
        <p:spPr>
          <a:xfrm>
            <a:off x="2940685" y="5020945"/>
            <a:ext cx="5243195" cy="861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Threat model</a:t>
            </a:r>
            <a:endParaRPr lang="zh-CN" altLang="en-US"/>
          </a:p>
        </p:txBody>
      </p:sp>
      <p:sp>
        <p:nvSpPr>
          <p:cNvPr id="3" name="内容占位符 2"/>
          <p:cNvSpPr>
            <a:spLocks noGrp="1"/>
          </p:cNvSpPr>
          <p:nvPr>
            <p:ph idx="1"/>
          </p:nvPr>
        </p:nvSpPr>
        <p:spPr/>
        <p:txBody>
          <a:bodyPr/>
          <a:p>
            <a:r>
              <a:rPr lang="zh-CN" altLang="en-US"/>
              <a:t>According to the attacker’s knowledge:</a:t>
            </a:r>
            <a:endParaRPr lang="zh-CN" altLang="en-US"/>
          </a:p>
          <a:p>
            <a:r>
              <a:rPr lang="zh-CN" altLang="en-US" b="1"/>
              <a:t>White-box attacks:</a:t>
            </a:r>
            <a:r>
              <a:rPr lang="zh-CN" altLang="en-US"/>
              <a:t> attacker has full knowledge of the classifier (e.g. weights for a neural network)</a:t>
            </a:r>
            <a:endParaRPr lang="zh-CN" altLang="en-US"/>
          </a:p>
          <a:p>
            <a:r>
              <a:rPr lang="zh-CN" altLang="en-US" b="1"/>
              <a:t>Black-box attacks:</a:t>
            </a:r>
            <a:r>
              <a:rPr lang="zh-CN" altLang="en-US"/>
              <a:t> attacker does not have access to the target classifier. In this case, the attacker trains its own classifier (using data from the same distribution), and creates attacks based on this version.</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Attacks</a:t>
            </a:r>
            <a:endParaRPr lang="zh-CN" altLang="en-US"/>
          </a:p>
        </p:txBody>
      </p:sp>
      <p:sp>
        <p:nvSpPr>
          <p:cNvPr id="3" name="内容占位符 2"/>
          <p:cNvSpPr>
            <a:spLocks noGrp="1"/>
          </p:cNvSpPr>
          <p:nvPr>
            <p:ph idx="1"/>
          </p:nvPr>
        </p:nvSpPr>
        <p:spPr/>
        <p:txBody>
          <a:bodyPr>
            <a:normAutofit fontScale="80000"/>
          </a:bodyPr>
          <a:p>
            <a:r>
              <a:rPr lang="zh-CN" altLang="en-US"/>
              <a:t>Box constrained optimization (Szegedy et al):</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en-US" altLang="zh-CN"/>
              <a:t>Generates adversarial images that are very close to the original samples</a:t>
            </a:r>
            <a:endParaRPr lang="en-US" altLang="zh-CN"/>
          </a:p>
        </p:txBody>
      </p:sp>
      <p:pic>
        <p:nvPicPr>
          <p:cNvPr id="4" name="图片 3"/>
          <p:cNvPicPr>
            <a:picLocks noChangeAspect="1"/>
          </p:cNvPicPr>
          <p:nvPr/>
        </p:nvPicPr>
        <p:blipFill>
          <a:blip r:embed="rId1"/>
          <a:stretch>
            <a:fillRect/>
          </a:stretch>
        </p:blipFill>
        <p:spPr>
          <a:xfrm>
            <a:off x="925195" y="2591435"/>
            <a:ext cx="9860915" cy="25374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White-Box Adversarial Attack</a:t>
            </a:r>
            <a:endParaRPr lang="en-US" altLang="zh-CN"/>
          </a:p>
        </p:txBody>
      </p:sp>
      <p:sp>
        <p:nvSpPr>
          <p:cNvPr id="3" name="内容占位符 2"/>
          <p:cNvSpPr>
            <a:spLocks noGrp="1"/>
          </p:cNvSpPr>
          <p:nvPr>
            <p:ph idx="1"/>
          </p:nvPr>
        </p:nvSpPr>
        <p:spPr/>
        <p:txBody>
          <a:bodyPr/>
          <a:p>
            <a:r>
              <a:rPr lang="zh-CN" altLang="en-US"/>
              <a:t>Fast-GradientSignMethod (FGSM)</a:t>
            </a:r>
            <a:endParaRPr lang="zh-CN" altLang="en-US"/>
          </a:p>
        </p:txBody>
      </p:sp>
      <p:pic>
        <p:nvPicPr>
          <p:cNvPr id="4" name="图片 3"/>
          <p:cNvPicPr>
            <a:picLocks noChangeAspect="1"/>
          </p:cNvPicPr>
          <p:nvPr/>
        </p:nvPicPr>
        <p:blipFill>
          <a:blip r:embed="rId1"/>
          <a:stretch>
            <a:fillRect/>
          </a:stretch>
        </p:blipFill>
        <p:spPr>
          <a:xfrm>
            <a:off x="1131570" y="2541905"/>
            <a:ext cx="5470525" cy="389636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1596</Words>
  <Application>WPS 演示</Application>
  <PresentationFormat>宽屏</PresentationFormat>
  <Paragraphs>75</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Arial</vt:lpstr>
      <vt:lpstr>等线 Light</vt:lpstr>
      <vt:lpstr>等线</vt:lpstr>
      <vt:lpstr>微软雅黑</vt:lpstr>
      <vt:lpstr>Arial Unicode MS</vt:lpstr>
      <vt:lpstr>Calibri</vt:lpstr>
      <vt:lpstr>Office 主题</vt:lpstr>
      <vt:lpstr>PowerPoint 演示文稿</vt:lpstr>
      <vt:lpstr>Adversarial Criterion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驭壬</dc:creator>
  <cp:lastModifiedBy>刘驭壬</cp:lastModifiedBy>
  <cp:revision>43</cp:revision>
  <dcterms:created xsi:type="dcterms:W3CDTF">2018-11-10T04:01:00Z</dcterms:created>
  <dcterms:modified xsi:type="dcterms:W3CDTF">2018-11-11T14:56:03Z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