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1"/>
  </p:notesMasterIdLst>
  <p:sldIdLst>
    <p:sldId id="256" r:id="rId5"/>
    <p:sldId id="295" r:id="rId6"/>
    <p:sldId id="296" r:id="rId7"/>
    <p:sldId id="321" r:id="rId8"/>
    <p:sldId id="323" r:id="rId9"/>
    <p:sldId id="297" r:id="rId10"/>
    <p:sldId id="270" r:id="rId11"/>
    <p:sldId id="309" r:id="rId12"/>
    <p:sldId id="307" r:id="rId13"/>
    <p:sldId id="308" r:id="rId14"/>
    <p:sldId id="315" r:id="rId15"/>
    <p:sldId id="316" r:id="rId16"/>
    <p:sldId id="318" r:id="rId17"/>
    <p:sldId id="319" r:id="rId18"/>
    <p:sldId id="263" r:id="rId19"/>
    <p:sldId id="276" r:id="rId20"/>
    <p:sldId id="304" r:id="rId21"/>
    <p:sldId id="306" r:id="rId22"/>
    <p:sldId id="305" r:id="rId23"/>
    <p:sldId id="278" r:id="rId24"/>
    <p:sldId id="320" r:id="rId25"/>
    <p:sldId id="322" r:id="rId26"/>
    <p:sldId id="325" r:id="rId27"/>
    <p:sldId id="279" r:id="rId28"/>
    <p:sldId id="285" r:id="rId29"/>
    <p:sldId id="314" r:id="rId30"/>
    <p:sldId id="298" r:id="rId31"/>
    <p:sldId id="324" r:id="rId32"/>
    <p:sldId id="282" r:id="rId33"/>
    <p:sldId id="283" r:id="rId34"/>
    <p:sldId id="265" r:id="rId35"/>
    <p:sldId id="284" r:id="rId36"/>
    <p:sldId id="317" r:id="rId37"/>
    <p:sldId id="299" r:id="rId38"/>
    <p:sldId id="288" r:id="rId39"/>
    <p:sldId id="303" r:id="rId40"/>
  </p:sldIdLst>
  <p:sldSz cx="9144000" cy="5715000" type="screen16x10"/>
  <p:notesSz cx="6858000" cy="9144000"/>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87D6"/>
    <a:srgbClr val="5BBAF6"/>
    <a:srgbClr val="052E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800" y="84"/>
      </p:cViewPr>
      <p:guideLst>
        <p:guide orient="horz" pos="1800"/>
        <p:guide pos="2880"/>
      </p:guideLst>
    </p:cSldViewPr>
  </p:slid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gs" Target="tags/tag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0DBCB0-6FF0-4130-B57D-DE263C4DEB1C}" type="datetimeFigureOut">
              <a:rPr lang="zh-CN" altLang="en-US" smtClean="0"/>
              <a:t>2023/11/11</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3622BD-B18B-4F1D-8806-94D26F577130}" type="slidenum">
              <a:rPr lang="zh-CN" altLang="en-US" smtClean="0"/>
              <a:t>‹#›</a:t>
            </a:fld>
            <a:endParaRPr lang="zh-CN" altLang="en-US"/>
          </a:p>
        </p:txBody>
      </p:sp>
    </p:spTree>
    <p:extLst>
      <p:ext uri="{BB962C8B-B14F-4D97-AF65-F5344CB8AC3E}">
        <p14:creationId xmlns:p14="http://schemas.microsoft.com/office/powerpoint/2010/main" val="4221066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1</a:t>
            </a:fld>
            <a:endParaRPr lang="zh-CN" altLang="en-US"/>
          </a:p>
        </p:txBody>
      </p:sp>
    </p:spTree>
    <p:extLst>
      <p:ext uri="{BB962C8B-B14F-4D97-AF65-F5344CB8AC3E}">
        <p14:creationId xmlns:p14="http://schemas.microsoft.com/office/powerpoint/2010/main" val="3738975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10</a:t>
            </a:fld>
            <a:endParaRPr lang="zh-CN" altLang="en-US"/>
          </a:p>
        </p:txBody>
      </p:sp>
    </p:spTree>
    <p:extLst>
      <p:ext uri="{BB962C8B-B14F-4D97-AF65-F5344CB8AC3E}">
        <p14:creationId xmlns:p14="http://schemas.microsoft.com/office/powerpoint/2010/main" val="3510147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11</a:t>
            </a:fld>
            <a:endParaRPr lang="zh-CN" altLang="en-US"/>
          </a:p>
        </p:txBody>
      </p:sp>
    </p:spTree>
    <p:extLst>
      <p:ext uri="{BB962C8B-B14F-4D97-AF65-F5344CB8AC3E}">
        <p14:creationId xmlns:p14="http://schemas.microsoft.com/office/powerpoint/2010/main" val="3179661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12</a:t>
            </a:fld>
            <a:endParaRPr lang="zh-CN" altLang="en-US"/>
          </a:p>
        </p:txBody>
      </p:sp>
    </p:spTree>
    <p:extLst>
      <p:ext uri="{BB962C8B-B14F-4D97-AF65-F5344CB8AC3E}">
        <p14:creationId xmlns:p14="http://schemas.microsoft.com/office/powerpoint/2010/main" val="4475978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13</a:t>
            </a:fld>
            <a:endParaRPr lang="zh-CN" altLang="en-US"/>
          </a:p>
        </p:txBody>
      </p:sp>
    </p:spTree>
    <p:extLst>
      <p:ext uri="{BB962C8B-B14F-4D97-AF65-F5344CB8AC3E}">
        <p14:creationId xmlns:p14="http://schemas.microsoft.com/office/powerpoint/2010/main" val="2589548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14</a:t>
            </a:fld>
            <a:endParaRPr lang="zh-CN" altLang="en-US"/>
          </a:p>
        </p:txBody>
      </p:sp>
    </p:spTree>
    <p:extLst>
      <p:ext uri="{BB962C8B-B14F-4D97-AF65-F5344CB8AC3E}">
        <p14:creationId xmlns:p14="http://schemas.microsoft.com/office/powerpoint/2010/main" val="756151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15</a:t>
            </a:fld>
            <a:endParaRPr lang="zh-CN" altLang="en-US"/>
          </a:p>
        </p:txBody>
      </p:sp>
    </p:spTree>
    <p:extLst>
      <p:ext uri="{BB962C8B-B14F-4D97-AF65-F5344CB8AC3E}">
        <p14:creationId xmlns:p14="http://schemas.microsoft.com/office/powerpoint/2010/main" val="79604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16</a:t>
            </a:fld>
            <a:endParaRPr lang="zh-CN" altLang="en-US"/>
          </a:p>
        </p:txBody>
      </p:sp>
    </p:spTree>
    <p:extLst>
      <p:ext uri="{BB962C8B-B14F-4D97-AF65-F5344CB8AC3E}">
        <p14:creationId xmlns:p14="http://schemas.microsoft.com/office/powerpoint/2010/main" val="39995804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63622BD-B18B-4F1D-8806-94D26F577130}" type="slidenum">
              <a:rPr lang="zh-CN" altLang="en-US" smtClean="0"/>
              <a:t>17</a:t>
            </a:fld>
            <a:endParaRPr lang="zh-CN" altLang="en-US"/>
          </a:p>
        </p:txBody>
      </p:sp>
    </p:spTree>
    <p:extLst>
      <p:ext uri="{BB962C8B-B14F-4D97-AF65-F5344CB8AC3E}">
        <p14:creationId xmlns:p14="http://schemas.microsoft.com/office/powerpoint/2010/main" val="2633649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18</a:t>
            </a:fld>
            <a:endParaRPr lang="zh-CN" altLang="en-US"/>
          </a:p>
        </p:txBody>
      </p:sp>
    </p:spTree>
    <p:extLst>
      <p:ext uri="{BB962C8B-B14F-4D97-AF65-F5344CB8AC3E}">
        <p14:creationId xmlns:p14="http://schemas.microsoft.com/office/powerpoint/2010/main" val="34428989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19</a:t>
            </a:fld>
            <a:endParaRPr lang="zh-CN" altLang="en-US"/>
          </a:p>
        </p:txBody>
      </p:sp>
    </p:spTree>
    <p:extLst>
      <p:ext uri="{BB962C8B-B14F-4D97-AF65-F5344CB8AC3E}">
        <p14:creationId xmlns:p14="http://schemas.microsoft.com/office/powerpoint/2010/main" val="1439745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2</a:t>
            </a:fld>
            <a:endParaRPr lang="zh-CN" altLang="en-US"/>
          </a:p>
        </p:txBody>
      </p:sp>
    </p:spTree>
    <p:extLst>
      <p:ext uri="{BB962C8B-B14F-4D97-AF65-F5344CB8AC3E}">
        <p14:creationId xmlns:p14="http://schemas.microsoft.com/office/powerpoint/2010/main" val="8278147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20</a:t>
            </a:fld>
            <a:endParaRPr lang="zh-CN" altLang="en-US"/>
          </a:p>
        </p:txBody>
      </p:sp>
    </p:spTree>
    <p:extLst>
      <p:ext uri="{BB962C8B-B14F-4D97-AF65-F5344CB8AC3E}">
        <p14:creationId xmlns:p14="http://schemas.microsoft.com/office/powerpoint/2010/main" val="10820070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21</a:t>
            </a:fld>
            <a:endParaRPr lang="zh-CN" altLang="en-US"/>
          </a:p>
        </p:txBody>
      </p:sp>
    </p:spTree>
    <p:extLst>
      <p:ext uri="{BB962C8B-B14F-4D97-AF65-F5344CB8AC3E}">
        <p14:creationId xmlns:p14="http://schemas.microsoft.com/office/powerpoint/2010/main" val="21869256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When we combine different columns, information from different columns will be fused. This is a double-edged sword. As there could be redundant information be eliminated (The good thing). There could also be some useful information that could be ignored.</a:t>
            </a:r>
            <a:endParaRPr lang="zh-CN"/>
          </a:p>
          <a:p>
            <a:pPr marL="171450" indent="-171450">
              <a:buFont typeface="Arial"/>
              <a:buChar char="•"/>
            </a:pPr>
            <a:r>
              <a:rPr lang="en-US" altLang="zh-CN"/>
              <a:t>As threshold increases, the performance decreases (More columns could be remained). That might be because some redundant information is included which could affect the result. </a:t>
            </a:r>
            <a:endParaRPr lang="zh-CN"/>
          </a:p>
          <a:p>
            <a:pPr marL="171450" indent="-171450">
              <a:buFont typeface="Arial"/>
              <a:buChar char="•"/>
            </a:pPr>
            <a:r>
              <a:rPr lang="en-US" altLang="zh-CN">
                <a:ea typeface="宋体"/>
              </a:rPr>
              <a:t>As threshold decreases, the performance decreases (Less columns could be remained). That might be because some useful information has been eliminated, which is useful to improve the final result.</a:t>
            </a:r>
            <a:endParaRPr lang="zh-CN">
              <a:ea typeface="宋体"/>
            </a:endParaRPr>
          </a:p>
          <a:p>
            <a:endParaRPr lang="zh-CN" altLang="en-US">
              <a:ea typeface="宋体"/>
              <a:cs typeface="Calibri"/>
            </a:endParaRPr>
          </a:p>
        </p:txBody>
      </p:sp>
      <p:sp>
        <p:nvSpPr>
          <p:cNvPr id="4" name="灯片编号占位符 3"/>
          <p:cNvSpPr>
            <a:spLocks noGrp="1"/>
          </p:cNvSpPr>
          <p:nvPr>
            <p:ph type="sldNum" sz="quarter" idx="10"/>
          </p:nvPr>
        </p:nvSpPr>
        <p:spPr/>
        <p:txBody>
          <a:bodyPr/>
          <a:lstStyle/>
          <a:p>
            <a:fld id="{663622BD-B18B-4F1D-8806-94D26F577130}" type="slidenum">
              <a:rPr lang="zh-CN" altLang="en-US" smtClean="0"/>
              <a:t>22</a:t>
            </a:fld>
            <a:endParaRPr lang="zh-CN" altLang="en-US"/>
          </a:p>
        </p:txBody>
      </p:sp>
    </p:spTree>
    <p:extLst>
      <p:ext uri="{BB962C8B-B14F-4D97-AF65-F5344CB8AC3E}">
        <p14:creationId xmlns:p14="http://schemas.microsoft.com/office/powerpoint/2010/main" val="25572088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23</a:t>
            </a:fld>
            <a:endParaRPr lang="zh-CN" altLang="en-US"/>
          </a:p>
        </p:txBody>
      </p:sp>
    </p:spTree>
    <p:extLst>
      <p:ext uri="{BB962C8B-B14F-4D97-AF65-F5344CB8AC3E}">
        <p14:creationId xmlns:p14="http://schemas.microsoft.com/office/powerpoint/2010/main" val="33443356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24</a:t>
            </a:fld>
            <a:endParaRPr lang="zh-CN" altLang="en-US"/>
          </a:p>
        </p:txBody>
      </p:sp>
    </p:spTree>
    <p:extLst>
      <p:ext uri="{BB962C8B-B14F-4D97-AF65-F5344CB8AC3E}">
        <p14:creationId xmlns:p14="http://schemas.microsoft.com/office/powerpoint/2010/main" val="6830608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25</a:t>
            </a:fld>
            <a:endParaRPr lang="zh-CN" altLang="en-US"/>
          </a:p>
        </p:txBody>
      </p:sp>
    </p:spTree>
    <p:extLst>
      <p:ext uri="{BB962C8B-B14F-4D97-AF65-F5344CB8AC3E}">
        <p14:creationId xmlns:p14="http://schemas.microsoft.com/office/powerpoint/2010/main" val="20825786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26</a:t>
            </a:fld>
            <a:endParaRPr lang="zh-CN" altLang="en-US"/>
          </a:p>
        </p:txBody>
      </p:sp>
    </p:spTree>
    <p:extLst>
      <p:ext uri="{BB962C8B-B14F-4D97-AF65-F5344CB8AC3E}">
        <p14:creationId xmlns:p14="http://schemas.microsoft.com/office/powerpoint/2010/main" val="16653590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27</a:t>
            </a:fld>
            <a:endParaRPr lang="zh-CN" altLang="en-US"/>
          </a:p>
        </p:txBody>
      </p:sp>
    </p:spTree>
    <p:extLst>
      <p:ext uri="{BB962C8B-B14F-4D97-AF65-F5344CB8AC3E}">
        <p14:creationId xmlns:p14="http://schemas.microsoft.com/office/powerpoint/2010/main" val="11133428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ea typeface="宋体"/>
              </a:rPr>
              <a:t>we try to build a new class which called </a:t>
            </a:r>
            <a:r>
              <a:rPr lang="en-US" altLang="zh-CN" i="1" err="1">
                <a:ea typeface="宋体"/>
              </a:rPr>
              <a:t>StackingAveragedModels</a:t>
            </a:r>
            <a:r>
              <a:rPr lang="en-US" altLang="zh-CN">
                <a:ea typeface="宋体"/>
              </a:rPr>
              <a:t> which is based on the basic models such as </a:t>
            </a:r>
            <a:r>
              <a:rPr lang="en-US" altLang="zh-CN" err="1">
                <a:ea typeface="宋体"/>
              </a:rPr>
              <a:t>RandomForest</a:t>
            </a:r>
            <a:r>
              <a:rPr lang="en-US" altLang="zh-CN">
                <a:ea typeface="宋体"/>
              </a:rPr>
              <a:t> and </a:t>
            </a:r>
            <a:r>
              <a:rPr lang="en-US" altLang="zh-CN" err="1">
                <a:ea typeface="宋体"/>
              </a:rPr>
              <a:t>XGBoosting</a:t>
            </a:r>
            <a:r>
              <a:rPr lang="en-US" altLang="zh-CN">
                <a:ea typeface="宋体"/>
              </a:rPr>
              <a:t>. The basic idea of creating this model is to use stack which could combine different basic individual models to make a new meta model as input so that the meta model could learn from the collective knowledge of the base models and might make more accurate predictions.</a:t>
            </a:r>
            <a:endParaRPr lang="zh-CN">
              <a:ea typeface="宋体"/>
            </a:endParaRPr>
          </a:p>
        </p:txBody>
      </p:sp>
      <p:sp>
        <p:nvSpPr>
          <p:cNvPr id="4" name="灯片编号占位符 3"/>
          <p:cNvSpPr>
            <a:spLocks noGrp="1"/>
          </p:cNvSpPr>
          <p:nvPr>
            <p:ph type="sldNum" sz="quarter" idx="10"/>
          </p:nvPr>
        </p:nvSpPr>
        <p:spPr/>
        <p:txBody>
          <a:bodyPr/>
          <a:lstStyle/>
          <a:p>
            <a:fld id="{663622BD-B18B-4F1D-8806-94D26F577130}" type="slidenum">
              <a:rPr lang="zh-CN" altLang="en-US" smtClean="0"/>
              <a:t>28</a:t>
            </a:fld>
            <a:endParaRPr lang="zh-CN" altLang="en-US"/>
          </a:p>
        </p:txBody>
      </p:sp>
    </p:spTree>
    <p:extLst>
      <p:ext uri="{BB962C8B-B14F-4D97-AF65-F5344CB8AC3E}">
        <p14:creationId xmlns:p14="http://schemas.microsoft.com/office/powerpoint/2010/main" val="33896911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ea typeface="宋体"/>
              </a:rPr>
              <a:t>K-fold cross-validation has also been used in every single model we try to train. Since it is folded as equally sized subsets and could train the model in many times which could reduce dependence on a single partition. It also helps keep the stability and generalization capabilities of each model. We try to use this method to make the predictions more accurate in each training model.</a:t>
            </a:r>
            <a:endParaRPr lang="zh-CN">
              <a:ea typeface="宋体"/>
            </a:endParaRPr>
          </a:p>
        </p:txBody>
      </p:sp>
      <p:sp>
        <p:nvSpPr>
          <p:cNvPr id="4" name="灯片编号占位符 3"/>
          <p:cNvSpPr>
            <a:spLocks noGrp="1"/>
          </p:cNvSpPr>
          <p:nvPr>
            <p:ph type="sldNum" sz="quarter" idx="10"/>
          </p:nvPr>
        </p:nvSpPr>
        <p:spPr/>
        <p:txBody>
          <a:bodyPr/>
          <a:lstStyle/>
          <a:p>
            <a:fld id="{663622BD-B18B-4F1D-8806-94D26F577130}" type="slidenum">
              <a:rPr lang="zh-CN" altLang="en-US" smtClean="0"/>
              <a:t>29</a:t>
            </a:fld>
            <a:endParaRPr lang="zh-CN" altLang="en-US"/>
          </a:p>
        </p:txBody>
      </p:sp>
    </p:spTree>
    <p:extLst>
      <p:ext uri="{BB962C8B-B14F-4D97-AF65-F5344CB8AC3E}">
        <p14:creationId xmlns:p14="http://schemas.microsoft.com/office/powerpoint/2010/main" val="1826122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ea typeface="宋体"/>
              </a:rPr>
              <a:t>Intuitive</a:t>
            </a:r>
            <a:r>
              <a:rPr lang="zh-CN" altLang="en-US">
                <a:ea typeface="宋体"/>
              </a:rPr>
              <a:t> analysis data</a:t>
            </a:r>
            <a:endParaRPr lang="en-US" altLang="zh-CN"/>
          </a:p>
        </p:txBody>
      </p:sp>
      <p:sp>
        <p:nvSpPr>
          <p:cNvPr id="4" name="灯片编号占位符 3"/>
          <p:cNvSpPr>
            <a:spLocks noGrp="1"/>
          </p:cNvSpPr>
          <p:nvPr>
            <p:ph type="sldNum" sz="quarter" idx="10"/>
          </p:nvPr>
        </p:nvSpPr>
        <p:spPr/>
        <p:txBody>
          <a:bodyPr/>
          <a:lstStyle/>
          <a:p>
            <a:fld id="{663622BD-B18B-4F1D-8806-94D26F577130}" type="slidenum">
              <a:rPr lang="zh-CN" altLang="en-US" smtClean="0"/>
              <a:t>3</a:t>
            </a:fld>
            <a:endParaRPr lang="zh-CN" altLang="en-US"/>
          </a:p>
        </p:txBody>
      </p:sp>
    </p:spTree>
    <p:extLst>
      <p:ext uri="{BB962C8B-B14F-4D97-AF65-F5344CB8AC3E}">
        <p14:creationId xmlns:p14="http://schemas.microsoft.com/office/powerpoint/2010/main" val="21644106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t>we check the scores they get based on cross_val_score which cross validation is used in models that help mitigate the potential issues of overfitting or underfitting, R-squared score (r2_score) and root mean squared error (RMSE). Since we have split the training data as train one and evaluation one, we compare the prediction saleprice and the evaluation data actual price could get the scores</a:t>
            </a:r>
          </a:p>
          <a:p>
            <a:r>
              <a:rPr lang="en-US" altLang="zh-CN" err="1">
                <a:ea typeface="宋体"/>
              </a:rPr>
              <a:t>XGBoost’s</a:t>
            </a:r>
            <a:r>
              <a:rPr lang="en-US" altLang="zh-CN">
                <a:ea typeface="宋体"/>
              </a:rPr>
              <a:t> RMSE and r2 score is the best, cross-validation is a little less than </a:t>
            </a:r>
            <a:r>
              <a:rPr lang="en-US" altLang="zh-CN" err="1">
                <a:ea typeface="宋体"/>
              </a:rPr>
              <a:t>ExtraTrees</a:t>
            </a:r>
            <a:r>
              <a:rPr lang="en-US" altLang="zh-CN">
                <a:ea typeface="宋体"/>
              </a:rPr>
              <a:t> but not too much. We can conclude that </a:t>
            </a:r>
            <a:r>
              <a:rPr lang="en-US" altLang="zh-CN" err="1">
                <a:ea typeface="宋体"/>
              </a:rPr>
              <a:t>XGBoost</a:t>
            </a:r>
            <a:r>
              <a:rPr lang="en-US" altLang="zh-CN">
                <a:ea typeface="宋体"/>
              </a:rPr>
              <a:t> is the best model. It seems that our integrated model is not good enough, but we believe this is a good try.</a:t>
            </a:r>
            <a:endParaRPr lang="zh-CN">
              <a:ea typeface="宋体"/>
            </a:endParaRPr>
          </a:p>
        </p:txBody>
      </p:sp>
      <p:sp>
        <p:nvSpPr>
          <p:cNvPr id="4" name="灯片编号占位符 3"/>
          <p:cNvSpPr>
            <a:spLocks noGrp="1"/>
          </p:cNvSpPr>
          <p:nvPr>
            <p:ph type="sldNum" sz="quarter" idx="10"/>
          </p:nvPr>
        </p:nvSpPr>
        <p:spPr/>
        <p:txBody>
          <a:bodyPr/>
          <a:lstStyle/>
          <a:p>
            <a:fld id="{663622BD-B18B-4F1D-8806-94D26F577130}" type="slidenum">
              <a:rPr lang="zh-CN" altLang="en-US" smtClean="0"/>
              <a:t>30</a:t>
            </a:fld>
            <a:endParaRPr lang="zh-CN" altLang="en-US"/>
          </a:p>
        </p:txBody>
      </p:sp>
    </p:spTree>
    <p:extLst>
      <p:ext uri="{BB962C8B-B14F-4D97-AF65-F5344CB8AC3E}">
        <p14:creationId xmlns:p14="http://schemas.microsoft.com/office/powerpoint/2010/main" val="22112781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31</a:t>
            </a:fld>
            <a:endParaRPr lang="zh-CN" altLang="en-US"/>
          </a:p>
        </p:txBody>
      </p:sp>
    </p:spTree>
    <p:extLst>
      <p:ext uri="{BB962C8B-B14F-4D97-AF65-F5344CB8AC3E}">
        <p14:creationId xmlns:p14="http://schemas.microsoft.com/office/powerpoint/2010/main" val="26923997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32</a:t>
            </a:fld>
            <a:endParaRPr lang="zh-CN" altLang="en-US"/>
          </a:p>
        </p:txBody>
      </p:sp>
    </p:spTree>
    <p:extLst>
      <p:ext uri="{BB962C8B-B14F-4D97-AF65-F5344CB8AC3E}">
        <p14:creationId xmlns:p14="http://schemas.microsoft.com/office/powerpoint/2010/main" val="27170974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33</a:t>
            </a:fld>
            <a:endParaRPr lang="zh-CN" altLang="en-US"/>
          </a:p>
        </p:txBody>
      </p:sp>
    </p:spTree>
    <p:extLst>
      <p:ext uri="{BB962C8B-B14F-4D97-AF65-F5344CB8AC3E}">
        <p14:creationId xmlns:p14="http://schemas.microsoft.com/office/powerpoint/2010/main" val="10671316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34</a:t>
            </a:fld>
            <a:endParaRPr lang="zh-CN" altLang="en-US"/>
          </a:p>
        </p:txBody>
      </p:sp>
    </p:spTree>
    <p:extLst>
      <p:ext uri="{BB962C8B-B14F-4D97-AF65-F5344CB8AC3E}">
        <p14:creationId xmlns:p14="http://schemas.microsoft.com/office/powerpoint/2010/main" val="28539939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35</a:t>
            </a:fld>
            <a:endParaRPr lang="zh-CN" altLang="en-US"/>
          </a:p>
        </p:txBody>
      </p:sp>
    </p:spTree>
    <p:extLst>
      <p:ext uri="{BB962C8B-B14F-4D97-AF65-F5344CB8AC3E}">
        <p14:creationId xmlns:p14="http://schemas.microsoft.com/office/powerpoint/2010/main" val="18166986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36</a:t>
            </a:fld>
            <a:endParaRPr lang="zh-CN" altLang="en-US"/>
          </a:p>
        </p:txBody>
      </p:sp>
    </p:spTree>
    <p:extLst>
      <p:ext uri="{BB962C8B-B14F-4D97-AF65-F5344CB8AC3E}">
        <p14:creationId xmlns:p14="http://schemas.microsoft.com/office/powerpoint/2010/main" val="2331907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Missing Values may lead to confusion to the analysis and processing in the following prediction. We first analysis the missing values in both training and testing data sets, by using the bar plots built in the library matplotlib.</a:t>
            </a:r>
          </a:p>
          <a:p>
            <a:endParaRPr lang="zh-CN" altLang="en-US">
              <a:ea typeface="宋体"/>
              <a:cs typeface="Calibri"/>
            </a:endParaRPr>
          </a:p>
        </p:txBody>
      </p:sp>
      <p:sp>
        <p:nvSpPr>
          <p:cNvPr id="4" name="灯片编号占位符 3"/>
          <p:cNvSpPr>
            <a:spLocks noGrp="1"/>
          </p:cNvSpPr>
          <p:nvPr>
            <p:ph type="sldNum" sz="quarter" idx="10"/>
          </p:nvPr>
        </p:nvSpPr>
        <p:spPr/>
        <p:txBody>
          <a:bodyPr/>
          <a:lstStyle/>
          <a:p>
            <a:fld id="{663622BD-B18B-4F1D-8806-94D26F577130}" type="slidenum">
              <a:rPr lang="zh-CN" altLang="en-US" smtClean="0"/>
              <a:t>4</a:t>
            </a:fld>
            <a:endParaRPr lang="zh-CN" altLang="en-US"/>
          </a:p>
        </p:txBody>
      </p:sp>
    </p:spTree>
    <p:extLst>
      <p:ext uri="{BB962C8B-B14F-4D97-AF65-F5344CB8AC3E}">
        <p14:creationId xmlns:p14="http://schemas.microsoft.com/office/powerpoint/2010/main" val="3311835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For the categorical columns, there may be only two attributes in a single categorical with which one attribute has the most percentage and the other appears few times for example the categorical “Street”. We can see clearly from these bar plots and know that some of the features are not that useful</a:t>
            </a:r>
          </a:p>
        </p:txBody>
      </p:sp>
      <p:sp>
        <p:nvSpPr>
          <p:cNvPr id="4" name="灯片编号占位符 3"/>
          <p:cNvSpPr>
            <a:spLocks noGrp="1"/>
          </p:cNvSpPr>
          <p:nvPr>
            <p:ph type="sldNum" sz="quarter" idx="10"/>
          </p:nvPr>
        </p:nvSpPr>
        <p:spPr/>
        <p:txBody>
          <a:bodyPr/>
          <a:lstStyle/>
          <a:p>
            <a:fld id="{663622BD-B18B-4F1D-8806-94D26F577130}" type="slidenum">
              <a:rPr lang="zh-CN" altLang="en-US" smtClean="0"/>
              <a:t>5</a:t>
            </a:fld>
            <a:endParaRPr lang="zh-CN" altLang="en-US"/>
          </a:p>
        </p:txBody>
      </p:sp>
    </p:spTree>
    <p:extLst>
      <p:ext uri="{BB962C8B-B14F-4D97-AF65-F5344CB8AC3E}">
        <p14:creationId xmlns:p14="http://schemas.microsoft.com/office/powerpoint/2010/main" val="1459352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6</a:t>
            </a:fld>
            <a:endParaRPr lang="zh-CN" altLang="en-US"/>
          </a:p>
        </p:txBody>
      </p:sp>
    </p:spTree>
    <p:extLst>
      <p:ext uri="{BB962C8B-B14F-4D97-AF65-F5344CB8AC3E}">
        <p14:creationId xmlns:p14="http://schemas.microsoft.com/office/powerpoint/2010/main" val="335193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7</a:t>
            </a:fld>
            <a:endParaRPr lang="zh-CN" altLang="en-US"/>
          </a:p>
        </p:txBody>
      </p:sp>
    </p:spTree>
    <p:extLst>
      <p:ext uri="{BB962C8B-B14F-4D97-AF65-F5344CB8AC3E}">
        <p14:creationId xmlns:p14="http://schemas.microsoft.com/office/powerpoint/2010/main" val="3311835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8</a:t>
            </a:fld>
            <a:endParaRPr lang="zh-CN" altLang="en-US"/>
          </a:p>
        </p:txBody>
      </p:sp>
    </p:spTree>
    <p:extLst>
      <p:ext uri="{BB962C8B-B14F-4D97-AF65-F5344CB8AC3E}">
        <p14:creationId xmlns:p14="http://schemas.microsoft.com/office/powerpoint/2010/main" val="1899372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9</a:t>
            </a:fld>
            <a:endParaRPr lang="zh-CN" altLang="en-US"/>
          </a:p>
        </p:txBody>
      </p:sp>
    </p:spTree>
    <p:extLst>
      <p:ext uri="{BB962C8B-B14F-4D97-AF65-F5344CB8AC3E}">
        <p14:creationId xmlns:p14="http://schemas.microsoft.com/office/powerpoint/2010/main" val="1287796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5"/>
            <a:ext cx="7772400" cy="1225021"/>
          </a:xfrm>
        </p:spPr>
        <p:txBody>
          <a:bodyPr/>
          <a:lstStyle/>
          <a:p>
            <a:r>
              <a:rPr lang="zh-CN" altLang="en-US"/>
              <a:t>单击此处编辑母版标题样式</a:t>
            </a:r>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p:blinds dir="vert"/>
      </p:transition>
    </mc:Choice>
    <mc:Fallback xmlns="">
      <p:transition spd="slow" advTm="0">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p:blinds dir="vert"/>
      </p:transition>
    </mc:Choice>
    <mc:Fallback xmlns="">
      <p:transition spd="slow" advTm="0">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p:blinds dir="vert"/>
      </p:transition>
    </mc:Choice>
    <mc:Fallback xmlns="">
      <p:transition spd="slow" advTm="0">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p:blinds dir="vert"/>
      </p:transition>
    </mc:Choice>
    <mc:Fallback xmlns="">
      <p:transition spd="slow" advTm="0">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p:blinds dir="vert"/>
      </p:transition>
    </mc:Choice>
    <mc:Fallback xmlns="">
      <p:transition spd="slow" advTm="0">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p:blinds dir="vert"/>
      </p:transition>
    </mc:Choice>
    <mc:Fallback xmlns="">
      <p:transition spd="slow" advTm="0">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2023/11/11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p:blinds dir="vert"/>
      </p:transition>
    </mc:Choice>
    <mc:Fallback xmlns="">
      <p:transition spd="slow" advTm="0">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0">
        <p:blinds dir="vert"/>
      </p:transition>
    </mc:Choice>
    <mc:Fallback xmlns="">
      <p:transition spd="slow" advTm="0">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矩形 6"/>
          <p:cNvSpPr/>
          <p:nvPr userDrawn="1"/>
        </p:nvSpPr>
        <p:spPr>
          <a:xfrm>
            <a:off x="1" y="1"/>
            <a:ext cx="9143999" cy="5714999"/>
          </a:xfrm>
          <a:prstGeom prst="rect">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p:blinds dir="vert"/>
      </p:transition>
    </mc:Choice>
    <mc:Fallback xmlns="">
      <p:transition spd="slow" advTm="0">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p:blinds dir="vert"/>
      </p:transition>
    </mc:Choice>
    <mc:Fallback xmlns="">
      <p:transition spd="slow" advTm="0">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p:blinds dir="vert"/>
      </p:transition>
    </mc:Choice>
    <mc:Fallback xmlns="">
      <p:transition spd="slow" advTm="0">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2023/11/11</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pic>
        <p:nvPicPr>
          <p:cNvPr id="7" name="图片 6"/>
          <p:cNvPicPr>
            <a:picLocks noChangeAspect="1"/>
          </p:cNvPicPr>
          <p:nvPr userDrawn="1"/>
        </p:nvPicPr>
        <p:blipFill rotWithShape="1">
          <a:blip r:embed="rId13" cstate="print">
            <a:extLst>
              <a:ext uri="{28A0092B-C50C-407E-A947-70E740481C1C}">
                <a14:useLocalDpi xmlns:a14="http://schemas.microsoft.com/office/drawing/2010/main" val="0"/>
              </a:ext>
            </a:extLst>
          </a:blip>
          <a:srcRect t="-72" b="3823"/>
          <a:stretch/>
        </p:blipFill>
        <p:spPr>
          <a:xfrm>
            <a:off x="1" y="1"/>
            <a:ext cx="9143999" cy="5715000"/>
          </a:xfrm>
          <a:prstGeom prst="rect">
            <a:avLst/>
          </a:prstGeom>
        </p:spPr>
      </p:pic>
      <p:sp>
        <p:nvSpPr>
          <p:cNvPr id="8" name="矩形 7"/>
          <p:cNvSpPr/>
          <p:nvPr userDrawn="1"/>
        </p:nvSpPr>
        <p:spPr>
          <a:xfrm>
            <a:off x="1" y="1"/>
            <a:ext cx="9143999" cy="5714999"/>
          </a:xfrm>
          <a:prstGeom prst="rect">
            <a:avLst/>
          </a:prstGeom>
          <a:solidFill>
            <a:schemeClr val="bg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Tm="0">
        <p:blinds dir="vert"/>
      </p:transition>
    </mc:Choice>
    <mc:Fallback xmlns="">
      <p:transition spd="slow" advTm="0">
        <p:blinds dir="vert"/>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21.sv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721597"/>
            <a:ext cx="9144000" cy="19934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b="1" baseline="0">
                <a:solidFill>
                  <a:srgbClr val="052E65"/>
                </a:solidFill>
                <a:latin typeface="Segoe UI"/>
                <a:ea typeface="微软雅黑"/>
                <a:cs typeface="Segoe UI"/>
              </a:rPr>
              <a:t>LI</a:t>
            </a:r>
            <a:r>
              <a:rPr lang="zh-CN" altLang="en-US" b="1">
                <a:solidFill>
                  <a:srgbClr val="052E65"/>
                </a:solidFill>
                <a:latin typeface="Segoe UI"/>
                <a:ea typeface="微软雅黑"/>
                <a:cs typeface="Segoe UI"/>
              </a:rPr>
              <a:t> </a:t>
            </a:r>
            <a:r>
              <a:rPr lang="en-US" altLang="zh-CN" b="1">
                <a:solidFill>
                  <a:srgbClr val="052E65"/>
                </a:solidFill>
                <a:latin typeface="Segoe UI"/>
                <a:ea typeface="微软雅黑"/>
                <a:cs typeface="Segoe UI"/>
              </a:rPr>
              <a:t>Tong</a:t>
            </a:r>
            <a:r>
              <a:rPr lang="zh-CN" altLang="en-US" b="1">
                <a:solidFill>
                  <a:srgbClr val="052E65"/>
                </a:solidFill>
                <a:latin typeface="Segoe UI"/>
                <a:ea typeface="微软雅黑"/>
                <a:cs typeface="Segoe UI"/>
              </a:rPr>
              <a:t>​ 21101988D</a:t>
            </a:r>
          </a:p>
          <a:p>
            <a:pPr algn="ctr"/>
            <a:r>
              <a:rPr lang="en-US" altLang="zh-CN" b="1">
                <a:solidFill>
                  <a:srgbClr val="052E65"/>
                </a:solidFill>
                <a:latin typeface="Segoe UI"/>
                <a:ea typeface="微软雅黑"/>
                <a:cs typeface="Segoe UI"/>
              </a:rPr>
              <a:t>LIU </a:t>
            </a:r>
            <a:r>
              <a:rPr lang="en-US" altLang="zh-CN" b="1" err="1">
                <a:solidFill>
                  <a:srgbClr val="052E65"/>
                </a:solidFill>
                <a:latin typeface="Segoe UI"/>
                <a:ea typeface="微软雅黑"/>
                <a:cs typeface="Segoe UI"/>
              </a:rPr>
              <a:t>Yuzhou</a:t>
            </a:r>
            <a:r>
              <a:rPr lang="zh-CN" altLang="en-US" b="1">
                <a:solidFill>
                  <a:srgbClr val="052E65"/>
                </a:solidFill>
                <a:latin typeface="Segoe UI"/>
                <a:ea typeface="微软雅黑"/>
                <a:cs typeface="Segoe UI"/>
              </a:rPr>
              <a:t> </a:t>
            </a:r>
            <a:r>
              <a:rPr lang="en-US" altLang="zh-CN" b="1">
                <a:solidFill>
                  <a:srgbClr val="052E65"/>
                </a:solidFill>
                <a:latin typeface="Segoe UI"/>
                <a:ea typeface="微软雅黑"/>
                <a:cs typeface="Segoe UI"/>
              </a:rPr>
              <a:t>21100602D</a:t>
            </a:r>
            <a:endParaRPr lang="zh-CN" altLang="en-US" b="1">
              <a:solidFill>
                <a:srgbClr val="052E65"/>
              </a:solidFill>
              <a:latin typeface="Segoe UI"/>
              <a:ea typeface="微软雅黑"/>
              <a:cs typeface="Segoe UI"/>
            </a:endParaRPr>
          </a:p>
          <a:p>
            <a:pPr algn="ctr" rtl="0"/>
            <a:r>
              <a:rPr lang="en-US" altLang="zh-CN" b="1">
                <a:solidFill>
                  <a:srgbClr val="052E65"/>
                </a:solidFill>
                <a:latin typeface="Segoe UI"/>
                <a:ea typeface="微软雅黑"/>
                <a:cs typeface="Segoe UI"/>
              </a:rPr>
              <a:t>LU </a:t>
            </a:r>
            <a:r>
              <a:rPr lang="en-US" altLang="zh-CN" b="1" err="1">
                <a:solidFill>
                  <a:srgbClr val="052E65"/>
                </a:solidFill>
                <a:latin typeface="Segoe UI"/>
                <a:ea typeface="微软雅黑"/>
                <a:cs typeface="Segoe UI"/>
              </a:rPr>
              <a:t>Zhoudao</a:t>
            </a:r>
            <a:r>
              <a:rPr lang="zh-CN" altLang="en-US" b="1">
                <a:solidFill>
                  <a:srgbClr val="052E65"/>
                </a:solidFill>
                <a:latin typeface="Segoe UI"/>
                <a:ea typeface="微软雅黑"/>
                <a:cs typeface="Segoe UI"/>
              </a:rPr>
              <a:t>​</a:t>
            </a:r>
            <a:r>
              <a:rPr lang="en-US" altLang="zh-CN" b="1">
                <a:solidFill>
                  <a:srgbClr val="052E65"/>
                </a:solidFill>
                <a:latin typeface="Segoe UI"/>
                <a:ea typeface="微软雅黑"/>
                <a:cs typeface="Segoe UI"/>
              </a:rPr>
              <a:t> </a:t>
            </a:r>
            <a:r>
              <a:rPr lang="zh-CN" altLang="zh-CN" b="1">
                <a:solidFill>
                  <a:srgbClr val="052E65"/>
                </a:solidFill>
                <a:latin typeface="Segoe UI"/>
                <a:ea typeface="微软雅黑"/>
                <a:cs typeface="Segoe UI"/>
              </a:rPr>
              <a:t>2</a:t>
            </a:r>
            <a:r>
              <a:rPr lang="en-US" altLang="zh-CN" b="1">
                <a:solidFill>
                  <a:srgbClr val="052E65"/>
                </a:solidFill>
                <a:latin typeface="Segoe UI"/>
                <a:ea typeface="微软雅黑"/>
                <a:cs typeface="Segoe UI"/>
              </a:rPr>
              <a:t>1099695D</a:t>
            </a:r>
            <a:r>
              <a:rPr lang="zh-CN" altLang="zh-CN" b="1">
                <a:solidFill>
                  <a:srgbClr val="052E65"/>
                </a:solidFill>
                <a:latin typeface="Segoe UI"/>
                <a:ea typeface="微软雅黑"/>
                <a:cs typeface="Segoe UI"/>
              </a:rPr>
              <a:t>​</a:t>
            </a:r>
            <a:endParaRPr lang="zh-CN" altLang="en-US" b="1">
              <a:solidFill>
                <a:srgbClr val="052E65"/>
              </a:solidFill>
              <a:latin typeface="Segoe UI"/>
              <a:ea typeface="微软雅黑"/>
              <a:cs typeface="Segoe UI"/>
            </a:endParaRPr>
          </a:p>
          <a:p>
            <a:pPr algn="ctr" rtl="0"/>
            <a:r>
              <a:rPr lang="en-US" altLang="zh-CN" b="1">
                <a:solidFill>
                  <a:srgbClr val="052E65"/>
                </a:solidFill>
                <a:latin typeface="Segoe UI"/>
                <a:ea typeface="微软雅黑"/>
                <a:cs typeface="Segoe UI"/>
              </a:rPr>
              <a:t>YANG Yifan 2007524</a:t>
            </a:r>
            <a:r>
              <a:rPr lang="zh-CN" b="1" baseline="0">
                <a:solidFill>
                  <a:srgbClr val="052E65"/>
                </a:solidFill>
                <a:latin typeface="Segoe UI"/>
                <a:ea typeface="微软雅黑"/>
                <a:cs typeface="Segoe UI"/>
              </a:rPr>
              <a:t>3D</a:t>
            </a:r>
            <a:r>
              <a:rPr lang="zh-CN">
                <a:solidFill>
                  <a:srgbClr val="052E65"/>
                </a:solidFill>
                <a:latin typeface="Segoe UI"/>
                <a:ea typeface="微软雅黑"/>
                <a:cs typeface="Segoe UI"/>
              </a:rPr>
              <a:t>​</a:t>
            </a:r>
            <a:endParaRPr lang="zh-CN" altLang="en-US"/>
          </a:p>
        </p:txBody>
      </p:sp>
      <p:sp>
        <p:nvSpPr>
          <p:cNvPr id="5" name="矩形 4"/>
          <p:cNvSpPr/>
          <p:nvPr/>
        </p:nvSpPr>
        <p:spPr>
          <a:xfrm>
            <a:off x="1187624" y="2116938"/>
            <a:ext cx="6768752" cy="2123658"/>
          </a:xfrm>
          <a:prstGeom prst="rect">
            <a:avLst/>
          </a:prstGeom>
        </p:spPr>
        <p:txBody>
          <a:bodyPr wrap="square" lIns="91440" tIns="45720" rIns="91440" bIns="45720" anchor="t">
            <a:spAutoFit/>
          </a:bodyPr>
          <a:lstStyle/>
          <a:p>
            <a:pPr algn="ctr"/>
            <a:r>
              <a:rPr lang="zh-CN" sz="3200" b="1">
                <a:solidFill>
                  <a:srgbClr val="052E65"/>
                </a:solidFill>
                <a:latin typeface="微软雅黑"/>
                <a:ea typeface="微软雅黑"/>
                <a:cs typeface="Times New Roman"/>
              </a:rPr>
              <a:t>COMP4433 Competition</a:t>
            </a:r>
            <a:endParaRPr lang="en-US" altLang="zh-CN" sz="3200" b="1">
              <a:solidFill>
                <a:srgbClr val="052E65"/>
              </a:solidFill>
              <a:latin typeface="微软雅黑"/>
              <a:ea typeface="微软雅黑"/>
              <a:cs typeface="Times New Roman"/>
            </a:endParaRPr>
          </a:p>
          <a:p>
            <a:pPr algn="ctr"/>
            <a:r>
              <a:rPr lang="en-US" altLang="zh-CN" sz="3200" b="1">
                <a:solidFill>
                  <a:srgbClr val="052E65"/>
                </a:solidFill>
                <a:latin typeface="微软雅黑"/>
                <a:ea typeface="微软雅黑"/>
                <a:cs typeface="Times New Roman"/>
              </a:rPr>
              <a:t>House Price Prediction</a:t>
            </a:r>
          </a:p>
          <a:p>
            <a:pPr algn="ctr"/>
            <a:endParaRPr lang="en-US" altLang="zh-CN" sz="1600">
              <a:ea typeface="宋体"/>
              <a:cs typeface="Calibri"/>
            </a:endParaRPr>
          </a:p>
          <a:p>
            <a:pPr algn="ctr"/>
            <a:r>
              <a:rPr lang="zh-CN" sz="3200">
                <a:solidFill>
                  <a:srgbClr val="052E65"/>
                </a:solidFill>
                <a:latin typeface="微软雅黑"/>
                <a:ea typeface="微软雅黑"/>
                <a:cs typeface="Times New Roman"/>
              </a:rPr>
              <a:t>AllSidesChecker</a:t>
            </a:r>
            <a:endParaRPr lang="zh-CN" sz="3200"/>
          </a:p>
          <a:p>
            <a:pPr algn="ctr"/>
            <a:endParaRPr lang="zh-CN" altLang="en-US" sz="2000" b="1">
              <a:solidFill>
                <a:srgbClr val="052E65"/>
              </a:solidFill>
              <a:latin typeface="Segoe UI"/>
              <a:ea typeface="微软雅黑"/>
              <a:cs typeface="Segoe UI"/>
            </a:endParaRPr>
          </a:p>
        </p:txBody>
      </p:sp>
      <p:pic>
        <p:nvPicPr>
          <p:cNvPr id="7" name="Picture 6" descr="A close-up of some roofing techniques&#10;&#10;Description automatically generated">
            <a:extLst>
              <a:ext uri="{FF2B5EF4-FFF2-40B4-BE49-F238E27FC236}">
                <a16:creationId xmlns:a16="http://schemas.microsoft.com/office/drawing/2014/main" id="{070AC05F-6F05-0DDF-8438-137749899B59}"/>
              </a:ext>
            </a:extLst>
          </p:cNvPr>
          <p:cNvPicPr>
            <a:picLocks noChangeAspect="1"/>
          </p:cNvPicPr>
          <p:nvPr/>
        </p:nvPicPr>
        <p:blipFill rotWithShape="1">
          <a:blip r:embed="rId3"/>
          <a:srcRect r="9707"/>
          <a:stretch/>
        </p:blipFill>
        <p:spPr>
          <a:xfrm>
            <a:off x="0" y="0"/>
            <a:ext cx="9144000" cy="1770720"/>
          </a:xfrm>
          <a:prstGeom prst="rect">
            <a:avLst/>
          </a:prstGeom>
        </p:spPr>
      </p:pic>
    </p:spTree>
    <p:extLst>
      <p:ext uri="{BB962C8B-B14F-4D97-AF65-F5344CB8AC3E}">
        <p14:creationId xmlns:p14="http://schemas.microsoft.com/office/powerpoint/2010/main" val="3751189578"/>
      </p:ext>
    </p:extLst>
  </p:cSld>
  <p:clrMapOvr>
    <a:masterClrMapping/>
  </p:clrMapOvr>
  <mc:AlternateContent xmlns:mc="http://schemas.openxmlformats.org/markup-compatibility/2006">
    <mc:Choice xmlns:p14="http://schemas.microsoft.com/office/powerpoint/2010/main" Requires="p14">
      <p:transition spd="slow" p14:dur="20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iterate type="lt">
                                    <p:tmPct val="2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4*#ppt_w"/>
                                          </p:val>
                                        </p:tav>
                                        <p:tav tm="100000">
                                          <p:val>
                                            <p:strVal val="#ppt_w"/>
                                          </p:val>
                                        </p:tav>
                                      </p:tavLst>
                                    </p:anim>
                                    <p:anim calcmode="lin" valueType="num">
                                      <p:cBhvr>
                                        <p:cTn id="8" dur="500" fill="hold"/>
                                        <p:tgtEl>
                                          <p:spTgt spid="5"/>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683568" y="481236"/>
            <a:ext cx="4848552" cy="400110"/>
          </a:xfrm>
          <a:prstGeom prst="rect">
            <a:avLst/>
          </a:prstGeom>
          <a:noFill/>
          <a:ln w="9525">
            <a:noFill/>
            <a:miter lim="800000"/>
            <a:headEnd/>
            <a:tailEnd/>
          </a:ln>
        </p:spPr>
        <p:txBody>
          <a:bodyPr wrap="square">
            <a:spAutoFit/>
          </a:bodyPr>
          <a:lstStyle/>
          <a:p>
            <a:r>
              <a:rPr lang="en-US" altLang="zh-CN" sz="2000" b="1" kern="0">
                <a:solidFill>
                  <a:schemeClr val="tx2">
                    <a:lumMod val="75000"/>
                  </a:schemeClr>
                </a:solidFill>
                <a:latin typeface="微软雅黑" pitchFamily="34" charset="-122"/>
                <a:ea typeface="微软雅黑" pitchFamily="34" charset="-122"/>
              </a:rPr>
              <a:t>Null values Handling</a:t>
            </a:r>
            <a:endParaRPr lang="zh-CN" altLang="en-US" sz="2000" b="1" kern="0">
              <a:solidFill>
                <a:schemeClr val="tx2">
                  <a:lumMod val="75000"/>
                </a:schemeClr>
              </a:solidFill>
              <a:latin typeface="微软雅黑" pitchFamily="34" charset="-122"/>
              <a:ea typeface="微软雅黑" pitchFamily="34" charset="-122"/>
            </a:endParaRPr>
          </a:p>
        </p:txBody>
      </p:sp>
      <p:sp>
        <p:nvSpPr>
          <p:cNvPr id="3" name="矩形 2"/>
          <p:cNvSpPr/>
          <p:nvPr/>
        </p:nvSpPr>
        <p:spPr>
          <a:xfrm>
            <a:off x="251520" y="391475"/>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
          <p:cNvSpPr/>
          <p:nvPr/>
        </p:nvSpPr>
        <p:spPr>
          <a:xfrm>
            <a:off x="435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圆角矩形 33"/>
          <p:cNvSpPr/>
          <p:nvPr/>
        </p:nvSpPr>
        <p:spPr>
          <a:xfrm>
            <a:off x="2211745" y="881346"/>
            <a:ext cx="4269375" cy="194055"/>
          </a:xfrm>
          <a:prstGeom prst="roundRect">
            <a:avLst>
              <a:gd name="adj" fmla="val 50000"/>
            </a:avLst>
          </a:prstGeom>
          <a:solidFill>
            <a:srgbClr val="5BBAF6"/>
          </a:solidFill>
          <a:ln>
            <a:noFill/>
          </a:ln>
        </p:spPr>
        <p:style>
          <a:lnRef idx="2">
            <a:schemeClr val="accent1">
              <a:shade val="50000"/>
            </a:schemeClr>
          </a:lnRef>
          <a:fillRef idx="1">
            <a:schemeClr val="accent1"/>
          </a:fillRef>
          <a:effectRef idx="0">
            <a:schemeClr val="accent1"/>
          </a:effectRef>
          <a:fontRef idx="minor">
            <a:schemeClr val="lt1"/>
          </a:fontRef>
        </p:style>
        <p:txBody>
          <a:bodyPr lIns="98565" tIns="49282" rIns="98565" bIns="49282" rtlCol="0" anchor="ctr"/>
          <a:lstStyle/>
          <a:p>
            <a:pPr algn="ctr"/>
            <a:endParaRPr lang="zh-CN" altLang="en-US">
              <a:solidFill>
                <a:schemeClr val="tx1"/>
              </a:solidFill>
            </a:endParaRPr>
          </a:p>
        </p:txBody>
      </p:sp>
      <p:sp>
        <p:nvSpPr>
          <p:cNvPr id="38" name="圆角矩形 37"/>
          <p:cNvSpPr/>
          <p:nvPr/>
        </p:nvSpPr>
        <p:spPr>
          <a:xfrm>
            <a:off x="2211745" y="875797"/>
            <a:ext cx="919530" cy="194055"/>
          </a:xfrm>
          <a:prstGeom prst="roundRect">
            <a:avLst>
              <a:gd name="adj" fmla="val 50000"/>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98565" tIns="49282" rIns="98565" bIns="49282" rtlCol="0" anchor="ctr"/>
          <a:lstStyle/>
          <a:p>
            <a:pPr algn="ctr"/>
            <a:endParaRPr lang="zh-CN" altLang="en-US">
              <a:solidFill>
                <a:schemeClr val="tx1"/>
              </a:solidFill>
            </a:endParaRPr>
          </a:p>
        </p:txBody>
      </p:sp>
      <p:sp>
        <p:nvSpPr>
          <p:cNvPr id="42" name="TextBox 41"/>
          <p:cNvSpPr txBox="1"/>
          <p:nvPr/>
        </p:nvSpPr>
        <p:spPr>
          <a:xfrm>
            <a:off x="6597919" y="739842"/>
            <a:ext cx="1009237" cy="407303"/>
          </a:xfrm>
          <a:prstGeom prst="rect">
            <a:avLst/>
          </a:prstGeom>
          <a:noFill/>
        </p:spPr>
        <p:txBody>
          <a:bodyPr wrap="square" lIns="98565" tIns="49282" rIns="98565" bIns="49282" rtlCol="0">
            <a:spAutoFit/>
          </a:bodyPr>
          <a:lstStyle/>
          <a:p>
            <a:r>
              <a:rPr lang="en-US" altLang="zh-CN" sz="2000" b="1" kern="0">
                <a:solidFill>
                  <a:schemeClr val="tx2">
                    <a:lumMod val="75000"/>
                  </a:schemeClr>
                </a:solidFill>
                <a:latin typeface="微软雅黑" pitchFamily="34" charset="-122"/>
                <a:ea typeface="微软雅黑" pitchFamily="34" charset="-122"/>
              </a:rPr>
              <a:t>15%</a:t>
            </a:r>
            <a:endParaRPr lang="zh-CN" altLang="en-US" sz="2000" b="1" kern="0">
              <a:solidFill>
                <a:schemeClr val="tx2">
                  <a:lumMod val="75000"/>
                </a:schemeClr>
              </a:solidFill>
              <a:latin typeface="微软雅黑" pitchFamily="34" charset="-122"/>
              <a:ea typeface="微软雅黑" pitchFamily="34" charset="-122"/>
            </a:endParaRPr>
          </a:p>
        </p:txBody>
      </p:sp>
      <p:sp>
        <p:nvSpPr>
          <p:cNvPr id="6" name="圆角矩形标注 66">
            <a:extLst>
              <a:ext uri="{FF2B5EF4-FFF2-40B4-BE49-F238E27FC236}">
                <a16:creationId xmlns:a16="http://schemas.microsoft.com/office/drawing/2014/main" id="{1880E599-674A-5CA5-13B0-2B8CDC811E20}"/>
              </a:ext>
            </a:extLst>
          </p:cNvPr>
          <p:cNvSpPr/>
          <p:nvPr/>
        </p:nvSpPr>
        <p:spPr>
          <a:xfrm rot="21600000">
            <a:off x="6597919" y="2569778"/>
            <a:ext cx="2134601" cy="2405380"/>
          </a:xfrm>
          <a:prstGeom prst="wedgeRoundRectCallout">
            <a:avLst>
              <a:gd name="adj1" fmla="val -60240"/>
              <a:gd name="adj2" fmla="val -21329"/>
              <a:gd name="adj3" fmla="val 16667"/>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Find from the list, find the percentage &gt; 15% and use the column name to drop those attributes in data.</a:t>
            </a:r>
            <a:endParaRPr lang="zh-CN" altLang="en-US"/>
          </a:p>
        </p:txBody>
      </p:sp>
      <p:pic>
        <p:nvPicPr>
          <p:cNvPr id="9" name="图片 8" descr="图形用户界面, 文本&#10;&#10;描述已自动生成">
            <a:extLst>
              <a:ext uri="{FF2B5EF4-FFF2-40B4-BE49-F238E27FC236}">
                <a16:creationId xmlns:a16="http://schemas.microsoft.com/office/drawing/2014/main" id="{CBF84A05-368C-9010-EDBE-1E3E778F5DAF}"/>
              </a:ext>
            </a:extLst>
          </p:cNvPr>
          <p:cNvPicPr>
            <a:picLocks noChangeAspect="1"/>
          </p:cNvPicPr>
          <p:nvPr/>
        </p:nvPicPr>
        <p:blipFill rotWithShape="1">
          <a:blip r:embed="rId3"/>
          <a:srcRect l="10159"/>
          <a:stretch/>
        </p:blipFill>
        <p:spPr bwMode="auto">
          <a:xfrm>
            <a:off x="909320" y="2569778"/>
            <a:ext cx="5448937" cy="2405380"/>
          </a:xfrm>
          <a:prstGeom prst="rect">
            <a:avLst/>
          </a:prstGeom>
          <a:ln>
            <a:noFill/>
          </a:ln>
          <a:extLst>
            <a:ext uri="{53640926-AAD7-44D8-BBD7-CCE9431645EC}">
              <a14:shadowObscured xmlns:a14="http://schemas.microsoft.com/office/drawing/2010/main"/>
            </a:ext>
          </a:extLst>
        </p:spPr>
      </p:pic>
      <p:pic>
        <p:nvPicPr>
          <p:cNvPr id="11" name="图片 10">
            <a:extLst>
              <a:ext uri="{FF2B5EF4-FFF2-40B4-BE49-F238E27FC236}">
                <a16:creationId xmlns:a16="http://schemas.microsoft.com/office/drawing/2014/main" id="{AED96EF4-69FA-5C78-1D7F-73C0FD18C2A1}"/>
              </a:ext>
            </a:extLst>
          </p:cNvPr>
          <p:cNvPicPr>
            <a:picLocks noChangeAspect="1"/>
          </p:cNvPicPr>
          <p:nvPr/>
        </p:nvPicPr>
        <p:blipFill>
          <a:blip r:embed="rId4"/>
          <a:stretch>
            <a:fillRect/>
          </a:stretch>
        </p:blipFill>
        <p:spPr>
          <a:xfrm>
            <a:off x="909320" y="1224188"/>
            <a:ext cx="7325360" cy="1151535"/>
          </a:xfrm>
          <a:prstGeom prst="rect">
            <a:avLst/>
          </a:prstGeom>
        </p:spPr>
      </p:pic>
    </p:spTree>
    <p:extLst>
      <p:ext uri="{BB962C8B-B14F-4D97-AF65-F5344CB8AC3E}">
        <p14:creationId xmlns:p14="http://schemas.microsoft.com/office/powerpoint/2010/main" val="1970851643"/>
      </p:ext>
    </p:extLst>
  </p:cSld>
  <p:clrMapOvr>
    <a:masterClrMapping/>
  </p:clrMapOvr>
  <mc:AlternateContent xmlns:mc="http://schemas.openxmlformats.org/markup-compatibility/2006">
    <mc:Choice xmlns:p14="http://schemas.microsoft.com/office/powerpoint/2010/main" Requires="p14">
      <p:transition spd="slow" p14:dur="20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wipe(left)">
                                      <p:cBhvr>
                                        <p:cTn id="18" dur="750"/>
                                        <p:tgtEl>
                                          <p:spTgt spid="34"/>
                                        </p:tgtEl>
                                      </p:cBhvr>
                                    </p:animEffect>
                                  </p:childTnLst>
                                </p:cTn>
                              </p:par>
                              <p:par>
                                <p:cTn id="19" presetID="22" presetClass="entr" presetSubtype="8" fill="hold" grpId="0" nodeType="withEffect">
                                  <p:stCondLst>
                                    <p:cond delay="150"/>
                                  </p:stCondLst>
                                  <p:childTnLst>
                                    <p:set>
                                      <p:cBhvr>
                                        <p:cTn id="20" dur="1" fill="hold">
                                          <p:stCondLst>
                                            <p:cond delay="0"/>
                                          </p:stCondLst>
                                        </p:cTn>
                                        <p:tgtEl>
                                          <p:spTgt spid="38"/>
                                        </p:tgtEl>
                                        <p:attrNameLst>
                                          <p:attrName>style.visibility</p:attrName>
                                        </p:attrNameLst>
                                      </p:cBhvr>
                                      <p:to>
                                        <p:strVal val="visible"/>
                                      </p:to>
                                    </p:set>
                                    <p:animEffect transition="in" filter="wipe(left)">
                                      <p:cBhvr>
                                        <p:cTn id="21" dur="750"/>
                                        <p:tgtEl>
                                          <p:spTgt spid="38"/>
                                        </p:tgtEl>
                                      </p:cBhvr>
                                    </p:animEffect>
                                  </p:childTnLst>
                                </p:cTn>
                              </p:par>
                              <p:par>
                                <p:cTn id="22" presetID="22" presetClass="entr" presetSubtype="8" fill="hold" grpId="0" nodeType="withEffect">
                                  <p:stCondLst>
                                    <p:cond delay="150"/>
                                  </p:stCondLst>
                                  <p:childTnLst>
                                    <p:set>
                                      <p:cBhvr>
                                        <p:cTn id="23" dur="1" fill="hold">
                                          <p:stCondLst>
                                            <p:cond delay="0"/>
                                          </p:stCondLst>
                                        </p:cTn>
                                        <p:tgtEl>
                                          <p:spTgt spid="42"/>
                                        </p:tgtEl>
                                        <p:attrNameLst>
                                          <p:attrName>style.visibility</p:attrName>
                                        </p:attrNameLst>
                                      </p:cBhvr>
                                      <p:to>
                                        <p:strVal val="visible"/>
                                      </p:to>
                                    </p:set>
                                    <p:animEffect transition="in" filter="wipe(left)">
                                      <p:cBhvr>
                                        <p:cTn id="24" dur="500"/>
                                        <p:tgtEl>
                                          <p:spTgt spid="42"/>
                                        </p:tgtEl>
                                      </p:cBhvr>
                                    </p:animEffect>
                                  </p:childTnLst>
                                </p:cTn>
                              </p:par>
                            </p:childTnLst>
                          </p:cTn>
                        </p:par>
                        <p:par>
                          <p:cTn id="25" fill="hold">
                            <p:stCondLst>
                              <p:cond delay="1900"/>
                            </p:stCondLst>
                            <p:childTnLst>
                              <p:par>
                                <p:cTn id="26" presetID="47"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34" grpId="0" animBg="1"/>
      <p:bldP spid="38" grpId="0" animBg="1"/>
      <p:bldP spid="42" grpId="0"/>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683568" y="481236"/>
            <a:ext cx="3156912" cy="400110"/>
          </a:xfrm>
          <a:prstGeom prst="rect">
            <a:avLst/>
          </a:prstGeom>
          <a:noFill/>
          <a:ln w="9525">
            <a:noFill/>
            <a:miter lim="800000"/>
            <a:headEnd/>
            <a:tailEnd/>
          </a:ln>
        </p:spPr>
        <p:txBody>
          <a:bodyPr wrap="square">
            <a:spAutoFit/>
          </a:bodyPr>
          <a:lstStyle/>
          <a:p>
            <a:r>
              <a:rPr lang="en-US" altLang="zh-CN" sz="2000" b="1" kern="0">
                <a:solidFill>
                  <a:schemeClr val="tx2">
                    <a:lumMod val="75000"/>
                  </a:schemeClr>
                </a:solidFill>
                <a:latin typeface="微软雅黑" pitchFamily="34" charset="-122"/>
                <a:ea typeface="微软雅黑" pitchFamily="34" charset="-122"/>
              </a:rPr>
              <a:t>Null values Handling</a:t>
            </a:r>
            <a:endParaRPr lang="zh-CN" altLang="en-US" sz="2000" b="1" kern="0">
              <a:solidFill>
                <a:schemeClr val="tx2">
                  <a:lumMod val="75000"/>
                </a:schemeClr>
              </a:solidFill>
              <a:latin typeface="微软雅黑" pitchFamily="34" charset="-122"/>
              <a:ea typeface="微软雅黑" pitchFamily="34" charset="-122"/>
            </a:endParaRPr>
          </a:p>
        </p:txBody>
      </p:sp>
      <p:sp>
        <p:nvSpPr>
          <p:cNvPr id="3" name="矩形 2"/>
          <p:cNvSpPr/>
          <p:nvPr/>
        </p:nvSpPr>
        <p:spPr>
          <a:xfrm>
            <a:off x="251520" y="391475"/>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
          <p:cNvSpPr/>
          <p:nvPr/>
        </p:nvSpPr>
        <p:spPr>
          <a:xfrm>
            <a:off x="435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对角圆角矩形 4"/>
          <p:cNvSpPr/>
          <p:nvPr/>
        </p:nvSpPr>
        <p:spPr>
          <a:xfrm>
            <a:off x="1443195" y="2062048"/>
            <a:ext cx="1343546" cy="573340"/>
          </a:xfrm>
          <a:prstGeom prst="round2DiagRect">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anchor="ctr"/>
          <a:lstStyle/>
          <a:p>
            <a:pPr algn="ctr">
              <a:defRPr/>
            </a:pPr>
            <a:r>
              <a:rPr lang="en-US" altLang="zh-CN" sz="1700">
                <a:solidFill>
                  <a:schemeClr val="bg1"/>
                </a:solidFill>
                <a:latin typeface="微软雅黑" pitchFamily="34" charset="-122"/>
                <a:ea typeface="微软雅黑" pitchFamily="34" charset="-122"/>
              </a:rPr>
              <a:t>KNN</a:t>
            </a:r>
            <a:endParaRPr lang="zh-CN" altLang="en-US" sz="1700">
              <a:solidFill>
                <a:schemeClr val="bg1"/>
              </a:solidFill>
              <a:latin typeface="微软雅黑" pitchFamily="34" charset="-122"/>
              <a:ea typeface="微软雅黑" pitchFamily="34" charset="-122"/>
            </a:endParaRPr>
          </a:p>
        </p:txBody>
      </p:sp>
      <p:sp>
        <p:nvSpPr>
          <p:cNvPr id="6" name="对角圆角矩形 5"/>
          <p:cNvSpPr/>
          <p:nvPr/>
        </p:nvSpPr>
        <p:spPr>
          <a:xfrm>
            <a:off x="3978532" y="2062046"/>
            <a:ext cx="1345257" cy="573342"/>
          </a:xfrm>
          <a:prstGeom prst="round2DiagRect">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anchor="ctr"/>
          <a:lstStyle/>
          <a:p>
            <a:pPr algn="ctr">
              <a:defRPr/>
            </a:pPr>
            <a:r>
              <a:rPr lang="en-US" altLang="zh-CN" sz="1700">
                <a:solidFill>
                  <a:schemeClr val="bg1"/>
                </a:solidFill>
                <a:latin typeface="微软雅黑" pitchFamily="34" charset="-122"/>
                <a:ea typeface="微软雅黑" pitchFamily="34" charset="-122"/>
              </a:rPr>
              <a:t>Mice</a:t>
            </a:r>
            <a:endParaRPr lang="zh-CN" altLang="en-US" sz="1700">
              <a:solidFill>
                <a:schemeClr val="bg1"/>
              </a:solidFill>
              <a:latin typeface="微软雅黑" pitchFamily="34" charset="-122"/>
              <a:ea typeface="微软雅黑" pitchFamily="34" charset="-122"/>
            </a:endParaRPr>
          </a:p>
        </p:txBody>
      </p:sp>
      <p:sp>
        <p:nvSpPr>
          <p:cNvPr id="7" name="对角圆角矩形 6"/>
          <p:cNvSpPr/>
          <p:nvPr/>
        </p:nvSpPr>
        <p:spPr>
          <a:xfrm>
            <a:off x="6464780" y="2062048"/>
            <a:ext cx="1345257" cy="573340"/>
          </a:xfrm>
          <a:prstGeom prst="round2DiagRect">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anchor="ctr"/>
          <a:lstStyle/>
          <a:p>
            <a:pPr algn="ctr">
              <a:defRPr/>
            </a:pPr>
            <a:r>
              <a:rPr lang="en-US" altLang="zh-CN" sz="1700">
                <a:solidFill>
                  <a:schemeClr val="bg1"/>
                </a:solidFill>
                <a:latin typeface="微软雅黑" pitchFamily="34" charset="-122"/>
                <a:ea typeface="微软雅黑" pitchFamily="34" charset="-122"/>
              </a:rPr>
              <a:t>Both</a:t>
            </a:r>
            <a:endParaRPr lang="zh-CN" altLang="en-US" sz="1700">
              <a:solidFill>
                <a:schemeClr val="bg1"/>
              </a:solidFill>
              <a:latin typeface="微软雅黑" pitchFamily="34" charset="-122"/>
              <a:ea typeface="微软雅黑" pitchFamily="34" charset="-122"/>
            </a:endParaRPr>
          </a:p>
        </p:txBody>
      </p:sp>
      <p:cxnSp>
        <p:nvCxnSpPr>
          <p:cNvPr id="9" name="直接箭头连接符 8"/>
          <p:cNvCxnSpPr/>
          <p:nvPr/>
        </p:nvCxnSpPr>
        <p:spPr>
          <a:xfrm>
            <a:off x="3011806" y="2330174"/>
            <a:ext cx="664071" cy="0"/>
          </a:xfrm>
          <a:prstGeom prst="straightConnector1">
            <a:avLst/>
          </a:prstGeom>
          <a:ln cap="rnd">
            <a:solidFill>
              <a:schemeClr val="bg1">
                <a:lumMod val="65000"/>
              </a:schemeClr>
            </a:solidFill>
            <a:prstDash val="sysDash"/>
            <a:tailEnd type="stealth"/>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5541437" y="2330174"/>
            <a:ext cx="664071" cy="0"/>
          </a:xfrm>
          <a:prstGeom prst="straightConnector1">
            <a:avLst/>
          </a:prstGeom>
          <a:ln cap="rnd">
            <a:solidFill>
              <a:schemeClr val="bg1">
                <a:lumMod val="65000"/>
              </a:schemeClr>
            </a:solidFill>
            <a:prstDash val="sysDash"/>
            <a:tailEnd type="stealth"/>
          </a:ln>
        </p:spPr>
        <p:style>
          <a:lnRef idx="1">
            <a:schemeClr val="accent1"/>
          </a:lnRef>
          <a:fillRef idx="0">
            <a:schemeClr val="accent1"/>
          </a:fillRef>
          <a:effectRef idx="0">
            <a:schemeClr val="accent1"/>
          </a:effectRef>
          <a:fontRef idx="minor">
            <a:schemeClr val="tx1"/>
          </a:fontRef>
        </p:style>
      </p:cxnSp>
      <p:sp>
        <p:nvSpPr>
          <p:cNvPr id="28" name="右箭头 4">
            <a:extLst>
              <a:ext uri="{FF2B5EF4-FFF2-40B4-BE49-F238E27FC236}">
                <a16:creationId xmlns:a16="http://schemas.microsoft.com/office/drawing/2014/main" id="{DDBC1E6A-EC7D-1D21-7443-E6B76DF0B1C7}"/>
              </a:ext>
            </a:extLst>
          </p:cNvPr>
          <p:cNvSpPr/>
          <p:nvPr/>
        </p:nvSpPr>
        <p:spPr>
          <a:xfrm>
            <a:off x="1413993" y="879629"/>
            <a:ext cx="6474333" cy="916006"/>
          </a:xfrm>
          <a:prstGeom prst="rightArrow">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98565" tIns="49282" rIns="98565" bIns="49282" rtlCol="0" anchor="ctr"/>
          <a:lstStyle/>
          <a:p>
            <a:pPr algn="ctr"/>
            <a:endParaRPr lang="zh-CN" altLang="en-US">
              <a:solidFill>
                <a:schemeClr val="tx1"/>
              </a:solidFill>
            </a:endParaRPr>
          </a:p>
        </p:txBody>
      </p:sp>
      <p:sp>
        <p:nvSpPr>
          <p:cNvPr id="29" name="文本框 28">
            <a:extLst>
              <a:ext uri="{FF2B5EF4-FFF2-40B4-BE49-F238E27FC236}">
                <a16:creationId xmlns:a16="http://schemas.microsoft.com/office/drawing/2014/main" id="{85912F1B-AE9F-B74C-E9D7-0754DB7F223B}"/>
              </a:ext>
            </a:extLst>
          </p:cNvPr>
          <p:cNvSpPr txBox="1"/>
          <p:nvPr/>
        </p:nvSpPr>
        <p:spPr>
          <a:xfrm>
            <a:off x="2120506" y="1137577"/>
            <a:ext cx="5061306" cy="400110"/>
          </a:xfrm>
          <a:prstGeom prst="rect">
            <a:avLst/>
          </a:prstGeom>
          <a:noFill/>
        </p:spPr>
        <p:txBody>
          <a:bodyPr wrap="square" rtlCol="0">
            <a:spAutoFit/>
          </a:bodyPr>
          <a:lstStyle/>
          <a:p>
            <a:r>
              <a:rPr lang="en-US" altLang="zh-CN" sz="2000" b="1" kern="0">
                <a:solidFill>
                  <a:schemeClr val="bg1"/>
                </a:solidFill>
                <a:latin typeface="微软雅黑" pitchFamily="34" charset="-122"/>
                <a:ea typeface="微软雅黑" pitchFamily="34" charset="-122"/>
              </a:rPr>
              <a:t>Three methods to fit in missing value</a:t>
            </a:r>
            <a:endParaRPr lang="zh-CN" altLang="en-US" sz="2000" b="1" kern="0">
              <a:solidFill>
                <a:schemeClr val="bg1"/>
              </a:solidFill>
              <a:latin typeface="微软雅黑" pitchFamily="34" charset="-122"/>
              <a:ea typeface="微软雅黑" pitchFamily="34" charset="-122"/>
            </a:endParaRPr>
          </a:p>
        </p:txBody>
      </p:sp>
      <p:pic>
        <p:nvPicPr>
          <p:cNvPr id="30" name="图片 29" descr="图形用户界面, 文本, 应用程序, 电子邮件&#10;&#10;描述已自动生成">
            <a:extLst>
              <a:ext uri="{FF2B5EF4-FFF2-40B4-BE49-F238E27FC236}">
                <a16:creationId xmlns:a16="http://schemas.microsoft.com/office/drawing/2014/main" id="{98712694-0CA2-F2CB-47AE-6E45AD8A34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3083" y="2857500"/>
            <a:ext cx="4417834" cy="2420620"/>
          </a:xfrm>
          <a:prstGeom prst="rect">
            <a:avLst/>
          </a:prstGeom>
        </p:spPr>
      </p:pic>
    </p:spTree>
    <p:extLst>
      <p:ext uri="{BB962C8B-B14F-4D97-AF65-F5344CB8AC3E}">
        <p14:creationId xmlns:p14="http://schemas.microsoft.com/office/powerpoint/2010/main" val="671475832"/>
      </p:ext>
    </p:extLst>
  </p:cSld>
  <p:clrMapOvr>
    <a:masterClrMapping/>
  </p:clrMapOvr>
  <mc:AlternateContent xmlns:mc="http://schemas.openxmlformats.org/markup-compatibility/2006">
    <mc:Choice xmlns:p14="http://schemas.microsoft.com/office/powerpoint/2010/main" Requires="p14">
      <p:transition spd="slow" p14:dur="20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 presetClass="entr" presetSubtype="1"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0-#ppt_h/2"/>
                                          </p:val>
                                        </p:tav>
                                        <p:tav tm="100000">
                                          <p:val>
                                            <p:strVal val="#ppt_y"/>
                                          </p:val>
                                        </p:tav>
                                      </p:tavLst>
                                    </p:anim>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par>
                          <p:cTn id="28" fill="hold">
                            <p:stCondLst>
                              <p:cond delay="2500"/>
                            </p:stCondLst>
                            <p:childTnLst>
                              <p:par>
                                <p:cTn id="29" presetID="22" presetClass="entr" presetSubtype="8"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par>
                          <p:cTn id="32" fill="hold">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left)">
                                      <p:cBhvr>
                                        <p:cTn id="39"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683568" y="481236"/>
            <a:ext cx="3156912" cy="400110"/>
          </a:xfrm>
          <a:prstGeom prst="rect">
            <a:avLst/>
          </a:prstGeom>
          <a:noFill/>
          <a:ln w="9525">
            <a:noFill/>
            <a:miter lim="800000"/>
            <a:headEnd/>
            <a:tailEnd/>
          </a:ln>
        </p:spPr>
        <p:txBody>
          <a:bodyPr wrap="square">
            <a:spAutoFit/>
          </a:bodyPr>
          <a:lstStyle/>
          <a:p>
            <a:r>
              <a:rPr lang="en-US" altLang="zh-CN" sz="2000" b="1" kern="0">
                <a:solidFill>
                  <a:schemeClr val="tx2">
                    <a:lumMod val="75000"/>
                  </a:schemeClr>
                </a:solidFill>
                <a:latin typeface="微软雅黑" pitchFamily="34" charset="-122"/>
                <a:ea typeface="微软雅黑" pitchFamily="34" charset="-122"/>
              </a:rPr>
              <a:t>Null values Handling</a:t>
            </a:r>
            <a:endParaRPr lang="zh-CN" altLang="en-US" sz="2000" b="1" kern="0">
              <a:solidFill>
                <a:schemeClr val="tx2">
                  <a:lumMod val="75000"/>
                </a:schemeClr>
              </a:solidFill>
              <a:latin typeface="微软雅黑" pitchFamily="34" charset="-122"/>
              <a:ea typeface="微软雅黑" pitchFamily="34" charset="-122"/>
            </a:endParaRPr>
          </a:p>
        </p:txBody>
      </p:sp>
      <p:sp>
        <p:nvSpPr>
          <p:cNvPr id="3" name="矩形 2"/>
          <p:cNvSpPr/>
          <p:nvPr/>
        </p:nvSpPr>
        <p:spPr>
          <a:xfrm>
            <a:off x="251520" y="391475"/>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
          <p:cNvSpPr/>
          <p:nvPr/>
        </p:nvSpPr>
        <p:spPr>
          <a:xfrm>
            <a:off x="435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右箭头 4">
            <a:extLst>
              <a:ext uri="{FF2B5EF4-FFF2-40B4-BE49-F238E27FC236}">
                <a16:creationId xmlns:a16="http://schemas.microsoft.com/office/drawing/2014/main" id="{DDBC1E6A-EC7D-1D21-7443-E6B76DF0B1C7}"/>
              </a:ext>
            </a:extLst>
          </p:cNvPr>
          <p:cNvSpPr/>
          <p:nvPr/>
        </p:nvSpPr>
        <p:spPr>
          <a:xfrm>
            <a:off x="4572000" y="252107"/>
            <a:ext cx="3112947" cy="916006"/>
          </a:xfrm>
          <a:prstGeom prst="rightArrow">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98565" tIns="49282" rIns="98565" bIns="49282" rtlCol="0" anchor="ctr"/>
          <a:lstStyle/>
          <a:p>
            <a:pPr algn="ctr"/>
            <a:endParaRPr lang="zh-CN" altLang="en-US">
              <a:solidFill>
                <a:schemeClr val="tx1"/>
              </a:solidFill>
            </a:endParaRPr>
          </a:p>
        </p:txBody>
      </p:sp>
      <p:sp>
        <p:nvSpPr>
          <p:cNvPr id="29" name="文本框 28">
            <a:extLst>
              <a:ext uri="{FF2B5EF4-FFF2-40B4-BE49-F238E27FC236}">
                <a16:creationId xmlns:a16="http://schemas.microsoft.com/office/drawing/2014/main" id="{85912F1B-AE9F-B74C-E9D7-0754DB7F223B}"/>
              </a:ext>
            </a:extLst>
          </p:cNvPr>
          <p:cNvSpPr txBox="1"/>
          <p:nvPr/>
        </p:nvSpPr>
        <p:spPr>
          <a:xfrm>
            <a:off x="4650346" y="518829"/>
            <a:ext cx="5423294" cy="400366"/>
          </a:xfrm>
          <a:prstGeom prst="rect">
            <a:avLst/>
          </a:prstGeom>
          <a:noFill/>
        </p:spPr>
        <p:txBody>
          <a:bodyPr wrap="square" rtlCol="0">
            <a:spAutoFit/>
          </a:bodyPr>
          <a:lstStyle/>
          <a:p>
            <a:pPr>
              <a:lnSpc>
                <a:spcPct val="107000"/>
              </a:lnSpc>
              <a:spcAft>
                <a:spcPts val="800"/>
              </a:spcAft>
            </a:pPr>
            <a:r>
              <a:rPr lang="en-US" altLang="zh-CN" sz="2000" b="1" kern="0">
                <a:solidFill>
                  <a:schemeClr val="bg1"/>
                </a:solidFill>
                <a:latin typeface="微软雅黑" pitchFamily="34" charset="-122"/>
                <a:ea typeface="微软雅黑" pitchFamily="34" charset="-122"/>
              </a:rPr>
              <a:t>The thought process</a:t>
            </a:r>
            <a:endParaRPr lang="zh-CN" altLang="zh-CN" sz="2000" b="1" kern="0">
              <a:solidFill>
                <a:schemeClr val="bg1"/>
              </a:solidFill>
              <a:latin typeface="微软雅黑" pitchFamily="34" charset="-122"/>
              <a:ea typeface="微软雅黑" pitchFamily="34" charset="-122"/>
            </a:endParaRPr>
          </a:p>
        </p:txBody>
      </p:sp>
      <p:sp>
        <p:nvSpPr>
          <p:cNvPr id="8" name="右箭头 4">
            <a:extLst>
              <a:ext uri="{FF2B5EF4-FFF2-40B4-BE49-F238E27FC236}">
                <a16:creationId xmlns:a16="http://schemas.microsoft.com/office/drawing/2014/main" id="{0C020EB1-5846-53B4-486A-237785D31C97}"/>
              </a:ext>
            </a:extLst>
          </p:cNvPr>
          <p:cNvSpPr/>
          <p:nvPr/>
        </p:nvSpPr>
        <p:spPr>
          <a:xfrm rot="10800000">
            <a:off x="435128" y="939239"/>
            <a:ext cx="5539432" cy="916006"/>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8565" tIns="49282" rIns="98565" bIns="49282" rtlCol="0" anchor="ctr"/>
          <a:lstStyle/>
          <a:p>
            <a:pPr algn="ctr"/>
            <a:endParaRPr lang="zh-CN" altLang="en-US">
              <a:solidFill>
                <a:schemeClr val="tx1"/>
              </a:solidFill>
            </a:endParaRPr>
          </a:p>
        </p:txBody>
      </p:sp>
      <p:sp>
        <p:nvSpPr>
          <p:cNvPr id="11" name="文本框 10">
            <a:extLst>
              <a:ext uri="{FF2B5EF4-FFF2-40B4-BE49-F238E27FC236}">
                <a16:creationId xmlns:a16="http://schemas.microsoft.com/office/drawing/2014/main" id="{2469F3E5-FA6D-2C0E-FC9A-055A669C2E0C}"/>
              </a:ext>
            </a:extLst>
          </p:cNvPr>
          <p:cNvSpPr txBox="1"/>
          <p:nvPr/>
        </p:nvSpPr>
        <p:spPr>
          <a:xfrm>
            <a:off x="782868" y="1197059"/>
            <a:ext cx="5423294" cy="400366"/>
          </a:xfrm>
          <a:prstGeom prst="rect">
            <a:avLst/>
          </a:prstGeom>
          <a:noFill/>
        </p:spPr>
        <p:txBody>
          <a:bodyPr wrap="square" rtlCol="0">
            <a:spAutoFit/>
          </a:bodyPr>
          <a:lstStyle/>
          <a:p>
            <a:pPr>
              <a:lnSpc>
                <a:spcPct val="107000"/>
              </a:lnSpc>
              <a:spcAft>
                <a:spcPts val="800"/>
              </a:spcAft>
            </a:pPr>
            <a:r>
              <a:rPr lang="en-US" altLang="zh-CN" sz="2000" b="1" kern="0">
                <a:solidFill>
                  <a:schemeClr val="bg1"/>
                </a:solidFill>
                <a:latin typeface="微软雅黑" pitchFamily="34" charset="-122"/>
                <a:ea typeface="微软雅黑" pitchFamily="34" charset="-122"/>
              </a:rPr>
              <a:t>Previous view: 1. Use mean to fit in</a:t>
            </a:r>
            <a:endParaRPr lang="zh-CN" altLang="zh-CN" sz="2000" b="1" kern="0">
              <a:solidFill>
                <a:schemeClr val="bg1"/>
              </a:solidFill>
              <a:latin typeface="微软雅黑" pitchFamily="34" charset="-122"/>
              <a:ea typeface="微软雅黑" pitchFamily="34" charset="-122"/>
            </a:endParaRPr>
          </a:p>
        </p:txBody>
      </p:sp>
      <p:pic>
        <p:nvPicPr>
          <p:cNvPr id="12" name="图片 11" descr="图表, 折线图&#10;&#10;描述已自动生成">
            <a:extLst>
              <a:ext uri="{FF2B5EF4-FFF2-40B4-BE49-F238E27FC236}">
                <a16:creationId xmlns:a16="http://schemas.microsoft.com/office/drawing/2014/main" id="{97D5E206-ED7B-A1DE-0FE1-3831FA074542}"/>
              </a:ext>
            </a:extLst>
          </p:cNvPr>
          <p:cNvPicPr>
            <a:picLocks noChangeAspect="1"/>
          </p:cNvPicPr>
          <p:nvPr/>
        </p:nvPicPr>
        <p:blipFill>
          <a:blip r:embed="rId3"/>
          <a:stretch>
            <a:fillRect/>
          </a:stretch>
        </p:blipFill>
        <p:spPr>
          <a:xfrm>
            <a:off x="885431" y="2025873"/>
            <a:ext cx="4049395" cy="3028315"/>
          </a:xfrm>
          <a:prstGeom prst="rect">
            <a:avLst/>
          </a:prstGeom>
        </p:spPr>
      </p:pic>
      <p:sp>
        <p:nvSpPr>
          <p:cNvPr id="14" name="矩形 13">
            <a:extLst>
              <a:ext uri="{FF2B5EF4-FFF2-40B4-BE49-F238E27FC236}">
                <a16:creationId xmlns:a16="http://schemas.microsoft.com/office/drawing/2014/main" id="{83F007E8-7415-FE46-2CFB-9F6975D677B7}"/>
              </a:ext>
            </a:extLst>
          </p:cNvPr>
          <p:cNvSpPr/>
          <p:nvPr/>
        </p:nvSpPr>
        <p:spPr>
          <a:xfrm>
            <a:off x="3591561" y="3611880"/>
            <a:ext cx="45719" cy="1127760"/>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标注 66">
            <a:extLst>
              <a:ext uri="{FF2B5EF4-FFF2-40B4-BE49-F238E27FC236}">
                <a16:creationId xmlns:a16="http://schemas.microsoft.com/office/drawing/2014/main" id="{461195FB-D9B1-2032-0DA1-2C974AF4753B}"/>
              </a:ext>
            </a:extLst>
          </p:cNvPr>
          <p:cNvSpPr/>
          <p:nvPr/>
        </p:nvSpPr>
        <p:spPr>
          <a:xfrm rot="21600000">
            <a:off x="5653039" y="2025873"/>
            <a:ext cx="2530841" cy="2926113"/>
          </a:xfrm>
          <a:prstGeom prst="wedgeRoundRectCallout">
            <a:avLst>
              <a:gd name="adj1" fmla="val -48817"/>
              <a:gd name="adj2" fmla="val -20695"/>
              <a:gd name="adj3" fmla="val 1666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For “</a:t>
            </a:r>
            <a:r>
              <a:rPr lang="en-US" altLang="zh-CN" err="1"/>
              <a:t>GarageYrBlt</a:t>
            </a:r>
            <a:r>
              <a:rPr lang="en-US" altLang="zh-CN"/>
              <a:t>”</a:t>
            </a:r>
          </a:p>
          <a:p>
            <a:pPr algn="ctr"/>
            <a:endParaRPr lang="en-US" altLang="zh-CN"/>
          </a:p>
          <a:p>
            <a:pPr algn="ctr"/>
            <a:r>
              <a:rPr lang="en-US" altLang="zh-CN"/>
              <a:t>The mean value here is around </a:t>
            </a:r>
            <a:r>
              <a:rPr lang="en-US" altLang="zh-CN">
                <a:solidFill>
                  <a:srgbClr val="FF0000"/>
                </a:solidFill>
              </a:rPr>
              <a:t>1978</a:t>
            </a:r>
            <a:r>
              <a:rPr lang="en-US" altLang="zh-CN"/>
              <a:t>.</a:t>
            </a:r>
          </a:p>
          <a:p>
            <a:pPr algn="ctr"/>
            <a:endParaRPr lang="en-US" altLang="zh-CN"/>
          </a:p>
          <a:p>
            <a:pPr algn="ctr"/>
            <a:r>
              <a:rPr lang="en-US" altLang="zh-CN"/>
              <a:t>Fit in with mean value will cause negative impact on prediction!</a:t>
            </a:r>
          </a:p>
        </p:txBody>
      </p:sp>
    </p:spTree>
    <p:extLst>
      <p:ext uri="{BB962C8B-B14F-4D97-AF65-F5344CB8AC3E}">
        <p14:creationId xmlns:p14="http://schemas.microsoft.com/office/powerpoint/2010/main" val="1076628437"/>
      </p:ext>
    </p:extLst>
  </p:cSld>
  <p:clrMapOvr>
    <a:masterClrMapping/>
  </p:clrMapOvr>
  <mc:AlternateContent xmlns:mc="http://schemas.openxmlformats.org/markup-compatibility/2006">
    <mc:Choice xmlns:p14="http://schemas.microsoft.com/office/powerpoint/2010/main" Requires="p14">
      <p:transition spd="slow" p14:dur="20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left)">
                                      <p:cBhvr>
                                        <p:cTn id="18" dur="1000"/>
                                        <p:tgtEl>
                                          <p:spTgt spid="28"/>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1000"/>
                                        <p:tgtEl>
                                          <p:spTgt spid="8"/>
                                        </p:tgtEl>
                                      </p:cBhvr>
                                    </p:animEffect>
                                  </p:childTnLst>
                                </p:cTn>
                              </p:par>
                            </p:childTnLst>
                          </p:cTn>
                        </p:par>
                        <p:par>
                          <p:cTn id="23" fill="hold">
                            <p:stCondLst>
                              <p:cond delay="3000"/>
                            </p:stCondLst>
                            <p:childTnLst>
                              <p:par>
                                <p:cTn id="24" presetID="47" presetClass="entr" presetSubtype="0"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28" grpId="0" animBg="1"/>
      <p:bldP spid="8"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683568" y="481236"/>
            <a:ext cx="3156912" cy="400110"/>
          </a:xfrm>
          <a:prstGeom prst="rect">
            <a:avLst/>
          </a:prstGeom>
          <a:noFill/>
          <a:ln w="9525">
            <a:noFill/>
            <a:miter lim="800000"/>
            <a:headEnd/>
            <a:tailEnd/>
          </a:ln>
        </p:spPr>
        <p:txBody>
          <a:bodyPr wrap="square">
            <a:spAutoFit/>
          </a:bodyPr>
          <a:lstStyle/>
          <a:p>
            <a:r>
              <a:rPr lang="en-US" altLang="zh-CN" sz="2000" b="1" kern="0">
                <a:solidFill>
                  <a:schemeClr val="tx2">
                    <a:lumMod val="75000"/>
                  </a:schemeClr>
                </a:solidFill>
                <a:latin typeface="微软雅黑" pitchFamily="34" charset="-122"/>
                <a:ea typeface="微软雅黑" pitchFamily="34" charset="-122"/>
              </a:rPr>
              <a:t>Null values Handling</a:t>
            </a:r>
            <a:endParaRPr lang="zh-CN" altLang="en-US" sz="2000" b="1" kern="0">
              <a:solidFill>
                <a:schemeClr val="tx2">
                  <a:lumMod val="75000"/>
                </a:schemeClr>
              </a:solidFill>
              <a:latin typeface="微软雅黑" pitchFamily="34" charset="-122"/>
              <a:ea typeface="微软雅黑" pitchFamily="34" charset="-122"/>
            </a:endParaRPr>
          </a:p>
        </p:txBody>
      </p:sp>
      <p:sp>
        <p:nvSpPr>
          <p:cNvPr id="3" name="矩形 2"/>
          <p:cNvSpPr/>
          <p:nvPr/>
        </p:nvSpPr>
        <p:spPr>
          <a:xfrm>
            <a:off x="251520" y="391475"/>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
          <p:cNvSpPr/>
          <p:nvPr/>
        </p:nvSpPr>
        <p:spPr>
          <a:xfrm>
            <a:off x="435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右箭头 4">
            <a:extLst>
              <a:ext uri="{FF2B5EF4-FFF2-40B4-BE49-F238E27FC236}">
                <a16:creationId xmlns:a16="http://schemas.microsoft.com/office/drawing/2014/main" id="{DDBC1E6A-EC7D-1D21-7443-E6B76DF0B1C7}"/>
              </a:ext>
            </a:extLst>
          </p:cNvPr>
          <p:cNvSpPr/>
          <p:nvPr/>
        </p:nvSpPr>
        <p:spPr>
          <a:xfrm>
            <a:off x="4572000" y="252107"/>
            <a:ext cx="3112947" cy="916006"/>
          </a:xfrm>
          <a:prstGeom prst="rightArrow">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98565" tIns="49282" rIns="98565" bIns="49282" rtlCol="0" anchor="ctr"/>
          <a:lstStyle/>
          <a:p>
            <a:pPr algn="ctr"/>
            <a:endParaRPr lang="zh-CN" altLang="en-US">
              <a:solidFill>
                <a:schemeClr val="tx1"/>
              </a:solidFill>
            </a:endParaRPr>
          </a:p>
        </p:txBody>
      </p:sp>
      <p:sp>
        <p:nvSpPr>
          <p:cNvPr id="29" name="文本框 28">
            <a:extLst>
              <a:ext uri="{FF2B5EF4-FFF2-40B4-BE49-F238E27FC236}">
                <a16:creationId xmlns:a16="http://schemas.microsoft.com/office/drawing/2014/main" id="{85912F1B-AE9F-B74C-E9D7-0754DB7F223B}"/>
              </a:ext>
            </a:extLst>
          </p:cNvPr>
          <p:cNvSpPr txBox="1"/>
          <p:nvPr/>
        </p:nvSpPr>
        <p:spPr>
          <a:xfrm>
            <a:off x="4650346" y="518829"/>
            <a:ext cx="5423294" cy="400366"/>
          </a:xfrm>
          <a:prstGeom prst="rect">
            <a:avLst/>
          </a:prstGeom>
          <a:noFill/>
        </p:spPr>
        <p:txBody>
          <a:bodyPr wrap="square" rtlCol="0">
            <a:spAutoFit/>
          </a:bodyPr>
          <a:lstStyle/>
          <a:p>
            <a:pPr>
              <a:lnSpc>
                <a:spcPct val="107000"/>
              </a:lnSpc>
              <a:spcAft>
                <a:spcPts val="800"/>
              </a:spcAft>
            </a:pPr>
            <a:r>
              <a:rPr lang="en-US" altLang="zh-CN" sz="2000" b="1" kern="0">
                <a:solidFill>
                  <a:schemeClr val="bg1"/>
                </a:solidFill>
                <a:latin typeface="微软雅黑" pitchFamily="34" charset="-122"/>
                <a:ea typeface="微软雅黑" pitchFamily="34" charset="-122"/>
              </a:rPr>
              <a:t>The thought process</a:t>
            </a:r>
            <a:endParaRPr lang="zh-CN" altLang="zh-CN" sz="2000" b="1" kern="0">
              <a:solidFill>
                <a:schemeClr val="bg1"/>
              </a:solidFill>
              <a:latin typeface="微软雅黑" pitchFamily="34" charset="-122"/>
              <a:ea typeface="微软雅黑" pitchFamily="34" charset="-122"/>
            </a:endParaRPr>
          </a:p>
        </p:txBody>
      </p:sp>
      <p:sp>
        <p:nvSpPr>
          <p:cNvPr id="8" name="右箭头 4">
            <a:extLst>
              <a:ext uri="{FF2B5EF4-FFF2-40B4-BE49-F238E27FC236}">
                <a16:creationId xmlns:a16="http://schemas.microsoft.com/office/drawing/2014/main" id="{0C020EB1-5846-53B4-486A-237785D31C97}"/>
              </a:ext>
            </a:extLst>
          </p:cNvPr>
          <p:cNvSpPr/>
          <p:nvPr/>
        </p:nvSpPr>
        <p:spPr>
          <a:xfrm rot="10800000">
            <a:off x="435128" y="939239"/>
            <a:ext cx="6473672" cy="916006"/>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8565" tIns="49282" rIns="98565" bIns="49282" rtlCol="0" anchor="ctr"/>
          <a:lstStyle/>
          <a:p>
            <a:pPr algn="ctr"/>
            <a:endParaRPr lang="zh-CN" altLang="en-US">
              <a:solidFill>
                <a:schemeClr val="tx1"/>
              </a:solidFill>
            </a:endParaRPr>
          </a:p>
        </p:txBody>
      </p:sp>
      <p:sp>
        <p:nvSpPr>
          <p:cNvPr id="11" name="文本框 10">
            <a:extLst>
              <a:ext uri="{FF2B5EF4-FFF2-40B4-BE49-F238E27FC236}">
                <a16:creationId xmlns:a16="http://schemas.microsoft.com/office/drawing/2014/main" id="{2469F3E5-FA6D-2C0E-FC9A-055A669C2E0C}"/>
              </a:ext>
            </a:extLst>
          </p:cNvPr>
          <p:cNvSpPr txBox="1"/>
          <p:nvPr/>
        </p:nvSpPr>
        <p:spPr>
          <a:xfrm>
            <a:off x="782868" y="1197059"/>
            <a:ext cx="5719532" cy="400366"/>
          </a:xfrm>
          <a:prstGeom prst="rect">
            <a:avLst/>
          </a:prstGeom>
          <a:noFill/>
        </p:spPr>
        <p:txBody>
          <a:bodyPr wrap="square" rtlCol="0">
            <a:spAutoFit/>
          </a:bodyPr>
          <a:lstStyle/>
          <a:p>
            <a:pPr>
              <a:lnSpc>
                <a:spcPct val="107000"/>
              </a:lnSpc>
              <a:spcAft>
                <a:spcPts val="800"/>
              </a:spcAft>
            </a:pPr>
            <a:r>
              <a:rPr lang="en-US" altLang="zh-CN" sz="2000" b="1" kern="0">
                <a:solidFill>
                  <a:schemeClr val="bg1"/>
                </a:solidFill>
                <a:latin typeface="微软雅黑" pitchFamily="34" charset="-122"/>
                <a:ea typeface="微软雅黑" pitchFamily="34" charset="-122"/>
              </a:rPr>
              <a:t>Previous view: 2. ignore the text attributes</a:t>
            </a:r>
            <a:endParaRPr lang="zh-CN" altLang="zh-CN" sz="2000" b="1" kern="0">
              <a:solidFill>
                <a:schemeClr val="bg1"/>
              </a:solidFill>
              <a:latin typeface="微软雅黑" pitchFamily="34" charset="-122"/>
              <a:ea typeface="微软雅黑" pitchFamily="34" charset="-122"/>
            </a:endParaRPr>
          </a:p>
        </p:txBody>
      </p:sp>
      <p:pic>
        <p:nvPicPr>
          <p:cNvPr id="5" name="图片 4" descr="图表, 散点图&#10;&#10;描述已自动生成">
            <a:extLst>
              <a:ext uri="{FF2B5EF4-FFF2-40B4-BE49-F238E27FC236}">
                <a16:creationId xmlns:a16="http://schemas.microsoft.com/office/drawing/2014/main" id="{A543BDD2-F225-DC7E-0353-3FF3C0620FBC}"/>
              </a:ext>
            </a:extLst>
          </p:cNvPr>
          <p:cNvPicPr>
            <a:picLocks noChangeAspect="1"/>
          </p:cNvPicPr>
          <p:nvPr/>
        </p:nvPicPr>
        <p:blipFill>
          <a:blip r:embed="rId3"/>
          <a:stretch>
            <a:fillRect/>
          </a:stretch>
        </p:blipFill>
        <p:spPr>
          <a:xfrm>
            <a:off x="3840480" y="2090852"/>
            <a:ext cx="4218684" cy="3105319"/>
          </a:xfrm>
          <a:prstGeom prst="rect">
            <a:avLst/>
          </a:prstGeom>
        </p:spPr>
      </p:pic>
      <p:sp>
        <p:nvSpPr>
          <p:cNvPr id="6" name="圆角矩形标注 66">
            <a:extLst>
              <a:ext uri="{FF2B5EF4-FFF2-40B4-BE49-F238E27FC236}">
                <a16:creationId xmlns:a16="http://schemas.microsoft.com/office/drawing/2014/main" id="{5175BB4D-EF7F-7720-95F8-1C37D2CDAFA1}"/>
              </a:ext>
            </a:extLst>
          </p:cNvPr>
          <p:cNvSpPr/>
          <p:nvPr/>
        </p:nvSpPr>
        <p:spPr>
          <a:xfrm rot="21600000">
            <a:off x="624180" y="2113067"/>
            <a:ext cx="2530841" cy="2926113"/>
          </a:xfrm>
          <a:prstGeom prst="wedgeRoundRectCallout">
            <a:avLst>
              <a:gd name="adj1" fmla="val -48817"/>
              <a:gd name="adj2" fmla="val -20695"/>
              <a:gd name="adj3" fmla="val 16667"/>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For “</a:t>
            </a:r>
            <a:r>
              <a:rPr lang="en-US" altLang="zh-CN" err="1"/>
              <a:t>SaleCondition</a:t>
            </a:r>
            <a:r>
              <a:rPr lang="en-US" altLang="zh-CN"/>
              <a:t>”</a:t>
            </a:r>
          </a:p>
          <a:p>
            <a:pPr algn="ctr"/>
            <a:endParaRPr lang="en-US" altLang="zh-CN"/>
          </a:p>
          <a:p>
            <a:pPr lvl="0" algn="ctr"/>
            <a:r>
              <a:rPr lang="en-US" altLang="zh-CN"/>
              <a:t> Image data shows that it has a strong correlation with housing prices.</a:t>
            </a:r>
            <a:endParaRPr lang="zh-CN" altLang="zh-CN"/>
          </a:p>
        </p:txBody>
      </p:sp>
    </p:spTree>
    <p:extLst>
      <p:ext uri="{BB962C8B-B14F-4D97-AF65-F5344CB8AC3E}">
        <p14:creationId xmlns:p14="http://schemas.microsoft.com/office/powerpoint/2010/main" val="29219922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left)">
                                      <p:cBhvr>
                                        <p:cTn id="18" dur="1000"/>
                                        <p:tgtEl>
                                          <p:spTgt spid="28"/>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1000"/>
                                        <p:tgtEl>
                                          <p:spTgt spid="8"/>
                                        </p:tgtEl>
                                      </p:cBhvr>
                                    </p:animEffect>
                                  </p:childTnLst>
                                </p:cTn>
                              </p:par>
                            </p:childTnLst>
                          </p:cTn>
                        </p:par>
                        <p:par>
                          <p:cTn id="23" fill="hold">
                            <p:stCondLst>
                              <p:cond delay="3000"/>
                            </p:stCondLst>
                            <p:childTnLst>
                              <p:par>
                                <p:cTn id="24" presetID="47" presetClass="entr" presetSubtype="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28" grpId="0" animBg="1"/>
      <p:bldP spid="8"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683568" y="481236"/>
            <a:ext cx="3156912" cy="400110"/>
          </a:xfrm>
          <a:prstGeom prst="rect">
            <a:avLst/>
          </a:prstGeom>
          <a:noFill/>
          <a:ln w="9525">
            <a:noFill/>
            <a:miter lim="800000"/>
            <a:headEnd/>
            <a:tailEnd/>
          </a:ln>
        </p:spPr>
        <p:txBody>
          <a:bodyPr wrap="square">
            <a:spAutoFit/>
          </a:bodyPr>
          <a:lstStyle/>
          <a:p>
            <a:r>
              <a:rPr lang="en-US" altLang="zh-CN" sz="2000" b="1" kern="0">
                <a:solidFill>
                  <a:schemeClr val="tx2">
                    <a:lumMod val="75000"/>
                  </a:schemeClr>
                </a:solidFill>
                <a:latin typeface="微软雅黑" pitchFamily="34" charset="-122"/>
                <a:ea typeface="微软雅黑" pitchFamily="34" charset="-122"/>
              </a:rPr>
              <a:t>Null values Handling</a:t>
            </a:r>
            <a:endParaRPr lang="zh-CN" altLang="en-US" sz="2000" b="1" kern="0">
              <a:solidFill>
                <a:schemeClr val="tx2">
                  <a:lumMod val="75000"/>
                </a:schemeClr>
              </a:solidFill>
              <a:latin typeface="微软雅黑" pitchFamily="34" charset="-122"/>
              <a:ea typeface="微软雅黑" pitchFamily="34" charset="-122"/>
            </a:endParaRPr>
          </a:p>
        </p:txBody>
      </p:sp>
      <p:sp>
        <p:nvSpPr>
          <p:cNvPr id="3" name="矩形 2"/>
          <p:cNvSpPr/>
          <p:nvPr/>
        </p:nvSpPr>
        <p:spPr>
          <a:xfrm>
            <a:off x="251520" y="391475"/>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
          <p:cNvSpPr/>
          <p:nvPr/>
        </p:nvSpPr>
        <p:spPr>
          <a:xfrm>
            <a:off x="435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a:extLst>
              <a:ext uri="{FF2B5EF4-FFF2-40B4-BE49-F238E27FC236}">
                <a16:creationId xmlns:a16="http://schemas.microsoft.com/office/drawing/2014/main" id="{0553C15C-A70D-12C6-8490-8FB2D69CFF47}"/>
              </a:ext>
            </a:extLst>
          </p:cNvPr>
          <p:cNvSpPr/>
          <p:nvPr/>
        </p:nvSpPr>
        <p:spPr>
          <a:xfrm>
            <a:off x="3429199" y="1008380"/>
            <a:ext cx="2285602" cy="649308"/>
          </a:xfrm>
          <a:prstGeom prst="rect">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rtlCol="0" anchor="ctr"/>
          <a:lstStyle/>
          <a:p>
            <a:pPr algn="ctr"/>
            <a:r>
              <a:rPr lang="en-US" altLang="zh-CN" sz="2000" b="1" kern="0">
                <a:solidFill>
                  <a:schemeClr val="bg1"/>
                </a:solidFill>
                <a:latin typeface="微软雅黑" pitchFamily="34" charset="-122"/>
                <a:ea typeface="微软雅黑" pitchFamily="34" charset="-122"/>
              </a:rPr>
              <a:t>Result display</a:t>
            </a:r>
          </a:p>
        </p:txBody>
      </p:sp>
      <p:pic>
        <p:nvPicPr>
          <p:cNvPr id="7" name="图片 6">
            <a:extLst>
              <a:ext uri="{FF2B5EF4-FFF2-40B4-BE49-F238E27FC236}">
                <a16:creationId xmlns:a16="http://schemas.microsoft.com/office/drawing/2014/main" id="{735B52EA-A41F-2AFF-62AE-7C3B26AA54EA}"/>
              </a:ext>
            </a:extLst>
          </p:cNvPr>
          <p:cNvPicPr>
            <a:picLocks noChangeAspect="1"/>
          </p:cNvPicPr>
          <p:nvPr/>
        </p:nvPicPr>
        <p:blipFill>
          <a:blip r:embed="rId3"/>
          <a:stretch>
            <a:fillRect/>
          </a:stretch>
        </p:blipFill>
        <p:spPr>
          <a:xfrm>
            <a:off x="1181100" y="2108265"/>
            <a:ext cx="6781800" cy="1498469"/>
          </a:xfrm>
          <a:prstGeom prst="rect">
            <a:avLst/>
          </a:prstGeom>
        </p:spPr>
      </p:pic>
      <p:sp>
        <p:nvSpPr>
          <p:cNvPr id="9" name="圆角矩形标注 66">
            <a:extLst>
              <a:ext uri="{FF2B5EF4-FFF2-40B4-BE49-F238E27FC236}">
                <a16:creationId xmlns:a16="http://schemas.microsoft.com/office/drawing/2014/main" id="{0C4F58D6-50A1-9DBF-293D-2E59AA68B60D}"/>
              </a:ext>
            </a:extLst>
          </p:cNvPr>
          <p:cNvSpPr/>
          <p:nvPr/>
        </p:nvSpPr>
        <p:spPr>
          <a:xfrm rot="21600000">
            <a:off x="947420" y="4007077"/>
            <a:ext cx="4671060" cy="923096"/>
          </a:xfrm>
          <a:prstGeom prst="wedgeRoundRectCallout">
            <a:avLst>
              <a:gd name="adj1" fmla="val -21116"/>
              <a:gd name="adj2" fmla="val -82411"/>
              <a:gd name="adj3" fmla="val 16667"/>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Based on the prediction results of the three methods, method one often has the most ideal results. </a:t>
            </a:r>
            <a:endParaRPr lang="zh-CN" altLang="en-US"/>
          </a:p>
        </p:txBody>
      </p:sp>
      <p:sp>
        <p:nvSpPr>
          <p:cNvPr id="12" name="圆角矩形标注 66">
            <a:extLst>
              <a:ext uri="{FF2B5EF4-FFF2-40B4-BE49-F238E27FC236}">
                <a16:creationId xmlns:a16="http://schemas.microsoft.com/office/drawing/2014/main" id="{57E4E855-B16D-3B1A-CB82-9766AD422BC8}"/>
              </a:ext>
            </a:extLst>
          </p:cNvPr>
          <p:cNvSpPr/>
          <p:nvPr/>
        </p:nvSpPr>
        <p:spPr>
          <a:xfrm rot="21600000">
            <a:off x="5952759" y="3791324"/>
            <a:ext cx="2129521" cy="1354601"/>
          </a:xfrm>
          <a:prstGeom prst="wedgeRoundRectCallout">
            <a:avLst>
              <a:gd name="adj1" fmla="val -49769"/>
              <a:gd name="adj2" fmla="val -21751"/>
              <a:gd name="adj3" fmla="val 1666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May still consider the meaning of take mean of KNN and Mice.</a:t>
            </a:r>
            <a:endParaRPr lang="zh-CN" altLang="en-US"/>
          </a:p>
        </p:txBody>
      </p:sp>
    </p:spTree>
    <p:extLst>
      <p:ext uri="{BB962C8B-B14F-4D97-AF65-F5344CB8AC3E}">
        <p14:creationId xmlns:p14="http://schemas.microsoft.com/office/powerpoint/2010/main" val="239379777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par>
                          <p:cTn id="21" fill="hold">
                            <p:stCondLst>
                              <p:cond delay="1500"/>
                            </p:stCondLst>
                            <p:childTnLst>
                              <p:par>
                                <p:cTn id="22" presetID="47"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par>
                          <p:cTn id="27" fill="hold">
                            <p:stCondLst>
                              <p:cond delay="2500"/>
                            </p:stCondLst>
                            <p:childTnLst>
                              <p:par>
                                <p:cTn id="28" presetID="47" presetClass="entr" presetSubtype="0"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1000"/>
                                        <p:tgtEl>
                                          <p:spTgt spid="12"/>
                                        </p:tgtEl>
                                      </p:cBhvr>
                                    </p:animEffect>
                                    <p:anim calcmode="lin" valueType="num">
                                      <p:cBhvr>
                                        <p:cTn id="31" dur="1000" fill="hold"/>
                                        <p:tgtEl>
                                          <p:spTgt spid="12"/>
                                        </p:tgtEl>
                                        <p:attrNameLst>
                                          <p:attrName>ppt_x</p:attrName>
                                        </p:attrNameLst>
                                      </p:cBhvr>
                                      <p:tavLst>
                                        <p:tav tm="0">
                                          <p:val>
                                            <p:strVal val="#ppt_x"/>
                                          </p:val>
                                        </p:tav>
                                        <p:tav tm="100000">
                                          <p:val>
                                            <p:strVal val="#ppt_x"/>
                                          </p:val>
                                        </p:tav>
                                      </p:tavLst>
                                    </p:anim>
                                    <p:anim calcmode="lin" valueType="num">
                                      <p:cBhvr>
                                        <p:cTn id="3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9"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683568" y="481236"/>
            <a:ext cx="2929046" cy="400110"/>
          </a:xfrm>
          <a:prstGeom prst="rect">
            <a:avLst/>
          </a:prstGeom>
          <a:noFill/>
          <a:ln w="9525">
            <a:noFill/>
            <a:miter lim="800000"/>
            <a:headEnd/>
            <a:tailEnd/>
          </a:ln>
        </p:spPr>
        <p:txBody>
          <a:bodyPr wrap="square" lIns="91440" tIns="45720" rIns="91440" bIns="45720" anchor="t">
            <a:spAutoFit/>
          </a:bodyPr>
          <a:lstStyle/>
          <a:p>
            <a:pPr>
              <a:defRPr/>
            </a:pPr>
            <a:r>
              <a:rPr lang="en-US" altLang="zh-CN" sz="2000" b="1" kern="0" dirty="0">
                <a:solidFill>
                  <a:schemeClr val="tx2">
                    <a:lumMod val="75000"/>
                  </a:schemeClr>
                </a:solidFill>
                <a:latin typeface="微软雅黑"/>
                <a:ea typeface="微软雅黑"/>
              </a:rPr>
              <a:t>C</a:t>
            </a:r>
            <a:r>
              <a:rPr lang="zh-CN" altLang="en-US" sz="2000" b="1" kern="0" dirty="0">
                <a:solidFill>
                  <a:schemeClr val="tx2">
                    <a:lumMod val="75000"/>
                  </a:schemeClr>
                </a:solidFill>
                <a:latin typeface="微软雅黑"/>
                <a:ea typeface="微软雅黑"/>
              </a:rPr>
              <a:t>ombination</a:t>
            </a:r>
            <a:endParaRPr lang="zh-CN" altLang="en-US" sz="2000" b="1" kern="0" dirty="0">
              <a:solidFill>
                <a:schemeClr val="tx2">
                  <a:lumMod val="75000"/>
                </a:schemeClr>
              </a:solidFill>
              <a:latin typeface="微软雅黑" pitchFamily="34" charset="-122"/>
              <a:ea typeface="微软雅黑" pitchFamily="34" charset="-122"/>
            </a:endParaRPr>
          </a:p>
        </p:txBody>
      </p:sp>
      <p:sp>
        <p:nvSpPr>
          <p:cNvPr id="3" name="矩形 2"/>
          <p:cNvSpPr/>
          <p:nvPr/>
        </p:nvSpPr>
        <p:spPr>
          <a:xfrm>
            <a:off x="251520" y="391475"/>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
          <p:cNvSpPr/>
          <p:nvPr/>
        </p:nvSpPr>
        <p:spPr>
          <a:xfrm>
            <a:off x="435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TextBox 15"/>
          <p:cNvSpPr txBox="1"/>
          <p:nvPr/>
        </p:nvSpPr>
        <p:spPr>
          <a:xfrm>
            <a:off x="349399" y="880755"/>
            <a:ext cx="5875016" cy="596257"/>
          </a:xfrm>
          <a:prstGeom prst="rect">
            <a:avLst/>
          </a:prstGeom>
          <a:noFill/>
          <a:ln>
            <a:noFill/>
          </a:ln>
        </p:spPr>
        <p:txBody>
          <a:bodyPr vert="horz" wrap="none" lIns="91440" tIns="45720" rIns="91440" bIns="45720" rtlCol="0" anchor="t">
            <a:noAutofit/>
          </a:bodyPr>
          <a:lstStyle/>
          <a:p>
            <a:r>
              <a:rPr lang="zh-CN" altLang="en-US" sz="2000" spc="300">
                <a:solidFill>
                  <a:schemeClr val="tx1">
                    <a:lumMod val="85000"/>
                    <a:lumOff val="15000"/>
                  </a:schemeClr>
                </a:solidFill>
                <a:latin typeface="微软雅黑"/>
                <a:ea typeface="微软雅黑"/>
              </a:rPr>
              <a:t>Select similar columns:</a:t>
            </a:r>
            <a:endParaRPr lang="zh-CN" altLang="en-US" sz="2000" spc="30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Picture 9" descr="A screenshot of a computer code&#10;&#10;Description automatically generated">
            <a:extLst>
              <a:ext uri="{FF2B5EF4-FFF2-40B4-BE49-F238E27FC236}">
                <a16:creationId xmlns:a16="http://schemas.microsoft.com/office/drawing/2014/main" id="{A9BEEBE1-7C79-163A-7E49-7F7118B8449E}"/>
              </a:ext>
            </a:extLst>
          </p:cNvPr>
          <p:cNvPicPr>
            <a:picLocks noChangeAspect="1"/>
          </p:cNvPicPr>
          <p:nvPr/>
        </p:nvPicPr>
        <p:blipFill>
          <a:blip r:embed="rId3"/>
          <a:stretch>
            <a:fillRect/>
          </a:stretch>
        </p:blipFill>
        <p:spPr>
          <a:xfrm>
            <a:off x="407217" y="1592815"/>
            <a:ext cx="4507315" cy="1621586"/>
          </a:xfrm>
          <a:prstGeom prst="rect">
            <a:avLst/>
          </a:prstGeom>
        </p:spPr>
      </p:pic>
      <p:sp>
        <p:nvSpPr>
          <p:cNvPr id="11" name="TextBox 10">
            <a:extLst>
              <a:ext uri="{FF2B5EF4-FFF2-40B4-BE49-F238E27FC236}">
                <a16:creationId xmlns:a16="http://schemas.microsoft.com/office/drawing/2014/main" id="{82BE4021-92BC-C6F8-172E-FA65D0251A73}"/>
              </a:ext>
            </a:extLst>
          </p:cNvPr>
          <p:cNvSpPr txBox="1"/>
          <p:nvPr/>
        </p:nvSpPr>
        <p:spPr>
          <a:xfrm>
            <a:off x="4979952" y="2096725"/>
            <a:ext cx="326177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Calibri"/>
              <a:cs typeface="Calibri"/>
            </a:endParaRPr>
          </a:p>
          <a:p>
            <a:endParaRPr lang="en-US">
              <a:ea typeface="Calibri"/>
              <a:cs typeface="Calibri"/>
            </a:endParaRPr>
          </a:p>
        </p:txBody>
      </p:sp>
      <p:sp>
        <p:nvSpPr>
          <p:cNvPr id="5" name="TextBox 4">
            <a:extLst>
              <a:ext uri="{FF2B5EF4-FFF2-40B4-BE49-F238E27FC236}">
                <a16:creationId xmlns:a16="http://schemas.microsoft.com/office/drawing/2014/main" id="{ED79BE29-339F-C2A3-AC2C-098D36C5993F}"/>
              </a:ext>
            </a:extLst>
          </p:cNvPr>
          <p:cNvSpPr txBox="1"/>
          <p:nvPr/>
        </p:nvSpPr>
        <p:spPr>
          <a:xfrm>
            <a:off x="404277" y="3335281"/>
            <a:ext cx="68727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Calibri"/>
              <a:cs typeface="Calibri"/>
            </a:endParaRPr>
          </a:p>
        </p:txBody>
      </p:sp>
      <p:sp>
        <p:nvSpPr>
          <p:cNvPr id="7" name="圆角矩形标注 66">
            <a:extLst>
              <a:ext uri="{FF2B5EF4-FFF2-40B4-BE49-F238E27FC236}">
                <a16:creationId xmlns:a16="http://schemas.microsoft.com/office/drawing/2014/main" id="{2A582D22-BB3D-6F23-1646-513DA5814F07}"/>
              </a:ext>
            </a:extLst>
          </p:cNvPr>
          <p:cNvSpPr/>
          <p:nvPr/>
        </p:nvSpPr>
        <p:spPr>
          <a:xfrm>
            <a:off x="311784" y="3395726"/>
            <a:ext cx="6966857" cy="2022004"/>
          </a:xfrm>
          <a:prstGeom prst="wedgeRoundRectCallout">
            <a:avLst>
              <a:gd name="adj1" fmla="val -48817"/>
              <a:gd name="adj2" fmla="val -20695"/>
              <a:gd name="adj3" fmla="val 16667"/>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a:solidFill>
                  <a:schemeClr val="bg1"/>
                </a:solidFill>
                <a:ea typeface="Calibri"/>
                <a:cs typeface="Calibri"/>
              </a:rPr>
              <a:t>Return fields:</a:t>
            </a:r>
          </a:p>
          <a:p>
            <a:r>
              <a:rPr lang="en-US" err="1">
                <a:solidFill>
                  <a:schemeClr val="bg1"/>
                </a:solidFill>
                <a:ea typeface="Calibri"/>
                <a:cs typeface="Calibri"/>
              </a:rPr>
              <a:t>Col_corr</a:t>
            </a:r>
            <a:r>
              <a:rPr lang="en-US">
                <a:solidFill>
                  <a:schemeClr val="bg1"/>
                </a:solidFill>
                <a:ea typeface="Calibri"/>
                <a:cs typeface="Calibri"/>
              </a:rPr>
              <a:t>: The columns have strong correlation ship.</a:t>
            </a:r>
          </a:p>
          <a:p>
            <a:r>
              <a:rPr lang="en-US">
                <a:solidFill>
                  <a:schemeClr val="bg1"/>
                </a:solidFill>
                <a:ea typeface="Calibri"/>
                <a:cs typeface="Calibri"/>
              </a:rPr>
              <a:t>Drops: The name of the columns we need to drop those columns. </a:t>
            </a:r>
          </a:p>
          <a:p>
            <a:r>
              <a:rPr lang="en-US">
                <a:solidFill>
                  <a:schemeClr val="bg1"/>
                </a:solidFill>
                <a:ea typeface="Calibri"/>
                <a:cs typeface="Calibri"/>
              </a:rPr>
              <a:t>Flag: tell the program that there is no any pair of columns have correlation coefficient greater than the threshold.</a:t>
            </a:r>
            <a:endParaRPr lang="en-US">
              <a:solidFill>
                <a:schemeClr val="bg1"/>
              </a:solidFill>
            </a:endParaRPr>
          </a:p>
        </p:txBody>
      </p:sp>
      <p:sp>
        <p:nvSpPr>
          <p:cNvPr id="12" name="圆角矩形标注 66">
            <a:extLst>
              <a:ext uri="{FF2B5EF4-FFF2-40B4-BE49-F238E27FC236}">
                <a16:creationId xmlns:a16="http://schemas.microsoft.com/office/drawing/2014/main" id="{F38024F4-19CA-EFBD-49F9-E8F1E21E58D9}"/>
              </a:ext>
            </a:extLst>
          </p:cNvPr>
          <p:cNvSpPr/>
          <p:nvPr/>
        </p:nvSpPr>
        <p:spPr>
          <a:xfrm>
            <a:off x="5357370" y="1729514"/>
            <a:ext cx="3004228" cy="1354601"/>
          </a:xfrm>
          <a:prstGeom prst="wedgeRoundRectCallout">
            <a:avLst>
              <a:gd name="adj1" fmla="val -49769"/>
              <a:gd name="adj2" fmla="val -21751"/>
              <a:gd name="adj3" fmla="val 1666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rPr>
              <a:t>Find similar columns based on their correlation coefficient.</a:t>
            </a:r>
          </a:p>
        </p:txBody>
      </p:sp>
    </p:spTree>
    <p:extLst>
      <p:ext uri="{BB962C8B-B14F-4D97-AF65-F5344CB8AC3E}">
        <p14:creationId xmlns:p14="http://schemas.microsoft.com/office/powerpoint/2010/main" val="21711622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683568" y="481236"/>
            <a:ext cx="2592288" cy="400110"/>
          </a:xfrm>
          <a:prstGeom prst="rect">
            <a:avLst/>
          </a:prstGeom>
          <a:noFill/>
          <a:ln w="9525">
            <a:noFill/>
            <a:miter lim="800000"/>
            <a:headEnd/>
            <a:tailEnd/>
          </a:ln>
        </p:spPr>
        <p:txBody>
          <a:bodyPr wrap="square">
            <a:spAutoFit/>
          </a:bodyPr>
          <a:lstStyle/>
          <a:p>
            <a:pPr lvl="0">
              <a:defRPr/>
            </a:pPr>
            <a:r>
              <a:rPr lang="en-US" altLang="zh-CN" sz="2000" b="1" kern="0" dirty="0">
                <a:solidFill>
                  <a:schemeClr val="tx2">
                    <a:lumMod val="75000"/>
                  </a:schemeClr>
                </a:solidFill>
                <a:latin typeface="微软雅黑" pitchFamily="34" charset="-122"/>
                <a:ea typeface="微软雅黑" pitchFamily="34" charset="-122"/>
              </a:rPr>
              <a:t>Encoding</a:t>
            </a:r>
            <a:endParaRPr lang="zh-CN" altLang="en-US" sz="2000" b="1" kern="0" dirty="0">
              <a:solidFill>
                <a:schemeClr val="tx2">
                  <a:lumMod val="75000"/>
                </a:schemeClr>
              </a:solidFill>
              <a:latin typeface="微软雅黑" pitchFamily="34" charset="-122"/>
              <a:ea typeface="微软雅黑" pitchFamily="34" charset="-122"/>
            </a:endParaRPr>
          </a:p>
        </p:txBody>
      </p:sp>
      <p:sp>
        <p:nvSpPr>
          <p:cNvPr id="3" name="矩形 2"/>
          <p:cNvSpPr/>
          <p:nvPr/>
        </p:nvSpPr>
        <p:spPr>
          <a:xfrm>
            <a:off x="251520" y="391475"/>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
          <p:cNvSpPr/>
          <p:nvPr/>
        </p:nvSpPr>
        <p:spPr>
          <a:xfrm>
            <a:off x="435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 name="图片 4"/>
          <p:cNvPicPr>
            <a:picLocks/>
          </p:cNvPicPr>
          <p:nvPr/>
        </p:nvPicPr>
        <p:blipFill>
          <a:blip r:embed="rId3">
            <a:extLst>
              <a:ext uri="{28A0092B-C50C-407E-A947-70E740481C1C}">
                <a14:useLocalDpi xmlns:a14="http://schemas.microsoft.com/office/drawing/2010/main" val="0"/>
              </a:ext>
            </a:extLst>
          </a:blip>
          <a:srcRect l="12408" r="12408"/>
          <a:stretch/>
        </p:blipFill>
        <p:spPr>
          <a:xfrm>
            <a:off x="478796" y="1591027"/>
            <a:ext cx="1941057" cy="1920999"/>
          </a:xfrm>
          <a:prstGeom prst="ellipse">
            <a:avLst/>
          </a:prstGeom>
          <a:ln w="76200">
            <a:solidFill>
              <a:schemeClr val="bg1">
                <a:lumMod val="65000"/>
              </a:schemeClr>
            </a:solidFill>
          </a:ln>
        </p:spPr>
      </p:pic>
      <p:sp>
        <p:nvSpPr>
          <p:cNvPr id="6" name="椭圆 5"/>
          <p:cNvSpPr/>
          <p:nvPr/>
        </p:nvSpPr>
        <p:spPr>
          <a:xfrm>
            <a:off x="1898079" y="1648883"/>
            <a:ext cx="599191" cy="611343"/>
          </a:xfrm>
          <a:prstGeom prst="ellipse">
            <a:avLst/>
          </a:prstGeom>
          <a:solidFill>
            <a:srgbClr val="0066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rtlCol="0" anchor="ctr"/>
          <a:lstStyle/>
          <a:p>
            <a:pPr algn="ctr"/>
            <a:r>
              <a:rPr lang="en-US" altLang="zh-CN" sz="1700" b="1" dirty="0"/>
              <a:t>01</a:t>
            </a:r>
            <a:endParaRPr lang="zh-CN" altLang="en-US" sz="1700" b="1" dirty="0"/>
          </a:p>
        </p:txBody>
      </p:sp>
      <p:pic>
        <p:nvPicPr>
          <p:cNvPr id="7" name="图片 6"/>
          <p:cNvPicPr>
            <a:picLocks/>
          </p:cNvPicPr>
          <p:nvPr/>
        </p:nvPicPr>
        <p:blipFill>
          <a:blip r:embed="rId4">
            <a:extLst>
              <a:ext uri="{28A0092B-C50C-407E-A947-70E740481C1C}">
                <a14:useLocalDpi xmlns:a14="http://schemas.microsoft.com/office/drawing/2010/main" val="0"/>
              </a:ext>
            </a:extLst>
          </a:blip>
          <a:srcRect l="16665" r="16665"/>
          <a:stretch/>
        </p:blipFill>
        <p:spPr>
          <a:xfrm>
            <a:off x="3275856" y="3210989"/>
            <a:ext cx="1940844" cy="1940774"/>
          </a:xfrm>
          <a:prstGeom prst="ellipse">
            <a:avLst/>
          </a:prstGeom>
          <a:ln w="76200">
            <a:solidFill>
              <a:schemeClr val="bg1">
                <a:lumMod val="65000"/>
              </a:schemeClr>
            </a:solidFill>
          </a:ln>
        </p:spPr>
      </p:pic>
      <p:sp>
        <p:nvSpPr>
          <p:cNvPr id="8" name="椭圆 7"/>
          <p:cNvSpPr/>
          <p:nvPr/>
        </p:nvSpPr>
        <p:spPr>
          <a:xfrm>
            <a:off x="4910240" y="3288834"/>
            <a:ext cx="611366" cy="611343"/>
          </a:xfrm>
          <a:prstGeom prst="ellipse">
            <a:avLst/>
          </a:prstGeom>
          <a:solidFill>
            <a:srgbClr val="0066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rtlCol="0" anchor="ctr"/>
          <a:lstStyle/>
          <a:p>
            <a:pPr algn="ctr"/>
            <a:r>
              <a:rPr lang="en-US" altLang="zh-CN" sz="1700" b="1" dirty="0"/>
              <a:t>02</a:t>
            </a:r>
            <a:endParaRPr lang="zh-CN" altLang="en-US" sz="1700" b="1" dirty="0"/>
          </a:p>
        </p:txBody>
      </p:sp>
      <p:pic>
        <p:nvPicPr>
          <p:cNvPr id="9" name="图片 8"/>
          <p:cNvPicPr>
            <a:picLocks/>
          </p:cNvPicPr>
          <p:nvPr/>
        </p:nvPicPr>
        <p:blipFill>
          <a:blip r:embed="rId5">
            <a:extLst>
              <a:ext uri="{28A0092B-C50C-407E-A947-70E740481C1C}">
                <a14:useLocalDpi xmlns:a14="http://schemas.microsoft.com/office/drawing/2010/main" val="0"/>
              </a:ext>
            </a:extLst>
          </a:blip>
          <a:srcRect l="13042" r="13042"/>
          <a:stretch/>
        </p:blipFill>
        <p:spPr>
          <a:xfrm>
            <a:off x="6301318" y="1571249"/>
            <a:ext cx="1940842" cy="1940776"/>
          </a:xfrm>
          <a:prstGeom prst="ellipse">
            <a:avLst/>
          </a:prstGeom>
          <a:ln w="76200">
            <a:solidFill>
              <a:schemeClr val="bg1">
                <a:lumMod val="65000"/>
              </a:schemeClr>
            </a:solidFill>
          </a:ln>
        </p:spPr>
      </p:pic>
      <p:sp>
        <p:nvSpPr>
          <p:cNvPr id="10" name="椭圆 9"/>
          <p:cNvSpPr/>
          <p:nvPr/>
        </p:nvSpPr>
        <p:spPr>
          <a:xfrm>
            <a:off x="7853990" y="1648883"/>
            <a:ext cx="611365" cy="611343"/>
          </a:xfrm>
          <a:prstGeom prst="ellipse">
            <a:avLst/>
          </a:prstGeom>
          <a:solidFill>
            <a:srgbClr val="0066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rtlCol="0" anchor="ctr"/>
          <a:lstStyle/>
          <a:p>
            <a:pPr algn="ctr"/>
            <a:r>
              <a:rPr lang="en-US" altLang="zh-CN" sz="1700" b="1" dirty="0"/>
              <a:t>03</a:t>
            </a:r>
            <a:endParaRPr lang="zh-CN" altLang="en-US" sz="1700" b="1" dirty="0"/>
          </a:p>
        </p:txBody>
      </p:sp>
      <p:sp>
        <p:nvSpPr>
          <p:cNvPr id="11" name="TextBox 10"/>
          <p:cNvSpPr txBox="1"/>
          <p:nvPr/>
        </p:nvSpPr>
        <p:spPr>
          <a:xfrm>
            <a:off x="624180" y="3861342"/>
            <a:ext cx="2096108" cy="334224"/>
          </a:xfrm>
          <a:prstGeom prst="rect">
            <a:avLst/>
          </a:prstGeom>
          <a:noFill/>
        </p:spPr>
        <p:txBody>
          <a:bodyPr wrap="square" lIns="98581" tIns="49291" rIns="98581" bIns="49291" rtlCol="0">
            <a:spAutoFit/>
          </a:bodyPr>
          <a:lstStyle/>
          <a:p>
            <a:pPr algn="just">
              <a:lnSpc>
                <a:spcPct val="130000"/>
              </a:lnSpc>
              <a:spcAft>
                <a:spcPts val="647"/>
              </a:spcAft>
            </a:pPr>
            <a:r>
              <a:rPr lang="en-US" altLang="zh-CN" sz="1300" b="1" dirty="0">
                <a:solidFill>
                  <a:schemeClr val="tx1">
                    <a:lumMod val="85000"/>
                    <a:lumOff val="15000"/>
                  </a:schemeClr>
                </a:solidFill>
                <a:latin typeface="微软雅黑" pitchFamily="34" charset="-122"/>
                <a:ea typeface="微软雅黑" pitchFamily="34" charset="-122"/>
              </a:rPr>
              <a:t>Labeled Encoding</a:t>
            </a:r>
            <a:endParaRPr lang="zh-CN" altLang="en-US" sz="1300" b="1" dirty="0">
              <a:solidFill>
                <a:schemeClr val="tx1">
                  <a:lumMod val="85000"/>
                  <a:lumOff val="15000"/>
                </a:schemeClr>
              </a:solidFill>
              <a:latin typeface="微软雅黑" pitchFamily="34" charset="-122"/>
              <a:ea typeface="微软雅黑" pitchFamily="34" charset="-122"/>
            </a:endParaRPr>
          </a:p>
        </p:txBody>
      </p:sp>
      <p:sp>
        <p:nvSpPr>
          <p:cNvPr id="12" name="TextBox 11"/>
          <p:cNvSpPr txBox="1"/>
          <p:nvPr/>
        </p:nvSpPr>
        <p:spPr>
          <a:xfrm>
            <a:off x="3523946" y="2260226"/>
            <a:ext cx="2096108" cy="334224"/>
          </a:xfrm>
          <a:prstGeom prst="rect">
            <a:avLst/>
          </a:prstGeom>
          <a:noFill/>
        </p:spPr>
        <p:txBody>
          <a:bodyPr wrap="square" lIns="98581" tIns="49291" rIns="98581" bIns="49291" rtlCol="0">
            <a:spAutoFit/>
          </a:bodyPr>
          <a:lstStyle/>
          <a:p>
            <a:pPr algn="just">
              <a:lnSpc>
                <a:spcPct val="130000"/>
              </a:lnSpc>
              <a:spcAft>
                <a:spcPts val="647"/>
              </a:spcAft>
            </a:pPr>
            <a:r>
              <a:rPr lang="en-US" altLang="zh-CN" sz="1300" b="1" dirty="0">
                <a:solidFill>
                  <a:schemeClr val="tx1">
                    <a:lumMod val="85000"/>
                    <a:lumOff val="15000"/>
                  </a:schemeClr>
                </a:solidFill>
                <a:latin typeface="微软雅黑" pitchFamily="34" charset="-122"/>
                <a:ea typeface="微软雅黑" pitchFamily="34" charset="-122"/>
              </a:rPr>
              <a:t>One-hot Encoding</a:t>
            </a:r>
            <a:endParaRPr lang="zh-CN" altLang="en-US" sz="1300" b="1" dirty="0">
              <a:solidFill>
                <a:schemeClr val="tx1">
                  <a:lumMod val="85000"/>
                  <a:lumOff val="15000"/>
                </a:schemeClr>
              </a:solidFill>
              <a:latin typeface="微软雅黑" pitchFamily="34" charset="-122"/>
              <a:ea typeface="微软雅黑" pitchFamily="34" charset="-122"/>
            </a:endParaRPr>
          </a:p>
        </p:txBody>
      </p:sp>
      <p:sp>
        <p:nvSpPr>
          <p:cNvPr id="13" name="TextBox 12"/>
          <p:cNvSpPr txBox="1"/>
          <p:nvPr/>
        </p:nvSpPr>
        <p:spPr>
          <a:xfrm>
            <a:off x="6588224" y="3847152"/>
            <a:ext cx="2096108" cy="334224"/>
          </a:xfrm>
          <a:prstGeom prst="rect">
            <a:avLst/>
          </a:prstGeom>
          <a:noFill/>
        </p:spPr>
        <p:txBody>
          <a:bodyPr wrap="square" lIns="98581" tIns="49291" rIns="98581" bIns="49291" rtlCol="0">
            <a:spAutoFit/>
          </a:bodyPr>
          <a:lstStyle/>
          <a:p>
            <a:pPr algn="just">
              <a:lnSpc>
                <a:spcPct val="130000"/>
              </a:lnSpc>
              <a:spcAft>
                <a:spcPts val="647"/>
              </a:spcAft>
            </a:pPr>
            <a:r>
              <a:rPr lang="en-US" altLang="zh-CN" sz="1300" b="1" dirty="0">
                <a:solidFill>
                  <a:schemeClr val="tx1">
                    <a:lumMod val="85000"/>
                    <a:lumOff val="15000"/>
                  </a:schemeClr>
                </a:solidFill>
                <a:latin typeface="微软雅黑" pitchFamily="34" charset="-122"/>
                <a:ea typeface="微软雅黑" pitchFamily="34" charset="-122"/>
              </a:rPr>
              <a:t>Frequency Encoding</a:t>
            </a:r>
            <a:endParaRPr lang="zh-CN" altLang="en-US" sz="1300" b="1" dirty="0">
              <a:solidFill>
                <a:schemeClr val="tx1">
                  <a:lumMod val="85000"/>
                  <a:lumOff val="15000"/>
                </a:schemeClr>
              </a:solidFill>
              <a:latin typeface="微软雅黑" pitchFamily="34" charset="-122"/>
              <a:ea typeface="微软雅黑" pitchFamily="34" charset="-122"/>
            </a:endParaRPr>
          </a:p>
        </p:txBody>
      </p:sp>
      <p:sp>
        <p:nvSpPr>
          <p:cNvPr id="14" name="矩形 13">
            <a:extLst>
              <a:ext uri="{FF2B5EF4-FFF2-40B4-BE49-F238E27FC236}">
                <a16:creationId xmlns:a16="http://schemas.microsoft.com/office/drawing/2014/main" id="{B6AFE4A4-9648-BCDA-BC1B-7A1FDBBB3C53}"/>
              </a:ext>
            </a:extLst>
          </p:cNvPr>
          <p:cNvSpPr/>
          <p:nvPr/>
        </p:nvSpPr>
        <p:spPr>
          <a:xfrm>
            <a:off x="2683138" y="295863"/>
            <a:ext cx="5559022" cy="923330"/>
          </a:xfrm>
          <a:prstGeom prst="rect">
            <a:avLst/>
          </a:prstGeom>
          <a:noFill/>
        </p:spPr>
        <p:txBody>
          <a:bodyPr wrap="none" lIns="91440" tIns="45720" rIns="91440" bIns="45720">
            <a:spAutoFit/>
          </a:bodyPr>
          <a:lstStyle/>
          <a:p>
            <a:pPr algn="ctr"/>
            <a:r>
              <a:rPr lang="en-US" altLang="zh-CN" sz="5400" b="0" cap="none" spc="0" dirty="0">
                <a:ln w="0"/>
                <a:solidFill>
                  <a:schemeClr val="accent1"/>
                </a:solidFill>
                <a:effectLst>
                  <a:outerShdw blurRad="38100" dist="25400" dir="5400000" algn="ctr" rotWithShape="0">
                    <a:srgbClr val="6E747A">
                      <a:alpha val="43000"/>
                    </a:srgbClr>
                  </a:outerShdw>
                </a:effectLst>
              </a:rPr>
              <a:t>Or other methods?</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496422009"/>
      </p:ext>
    </p:extLst>
  </p:cSld>
  <p:clrMapOvr>
    <a:masterClrMapping/>
  </p:clrMapOvr>
  <mc:AlternateContent xmlns:mc="http://schemas.openxmlformats.org/markup-compatibility/2006">
    <mc:Choice xmlns:p14="http://schemas.microsoft.com/office/powerpoint/2010/main" Requires="p14">
      <p:transition spd="slow" p14:dur="2000">
        <p:blinds dir="vert"/>
      </p:transition>
    </mc:Choice>
    <mc:Fallback>
      <p:transition spd="slow">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683568" y="481236"/>
            <a:ext cx="2592288" cy="400110"/>
          </a:xfrm>
          <a:prstGeom prst="rect">
            <a:avLst/>
          </a:prstGeom>
          <a:noFill/>
          <a:ln w="9525">
            <a:noFill/>
            <a:miter lim="800000"/>
            <a:headEnd/>
            <a:tailEnd/>
          </a:ln>
        </p:spPr>
        <p:txBody>
          <a:bodyPr wrap="square">
            <a:spAutoFit/>
          </a:bodyPr>
          <a:lstStyle/>
          <a:p>
            <a:pPr lvl="0">
              <a:defRPr/>
            </a:pPr>
            <a:r>
              <a:rPr lang="en-US" altLang="zh-CN" sz="2000" b="1" kern="0" dirty="0">
                <a:solidFill>
                  <a:schemeClr val="tx2">
                    <a:lumMod val="75000"/>
                  </a:schemeClr>
                </a:solidFill>
                <a:latin typeface="微软雅黑" pitchFamily="34" charset="-122"/>
                <a:ea typeface="微软雅黑" pitchFamily="34" charset="-122"/>
              </a:rPr>
              <a:t>Encoding</a:t>
            </a:r>
            <a:endParaRPr lang="zh-CN" altLang="en-US" sz="2000" b="1" kern="0" dirty="0">
              <a:solidFill>
                <a:schemeClr val="tx2">
                  <a:lumMod val="75000"/>
                </a:schemeClr>
              </a:solidFill>
              <a:latin typeface="微软雅黑" pitchFamily="34" charset="-122"/>
              <a:ea typeface="微软雅黑" pitchFamily="34" charset="-122"/>
            </a:endParaRPr>
          </a:p>
        </p:txBody>
      </p:sp>
      <p:sp>
        <p:nvSpPr>
          <p:cNvPr id="3" name="矩形 2"/>
          <p:cNvSpPr/>
          <p:nvPr/>
        </p:nvSpPr>
        <p:spPr>
          <a:xfrm>
            <a:off x="251520" y="391475"/>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
          <p:cNvSpPr/>
          <p:nvPr/>
        </p:nvSpPr>
        <p:spPr>
          <a:xfrm>
            <a:off x="435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TextBox 8"/>
          <p:cNvSpPr txBox="1"/>
          <p:nvPr/>
        </p:nvSpPr>
        <p:spPr>
          <a:xfrm>
            <a:off x="1796202" y="957315"/>
            <a:ext cx="5969318" cy="1200329"/>
          </a:xfrm>
          <a:prstGeom prst="rect">
            <a:avLst/>
          </a:prstGeom>
          <a:noFill/>
        </p:spPr>
        <p:txBody>
          <a:bodyPr wrap="square" rtlCol="0">
            <a:spAutoFit/>
          </a:bodyPr>
          <a:lstStyle/>
          <a:p>
            <a:r>
              <a:rPr lang="en-US" altLang="zh-CN" dirty="0"/>
              <a:t>These encoding ways are universal, are there any methods just focus on regression task?</a:t>
            </a:r>
          </a:p>
          <a:p>
            <a:endParaRPr lang="en-US" altLang="zh-CN" dirty="0">
              <a:latin typeface="微软雅黑" panose="020B0503020204020204" pitchFamily="34" charset="-122"/>
              <a:ea typeface="微软雅黑" panose="020B0503020204020204" pitchFamily="34" charset="-122"/>
            </a:endParaRPr>
          </a:p>
          <a:p>
            <a:pPr algn="ctr"/>
            <a:r>
              <a:rPr lang="en-US" altLang="zh-CN" b="1" dirty="0">
                <a:latin typeface="微软雅黑" panose="020B0503020204020204" pitchFamily="34" charset="-122"/>
                <a:ea typeface="微软雅黑" panose="020B0503020204020204" pitchFamily="34" charset="-122"/>
              </a:rPr>
              <a:t>We can create a new method!</a:t>
            </a:r>
            <a:endParaRPr lang="zh-CN" altLang="en-US" b="1" dirty="0">
              <a:latin typeface="微软雅黑" panose="020B0503020204020204" pitchFamily="34" charset="-122"/>
              <a:ea typeface="微软雅黑" panose="020B0503020204020204" pitchFamily="34" charset="-122"/>
            </a:endParaRPr>
          </a:p>
        </p:txBody>
      </p:sp>
      <p:sp>
        <p:nvSpPr>
          <p:cNvPr id="10" name="矩形 1"/>
          <p:cNvSpPr>
            <a:spLocks noChangeArrowheads="1"/>
          </p:cNvSpPr>
          <p:nvPr/>
        </p:nvSpPr>
        <p:spPr bwMode="auto">
          <a:xfrm>
            <a:off x="4077287" y="2409326"/>
            <a:ext cx="4257593" cy="2125582"/>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marL="285750" indent="-285750" algn="just">
              <a:lnSpc>
                <a:spcPct val="150000"/>
              </a:lnSpc>
              <a:buFont typeface="Arial" panose="020B0604020202020204" pitchFamily="34" charset="0"/>
              <a:buChar char="•"/>
            </a:pPr>
            <a:r>
              <a:rPr lang="zh-CN" altLang="zh-CN" dirty="0"/>
              <a:t> </a:t>
            </a:r>
            <a:r>
              <a:rPr lang="en-US" altLang="zh-CN" dirty="0"/>
              <a:t>some specific categorical features may lead to higher prices overall.</a:t>
            </a:r>
          </a:p>
          <a:p>
            <a:pPr marL="285750" indent="-285750" algn="just">
              <a:lnSpc>
                <a:spcPct val="150000"/>
              </a:lnSpc>
              <a:buFont typeface="Arial" panose="020B0604020202020204" pitchFamily="34" charset="0"/>
              <a:buChar char="•"/>
            </a:pPr>
            <a:r>
              <a:rPr lang="en-US" altLang="zh-CN" dirty="0"/>
              <a:t>For example, no matter if the pool quality is excellent or not, houses with pools are more expensive on average</a:t>
            </a:r>
            <a:endParaRPr lang="zh-CN" altLang="en-US" sz="1400" dirty="0">
              <a:solidFill>
                <a:schemeClr val="tx1">
                  <a:lumMod val="65000"/>
                  <a:lumOff val="35000"/>
                </a:schemeClr>
              </a:solidFill>
              <a:latin typeface="微软雅黑" pitchFamily="34" charset="-122"/>
              <a:ea typeface="微软雅黑" pitchFamily="34" charset="-122"/>
            </a:endParaRPr>
          </a:p>
        </p:txBody>
      </p:sp>
      <p:sp>
        <p:nvSpPr>
          <p:cNvPr id="11" name="L 形 10"/>
          <p:cNvSpPr/>
          <p:nvPr/>
        </p:nvSpPr>
        <p:spPr>
          <a:xfrm rot="5400000">
            <a:off x="4036673" y="2532491"/>
            <a:ext cx="343914" cy="285854"/>
          </a:xfrm>
          <a:prstGeom prst="corner">
            <a:avLst>
              <a:gd name="adj1" fmla="val 25014"/>
              <a:gd name="adj2" fmla="val 23544"/>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L 形 11"/>
          <p:cNvSpPr/>
          <p:nvPr/>
        </p:nvSpPr>
        <p:spPr>
          <a:xfrm rot="16200000">
            <a:off x="8162923" y="4387190"/>
            <a:ext cx="343914" cy="295436"/>
          </a:xfrm>
          <a:prstGeom prst="corner">
            <a:avLst>
              <a:gd name="adj1" fmla="val 25014"/>
              <a:gd name="adj2" fmla="val 23544"/>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a:extLst>
              <a:ext uri="{FF2B5EF4-FFF2-40B4-BE49-F238E27FC236}">
                <a16:creationId xmlns:a16="http://schemas.microsoft.com/office/drawing/2014/main" id="{2275B1F7-B8D7-9100-D99E-73A33ABFFEDA}"/>
              </a:ext>
            </a:extLst>
          </p:cNvPr>
          <p:cNvPicPr>
            <a:picLocks noChangeAspect="1"/>
          </p:cNvPicPr>
          <p:nvPr/>
        </p:nvPicPr>
        <p:blipFill rotWithShape="1">
          <a:blip r:embed="rId3">
            <a:extLst>
              <a:ext uri="{28A0092B-C50C-407E-A947-70E740481C1C}">
                <a14:useLocalDpi xmlns:a14="http://schemas.microsoft.com/office/drawing/2010/main" val="0"/>
              </a:ext>
            </a:extLst>
          </a:blip>
          <a:srcRect l="1800" t="14415" r="42463" b="-3243"/>
          <a:stretch/>
        </p:blipFill>
        <p:spPr>
          <a:xfrm>
            <a:off x="301084" y="2641476"/>
            <a:ext cx="3766123" cy="1800200"/>
          </a:xfrm>
          <a:prstGeom prst="rect">
            <a:avLst/>
          </a:prstGeom>
        </p:spPr>
      </p:pic>
      <p:sp>
        <p:nvSpPr>
          <p:cNvPr id="22" name="椭圆 21">
            <a:extLst>
              <a:ext uri="{FF2B5EF4-FFF2-40B4-BE49-F238E27FC236}">
                <a16:creationId xmlns:a16="http://schemas.microsoft.com/office/drawing/2014/main" id="{853B1B4A-1CA9-74AB-5676-31EA00B25A6E}"/>
              </a:ext>
            </a:extLst>
          </p:cNvPr>
          <p:cNvSpPr/>
          <p:nvPr/>
        </p:nvSpPr>
        <p:spPr>
          <a:xfrm>
            <a:off x="301084" y="4081636"/>
            <a:ext cx="670516" cy="21602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38F8BA01-8CD4-29C4-CA96-933E35DF082E}"/>
              </a:ext>
            </a:extLst>
          </p:cNvPr>
          <p:cNvSpPr txBox="1"/>
          <p:nvPr/>
        </p:nvSpPr>
        <p:spPr>
          <a:xfrm>
            <a:off x="546044" y="4488257"/>
            <a:ext cx="3960440" cy="369332"/>
          </a:xfrm>
          <a:prstGeom prst="rect">
            <a:avLst/>
          </a:prstGeom>
          <a:noFill/>
        </p:spPr>
        <p:txBody>
          <a:bodyPr wrap="square" rtlCol="0">
            <a:spAutoFit/>
          </a:bodyPr>
          <a:lstStyle/>
          <a:p>
            <a:r>
              <a:rPr lang="en-US" altLang="zh-CN" b="1" dirty="0"/>
              <a:t>How to handle this kind of NULL?</a:t>
            </a:r>
            <a:endParaRPr lang="zh-CN" altLang="en-US" b="1" dirty="0"/>
          </a:p>
        </p:txBody>
      </p:sp>
      <p:sp>
        <p:nvSpPr>
          <p:cNvPr id="24" name="文本框 23">
            <a:extLst>
              <a:ext uri="{FF2B5EF4-FFF2-40B4-BE49-F238E27FC236}">
                <a16:creationId xmlns:a16="http://schemas.microsoft.com/office/drawing/2014/main" id="{0A9C916B-9CEE-5426-F860-DE2ABDD9AFB2}"/>
              </a:ext>
            </a:extLst>
          </p:cNvPr>
          <p:cNvSpPr txBox="1"/>
          <p:nvPr/>
        </p:nvSpPr>
        <p:spPr>
          <a:xfrm>
            <a:off x="1439652" y="4925508"/>
            <a:ext cx="6264696" cy="646331"/>
          </a:xfrm>
          <a:prstGeom prst="rect">
            <a:avLst/>
          </a:prstGeom>
          <a:noFill/>
        </p:spPr>
        <p:txBody>
          <a:bodyPr wrap="square" rtlCol="0">
            <a:spAutoFit/>
          </a:bodyPr>
          <a:lstStyle/>
          <a:p>
            <a:r>
              <a:rPr lang="en-US" altLang="zh-CN" i="1" dirty="0">
                <a:latin typeface="Times New Roman" panose="02020603050405020304" pitchFamily="18" charset="0"/>
                <a:ea typeface="SimSun" panose="02010600030101010101" pitchFamily="2" charset="-122"/>
              </a:rPr>
              <a:t>P.S.: </a:t>
            </a:r>
            <a:r>
              <a:rPr lang="en-US" altLang="zh-CN" sz="1800" i="1" dirty="0">
                <a:effectLst/>
                <a:latin typeface="Times New Roman" panose="02020603050405020304" pitchFamily="18" charset="0"/>
                <a:ea typeface="SimSun" panose="02010600030101010101" pitchFamily="2" charset="-122"/>
              </a:rPr>
              <a:t>‘</a:t>
            </a:r>
            <a:r>
              <a:rPr lang="en-US" altLang="zh-CN" sz="1800" i="1" dirty="0" err="1">
                <a:effectLst/>
                <a:latin typeface="Times New Roman" panose="02020603050405020304" pitchFamily="18" charset="0"/>
                <a:ea typeface="SimSun" panose="02010600030101010101" pitchFamily="2" charset="-122"/>
              </a:rPr>
              <a:t>PoolQC</a:t>
            </a:r>
            <a:r>
              <a:rPr lang="en-US" altLang="zh-CN" sz="1800" i="1" dirty="0">
                <a:effectLst/>
                <a:latin typeface="Times New Roman" panose="02020603050405020304" pitchFamily="18" charset="0"/>
                <a:ea typeface="SimSun" panose="02010600030101010101" pitchFamily="2" charset="-122"/>
              </a:rPr>
              <a:t>’ is deleted </a:t>
            </a:r>
            <a:r>
              <a:rPr lang="en-US" altLang="zh-CN" i="1" dirty="0">
                <a:latin typeface="Times New Roman" panose="02020603050405020304" pitchFamily="18" charset="0"/>
                <a:ea typeface="SimSun" panose="02010600030101010101" pitchFamily="2" charset="-122"/>
              </a:rPr>
              <a:t>when handling NULL</a:t>
            </a:r>
            <a:r>
              <a:rPr lang="en-US" altLang="zh-CN" sz="1800" i="1" dirty="0">
                <a:effectLst/>
                <a:latin typeface="Times New Roman" panose="02020603050405020304" pitchFamily="18" charset="0"/>
                <a:ea typeface="SimSun" panose="02010600030101010101" pitchFamily="2" charset="-122"/>
              </a:rPr>
              <a:t>, we just want to show this situation exists</a:t>
            </a:r>
            <a:endParaRPr lang="zh-CN" altLang="en-US" i="1" dirty="0"/>
          </a:p>
        </p:txBody>
      </p:sp>
      <p:pic>
        <p:nvPicPr>
          <p:cNvPr id="5" name="图形 4">
            <a:extLst>
              <a:ext uri="{FF2B5EF4-FFF2-40B4-BE49-F238E27FC236}">
                <a16:creationId xmlns:a16="http://schemas.microsoft.com/office/drawing/2014/main" id="{3EB31C27-5283-971E-6D91-0BDEF966AC4E}"/>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7360920" y="3931920"/>
            <a:ext cx="1714500" cy="1714500"/>
          </a:xfrm>
          <a:prstGeom prst="ellipse">
            <a:avLst/>
          </a:prstGeom>
        </p:spPr>
      </p:pic>
    </p:spTree>
    <p:extLst>
      <p:ext uri="{BB962C8B-B14F-4D97-AF65-F5344CB8AC3E}">
        <p14:creationId xmlns:p14="http://schemas.microsoft.com/office/powerpoint/2010/main" val="1059972592"/>
      </p:ext>
    </p:extLst>
  </p:cSld>
  <p:clrMapOvr>
    <a:masterClrMapping/>
  </p:clrMapOvr>
  <mc:AlternateContent xmlns:mc="http://schemas.openxmlformats.org/markup-compatibility/2006">
    <mc:Choice xmlns:p14="http://schemas.microsoft.com/office/powerpoint/2010/main" Requires="p14">
      <p:transition spd="slow" p14:dur="2000">
        <p:blinds dir="vert"/>
      </p:transition>
    </mc:Choice>
    <mc:Fallback>
      <p:transition spd="slow">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683568" y="481236"/>
            <a:ext cx="2592288" cy="400110"/>
          </a:xfrm>
          <a:prstGeom prst="rect">
            <a:avLst/>
          </a:prstGeom>
          <a:noFill/>
          <a:ln w="9525">
            <a:noFill/>
            <a:miter lim="800000"/>
            <a:headEnd/>
            <a:tailEnd/>
          </a:ln>
        </p:spPr>
        <p:txBody>
          <a:bodyPr wrap="square">
            <a:spAutoFit/>
          </a:bodyPr>
          <a:lstStyle/>
          <a:p>
            <a:pPr lvl="0">
              <a:defRPr/>
            </a:pPr>
            <a:r>
              <a:rPr lang="en-US" altLang="zh-CN" sz="2000" b="1" kern="0" dirty="0">
                <a:solidFill>
                  <a:schemeClr val="tx2">
                    <a:lumMod val="75000"/>
                  </a:schemeClr>
                </a:solidFill>
                <a:latin typeface="微软雅黑" pitchFamily="34" charset="-122"/>
                <a:ea typeface="微软雅黑" pitchFamily="34" charset="-122"/>
              </a:rPr>
              <a:t>Encoding</a:t>
            </a:r>
            <a:endParaRPr lang="zh-CN" altLang="en-US" sz="2000" b="1" kern="0" dirty="0">
              <a:solidFill>
                <a:schemeClr val="tx2">
                  <a:lumMod val="75000"/>
                </a:schemeClr>
              </a:solidFill>
              <a:latin typeface="微软雅黑" pitchFamily="34" charset="-122"/>
              <a:ea typeface="微软雅黑" pitchFamily="34" charset="-122"/>
            </a:endParaRPr>
          </a:p>
        </p:txBody>
      </p:sp>
      <p:sp>
        <p:nvSpPr>
          <p:cNvPr id="3" name="矩形 2"/>
          <p:cNvSpPr/>
          <p:nvPr/>
        </p:nvSpPr>
        <p:spPr>
          <a:xfrm>
            <a:off x="251520" y="391475"/>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
          <p:cNvSpPr/>
          <p:nvPr/>
        </p:nvSpPr>
        <p:spPr>
          <a:xfrm>
            <a:off x="435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mc:AlternateContent xmlns:mc="http://schemas.openxmlformats.org/markup-compatibility/2006" xmlns:a14="http://schemas.microsoft.com/office/drawing/2010/main">
        <mc:Choice Requires="a14">
          <p:sp>
            <p:nvSpPr>
              <p:cNvPr id="10" name="矩形 1"/>
              <p:cNvSpPr>
                <a:spLocks noChangeArrowheads="1"/>
              </p:cNvSpPr>
              <p:nvPr/>
            </p:nvSpPr>
            <p:spPr bwMode="auto">
              <a:xfrm>
                <a:off x="4077287" y="2409326"/>
                <a:ext cx="4671177" cy="1235146"/>
              </a:xfrm>
              <a:prstGeom prst="rect">
                <a:avLst/>
              </a:prstGeom>
              <a:noFill/>
              <a:ln w="9525">
                <a:noFill/>
                <a:prstDash val="sysDash"/>
                <a:miter lim="800000"/>
                <a:headEnd/>
                <a:tailEnd/>
              </a:ln>
              <a:extLst>
                <a:ext uri="{909E8E84-426E-40DD-AFC4-6F175D3DCCD1}">
                  <a14:hiddenFill>
                    <a:solidFill>
                      <a:srgbClr val="FFFFFF"/>
                    </a:solidFill>
                  </a14:hiddenFill>
                </a:ext>
              </a:extLst>
            </p:spPr>
            <p:txBody>
              <a:bodyPr wrap="square">
                <a:spAutoFit/>
              </a:bodyPr>
              <a:lstStyle/>
              <a:p>
                <a:pPr marL="285750" indent="-285750" algn="just">
                  <a:lnSpc>
                    <a:spcPct val="150000"/>
                  </a:lnSpc>
                  <a:buFont typeface="Arial" panose="020B0604020202020204" pitchFamily="34" charset="0"/>
                  <a:buChar char="•"/>
                </a:pPr>
                <a:r>
                  <a:rPr lang="zh-CN" altLang="zh-CN" dirty="0"/>
                  <a:t> </a:t>
                </a:r>
                <a:r>
                  <a:rPr lang="en-US" altLang="zh-CN" dirty="0"/>
                  <a:t>Num(</a:t>
                </a:r>
                <a:r>
                  <a:rPr lang="en-US" altLang="zh-CN" dirty="0" err="1"/>
                  <a:t>PoolQC</a:t>
                </a:r>
                <a:r>
                  <a:rPr lang="en-US" altLang="zh-CN" dirty="0"/>
                  <a:t> = ‘Ex’) = </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490000−180921.1959</m:t>
                        </m:r>
                      </m:num>
                      <m:den>
                        <m:r>
                          <a:rPr lang="en-US" altLang="zh-CN" b="0" i="1" smtClean="0">
                            <a:latin typeface="Cambria Math" panose="02040503050406030204" pitchFamily="18" charset="0"/>
                          </a:rPr>
                          <m:t>360624.458405</m:t>
                        </m:r>
                      </m:den>
                    </m:f>
                  </m:oMath>
                </a14:m>
                <a:endParaRPr lang="en-US" altLang="zh-CN" dirty="0"/>
              </a:p>
              <a:p>
                <a:pPr marL="285750" indent="-285750" algn="just">
                  <a:lnSpc>
                    <a:spcPct val="150000"/>
                  </a:lnSpc>
                  <a:buFont typeface="Arial" panose="020B0604020202020204" pitchFamily="34" charset="0"/>
                  <a:buChar char="•"/>
                </a:pPr>
                <a:r>
                  <a:rPr lang="en-US" altLang="zh-CN" dirty="0"/>
                  <a:t>Num(</a:t>
                </a:r>
                <a:r>
                  <a:rPr lang="en-US" altLang="zh-CN" dirty="0" err="1"/>
                  <a:t>PoolQC</a:t>
                </a:r>
                <a:r>
                  <a:rPr lang="en-US" altLang="zh-CN" dirty="0"/>
                  <a:t> = ‘Fa’) </a:t>
                </a:r>
                <a:r>
                  <a:rPr lang="en-US" altLang="zh-CN" sz="2000" dirty="0"/>
                  <a:t>=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4</m:t>
                        </m:r>
                        <m:r>
                          <a:rPr lang="en-US" altLang="zh-CN" b="0" i="1" smtClean="0">
                            <a:latin typeface="Cambria Math" panose="02040503050406030204" pitchFamily="18" charset="0"/>
                          </a:rPr>
                          <m:t>2155</m:t>
                        </m:r>
                        <m:r>
                          <a:rPr lang="en-US" altLang="zh-CN" i="1">
                            <a:latin typeface="Cambria Math" panose="02040503050406030204" pitchFamily="18" charset="0"/>
                          </a:rPr>
                          <m:t>00−180921.1959</m:t>
                        </m:r>
                      </m:num>
                      <m:den>
                        <m:r>
                          <a:rPr lang="en-US" altLang="zh-CN" b="0" i="1" smtClean="0">
                            <a:latin typeface="Cambria Math" panose="02040503050406030204" pitchFamily="18" charset="0"/>
                          </a:rPr>
                          <m:t>48790.367902</m:t>
                        </m:r>
                      </m:den>
                    </m:f>
                  </m:oMath>
                </a14:m>
                <a:endParaRPr lang="zh-CN" altLang="en-US" sz="1400" dirty="0">
                  <a:solidFill>
                    <a:schemeClr val="tx1">
                      <a:lumMod val="65000"/>
                      <a:lumOff val="35000"/>
                    </a:schemeClr>
                  </a:solidFill>
                  <a:latin typeface="微软雅黑" pitchFamily="34" charset="-122"/>
                  <a:ea typeface="微软雅黑" pitchFamily="34" charset="-122"/>
                </a:endParaRPr>
              </a:p>
            </p:txBody>
          </p:sp>
        </mc:Choice>
        <mc:Fallback xmlns="">
          <p:sp>
            <p:nvSpPr>
              <p:cNvPr id="10" name="矩形 1"/>
              <p:cNvSpPr>
                <a:spLocks noRot="1" noChangeAspect="1" noMove="1" noResize="1" noEditPoints="1" noAdjustHandles="1" noChangeArrowheads="1" noChangeShapeType="1" noTextEdit="1"/>
              </p:cNvSpPr>
              <p:nvPr/>
            </p:nvSpPr>
            <p:spPr bwMode="auto">
              <a:xfrm>
                <a:off x="4077287" y="2409326"/>
                <a:ext cx="4671177" cy="1235146"/>
              </a:xfrm>
              <a:prstGeom prst="rect">
                <a:avLst/>
              </a:prstGeom>
              <a:blipFill>
                <a:blip r:embed="rId3"/>
                <a:stretch>
                  <a:fillRect l="-914" b="-3448"/>
                </a:stretch>
              </a:blipFill>
              <a:ln w="9525">
                <a:noFill/>
                <a:prstDash val="sysDash"/>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sp>
        <p:nvSpPr>
          <p:cNvPr id="11" name="L 形 10"/>
          <p:cNvSpPr/>
          <p:nvPr/>
        </p:nvSpPr>
        <p:spPr>
          <a:xfrm rot="5400000">
            <a:off x="4036673" y="2532491"/>
            <a:ext cx="343914" cy="285854"/>
          </a:xfrm>
          <a:prstGeom prst="corner">
            <a:avLst>
              <a:gd name="adj1" fmla="val 25014"/>
              <a:gd name="adj2" fmla="val 23544"/>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L 形 11"/>
          <p:cNvSpPr/>
          <p:nvPr/>
        </p:nvSpPr>
        <p:spPr>
          <a:xfrm rot="16200000">
            <a:off x="8220169" y="3601819"/>
            <a:ext cx="343914" cy="295436"/>
          </a:xfrm>
          <a:prstGeom prst="corner">
            <a:avLst>
              <a:gd name="adj1" fmla="val 25014"/>
              <a:gd name="adj2" fmla="val 23544"/>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a:extLst>
              <a:ext uri="{FF2B5EF4-FFF2-40B4-BE49-F238E27FC236}">
                <a16:creationId xmlns:a16="http://schemas.microsoft.com/office/drawing/2014/main" id="{2275B1F7-B8D7-9100-D99E-73A33ABFFEDA}"/>
              </a:ext>
            </a:extLst>
          </p:cNvPr>
          <p:cNvPicPr>
            <a:picLocks noChangeAspect="1"/>
          </p:cNvPicPr>
          <p:nvPr/>
        </p:nvPicPr>
        <p:blipFill rotWithShape="1">
          <a:blip r:embed="rId4">
            <a:extLst>
              <a:ext uri="{28A0092B-C50C-407E-A947-70E740481C1C}">
                <a14:useLocalDpi xmlns:a14="http://schemas.microsoft.com/office/drawing/2010/main" val="0"/>
              </a:ext>
            </a:extLst>
          </a:blip>
          <a:srcRect l="1800" t="14415" r="42463" b="-3243"/>
          <a:stretch/>
        </p:blipFill>
        <p:spPr>
          <a:xfrm>
            <a:off x="251520" y="1547106"/>
            <a:ext cx="3766123" cy="1800200"/>
          </a:xfrm>
          <a:prstGeom prst="rect">
            <a:avLst/>
          </a:prstGeom>
        </p:spPr>
      </p:pic>
      <p:pic>
        <p:nvPicPr>
          <p:cNvPr id="6" name="图片 5">
            <a:extLst>
              <a:ext uri="{FF2B5EF4-FFF2-40B4-BE49-F238E27FC236}">
                <a16:creationId xmlns:a16="http://schemas.microsoft.com/office/drawing/2014/main" id="{CA061D00-B664-63EF-743E-DC8EE0A4D17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7029" y="4013066"/>
            <a:ext cx="3448050" cy="636270"/>
          </a:xfrm>
          <a:prstGeom prst="rect">
            <a:avLst/>
          </a:prstGeom>
          <a:noFill/>
          <a:ln>
            <a:noFill/>
          </a:ln>
        </p:spPr>
      </p:pic>
    </p:spTree>
    <p:extLst>
      <p:ext uri="{BB962C8B-B14F-4D97-AF65-F5344CB8AC3E}">
        <p14:creationId xmlns:p14="http://schemas.microsoft.com/office/powerpoint/2010/main" val="3636566525"/>
      </p:ext>
    </p:extLst>
  </p:cSld>
  <p:clrMapOvr>
    <a:masterClrMapping/>
  </p:clrMapOvr>
  <mc:AlternateContent xmlns:mc="http://schemas.openxmlformats.org/markup-compatibility/2006">
    <mc:Choice xmlns:p14="http://schemas.microsoft.com/office/powerpoint/2010/main" Requires="p14">
      <p:transition spd="slow" p14:dur="2000">
        <p:blinds dir="vert"/>
      </p:transition>
    </mc:Choice>
    <mc:Fallback>
      <p:transition spd="slow">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683568" y="481236"/>
            <a:ext cx="2592288" cy="400110"/>
          </a:xfrm>
          <a:prstGeom prst="rect">
            <a:avLst/>
          </a:prstGeom>
          <a:noFill/>
          <a:ln w="9525">
            <a:noFill/>
            <a:miter lim="800000"/>
            <a:headEnd/>
            <a:tailEnd/>
          </a:ln>
        </p:spPr>
        <p:txBody>
          <a:bodyPr wrap="square">
            <a:spAutoFit/>
          </a:bodyPr>
          <a:lstStyle/>
          <a:p>
            <a:pPr lvl="0">
              <a:defRPr/>
            </a:pPr>
            <a:r>
              <a:rPr lang="en-US" altLang="zh-CN" sz="2000" b="1" kern="0" dirty="0">
                <a:solidFill>
                  <a:schemeClr val="tx2">
                    <a:lumMod val="75000"/>
                  </a:schemeClr>
                </a:solidFill>
                <a:latin typeface="微软雅黑" pitchFamily="34" charset="-122"/>
                <a:ea typeface="微软雅黑" pitchFamily="34" charset="-122"/>
              </a:rPr>
              <a:t>Encoding</a:t>
            </a:r>
            <a:endParaRPr lang="zh-CN" altLang="en-US" sz="2000" b="1" kern="0" dirty="0">
              <a:solidFill>
                <a:schemeClr val="tx2">
                  <a:lumMod val="75000"/>
                </a:schemeClr>
              </a:solidFill>
              <a:latin typeface="微软雅黑" pitchFamily="34" charset="-122"/>
              <a:ea typeface="微软雅黑" pitchFamily="34" charset="-122"/>
            </a:endParaRPr>
          </a:p>
        </p:txBody>
      </p:sp>
      <p:sp>
        <p:nvSpPr>
          <p:cNvPr id="3" name="矩形 2"/>
          <p:cNvSpPr/>
          <p:nvPr/>
        </p:nvSpPr>
        <p:spPr>
          <a:xfrm>
            <a:off x="251520" y="391475"/>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
          <p:cNvSpPr/>
          <p:nvPr/>
        </p:nvSpPr>
        <p:spPr>
          <a:xfrm>
            <a:off x="435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mc:AlternateContent xmlns:mc="http://schemas.openxmlformats.org/markup-compatibility/2006" xmlns:a14="http://schemas.microsoft.com/office/drawing/2010/main">
        <mc:Choice Requires="a14">
          <p:sp>
            <p:nvSpPr>
              <p:cNvPr id="10" name="矩形 1"/>
              <p:cNvSpPr>
                <a:spLocks noChangeArrowheads="1"/>
              </p:cNvSpPr>
              <p:nvPr/>
            </p:nvSpPr>
            <p:spPr bwMode="auto">
              <a:xfrm>
                <a:off x="4156807" y="1680345"/>
                <a:ext cx="4257593" cy="2502673"/>
              </a:xfrm>
              <a:prstGeom prst="rect">
                <a:avLst/>
              </a:prstGeom>
              <a:noFill/>
              <a:ln w="9525">
                <a:noFill/>
                <a:prstDash val="sysDash"/>
                <a:miter lim="800000"/>
                <a:headEnd/>
                <a:tailEnd/>
              </a:ln>
              <a:extLst>
                <a:ext uri="{909E8E84-426E-40DD-AFC4-6F175D3DCCD1}">
                  <a14:hiddenFill>
                    <a:solidFill>
                      <a:srgbClr val="FFFFFF"/>
                    </a:solidFill>
                  </a14:hiddenFill>
                </a:ext>
              </a:extLst>
            </p:spPr>
            <p:txBody>
              <a:bodyPr wrap="square">
                <a:spAutoFit/>
              </a:bodyPr>
              <a:lstStyle/>
              <a:p>
                <a:pPr marL="285750" indent="-285750" algn="just">
                  <a:lnSpc>
                    <a:spcPct val="150000"/>
                  </a:lnSpc>
                  <a:buFont typeface="Arial" panose="020B0604020202020204" pitchFamily="34" charset="0"/>
                  <a:buChar char="•"/>
                </a:pPr>
                <a:r>
                  <a:rPr lang="en-US" altLang="zh-CN" dirty="0"/>
                  <a:t>the house without any pools don’t means the value is missed. We think we should consider this kind of NULL as a specific feature. </a:t>
                </a:r>
              </a:p>
              <a:p>
                <a:pPr marL="285750" indent="-285750" algn="just">
                  <a:lnSpc>
                    <a:spcPct val="150000"/>
                  </a:lnSpc>
                  <a:buFont typeface="Arial" panose="020B0604020202020204" pitchFamily="34" charset="0"/>
                  <a:buChar char="•"/>
                </a:pPr>
                <a:endParaRPr lang="en-US" altLang="zh-CN" sz="1400" dirty="0">
                  <a:solidFill>
                    <a:schemeClr val="tx1">
                      <a:lumMod val="65000"/>
                      <a:lumOff val="35000"/>
                    </a:schemeClr>
                  </a:solidFill>
                  <a:latin typeface="微软雅黑" pitchFamily="34" charset="-122"/>
                  <a:ea typeface="微软雅黑" pitchFamily="34" charset="-122"/>
                </a:endParaRPr>
              </a:p>
              <a:p>
                <a:pPr marL="285750" indent="-285750" algn="just">
                  <a:lnSpc>
                    <a:spcPct val="150000"/>
                  </a:lnSpc>
                  <a:buFont typeface="Arial" panose="020B0604020202020204" pitchFamily="34" charset="0"/>
                  <a:buChar char="•"/>
                </a:pPr>
                <a:r>
                  <a:rPr lang="en-US" altLang="zh-CN" sz="1400" dirty="0"/>
                  <a:t>Num(</a:t>
                </a:r>
                <a:r>
                  <a:rPr lang="en-US" altLang="zh-CN" sz="1400" dirty="0" err="1"/>
                  <a:t>PoolQC</a:t>
                </a:r>
                <a:r>
                  <a:rPr lang="en-US" altLang="zh-CN" sz="1400" dirty="0"/>
                  <a:t> = ‘Null’) </a:t>
                </a:r>
                <a:r>
                  <a:rPr lang="en-US" altLang="zh-CN" sz="1600" dirty="0"/>
                  <a:t>=  </a:t>
                </a:r>
                <a14:m>
                  <m:oMath xmlns:m="http://schemas.openxmlformats.org/officeDocument/2006/math">
                    <m:f>
                      <m:fPr>
                        <m:ctrlPr>
                          <a:rPr lang="en-US" altLang="zh-CN" sz="1400" i="1">
                            <a:latin typeface="Cambria Math" panose="02040503050406030204" pitchFamily="18" charset="0"/>
                          </a:rPr>
                        </m:ctrlPr>
                      </m:fPr>
                      <m:num>
                        <m:r>
                          <a:rPr lang="en-US" altLang="zh-CN" sz="1400" b="0" i="1" smtClean="0">
                            <a:latin typeface="Cambria Math" panose="02040503050406030204" pitchFamily="18" charset="0"/>
                          </a:rPr>
                          <m:t>1804.04</m:t>
                        </m:r>
                        <m:r>
                          <a:rPr lang="en-US" altLang="zh-CN" sz="1400" i="1">
                            <a:latin typeface="Cambria Math" panose="02040503050406030204" pitchFamily="18" charset="0"/>
                          </a:rPr>
                          <m:t>−180921.1959</m:t>
                        </m:r>
                      </m:num>
                      <m:den>
                        <m:r>
                          <a:rPr lang="en-US" altLang="zh-CN" sz="1400" b="0" i="1" smtClean="0">
                            <a:latin typeface="Cambria Math" panose="02040503050406030204" pitchFamily="18" charset="0"/>
                          </a:rPr>
                          <m:t>78168.872519</m:t>
                        </m:r>
                      </m:den>
                    </m:f>
                  </m:oMath>
                </a14:m>
                <a:endParaRPr lang="zh-CN" altLang="en-US" sz="1400" dirty="0">
                  <a:solidFill>
                    <a:schemeClr val="tx1">
                      <a:lumMod val="65000"/>
                      <a:lumOff val="35000"/>
                    </a:schemeClr>
                  </a:solidFill>
                  <a:latin typeface="微软雅黑" pitchFamily="34" charset="-122"/>
                  <a:ea typeface="微软雅黑" pitchFamily="34" charset="-122"/>
                </a:endParaRPr>
              </a:p>
            </p:txBody>
          </p:sp>
        </mc:Choice>
        <mc:Fallback xmlns="">
          <p:sp>
            <p:nvSpPr>
              <p:cNvPr id="10" name="矩形 1"/>
              <p:cNvSpPr>
                <a:spLocks noRot="1" noChangeAspect="1" noMove="1" noResize="1" noEditPoints="1" noAdjustHandles="1" noChangeArrowheads="1" noChangeShapeType="1" noTextEdit="1"/>
              </p:cNvSpPr>
              <p:nvPr/>
            </p:nvSpPr>
            <p:spPr bwMode="auto">
              <a:xfrm>
                <a:off x="4156807" y="1680345"/>
                <a:ext cx="4257593" cy="2502673"/>
              </a:xfrm>
              <a:prstGeom prst="rect">
                <a:avLst/>
              </a:prstGeom>
              <a:blipFill>
                <a:blip r:embed="rId3"/>
                <a:stretch>
                  <a:fillRect l="-1003" r="-1146" b="-976"/>
                </a:stretch>
              </a:blipFill>
              <a:ln w="9525">
                <a:noFill/>
                <a:prstDash val="sysDash"/>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sp>
        <p:nvSpPr>
          <p:cNvPr id="11" name="L 形 10"/>
          <p:cNvSpPr/>
          <p:nvPr/>
        </p:nvSpPr>
        <p:spPr>
          <a:xfrm rot="5400000">
            <a:off x="4014455" y="1709375"/>
            <a:ext cx="343914" cy="285854"/>
          </a:xfrm>
          <a:prstGeom prst="corner">
            <a:avLst>
              <a:gd name="adj1" fmla="val 25014"/>
              <a:gd name="adj2" fmla="val 23544"/>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L 形 11"/>
          <p:cNvSpPr/>
          <p:nvPr/>
        </p:nvSpPr>
        <p:spPr>
          <a:xfrm rot="16200000">
            <a:off x="8208047" y="4035300"/>
            <a:ext cx="343914" cy="295436"/>
          </a:xfrm>
          <a:prstGeom prst="corner">
            <a:avLst>
              <a:gd name="adj1" fmla="val 25014"/>
              <a:gd name="adj2" fmla="val 23544"/>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a:extLst>
              <a:ext uri="{FF2B5EF4-FFF2-40B4-BE49-F238E27FC236}">
                <a16:creationId xmlns:a16="http://schemas.microsoft.com/office/drawing/2014/main" id="{2275B1F7-B8D7-9100-D99E-73A33ABFFEDA}"/>
              </a:ext>
            </a:extLst>
          </p:cNvPr>
          <p:cNvPicPr>
            <a:picLocks noChangeAspect="1"/>
          </p:cNvPicPr>
          <p:nvPr/>
        </p:nvPicPr>
        <p:blipFill rotWithShape="1">
          <a:blip r:embed="rId4">
            <a:extLst>
              <a:ext uri="{28A0092B-C50C-407E-A947-70E740481C1C}">
                <a14:useLocalDpi xmlns:a14="http://schemas.microsoft.com/office/drawing/2010/main" val="0"/>
              </a:ext>
            </a:extLst>
          </a:blip>
          <a:srcRect l="1800" t="14415" r="42463" b="-3243"/>
          <a:stretch/>
        </p:blipFill>
        <p:spPr>
          <a:xfrm>
            <a:off x="251520" y="1547106"/>
            <a:ext cx="3766123" cy="1800200"/>
          </a:xfrm>
          <a:prstGeom prst="rect">
            <a:avLst/>
          </a:prstGeom>
        </p:spPr>
      </p:pic>
      <p:pic>
        <p:nvPicPr>
          <p:cNvPr id="8" name="图片 7" descr="文本&#10;&#10;描述已自动生成">
            <a:extLst>
              <a:ext uri="{FF2B5EF4-FFF2-40B4-BE49-F238E27FC236}">
                <a16:creationId xmlns:a16="http://schemas.microsoft.com/office/drawing/2014/main" id="{18A68946-AADA-F8A4-E83F-A2F4772827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179" y="3649588"/>
            <a:ext cx="2858717" cy="1296144"/>
          </a:xfrm>
          <a:prstGeom prst="rect">
            <a:avLst/>
          </a:prstGeom>
        </p:spPr>
      </p:pic>
    </p:spTree>
    <p:extLst>
      <p:ext uri="{BB962C8B-B14F-4D97-AF65-F5344CB8AC3E}">
        <p14:creationId xmlns:p14="http://schemas.microsoft.com/office/powerpoint/2010/main" val="3735568863"/>
      </p:ext>
    </p:extLst>
  </p:cSld>
  <p:clrMapOvr>
    <a:masterClrMapping/>
  </p:clrMapOvr>
  <mc:AlternateContent xmlns:mc="http://schemas.openxmlformats.org/markup-compatibility/2006">
    <mc:Choice xmlns:p14="http://schemas.microsoft.com/office/powerpoint/2010/main" Requires="p14">
      <p:transition spd="slow" p14:dur="2000">
        <p:blinds dir="vert"/>
      </p:transition>
    </mc:Choice>
    <mc:Fallback>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AutoShape 291"/>
          <p:cNvSpPr>
            <a:spLocks noChangeArrowheads="1"/>
          </p:cNvSpPr>
          <p:nvPr/>
        </p:nvSpPr>
        <p:spPr bwMode="auto">
          <a:xfrm flipV="1">
            <a:off x="7391400" y="1920825"/>
            <a:ext cx="1752600" cy="1833563"/>
          </a:xfrm>
          <a:custGeom>
            <a:avLst/>
            <a:gdLst/>
            <a:ahLst/>
            <a:cxnLst/>
            <a:rect l="l" t="t" r="r" b="b"/>
            <a:pathLst>
              <a:path w="1752600" h="1295400">
                <a:moveTo>
                  <a:pt x="0" y="1295400"/>
                </a:moveTo>
                <a:lnTo>
                  <a:pt x="1752600" y="1295400"/>
                </a:lnTo>
                <a:lnTo>
                  <a:pt x="1752600" y="0"/>
                </a:lnTo>
                <a:lnTo>
                  <a:pt x="714154" y="0"/>
                </a:lnTo>
                <a:close/>
              </a:path>
            </a:pathLst>
          </a:custGeom>
          <a:solidFill>
            <a:srgbClr val="052E65"/>
          </a:solidFill>
          <a:ln>
            <a:noFill/>
          </a:ln>
          <a:effectLst/>
        </p:spPr>
        <p:txBody>
          <a:bodyPr wrap="none" anchor="ctr"/>
          <a:lstStyle/>
          <a:p>
            <a:endParaRPr lang="zh-CN" altLang="en-US">
              <a:solidFill>
                <a:schemeClr val="bg1"/>
              </a:solidFill>
            </a:endParaRPr>
          </a:p>
        </p:txBody>
      </p:sp>
      <p:sp>
        <p:nvSpPr>
          <p:cNvPr id="3" name="AutoShape 292"/>
          <p:cNvSpPr>
            <a:spLocks noChangeArrowheads="1"/>
          </p:cNvSpPr>
          <p:nvPr/>
        </p:nvSpPr>
        <p:spPr bwMode="auto">
          <a:xfrm flipV="1">
            <a:off x="0" y="1920825"/>
            <a:ext cx="4191000" cy="1833563"/>
          </a:xfrm>
          <a:custGeom>
            <a:avLst/>
            <a:gdLst/>
            <a:ahLst/>
            <a:cxnLst/>
            <a:rect l="l" t="t" r="r" b="b"/>
            <a:pathLst>
              <a:path w="4191000" h="1295400">
                <a:moveTo>
                  <a:pt x="0" y="1295400"/>
                </a:moveTo>
                <a:lnTo>
                  <a:pt x="3476846" y="1295400"/>
                </a:lnTo>
                <a:lnTo>
                  <a:pt x="4191000" y="0"/>
                </a:lnTo>
                <a:lnTo>
                  <a:pt x="0" y="0"/>
                </a:lnTo>
                <a:close/>
              </a:path>
            </a:pathLst>
          </a:custGeom>
          <a:solidFill>
            <a:srgbClr val="052E65"/>
          </a:solidFill>
          <a:ln>
            <a:noFill/>
          </a:ln>
          <a:effectLst/>
        </p:spPr>
        <p:txBody>
          <a:bodyPr wrap="none" anchor="ctr"/>
          <a:lstStyle/>
          <a:p>
            <a:endParaRPr lang="zh-CN" altLang="en-US">
              <a:solidFill>
                <a:schemeClr val="bg1"/>
              </a:solidFill>
            </a:endParaRPr>
          </a:p>
        </p:txBody>
      </p:sp>
      <p:sp>
        <p:nvSpPr>
          <p:cNvPr id="5" name="WordArt 294"/>
          <p:cNvSpPr>
            <a:spLocks noChangeArrowheads="1" noChangeShapeType="1" noTextEdit="1"/>
          </p:cNvSpPr>
          <p:nvPr/>
        </p:nvSpPr>
        <p:spPr bwMode="auto">
          <a:xfrm>
            <a:off x="516376" y="2648277"/>
            <a:ext cx="2232368" cy="415818"/>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nchor="ctr"/>
          <a:lstStyle/>
          <a:p>
            <a:pPr algn="ctr"/>
            <a:r>
              <a:rPr lang="en-US" altLang="zh-CN" sz="2800" b="1" kern="10" dirty="0">
                <a:solidFill>
                  <a:schemeClr val="bg1"/>
                </a:solidFill>
                <a:latin typeface="微软雅黑" pitchFamily="34" charset="-122"/>
                <a:ea typeface="微软雅黑" pitchFamily="34" charset="-122"/>
              </a:rPr>
              <a:t>   CONTENTS   </a:t>
            </a:r>
            <a:endParaRPr lang="zh-CN" altLang="en-US" sz="2800" b="1" kern="10" dirty="0">
              <a:solidFill>
                <a:schemeClr val="bg1"/>
              </a:solidFill>
              <a:latin typeface="微软雅黑" pitchFamily="34" charset="-122"/>
              <a:ea typeface="微软雅黑" pitchFamily="34" charset="-122"/>
            </a:endParaRPr>
          </a:p>
        </p:txBody>
      </p:sp>
      <p:sp>
        <p:nvSpPr>
          <p:cNvPr id="6" name="WordArt 20"/>
          <p:cNvSpPr>
            <a:spLocks noChangeArrowheads="1" noChangeShapeType="1" noTextEdit="1"/>
          </p:cNvSpPr>
          <p:nvPr/>
        </p:nvSpPr>
        <p:spPr bwMode="auto">
          <a:xfrm>
            <a:off x="3635896" y="1491580"/>
            <a:ext cx="228600" cy="457200"/>
          </a:xfrm>
          <a:prstGeom prst="rect">
            <a:avLst/>
          </a:prstGeom>
          <a:extLst>
            <a:ext uri="{91240B29-F687-4F45-9708-019B960494DF}">
              <a14:hiddenLine xmlns:a14="http://schemas.microsoft.com/office/drawing/2010/main" w="3175">
                <a:solidFill>
                  <a:srgbClr val="0875F8"/>
                </a:solidFill>
                <a:round/>
                <a:headEnd/>
                <a:tailEnd/>
              </a14:hiddenLine>
            </a:ext>
          </a:extLst>
        </p:spPr>
        <p:txBody>
          <a:bodyPr wrap="none" fromWordArt="1">
            <a:prstTxWarp prst="textPlain">
              <a:avLst>
                <a:gd name="adj" fmla="val 50000"/>
              </a:avLst>
            </a:prstTxWarp>
          </a:bodyPr>
          <a:lstStyle/>
          <a:p>
            <a:r>
              <a:rPr lang="en-US" altLang="zh-CN" sz="3600" b="1" kern="10" dirty="0">
                <a:solidFill>
                  <a:srgbClr val="052E65"/>
                </a:solidFill>
                <a:latin typeface="Arial"/>
                <a:cs typeface="Arial"/>
              </a:rPr>
              <a:t>1</a:t>
            </a:r>
            <a:endParaRPr lang="zh-CN" altLang="en-US" sz="3600" b="1" kern="10" dirty="0">
              <a:solidFill>
                <a:srgbClr val="052E65"/>
              </a:solidFill>
              <a:latin typeface="Arial"/>
              <a:cs typeface="Arial"/>
            </a:endParaRPr>
          </a:p>
        </p:txBody>
      </p:sp>
      <p:sp>
        <p:nvSpPr>
          <p:cNvPr id="7" name="Rectangle 22"/>
          <p:cNvSpPr>
            <a:spLocks noChangeArrowheads="1"/>
          </p:cNvSpPr>
          <p:nvPr/>
        </p:nvSpPr>
        <p:spPr bwMode="auto">
          <a:xfrm>
            <a:off x="4093096" y="1489348"/>
            <a:ext cx="3935288"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fontAlgn="base" hangingPunct="1">
              <a:lnSpc>
                <a:spcPct val="120000"/>
              </a:lnSpc>
              <a:buClrTx/>
              <a:buSzTx/>
            </a:pPr>
            <a:r>
              <a:rPr lang="en-US" altLang="zh-CN" sz="2000" b="1" dirty="0">
                <a:solidFill>
                  <a:srgbClr val="052E65"/>
                </a:solidFill>
                <a:latin typeface="微软雅黑" pitchFamily="34" charset="-122"/>
                <a:ea typeface="微软雅黑" pitchFamily="34" charset="-122"/>
              </a:rPr>
              <a:t>Data  Visualization</a:t>
            </a:r>
            <a:endParaRPr lang="zh-CN" altLang="en-US" sz="2000" b="1" dirty="0">
              <a:solidFill>
                <a:srgbClr val="052E65"/>
              </a:solidFill>
              <a:latin typeface="微软雅黑" pitchFamily="34" charset="-122"/>
              <a:ea typeface="微软雅黑" pitchFamily="34" charset="-122"/>
            </a:endParaRPr>
          </a:p>
        </p:txBody>
      </p:sp>
      <p:sp>
        <p:nvSpPr>
          <p:cNvPr id="8" name="WordArt 20"/>
          <p:cNvSpPr>
            <a:spLocks noChangeArrowheads="1" noChangeShapeType="1" noTextEdit="1"/>
          </p:cNvSpPr>
          <p:nvPr/>
        </p:nvSpPr>
        <p:spPr bwMode="auto">
          <a:xfrm>
            <a:off x="3940696" y="2177380"/>
            <a:ext cx="304800" cy="457200"/>
          </a:xfrm>
          <a:prstGeom prst="rect">
            <a:avLst/>
          </a:prstGeom>
          <a:extLst>
            <a:ext uri="{91240B29-F687-4F45-9708-019B960494DF}">
              <a14:hiddenLine xmlns:a14="http://schemas.microsoft.com/office/drawing/2010/main" w="3175">
                <a:solidFill>
                  <a:srgbClr val="0875F8"/>
                </a:solidFill>
                <a:round/>
                <a:headEnd/>
                <a:tailEnd/>
              </a14:hiddenLine>
            </a:ext>
          </a:extLst>
        </p:spPr>
        <p:txBody>
          <a:bodyPr wrap="none" fromWordArt="1">
            <a:prstTxWarp prst="textPlain">
              <a:avLst>
                <a:gd name="adj" fmla="val 50000"/>
              </a:avLst>
            </a:prstTxWarp>
          </a:bodyPr>
          <a:lstStyle/>
          <a:p>
            <a:r>
              <a:rPr lang="en-US" altLang="zh-CN" sz="3600" b="1" kern="10">
                <a:solidFill>
                  <a:srgbClr val="052E65"/>
                </a:solidFill>
                <a:latin typeface="Arial"/>
                <a:cs typeface="Arial"/>
              </a:rPr>
              <a:t>2</a:t>
            </a:r>
            <a:endParaRPr lang="zh-CN" altLang="en-US" sz="3600" b="1" kern="10">
              <a:solidFill>
                <a:srgbClr val="052E65"/>
              </a:solidFill>
              <a:latin typeface="Arial"/>
              <a:cs typeface="Arial"/>
            </a:endParaRPr>
          </a:p>
        </p:txBody>
      </p:sp>
      <p:sp>
        <p:nvSpPr>
          <p:cNvPr id="9" name="Rectangle 22"/>
          <p:cNvSpPr>
            <a:spLocks noChangeArrowheads="1"/>
          </p:cNvSpPr>
          <p:nvPr/>
        </p:nvSpPr>
        <p:spPr bwMode="auto">
          <a:xfrm>
            <a:off x="4397896" y="2175148"/>
            <a:ext cx="2971800"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lnSpc>
                <a:spcPct val="120000"/>
              </a:lnSpc>
              <a:buClrTx/>
              <a:buSzTx/>
            </a:pPr>
            <a:r>
              <a:rPr lang="en-US" altLang="zh-CN" sz="2000" b="1" dirty="0">
                <a:solidFill>
                  <a:srgbClr val="052E65"/>
                </a:solidFill>
                <a:latin typeface="微软雅黑" pitchFamily="34" charset="-122"/>
                <a:ea typeface="微软雅黑" pitchFamily="34" charset="-122"/>
              </a:rPr>
              <a:t>Feature Engineering</a:t>
            </a:r>
            <a:endParaRPr lang="zh-CN" altLang="en-US" sz="2000" b="1" dirty="0">
              <a:solidFill>
                <a:srgbClr val="052E65"/>
              </a:solidFill>
              <a:latin typeface="微软雅黑" pitchFamily="34" charset="-122"/>
              <a:ea typeface="微软雅黑" pitchFamily="34" charset="-122"/>
            </a:endParaRPr>
          </a:p>
        </p:txBody>
      </p:sp>
      <p:sp>
        <p:nvSpPr>
          <p:cNvPr id="10" name="WordArt 20"/>
          <p:cNvSpPr>
            <a:spLocks noChangeArrowheads="1" noChangeShapeType="1" noTextEdit="1"/>
          </p:cNvSpPr>
          <p:nvPr/>
        </p:nvSpPr>
        <p:spPr bwMode="auto">
          <a:xfrm>
            <a:off x="4321696" y="2858418"/>
            <a:ext cx="304800" cy="457200"/>
          </a:xfrm>
          <a:prstGeom prst="rect">
            <a:avLst/>
          </a:prstGeom>
          <a:extLst>
            <a:ext uri="{91240B29-F687-4F45-9708-019B960494DF}">
              <a14:hiddenLine xmlns:a14="http://schemas.microsoft.com/office/drawing/2010/main" w="3175">
                <a:solidFill>
                  <a:srgbClr val="0875F8"/>
                </a:solidFill>
                <a:round/>
                <a:headEnd/>
                <a:tailEnd/>
              </a14:hiddenLine>
            </a:ext>
          </a:extLst>
        </p:spPr>
        <p:txBody>
          <a:bodyPr wrap="none" fromWordArt="1">
            <a:prstTxWarp prst="textPlain">
              <a:avLst>
                <a:gd name="adj" fmla="val 50000"/>
              </a:avLst>
            </a:prstTxWarp>
          </a:bodyPr>
          <a:lstStyle/>
          <a:p>
            <a:r>
              <a:rPr lang="en-US" altLang="zh-CN" sz="3600" b="1" kern="10">
                <a:solidFill>
                  <a:srgbClr val="052E65"/>
                </a:solidFill>
                <a:latin typeface="Arial"/>
                <a:cs typeface="Arial"/>
              </a:rPr>
              <a:t>3</a:t>
            </a:r>
            <a:endParaRPr lang="zh-CN" altLang="en-US" sz="3600" b="1" kern="10">
              <a:solidFill>
                <a:srgbClr val="052E65"/>
              </a:solidFill>
              <a:latin typeface="Arial"/>
              <a:cs typeface="Arial"/>
            </a:endParaRPr>
          </a:p>
        </p:txBody>
      </p:sp>
      <p:sp>
        <p:nvSpPr>
          <p:cNvPr id="11" name="Rectangle 22"/>
          <p:cNvSpPr>
            <a:spLocks noChangeArrowheads="1"/>
          </p:cNvSpPr>
          <p:nvPr/>
        </p:nvSpPr>
        <p:spPr bwMode="auto">
          <a:xfrm>
            <a:off x="4778896" y="2856186"/>
            <a:ext cx="2971800"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lnSpc>
                <a:spcPct val="120000"/>
              </a:lnSpc>
              <a:buClrTx/>
              <a:buSzTx/>
            </a:pPr>
            <a:r>
              <a:rPr lang="en-US" altLang="zh-CN" sz="2000" b="1" dirty="0">
                <a:solidFill>
                  <a:srgbClr val="052E65"/>
                </a:solidFill>
                <a:latin typeface="微软雅黑" pitchFamily="34" charset="-122"/>
                <a:ea typeface="微软雅黑" pitchFamily="34" charset="-122"/>
              </a:rPr>
              <a:t>Modelling</a:t>
            </a:r>
            <a:endParaRPr lang="zh-CN" altLang="en-US" sz="2000" b="1" dirty="0">
              <a:solidFill>
                <a:srgbClr val="052E65"/>
              </a:solidFill>
              <a:latin typeface="微软雅黑" pitchFamily="34" charset="-122"/>
              <a:ea typeface="微软雅黑" pitchFamily="34" charset="-122"/>
            </a:endParaRPr>
          </a:p>
        </p:txBody>
      </p:sp>
      <p:sp>
        <p:nvSpPr>
          <p:cNvPr id="12" name="WordArt 20"/>
          <p:cNvSpPr>
            <a:spLocks noChangeArrowheads="1" noChangeShapeType="1" noTextEdit="1"/>
          </p:cNvSpPr>
          <p:nvPr/>
        </p:nvSpPr>
        <p:spPr bwMode="auto">
          <a:xfrm>
            <a:off x="4702696" y="3553743"/>
            <a:ext cx="304800" cy="457200"/>
          </a:xfrm>
          <a:prstGeom prst="rect">
            <a:avLst/>
          </a:prstGeom>
          <a:extLst>
            <a:ext uri="{91240B29-F687-4F45-9708-019B960494DF}">
              <a14:hiddenLine xmlns:a14="http://schemas.microsoft.com/office/drawing/2010/main" w="3175">
                <a:solidFill>
                  <a:srgbClr val="0875F8"/>
                </a:solidFill>
                <a:round/>
                <a:headEnd/>
                <a:tailEnd/>
              </a14:hiddenLine>
            </a:ext>
          </a:extLst>
        </p:spPr>
        <p:txBody>
          <a:bodyPr wrap="none" fromWordArt="1">
            <a:prstTxWarp prst="textPlain">
              <a:avLst>
                <a:gd name="adj" fmla="val 50000"/>
              </a:avLst>
            </a:prstTxWarp>
          </a:bodyPr>
          <a:lstStyle/>
          <a:p>
            <a:r>
              <a:rPr lang="en-US" altLang="zh-CN" sz="3600" b="1" kern="10">
                <a:solidFill>
                  <a:srgbClr val="052E65"/>
                </a:solidFill>
                <a:latin typeface="Arial"/>
                <a:cs typeface="Arial"/>
              </a:rPr>
              <a:t>4</a:t>
            </a:r>
            <a:endParaRPr lang="zh-CN" altLang="en-US" sz="3600" b="1" kern="10">
              <a:solidFill>
                <a:srgbClr val="052E65"/>
              </a:solidFill>
              <a:latin typeface="Arial"/>
              <a:cs typeface="Arial"/>
            </a:endParaRPr>
          </a:p>
        </p:txBody>
      </p:sp>
      <p:sp>
        <p:nvSpPr>
          <p:cNvPr id="13" name="Rectangle 22"/>
          <p:cNvSpPr>
            <a:spLocks noChangeArrowheads="1"/>
          </p:cNvSpPr>
          <p:nvPr/>
        </p:nvSpPr>
        <p:spPr bwMode="auto">
          <a:xfrm>
            <a:off x="5236096" y="3514304"/>
            <a:ext cx="2971800"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lnSpc>
                <a:spcPct val="120000"/>
              </a:lnSpc>
              <a:buClrTx/>
              <a:buSzTx/>
            </a:pPr>
            <a:r>
              <a:rPr lang="en-US" altLang="zh-CN" sz="2000" b="1" dirty="0">
                <a:solidFill>
                  <a:srgbClr val="052E65"/>
                </a:solidFill>
                <a:latin typeface="微软雅黑" pitchFamily="34" charset="-122"/>
                <a:ea typeface="微软雅黑" pitchFamily="34" charset="-122"/>
              </a:rPr>
              <a:t>Conclusion</a:t>
            </a:r>
            <a:endParaRPr lang="zh-CN" altLang="en-US" sz="2000" b="1" dirty="0">
              <a:solidFill>
                <a:srgbClr val="052E65"/>
              </a:solidFill>
              <a:latin typeface="微软雅黑" pitchFamily="34" charset="-122"/>
              <a:ea typeface="微软雅黑" pitchFamily="34" charset="-122"/>
            </a:endParaRPr>
          </a:p>
        </p:txBody>
      </p:sp>
    </p:spTree>
    <p:extLst>
      <p:ext uri="{BB962C8B-B14F-4D97-AF65-F5344CB8AC3E}">
        <p14:creationId xmlns:p14="http://schemas.microsoft.com/office/powerpoint/2010/main" val="1076465578"/>
      </p:ext>
    </p:extLst>
  </p:cSld>
  <p:clrMapOvr>
    <a:masterClrMapping/>
  </p:clrMapOvr>
  <mc:AlternateContent xmlns:mc="http://schemas.openxmlformats.org/markup-compatibility/2006">
    <mc:Choice xmlns:p14="http://schemas.microsoft.com/office/powerpoint/2010/main" Requires="p14">
      <p:transition spd="slow" p14:dur="20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par>
                                <p:cTn id="13" presetID="34"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from="(-#ppt_w/2)" to="(#ppt_x)" calcmode="lin" valueType="num">
                                      <p:cBhvr>
                                        <p:cTn id="15" dur="600" fill="hold">
                                          <p:stCondLst>
                                            <p:cond delay="0"/>
                                          </p:stCondLst>
                                        </p:cTn>
                                        <p:tgtEl>
                                          <p:spTgt spid="5"/>
                                        </p:tgtEl>
                                        <p:attrNameLst>
                                          <p:attrName>ppt_x</p:attrName>
                                        </p:attrNameLst>
                                      </p:cBhvr>
                                    </p:anim>
                                    <p:anim from="0" to="-1.0" calcmode="lin" valueType="num">
                                      <p:cBhvr>
                                        <p:cTn id="16" dur="200" decel="50000" autoRev="1" fill="hold">
                                          <p:stCondLst>
                                            <p:cond delay="600"/>
                                          </p:stCondLst>
                                        </p:cTn>
                                        <p:tgtEl>
                                          <p:spTgt spid="5"/>
                                        </p:tgtEl>
                                        <p:attrNameLst>
                                          <p:attrName>xshear</p:attrName>
                                        </p:attrNameLst>
                                      </p:cBhvr>
                                    </p:anim>
                                    <p:animScale>
                                      <p:cBhvr>
                                        <p:cTn id="17" dur="200" decel="100000" autoRev="1" fill="hold">
                                          <p:stCondLst>
                                            <p:cond delay="600"/>
                                          </p:stCondLst>
                                        </p:cTn>
                                        <p:tgtEl>
                                          <p:spTgt spid="5"/>
                                        </p:tgtEl>
                                      </p:cBhvr>
                                      <p:from x="100000" y="100000"/>
                                      <p:to x="80000" y="100000"/>
                                    </p:animScale>
                                    <p:anim by="(#ppt_h/3+#ppt_w*0.1)" calcmode="lin" valueType="num">
                                      <p:cBhvr additive="sum">
                                        <p:cTn id="18" dur="200" decel="100000" autoRev="1" fill="hold">
                                          <p:stCondLst>
                                            <p:cond delay="600"/>
                                          </p:stCondLst>
                                        </p:cTn>
                                        <p:tgtEl>
                                          <p:spTgt spid="5"/>
                                        </p:tgtEl>
                                        <p:attrNameLst>
                                          <p:attrName>ppt_x</p:attrName>
                                        </p:attrNameLst>
                                      </p:cBhvr>
                                    </p:anim>
                                  </p:childTnLst>
                                </p:cTn>
                              </p:par>
                            </p:childTnLst>
                          </p:cTn>
                        </p:par>
                        <p:par>
                          <p:cTn id="19" fill="hold">
                            <p:stCondLst>
                              <p:cond delay="1000"/>
                            </p:stCondLst>
                            <p:childTnLst>
                              <p:par>
                                <p:cTn id="20" presetID="49" presetClass="entr" presetSubtype="0" decel="10000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 calcmode="lin" valueType="num">
                                      <p:cBhvr>
                                        <p:cTn id="24" dur="500" fill="hold"/>
                                        <p:tgtEl>
                                          <p:spTgt spid="6"/>
                                        </p:tgtEl>
                                        <p:attrNameLst>
                                          <p:attrName>style.rotation</p:attrName>
                                        </p:attrNameLst>
                                      </p:cBhvr>
                                      <p:tavLst>
                                        <p:tav tm="0">
                                          <p:val>
                                            <p:fltVal val="360"/>
                                          </p:val>
                                        </p:tav>
                                        <p:tav tm="100000">
                                          <p:val>
                                            <p:fltVal val="0"/>
                                          </p:val>
                                        </p:tav>
                                      </p:tavLst>
                                    </p:anim>
                                    <p:animEffect transition="in" filter="fade">
                                      <p:cBhvr>
                                        <p:cTn id="25" dur="500"/>
                                        <p:tgtEl>
                                          <p:spTgt spid="6"/>
                                        </p:tgtEl>
                                      </p:cBhvr>
                                    </p:animEffect>
                                  </p:childTnLst>
                                </p:cTn>
                              </p:par>
                              <p:par>
                                <p:cTn id="26" presetID="42"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par>
                          <p:cTn id="31" fill="hold">
                            <p:stCondLst>
                              <p:cond delay="2000"/>
                            </p:stCondLst>
                            <p:childTnLst>
                              <p:par>
                                <p:cTn id="32" presetID="49" presetClass="entr" presetSubtype="0" decel="100000"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p:cTn id="34" dur="500" fill="hold"/>
                                        <p:tgtEl>
                                          <p:spTgt spid="8"/>
                                        </p:tgtEl>
                                        <p:attrNameLst>
                                          <p:attrName>ppt_w</p:attrName>
                                        </p:attrNameLst>
                                      </p:cBhvr>
                                      <p:tavLst>
                                        <p:tav tm="0">
                                          <p:val>
                                            <p:fltVal val="0"/>
                                          </p:val>
                                        </p:tav>
                                        <p:tav tm="100000">
                                          <p:val>
                                            <p:strVal val="#ppt_w"/>
                                          </p:val>
                                        </p:tav>
                                      </p:tavLst>
                                    </p:anim>
                                    <p:anim calcmode="lin" valueType="num">
                                      <p:cBhvr>
                                        <p:cTn id="35" dur="500" fill="hold"/>
                                        <p:tgtEl>
                                          <p:spTgt spid="8"/>
                                        </p:tgtEl>
                                        <p:attrNameLst>
                                          <p:attrName>ppt_h</p:attrName>
                                        </p:attrNameLst>
                                      </p:cBhvr>
                                      <p:tavLst>
                                        <p:tav tm="0">
                                          <p:val>
                                            <p:fltVal val="0"/>
                                          </p:val>
                                        </p:tav>
                                        <p:tav tm="100000">
                                          <p:val>
                                            <p:strVal val="#ppt_h"/>
                                          </p:val>
                                        </p:tav>
                                      </p:tavLst>
                                    </p:anim>
                                    <p:anim calcmode="lin" valueType="num">
                                      <p:cBhvr>
                                        <p:cTn id="36" dur="500" fill="hold"/>
                                        <p:tgtEl>
                                          <p:spTgt spid="8"/>
                                        </p:tgtEl>
                                        <p:attrNameLst>
                                          <p:attrName>style.rotation</p:attrName>
                                        </p:attrNameLst>
                                      </p:cBhvr>
                                      <p:tavLst>
                                        <p:tav tm="0">
                                          <p:val>
                                            <p:fltVal val="360"/>
                                          </p:val>
                                        </p:tav>
                                        <p:tav tm="100000">
                                          <p:val>
                                            <p:fltVal val="0"/>
                                          </p:val>
                                        </p:tav>
                                      </p:tavLst>
                                    </p:anim>
                                    <p:animEffect transition="in" filter="fade">
                                      <p:cBhvr>
                                        <p:cTn id="37" dur="500"/>
                                        <p:tgtEl>
                                          <p:spTgt spid="8"/>
                                        </p:tgtEl>
                                      </p:cBhvr>
                                    </p:animEffect>
                                  </p:childTnLst>
                                </p:cTn>
                              </p:par>
                              <p:par>
                                <p:cTn id="38" presetID="42" presetClass="entr" presetSubtype="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1000"/>
                                        <p:tgtEl>
                                          <p:spTgt spid="9"/>
                                        </p:tgtEl>
                                      </p:cBhvr>
                                    </p:animEffect>
                                    <p:anim calcmode="lin" valueType="num">
                                      <p:cBhvr>
                                        <p:cTn id="41" dur="1000" fill="hold"/>
                                        <p:tgtEl>
                                          <p:spTgt spid="9"/>
                                        </p:tgtEl>
                                        <p:attrNameLst>
                                          <p:attrName>ppt_x</p:attrName>
                                        </p:attrNameLst>
                                      </p:cBhvr>
                                      <p:tavLst>
                                        <p:tav tm="0">
                                          <p:val>
                                            <p:strVal val="#ppt_x"/>
                                          </p:val>
                                        </p:tav>
                                        <p:tav tm="100000">
                                          <p:val>
                                            <p:strVal val="#ppt_x"/>
                                          </p:val>
                                        </p:tav>
                                      </p:tavLst>
                                    </p:anim>
                                    <p:anim calcmode="lin" valueType="num">
                                      <p:cBhvr>
                                        <p:cTn id="42" dur="1000" fill="hold"/>
                                        <p:tgtEl>
                                          <p:spTgt spid="9"/>
                                        </p:tgtEl>
                                        <p:attrNameLst>
                                          <p:attrName>ppt_y</p:attrName>
                                        </p:attrNameLst>
                                      </p:cBhvr>
                                      <p:tavLst>
                                        <p:tav tm="0">
                                          <p:val>
                                            <p:strVal val="#ppt_y+.1"/>
                                          </p:val>
                                        </p:tav>
                                        <p:tav tm="100000">
                                          <p:val>
                                            <p:strVal val="#ppt_y"/>
                                          </p:val>
                                        </p:tav>
                                      </p:tavLst>
                                    </p:anim>
                                  </p:childTnLst>
                                </p:cTn>
                              </p:par>
                            </p:childTnLst>
                          </p:cTn>
                        </p:par>
                        <p:par>
                          <p:cTn id="43" fill="hold">
                            <p:stCondLst>
                              <p:cond delay="3000"/>
                            </p:stCondLst>
                            <p:childTnLst>
                              <p:par>
                                <p:cTn id="44" presetID="49" presetClass="entr" presetSubtype="0" decel="100000"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p:cTn id="46" dur="500" fill="hold"/>
                                        <p:tgtEl>
                                          <p:spTgt spid="10"/>
                                        </p:tgtEl>
                                        <p:attrNameLst>
                                          <p:attrName>ppt_w</p:attrName>
                                        </p:attrNameLst>
                                      </p:cBhvr>
                                      <p:tavLst>
                                        <p:tav tm="0">
                                          <p:val>
                                            <p:fltVal val="0"/>
                                          </p:val>
                                        </p:tav>
                                        <p:tav tm="100000">
                                          <p:val>
                                            <p:strVal val="#ppt_w"/>
                                          </p:val>
                                        </p:tav>
                                      </p:tavLst>
                                    </p:anim>
                                    <p:anim calcmode="lin" valueType="num">
                                      <p:cBhvr>
                                        <p:cTn id="47" dur="500" fill="hold"/>
                                        <p:tgtEl>
                                          <p:spTgt spid="10"/>
                                        </p:tgtEl>
                                        <p:attrNameLst>
                                          <p:attrName>ppt_h</p:attrName>
                                        </p:attrNameLst>
                                      </p:cBhvr>
                                      <p:tavLst>
                                        <p:tav tm="0">
                                          <p:val>
                                            <p:fltVal val="0"/>
                                          </p:val>
                                        </p:tav>
                                        <p:tav tm="100000">
                                          <p:val>
                                            <p:strVal val="#ppt_h"/>
                                          </p:val>
                                        </p:tav>
                                      </p:tavLst>
                                    </p:anim>
                                    <p:anim calcmode="lin" valueType="num">
                                      <p:cBhvr>
                                        <p:cTn id="48" dur="500" fill="hold"/>
                                        <p:tgtEl>
                                          <p:spTgt spid="10"/>
                                        </p:tgtEl>
                                        <p:attrNameLst>
                                          <p:attrName>style.rotation</p:attrName>
                                        </p:attrNameLst>
                                      </p:cBhvr>
                                      <p:tavLst>
                                        <p:tav tm="0">
                                          <p:val>
                                            <p:fltVal val="360"/>
                                          </p:val>
                                        </p:tav>
                                        <p:tav tm="100000">
                                          <p:val>
                                            <p:fltVal val="0"/>
                                          </p:val>
                                        </p:tav>
                                      </p:tavLst>
                                    </p:anim>
                                    <p:animEffect transition="in" filter="fade">
                                      <p:cBhvr>
                                        <p:cTn id="49" dur="500"/>
                                        <p:tgtEl>
                                          <p:spTgt spid="10"/>
                                        </p:tgtEl>
                                      </p:cBhvr>
                                    </p:animEffect>
                                  </p:childTnLst>
                                </p:cTn>
                              </p:par>
                              <p:par>
                                <p:cTn id="50" presetID="42" presetClass="entr" presetSubtype="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1000"/>
                                        <p:tgtEl>
                                          <p:spTgt spid="11"/>
                                        </p:tgtEl>
                                      </p:cBhvr>
                                    </p:animEffect>
                                    <p:anim calcmode="lin" valueType="num">
                                      <p:cBhvr>
                                        <p:cTn id="53" dur="1000" fill="hold"/>
                                        <p:tgtEl>
                                          <p:spTgt spid="11"/>
                                        </p:tgtEl>
                                        <p:attrNameLst>
                                          <p:attrName>ppt_x</p:attrName>
                                        </p:attrNameLst>
                                      </p:cBhvr>
                                      <p:tavLst>
                                        <p:tav tm="0">
                                          <p:val>
                                            <p:strVal val="#ppt_x"/>
                                          </p:val>
                                        </p:tav>
                                        <p:tav tm="100000">
                                          <p:val>
                                            <p:strVal val="#ppt_x"/>
                                          </p:val>
                                        </p:tav>
                                      </p:tavLst>
                                    </p:anim>
                                    <p:anim calcmode="lin" valueType="num">
                                      <p:cBhvr>
                                        <p:cTn id="54" dur="1000" fill="hold"/>
                                        <p:tgtEl>
                                          <p:spTgt spid="11"/>
                                        </p:tgtEl>
                                        <p:attrNameLst>
                                          <p:attrName>ppt_y</p:attrName>
                                        </p:attrNameLst>
                                      </p:cBhvr>
                                      <p:tavLst>
                                        <p:tav tm="0">
                                          <p:val>
                                            <p:strVal val="#ppt_y+.1"/>
                                          </p:val>
                                        </p:tav>
                                        <p:tav tm="100000">
                                          <p:val>
                                            <p:strVal val="#ppt_y"/>
                                          </p:val>
                                        </p:tav>
                                      </p:tavLst>
                                    </p:anim>
                                  </p:childTnLst>
                                </p:cTn>
                              </p:par>
                            </p:childTnLst>
                          </p:cTn>
                        </p:par>
                        <p:par>
                          <p:cTn id="55" fill="hold">
                            <p:stCondLst>
                              <p:cond delay="4000"/>
                            </p:stCondLst>
                            <p:childTnLst>
                              <p:par>
                                <p:cTn id="56" presetID="49" presetClass="entr" presetSubtype="0" decel="100000" fill="hold" grpId="0" nodeType="afterEffect">
                                  <p:stCondLst>
                                    <p:cond delay="0"/>
                                  </p:stCondLst>
                                  <p:childTnLst>
                                    <p:set>
                                      <p:cBhvr>
                                        <p:cTn id="57" dur="1" fill="hold">
                                          <p:stCondLst>
                                            <p:cond delay="0"/>
                                          </p:stCondLst>
                                        </p:cTn>
                                        <p:tgtEl>
                                          <p:spTgt spid="12"/>
                                        </p:tgtEl>
                                        <p:attrNameLst>
                                          <p:attrName>style.visibility</p:attrName>
                                        </p:attrNameLst>
                                      </p:cBhvr>
                                      <p:to>
                                        <p:strVal val="visible"/>
                                      </p:to>
                                    </p:set>
                                    <p:anim calcmode="lin" valueType="num">
                                      <p:cBhvr>
                                        <p:cTn id="58" dur="500" fill="hold"/>
                                        <p:tgtEl>
                                          <p:spTgt spid="12"/>
                                        </p:tgtEl>
                                        <p:attrNameLst>
                                          <p:attrName>ppt_w</p:attrName>
                                        </p:attrNameLst>
                                      </p:cBhvr>
                                      <p:tavLst>
                                        <p:tav tm="0">
                                          <p:val>
                                            <p:fltVal val="0"/>
                                          </p:val>
                                        </p:tav>
                                        <p:tav tm="100000">
                                          <p:val>
                                            <p:strVal val="#ppt_w"/>
                                          </p:val>
                                        </p:tav>
                                      </p:tavLst>
                                    </p:anim>
                                    <p:anim calcmode="lin" valueType="num">
                                      <p:cBhvr>
                                        <p:cTn id="59" dur="500" fill="hold"/>
                                        <p:tgtEl>
                                          <p:spTgt spid="12"/>
                                        </p:tgtEl>
                                        <p:attrNameLst>
                                          <p:attrName>ppt_h</p:attrName>
                                        </p:attrNameLst>
                                      </p:cBhvr>
                                      <p:tavLst>
                                        <p:tav tm="0">
                                          <p:val>
                                            <p:fltVal val="0"/>
                                          </p:val>
                                        </p:tav>
                                        <p:tav tm="100000">
                                          <p:val>
                                            <p:strVal val="#ppt_h"/>
                                          </p:val>
                                        </p:tav>
                                      </p:tavLst>
                                    </p:anim>
                                    <p:anim calcmode="lin" valueType="num">
                                      <p:cBhvr>
                                        <p:cTn id="60" dur="500" fill="hold"/>
                                        <p:tgtEl>
                                          <p:spTgt spid="12"/>
                                        </p:tgtEl>
                                        <p:attrNameLst>
                                          <p:attrName>style.rotation</p:attrName>
                                        </p:attrNameLst>
                                      </p:cBhvr>
                                      <p:tavLst>
                                        <p:tav tm="0">
                                          <p:val>
                                            <p:fltVal val="360"/>
                                          </p:val>
                                        </p:tav>
                                        <p:tav tm="100000">
                                          <p:val>
                                            <p:fltVal val="0"/>
                                          </p:val>
                                        </p:tav>
                                      </p:tavLst>
                                    </p:anim>
                                    <p:animEffect transition="in" filter="fade">
                                      <p:cBhvr>
                                        <p:cTn id="61" dur="500"/>
                                        <p:tgtEl>
                                          <p:spTgt spid="12"/>
                                        </p:tgtEl>
                                      </p:cBhvr>
                                    </p:animEffect>
                                  </p:childTnLst>
                                </p:cTn>
                              </p:par>
                              <p:par>
                                <p:cTn id="62" presetID="42" presetClass="entr" presetSubtype="0" fill="hold" grpId="0" nodeType="with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fade">
                                      <p:cBhvr>
                                        <p:cTn id="64" dur="1000"/>
                                        <p:tgtEl>
                                          <p:spTgt spid="13"/>
                                        </p:tgtEl>
                                      </p:cBhvr>
                                    </p:animEffect>
                                    <p:anim calcmode="lin" valueType="num">
                                      <p:cBhvr>
                                        <p:cTn id="65" dur="1000" fill="hold"/>
                                        <p:tgtEl>
                                          <p:spTgt spid="13"/>
                                        </p:tgtEl>
                                        <p:attrNameLst>
                                          <p:attrName>ppt_x</p:attrName>
                                        </p:attrNameLst>
                                      </p:cBhvr>
                                      <p:tavLst>
                                        <p:tav tm="0">
                                          <p:val>
                                            <p:strVal val="#ppt_x"/>
                                          </p:val>
                                        </p:tav>
                                        <p:tav tm="100000">
                                          <p:val>
                                            <p:strVal val="#ppt_x"/>
                                          </p:val>
                                        </p:tav>
                                      </p:tavLst>
                                    </p:anim>
                                    <p:anim calcmode="lin" valueType="num">
                                      <p:cBhvr>
                                        <p:cTn id="6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p:bldP spid="6" grpId="0"/>
      <p:bldP spid="7" grpId="0"/>
      <p:bldP spid="8" grpId="0"/>
      <p:bldP spid="9" grpId="0"/>
      <p:bldP spid="10" grpId="0"/>
      <p:bldP spid="11" grpId="0"/>
      <p:bldP spid="12"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683568" y="481236"/>
            <a:ext cx="2592288" cy="400110"/>
          </a:xfrm>
          <a:prstGeom prst="rect">
            <a:avLst/>
          </a:prstGeom>
          <a:noFill/>
          <a:ln w="9525">
            <a:noFill/>
            <a:miter lim="800000"/>
            <a:headEnd/>
            <a:tailEnd/>
          </a:ln>
        </p:spPr>
        <p:txBody>
          <a:bodyPr wrap="square">
            <a:spAutoFit/>
          </a:bodyPr>
          <a:lstStyle/>
          <a:p>
            <a:pPr lvl="0">
              <a:defRPr/>
            </a:pPr>
            <a:r>
              <a:rPr lang="en-US" altLang="zh-CN" sz="2000" b="1" kern="0" dirty="0">
                <a:solidFill>
                  <a:schemeClr val="tx2">
                    <a:lumMod val="75000"/>
                  </a:schemeClr>
                </a:solidFill>
                <a:latin typeface="微软雅黑" pitchFamily="34" charset="-122"/>
                <a:ea typeface="微软雅黑" pitchFamily="34" charset="-122"/>
              </a:rPr>
              <a:t>Encoding</a:t>
            </a:r>
            <a:endParaRPr lang="zh-CN" altLang="en-US" sz="2000" b="1" kern="0" dirty="0">
              <a:solidFill>
                <a:schemeClr val="tx2">
                  <a:lumMod val="75000"/>
                </a:schemeClr>
              </a:solidFill>
              <a:latin typeface="微软雅黑" pitchFamily="34" charset="-122"/>
              <a:ea typeface="微软雅黑" pitchFamily="34" charset="-122"/>
            </a:endParaRPr>
          </a:p>
        </p:txBody>
      </p:sp>
      <p:sp>
        <p:nvSpPr>
          <p:cNvPr id="3" name="矩形 2"/>
          <p:cNvSpPr/>
          <p:nvPr/>
        </p:nvSpPr>
        <p:spPr>
          <a:xfrm>
            <a:off x="251520" y="391475"/>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
          <p:cNvSpPr/>
          <p:nvPr/>
        </p:nvSpPr>
        <p:spPr>
          <a:xfrm>
            <a:off x="435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任意多边形 4"/>
          <p:cNvSpPr/>
          <p:nvPr/>
        </p:nvSpPr>
        <p:spPr>
          <a:xfrm flipV="1">
            <a:off x="3461516" y="2771248"/>
            <a:ext cx="512695" cy="1174067"/>
          </a:xfrm>
          <a:custGeom>
            <a:avLst/>
            <a:gdLst>
              <a:gd name="connsiteX0" fmla="*/ 374574 w 374574"/>
              <a:gd name="connsiteY0" fmla="*/ 2291509 h 2291509"/>
              <a:gd name="connsiteX1" fmla="*/ 374574 w 374574"/>
              <a:gd name="connsiteY1" fmla="*/ 0 h 2291509"/>
              <a:gd name="connsiteX2" fmla="*/ 0 w 374574"/>
              <a:gd name="connsiteY2" fmla="*/ 0 h 2291509"/>
            </a:gdLst>
            <a:ahLst/>
            <a:cxnLst>
              <a:cxn ang="0">
                <a:pos x="connsiteX0" y="connsiteY0"/>
              </a:cxn>
              <a:cxn ang="0">
                <a:pos x="connsiteX1" y="connsiteY1"/>
              </a:cxn>
              <a:cxn ang="0">
                <a:pos x="connsiteX2" y="connsiteY2"/>
              </a:cxn>
            </a:cxnLst>
            <a:rect l="l" t="t" r="r" b="b"/>
            <a:pathLst>
              <a:path w="374574" h="2291509">
                <a:moveTo>
                  <a:pt x="374574" y="2291509"/>
                </a:moveTo>
                <a:lnTo>
                  <a:pt x="374574" y="0"/>
                </a:lnTo>
                <a:lnTo>
                  <a:pt x="0" y="0"/>
                </a:lnTo>
              </a:path>
            </a:pathLst>
          </a:custGeom>
          <a:ln w="6350">
            <a:solidFill>
              <a:srgbClr val="052E65"/>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txBody>
          <a:bodyPr lIns="93152" tIns="46576" rIns="93152" bIns="46576" anchor="ctr"/>
          <a:lstStyle/>
          <a:p>
            <a:pPr algn="ctr">
              <a:defRPr/>
            </a:pPr>
            <a:endParaRPr lang="zh-CN" altLang="en-US" dirty="0">
              <a:solidFill>
                <a:prstClr val="black"/>
              </a:solidFill>
            </a:endParaRPr>
          </a:p>
        </p:txBody>
      </p:sp>
      <p:sp>
        <p:nvSpPr>
          <p:cNvPr id="6" name="任意多边形 5"/>
          <p:cNvSpPr/>
          <p:nvPr/>
        </p:nvSpPr>
        <p:spPr>
          <a:xfrm flipH="1">
            <a:off x="4975337" y="1718467"/>
            <a:ext cx="512695" cy="1174067"/>
          </a:xfrm>
          <a:custGeom>
            <a:avLst/>
            <a:gdLst>
              <a:gd name="connsiteX0" fmla="*/ 374574 w 374574"/>
              <a:gd name="connsiteY0" fmla="*/ 2291509 h 2291509"/>
              <a:gd name="connsiteX1" fmla="*/ 374574 w 374574"/>
              <a:gd name="connsiteY1" fmla="*/ 0 h 2291509"/>
              <a:gd name="connsiteX2" fmla="*/ 0 w 374574"/>
              <a:gd name="connsiteY2" fmla="*/ 0 h 2291509"/>
            </a:gdLst>
            <a:ahLst/>
            <a:cxnLst>
              <a:cxn ang="0">
                <a:pos x="connsiteX0" y="connsiteY0"/>
              </a:cxn>
              <a:cxn ang="0">
                <a:pos x="connsiteX1" y="connsiteY1"/>
              </a:cxn>
              <a:cxn ang="0">
                <a:pos x="connsiteX2" y="connsiteY2"/>
              </a:cxn>
            </a:cxnLst>
            <a:rect l="l" t="t" r="r" b="b"/>
            <a:pathLst>
              <a:path w="374574" h="2291509">
                <a:moveTo>
                  <a:pt x="374574" y="2291509"/>
                </a:moveTo>
                <a:lnTo>
                  <a:pt x="374574" y="0"/>
                </a:lnTo>
                <a:lnTo>
                  <a:pt x="0" y="0"/>
                </a:lnTo>
              </a:path>
            </a:pathLst>
          </a:custGeom>
          <a:ln w="6350">
            <a:solidFill>
              <a:srgbClr val="052E65"/>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txBody>
          <a:bodyPr lIns="93152" tIns="46576" rIns="93152" bIns="46576" anchor="ctr"/>
          <a:lstStyle/>
          <a:p>
            <a:pPr algn="ctr">
              <a:defRPr/>
            </a:pPr>
            <a:endParaRPr lang="zh-CN" altLang="en-US" dirty="0">
              <a:solidFill>
                <a:prstClr val="black"/>
              </a:solidFill>
            </a:endParaRPr>
          </a:p>
        </p:txBody>
      </p:sp>
      <p:grpSp>
        <p:nvGrpSpPr>
          <p:cNvPr id="7" name="组合 6"/>
          <p:cNvGrpSpPr>
            <a:grpSpLocks/>
          </p:cNvGrpSpPr>
          <p:nvPr/>
        </p:nvGrpSpPr>
        <p:grpSpPr bwMode="auto">
          <a:xfrm>
            <a:off x="1043608" y="2012792"/>
            <a:ext cx="3593708" cy="1211263"/>
            <a:chOff x="1334679" y="2997346"/>
            <a:chExt cx="3527313" cy="1188323"/>
          </a:xfrm>
          <a:solidFill>
            <a:srgbClr val="052E65"/>
          </a:solidFill>
        </p:grpSpPr>
        <p:sp>
          <p:nvSpPr>
            <p:cNvPr id="8" name="Freeform 12"/>
            <p:cNvSpPr>
              <a:spLocks/>
            </p:cNvSpPr>
            <p:nvPr/>
          </p:nvSpPr>
          <p:spPr bwMode="auto">
            <a:xfrm>
              <a:off x="1334679" y="3528839"/>
              <a:ext cx="3527313" cy="640964"/>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connsiteX0" fmla="*/ 10254 w 10254"/>
                <a:gd name="connsiteY0" fmla="*/ 2963 h 6942"/>
                <a:gd name="connsiteX1" fmla="*/ 8889 w 10254"/>
                <a:gd name="connsiteY1" fmla="*/ 5082 h 6942"/>
                <a:gd name="connsiteX2" fmla="*/ 3375 w 10254"/>
                <a:gd name="connsiteY2" fmla="*/ 4354 h 6942"/>
                <a:gd name="connsiteX3" fmla="*/ 3836 w 10254"/>
                <a:gd name="connsiteY3" fmla="*/ 5877 h 6942"/>
                <a:gd name="connsiteX4" fmla="*/ 254 w 10254"/>
                <a:gd name="connsiteY4" fmla="*/ 6738 h 6942"/>
                <a:gd name="connsiteX5" fmla="*/ 287 w 10254"/>
                <a:gd name="connsiteY5" fmla="*/ 2803 h 6942"/>
                <a:gd name="connsiteX6" fmla="*/ 2470 w 10254"/>
                <a:gd name="connsiteY6" fmla="*/ 2235 h 6942"/>
                <a:gd name="connsiteX7" fmla="*/ 10254 w 10254"/>
                <a:gd name="connsiteY7" fmla="*/ 2963 h 6942"/>
                <a:gd name="connsiteX0" fmla="*/ 10000 w 10000"/>
                <a:gd name="connsiteY0" fmla="*/ 4267 h 9999"/>
                <a:gd name="connsiteX1" fmla="*/ 8669 w 10000"/>
                <a:gd name="connsiteY1" fmla="*/ 7320 h 9999"/>
                <a:gd name="connsiteX2" fmla="*/ 3291 w 10000"/>
                <a:gd name="connsiteY2" fmla="*/ 6271 h 9999"/>
                <a:gd name="connsiteX3" fmla="*/ 3741 w 10000"/>
                <a:gd name="connsiteY3" fmla="*/ 8465 h 9999"/>
                <a:gd name="connsiteX4" fmla="*/ 248 w 10000"/>
                <a:gd name="connsiteY4" fmla="*/ 9705 h 9999"/>
                <a:gd name="connsiteX5" fmla="*/ 280 w 10000"/>
                <a:gd name="connsiteY5" fmla="*/ 4037 h 9999"/>
                <a:gd name="connsiteX6" fmla="*/ 2409 w 10000"/>
                <a:gd name="connsiteY6" fmla="*/ 3219 h 9999"/>
                <a:gd name="connsiteX7" fmla="*/ 10000 w 10000"/>
                <a:gd name="connsiteY7" fmla="*/ 4267 h 9999"/>
                <a:gd name="connsiteX0" fmla="*/ 9753 w 9753"/>
                <a:gd name="connsiteY0" fmla="*/ 4267 h 10085"/>
                <a:gd name="connsiteX1" fmla="*/ 8422 w 9753"/>
                <a:gd name="connsiteY1" fmla="*/ 7321 h 10085"/>
                <a:gd name="connsiteX2" fmla="*/ 3044 w 9753"/>
                <a:gd name="connsiteY2" fmla="*/ 6272 h 10085"/>
                <a:gd name="connsiteX3" fmla="*/ 3494 w 9753"/>
                <a:gd name="connsiteY3" fmla="*/ 8466 h 10085"/>
                <a:gd name="connsiteX4" fmla="*/ 1 w 9753"/>
                <a:gd name="connsiteY4" fmla="*/ 9706 h 10085"/>
                <a:gd name="connsiteX5" fmla="*/ 33 w 9753"/>
                <a:gd name="connsiteY5" fmla="*/ 4037 h 10085"/>
                <a:gd name="connsiteX6" fmla="*/ 2162 w 9753"/>
                <a:gd name="connsiteY6" fmla="*/ 3219 h 10085"/>
                <a:gd name="connsiteX7" fmla="*/ 9753 w 9753"/>
                <a:gd name="connsiteY7" fmla="*/ 4267 h 10085"/>
                <a:gd name="connsiteX0" fmla="*/ 10000 w 10000"/>
                <a:gd name="connsiteY0" fmla="*/ 4231 h 9624"/>
                <a:gd name="connsiteX1" fmla="*/ 8635 w 10000"/>
                <a:gd name="connsiteY1" fmla="*/ 7259 h 9624"/>
                <a:gd name="connsiteX2" fmla="*/ 3121 w 10000"/>
                <a:gd name="connsiteY2" fmla="*/ 6219 h 9624"/>
                <a:gd name="connsiteX3" fmla="*/ 3582 w 10000"/>
                <a:gd name="connsiteY3" fmla="*/ 8395 h 9624"/>
                <a:gd name="connsiteX4" fmla="*/ 1 w 10000"/>
                <a:gd name="connsiteY4" fmla="*/ 9624 h 9624"/>
                <a:gd name="connsiteX5" fmla="*/ 34 w 10000"/>
                <a:gd name="connsiteY5" fmla="*/ 4003 h 9624"/>
                <a:gd name="connsiteX6" fmla="*/ 2217 w 10000"/>
                <a:gd name="connsiteY6" fmla="*/ 3192 h 9624"/>
                <a:gd name="connsiteX7" fmla="*/ 10000 w 10000"/>
                <a:gd name="connsiteY7" fmla="*/ 4231 h 9624"/>
                <a:gd name="connsiteX0" fmla="*/ 10258 w 10258"/>
                <a:gd name="connsiteY0" fmla="*/ 4487 h 10238"/>
                <a:gd name="connsiteX1" fmla="*/ 8893 w 10258"/>
                <a:gd name="connsiteY1" fmla="*/ 7634 h 10238"/>
                <a:gd name="connsiteX2" fmla="*/ 3379 w 10258"/>
                <a:gd name="connsiteY2" fmla="*/ 6553 h 10238"/>
                <a:gd name="connsiteX3" fmla="*/ 3840 w 10258"/>
                <a:gd name="connsiteY3" fmla="*/ 8814 h 10238"/>
                <a:gd name="connsiteX4" fmla="*/ 259 w 10258"/>
                <a:gd name="connsiteY4" fmla="*/ 10091 h 10238"/>
                <a:gd name="connsiteX5" fmla="*/ 278 w 10258"/>
                <a:gd name="connsiteY5" fmla="*/ 6434 h 10238"/>
                <a:gd name="connsiteX6" fmla="*/ 2475 w 10258"/>
                <a:gd name="connsiteY6" fmla="*/ 3408 h 10238"/>
                <a:gd name="connsiteX7" fmla="*/ 10258 w 10258"/>
                <a:gd name="connsiteY7" fmla="*/ 4487 h 10238"/>
                <a:gd name="connsiteX0" fmla="*/ 10012 w 10012"/>
                <a:gd name="connsiteY0" fmla="*/ 4487 h 10214"/>
                <a:gd name="connsiteX1" fmla="*/ 8647 w 10012"/>
                <a:gd name="connsiteY1" fmla="*/ 7634 h 10214"/>
                <a:gd name="connsiteX2" fmla="*/ 3133 w 10012"/>
                <a:gd name="connsiteY2" fmla="*/ 6553 h 10214"/>
                <a:gd name="connsiteX3" fmla="*/ 3594 w 10012"/>
                <a:gd name="connsiteY3" fmla="*/ 8814 h 10214"/>
                <a:gd name="connsiteX4" fmla="*/ 13 w 10012"/>
                <a:gd name="connsiteY4" fmla="*/ 10091 h 10214"/>
                <a:gd name="connsiteX5" fmla="*/ 32 w 10012"/>
                <a:gd name="connsiteY5" fmla="*/ 6434 h 10214"/>
                <a:gd name="connsiteX6" fmla="*/ 2229 w 10012"/>
                <a:gd name="connsiteY6" fmla="*/ 3408 h 10214"/>
                <a:gd name="connsiteX7" fmla="*/ 10012 w 10012"/>
                <a:gd name="connsiteY7" fmla="*/ 4487 h 10214"/>
                <a:gd name="connsiteX0" fmla="*/ 10013 w 10013"/>
                <a:gd name="connsiteY0" fmla="*/ 4487 h 10091"/>
                <a:gd name="connsiteX1" fmla="*/ 8648 w 10013"/>
                <a:gd name="connsiteY1" fmla="*/ 7634 h 10091"/>
                <a:gd name="connsiteX2" fmla="*/ 3134 w 10013"/>
                <a:gd name="connsiteY2" fmla="*/ 6553 h 10091"/>
                <a:gd name="connsiteX3" fmla="*/ 3595 w 10013"/>
                <a:gd name="connsiteY3" fmla="*/ 8814 h 10091"/>
                <a:gd name="connsiteX4" fmla="*/ 14 w 10013"/>
                <a:gd name="connsiteY4" fmla="*/ 10091 h 10091"/>
                <a:gd name="connsiteX5" fmla="*/ 33 w 10013"/>
                <a:gd name="connsiteY5" fmla="*/ 6434 h 10091"/>
                <a:gd name="connsiteX6" fmla="*/ 2230 w 10013"/>
                <a:gd name="connsiteY6" fmla="*/ 3408 h 10091"/>
                <a:gd name="connsiteX7" fmla="*/ 10013 w 10013"/>
                <a:gd name="connsiteY7" fmla="*/ 4487 h 10091"/>
                <a:gd name="connsiteX0" fmla="*/ 10013 w 10013"/>
                <a:gd name="connsiteY0" fmla="*/ 4487 h 10091"/>
                <a:gd name="connsiteX1" fmla="*/ 8648 w 10013"/>
                <a:gd name="connsiteY1" fmla="*/ 7634 h 10091"/>
                <a:gd name="connsiteX2" fmla="*/ 3134 w 10013"/>
                <a:gd name="connsiteY2" fmla="*/ 6553 h 10091"/>
                <a:gd name="connsiteX3" fmla="*/ 3595 w 10013"/>
                <a:gd name="connsiteY3" fmla="*/ 8814 h 10091"/>
                <a:gd name="connsiteX4" fmla="*/ 14 w 10013"/>
                <a:gd name="connsiteY4" fmla="*/ 10091 h 10091"/>
                <a:gd name="connsiteX5" fmla="*/ 33 w 10013"/>
                <a:gd name="connsiteY5" fmla="*/ 6434 h 10091"/>
                <a:gd name="connsiteX6" fmla="*/ 2230 w 10013"/>
                <a:gd name="connsiteY6" fmla="*/ 3408 h 10091"/>
                <a:gd name="connsiteX7" fmla="*/ 10013 w 10013"/>
                <a:gd name="connsiteY7" fmla="*/ 4487 h 1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endParaRPr>
            </a:p>
          </p:txBody>
        </p:sp>
        <p:sp>
          <p:nvSpPr>
            <p:cNvPr id="9" name="Freeform 12"/>
            <p:cNvSpPr>
              <a:spLocks/>
            </p:cNvSpPr>
            <p:nvPr/>
          </p:nvSpPr>
          <p:spPr bwMode="auto">
            <a:xfrm>
              <a:off x="1339441" y="2997346"/>
              <a:ext cx="3522551" cy="94399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endParaRPr>
            </a:p>
          </p:txBody>
        </p:sp>
        <p:sp>
          <p:nvSpPr>
            <p:cNvPr id="10" name="任意多边形 9"/>
            <p:cNvSpPr/>
            <p:nvPr/>
          </p:nvSpPr>
          <p:spPr>
            <a:xfrm>
              <a:off x="1339441" y="3860427"/>
              <a:ext cx="1252498" cy="325242"/>
            </a:xfrm>
            <a:custGeom>
              <a:avLst/>
              <a:gdLst>
                <a:gd name="connsiteX0" fmla="*/ 1518249 w 1518249"/>
                <a:gd name="connsiteY0" fmla="*/ 0 h 391064"/>
                <a:gd name="connsiteX1" fmla="*/ 1518249 w 1518249"/>
                <a:gd name="connsiteY1" fmla="*/ 276045 h 391064"/>
                <a:gd name="connsiteX2" fmla="*/ 0 w 1518249"/>
                <a:gd name="connsiteY2" fmla="*/ 391064 h 391064"/>
                <a:gd name="connsiteX3" fmla="*/ 0 w 1518249"/>
                <a:gd name="connsiteY3" fmla="*/ 97766 h 391064"/>
                <a:gd name="connsiteX4" fmla="*/ 1518249 w 1518249"/>
                <a:gd name="connsiteY4" fmla="*/ 0 h 391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8249" h="391064">
                  <a:moveTo>
                    <a:pt x="1518249" y="0"/>
                  </a:moveTo>
                  <a:lnTo>
                    <a:pt x="1518249" y="276045"/>
                  </a:lnTo>
                  <a:lnTo>
                    <a:pt x="0" y="391064"/>
                  </a:lnTo>
                  <a:lnTo>
                    <a:pt x="0" y="97766"/>
                  </a:lnTo>
                  <a:lnTo>
                    <a:pt x="1518249" y="0"/>
                  </a:ln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endParaRPr>
            </a:p>
          </p:txBody>
        </p:sp>
        <p:sp>
          <p:nvSpPr>
            <p:cNvPr id="11" name="任意多边形 10"/>
            <p:cNvSpPr/>
            <p:nvPr/>
          </p:nvSpPr>
          <p:spPr>
            <a:xfrm>
              <a:off x="4387344" y="3592301"/>
              <a:ext cx="465123" cy="415675"/>
            </a:xfrm>
            <a:custGeom>
              <a:avLst/>
              <a:gdLst>
                <a:gd name="connsiteX0" fmla="*/ 0 w 557841"/>
                <a:gd name="connsiteY0" fmla="*/ 230038 h 500332"/>
                <a:gd name="connsiteX1" fmla="*/ 0 w 557841"/>
                <a:gd name="connsiteY1" fmla="*/ 500332 h 500332"/>
                <a:gd name="connsiteX2" fmla="*/ 557841 w 557841"/>
                <a:gd name="connsiteY2" fmla="*/ 276045 h 500332"/>
                <a:gd name="connsiteX3" fmla="*/ 557841 w 557841"/>
                <a:gd name="connsiteY3" fmla="*/ 0 h 500332"/>
                <a:gd name="connsiteX4" fmla="*/ 0 w 557841"/>
                <a:gd name="connsiteY4" fmla="*/ 230038 h 500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841" h="500332">
                  <a:moveTo>
                    <a:pt x="0" y="230038"/>
                  </a:moveTo>
                  <a:lnTo>
                    <a:pt x="0" y="500332"/>
                  </a:lnTo>
                  <a:lnTo>
                    <a:pt x="557841" y="276045"/>
                  </a:lnTo>
                  <a:lnTo>
                    <a:pt x="557841" y="0"/>
                  </a:lnTo>
                  <a:lnTo>
                    <a:pt x="0" y="230038"/>
                  </a:ln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endParaRPr>
            </a:p>
          </p:txBody>
        </p:sp>
      </p:grpSp>
      <p:grpSp>
        <p:nvGrpSpPr>
          <p:cNvPr id="12" name="组合 11"/>
          <p:cNvGrpSpPr/>
          <p:nvPr/>
        </p:nvGrpSpPr>
        <p:grpSpPr>
          <a:xfrm>
            <a:off x="4305762" y="2556163"/>
            <a:ext cx="3346257" cy="936344"/>
            <a:chOff x="4287378" y="2371018"/>
            <a:chExt cx="3103775" cy="868524"/>
          </a:xfrm>
          <a:solidFill>
            <a:srgbClr val="052E65"/>
          </a:solidFill>
        </p:grpSpPr>
        <p:sp>
          <p:nvSpPr>
            <p:cNvPr id="13" name="任意多边形 12"/>
            <p:cNvSpPr/>
            <p:nvPr/>
          </p:nvSpPr>
          <p:spPr>
            <a:xfrm>
              <a:off x="6299056" y="2438519"/>
              <a:ext cx="214519" cy="405011"/>
            </a:xfrm>
            <a:custGeom>
              <a:avLst/>
              <a:gdLst>
                <a:gd name="connsiteX0" fmla="*/ 0 w 291830"/>
                <a:gd name="connsiteY0" fmla="*/ 0 h 476655"/>
                <a:gd name="connsiteX1" fmla="*/ 9728 w 291830"/>
                <a:gd name="connsiteY1" fmla="*/ 345332 h 476655"/>
                <a:gd name="connsiteX2" fmla="*/ 291830 w 291830"/>
                <a:gd name="connsiteY2" fmla="*/ 476655 h 476655"/>
                <a:gd name="connsiteX3" fmla="*/ 282102 w 291830"/>
                <a:gd name="connsiteY3" fmla="*/ 136187 h 476655"/>
                <a:gd name="connsiteX4" fmla="*/ 0 w 291830"/>
                <a:gd name="connsiteY4" fmla="*/ 0 h 476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830" h="476655">
                  <a:moveTo>
                    <a:pt x="0" y="0"/>
                  </a:moveTo>
                  <a:lnTo>
                    <a:pt x="9728" y="345332"/>
                  </a:lnTo>
                  <a:lnTo>
                    <a:pt x="291830" y="476655"/>
                  </a:lnTo>
                  <a:lnTo>
                    <a:pt x="282102" y="136187"/>
                  </a:lnTo>
                  <a:lnTo>
                    <a:pt x="0" y="0"/>
                  </a:lnTo>
                  <a:close/>
                </a:path>
              </a:pathLst>
            </a:custGeom>
            <a:grp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endParaRPr lang="zh-CN" altLang="en-US" dirty="0">
                <a:solidFill>
                  <a:prstClr val="white"/>
                </a:solidFill>
              </a:endParaRPr>
            </a:p>
          </p:txBody>
        </p:sp>
        <p:grpSp>
          <p:nvGrpSpPr>
            <p:cNvPr id="14" name="组合 13"/>
            <p:cNvGrpSpPr/>
            <p:nvPr/>
          </p:nvGrpSpPr>
          <p:grpSpPr>
            <a:xfrm>
              <a:off x="4287378" y="2371018"/>
              <a:ext cx="3103775" cy="868524"/>
              <a:chOff x="4287378" y="2371018"/>
              <a:chExt cx="3103775" cy="868524"/>
            </a:xfrm>
            <a:grpFill/>
          </p:grpSpPr>
          <p:sp>
            <p:nvSpPr>
              <p:cNvPr id="16" name="Freeform 7"/>
              <p:cNvSpPr>
                <a:spLocks/>
              </p:cNvSpPr>
              <p:nvPr/>
            </p:nvSpPr>
            <p:spPr bwMode="auto">
              <a:xfrm>
                <a:off x="4287378" y="2371018"/>
                <a:ext cx="3103775" cy="868524"/>
              </a:xfrm>
              <a:custGeom>
                <a:avLst/>
                <a:gdLst>
                  <a:gd name="T0" fmla="*/ 160 w 1128"/>
                  <a:gd name="T1" fmla="*/ 42 h 230"/>
                  <a:gd name="T2" fmla="*/ 0 w 1128"/>
                  <a:gd name="T3" fmla="*/ 104 h 230"/>
                  <a:gd name="T4" fmla="*/ 410 w 1128"/>
                  <a:gd name="T5" fmla="*/ 224 h 230"/>
                  <a:gd name="T6" fmla="*/ 952 w 1128"/>
                  <a:gd name="T7" fmla="*/ 142 h 230"/>
                  <a:gd name="T8" fmla="*/ 1028 w 1128"/>
                  <a:gd name="T9" fmla="*/ 178 h 230"/>
                  <a:gd name="T10" fmla="*/ 1128 w 1128"/>
                  <a:gd name="T11" fmla="*/ 0 h 230"/>
                  <a:gd name="T12" fmla="*/ 730 w 1128"/>
                  <a:gd name="T13" fmla="*/ 24 h 230"/>
                  <a:gd name="T14" fmla="*/ 800 w 1128"/>
                  <a:gd name="T15" fmla="*/ 66 h 230"/>
                  <a:gd name="T16" fmla="*/ 504 w 1128"/>
                  <a:gd name="T17" fmla="*/ 112 h 230"/>
                  <a:gd name="T18" fmla="*/ 160 w 1128"/>
                  <a:gd name="T19" fmla="*/ 42 h 230"/>
                  <a:gd name="connsiteX0" fmla="*/ 837 w 10686"/>
                  <a:gd name="connsiteY0" fmla="*/ 731 h 9762"/>
                  <a:gd name="connsiteX1" fmla="*/ 686 w 10686"/>
                  <a:gd name="connsiteY1" fmla="*/ 4522 h 9762"/>
                  <a:gd name="connsiteX2" fmla="*/ 4321 w 10686"/>
                  <a:gd name="connsiteY2" fmla="*/ 9739 h 9762"/>
                  <a:gd name="connsiteX3" fmla="*/ 9126 w 10686"/>
                  <a:gd name="connsiteY3" fmla="*/ 6174 h 9762"/>
                  <a:gd name="connsiteX4" fmla="*/ 9799 w 10686"/>
                  <a:gd name="connsiteY4" fmla="*/ 7739 h 9762"/>
                  <a:gd name="connsiteX5" fmla="*/ 10686 w 10686"/>
                  <a:gd name="connsiteY5" fmla="*/ 0 h 9762"/>
                  <a:gd name="connsiteX6" fmla="*/ 7158 w 10686"/>
                  <a:gd name="connsiteY6" fmla="*/ 1043 h 9762"/>
                  <a:gd name="connsiteX7" fmla="*/ 7778 w 10686"/>
                  <a:gd name="connsiteY7" fmla="*/ 2870 h 9762"/>
                  <a:gd name="connsiteX8" fmla="*/ 5154 w 10686"/>
                  <a:gd name="connsiteY8" fmla="*/ 4870 h 9762"/>
                  <a:gd name="connsiteX9" fmla="*/ 837 w 10686"/>
                  <a:gd name="connsiteY9" fmla="*/ 731 h 9762"/>
                  <a:gd name="connsiteX0" fmla="*/ 374 w 9591"/>
                  <a:gd name="connsiteY0" fmla="*/ 749 h 10000"/>
                  <a:gd name="connsiteX1" fmla="*/ 233 w 9591"/>
                  <a:gd name="connsiteY1" fmla="*/ 4632 h 10000"/>
                  <a:gd name="connsiteX2" fmla="*/ 3635 w 9591"/>
                  <a:gd name="connsiteY2" fmla="*/ 9976 h 10000"/>
                  <a:gd name="connsiteX3" fmla="*/ 8131 w 9591"/>
                  <a:gd name="connsiteY3" fmla="*/ 6325 h 10000"/>
                  <a:gd name="connsiteX4" fmla="*/ 8761 w 9591"/>
                  <a:gd name="connsiteY4" fmla="*/ 7928 h 10000"/>
                  <a:gd name="connsiteX5" fmla="*/ 9591 w 9591"/>
                  <a:gd name="connsiteY5" fmla="*/ 0 h 10000"/>
                  <a:gd name="connsiteX6" fmla="*/ 6289 w 9591"/>
                  <a:gd name="connsiteY6" fmla="*/ 1068 h 10000"/>
                  <a:gd name="connsiteX7" fmla="*/ 6870 w 9591"/>
                  <a:gd name="connsiteY7" fmla="*/ 2940 h 10000"/>
                  <a:gd name="connsiteX8" fmla="*/ 4414 w 9591"/>
                  <a:gd name="connsiteY8" fmla="*/ 4989 h 10000"/>
                  <a:gd name="connsiteX9" fmla="*/ 374 w 9591"/>
                  <a:gd name="connsiteY9" fmla="*/ 749 h 10000"/>
                  <a:gd name="connsiteX0" fmla="*/ 164 w 9774"/>
                  <a:gd name="connsiteY0" fmla="*/ 749 h 10000"/>
                  <a:gd name="connsiteX1" fmla="*/ 17 w 9774"/>
                  <a:gd name="connsiteY1" fmla="*/ 4632 h 10000"/>
                  <a:gd name="connsiteX2" fmla="*/ 3564 w 9774"/>
                  <a:gd name="connsiteY2" fmla="*/ 9976 h 10000"/>
                  <a:gd name="connsiteX3" fmla="*/ 8252 w 9774"/>
                  <a:gd name="connsiteY3" fmla="*/ 6325 h 10000"/>
                  <a:gd name="connsiteX4" fmla="*/ 8909 w 9774"/>
                  <a:gd name="connsiteY4" fmla="*/ 7928 h 10000"/>
                  <a:gd name="connsiteX5" fmla="*/ 9774 w 9774"/>
                  <a:gd name="connsiteY5" fmla="*/ 0 h 10000"/>
                  <a:gd name="connsiteX6" fmla="*/ 6331 w 9774"/>
                  <a:gd name="connsiteY6" fmla="*/ 1068 h 10000"/>
                  <a:gd name="connsiteX7" fmla="*/ 6937 w 9774"/>
                  <a:gd name="connsiteY7" fmla="*/ 2940 h 10000"/>
                  <a:gd name="connsiteX8" fmla="*/ 4376 w 9774"/>
                  <a:gd name="connsiteY8" fmla="*/ 4989 h 10000"/>
                  <a:gd name="connsiteX9" fmla="*/ 164 w 9774"/>
                  <a:gd name="connsiteY9" fmla="*/ 749 h 10000"/>
                  <a:gd name="connsiteX0" fmla="*/ 336 w 10260"/>
                  <a:gd name="connsiteY0" fmla="*/ 576 h 10000"/>
                  <a:gd name="connsiteX1" fmla="*/ 277 w 10260"/>
                  <a:gd name="connsiteY1" fmla="*/ 4632 h 10000"/>
                  <a:gd name="connsiteX2" fmla="*/ 3906 w 10260"/>
                  <a:gd name="connsiteY2" fmla="*/ 9976 h 10000"/>
                  <a:gd name="connsiteX3" fmla="*/ 8703 w 10260"/>
                  <a:gd name="connsiteY3" fmla="*/ 6325 h 10000"/>
                  <a:gd name="connsiteX4" fmla="*/ 9375 w 10260"/>
                  <a:gd name="connsiteY4" fmla="*/ 7928 h 10000"/>
                  <a:gd name="connsiteX5" fmla="*/ 10260 w 10260"/>
                  <a:gd name="connsiteY5" fmla="*/ 0 h 10000"/>
                  <a:gd name="connsiteX6" fmla="*/ 6737 w 10260"/>
                  <a:gd name="connsiteY6" fmla="*/ 1068 h 10000"/>
                  <a:gd name="connsiteX7" fmla="*/ 7357 w 10260"/>
                  <a:gd name="connsiteY7" fmla="*/ 2940 h 10000"/>
                  <a:gd name="connsiteX8" fmla="*/ 4737 w 10260"/>
                  <a:gd name="connsiteY8" fmla="*/ 4989 h 10000"/>
                  <a:gd name="connsiteX9" fmla="*/ 336 w 10260"/>
                  <a:gd name="connsiteY9" fmla="*/ 576 h 10000"/>
                  <a:gd name="connsiteX0" fmla="*/ 255 w 10179"/>
                  <a:gd name="connsiteY0" fmla="*/ 576 h 10000"/>
                  <a:gd name="connsiteX1" fmla="*/ 196 w 10179"/>
                  <a:gd name="connsiteY1" fmla="*/ 4632 h 10000"/>
                  <a:gd name="connsiteX2" fmla="*/ 3825 w 10179"/>
                  <a:gd name="connsiteY2" fmla="*/ 9976 h 10000"/>
                  <a:gd name="connsiteX3" fmla="*/ 8622 w 10179"/>
                  <a:gd name="connsiteY3" fmla="*/ 6325 h 10000"/>
                  <a:gd name="connsiteX4" fmla="*/ 9294 w 10179"/>
                  <a:gd name="connsiteY4" fmla="*/ 7928 h 10000"/>
                  <a:gd name="connsiteX5" fmla="*/ 10179 w 10179"/>
                  <a:gd name="connsiteY5" fmla="*/ 0 h 10000"/>
                  <a:gd name="connsiteX6" fmla="*/ 6656 w 10179"/>
                  <a:gd name="connsiteY6" fmla="*/ 1068 h 10000"/>
                  <a:gd name="connsiteX7" fmla="*/ 7276 w 10179"/>
                  <a:gd name="connsiteY7" fmla="*/ 2940 h 10000"/>
                  <a:gd name="connsiteX8" fmla="*/ 4656 w 10179"/>
                  <a:gd name="connsiteY8" fmla="*/ 4989 h 10000"/>
                  <a:gd name="connsiteX9" fmla="*/ 255 w 10179"/>
                  <a:gd name="connsiteY9" fmla="*/ 576 h 10000"/>
                  <a:gd name="connsiteX0" fmla="*/ 81 w 10005"/>
                  <a:gd name="connsiteY0" fmla="*/ 576 h 10000"/>
                  <a:gd name="connsiteX1" fmla="*/ 22 w 10005"/>
                  <a:gd name="connsiteY1" fmla="*/ 4632 h 10000"/>
                  <a:gd name="connsiteX2" fmla="*/ 3651 w 10005"/>
                  <a:gd name="connsiteY2" fmla="*/ 9976 h 10000"/>
                  <a:gd name="connsiteX3" fmla="*/ 8448 w 10005"/>
                  <a:gd name="connsiteY3" fmla="*/ 6325 h 10000"/>
                  <a:gd name="connsiteX4" fmla="*/ 9120 w 10005"/>
                  <a:gd name="connsiteY4" fmla="*/ 7928 h 10000"/>
                  <a:gd name="connsiteX5" fmla="*/ 10005 w 10005"/>
                  <a:gd name="connsiteY5" fmla="*/ 0 h 10000"/>
                  <a:gd name="connsiteX6" fmla="*/ 6482 w 10005"/>
                  <a:gd name="connsiteY6" fmla="*/ 1068 h 10000"/>
                  <a:gd name="connsiteX7" fmla="*/ 7102 w 10005"/>
                  <a:gd name="connsiteY7" fmla="*/ 2940 h 10000"/>
                  <a:gd name="connsiteX8" fmla="*/ 4482 w 10005"/>
                  <a:gd name="connsiteY8" fmla="*/ 4989 h 10000"/>
                  <a:gd name="connsiteX9" fmla="*/ 81 w 10005"/>
                  <a:gd name="connsiteY9" fmla="*/ 576 h 10000"/>
                  <a:gd name="connsiteX0" fmla="*/ 56 w 9980"/>
                  <a:gd name="connsiteY0" fmla="*/ 576 h 9995"/>
                  <a:gd name="connsiteX1" fmla="*/ 66 w 9980"/>
                  <a:gd name="connsiteY1" fmla="*/ 4920 h 9995"/>
                  <a:gd name="connsiteX2" fmla="*/ 3626 w 9980"/>
                  <a:gd name="connsiteY2" fmla="*/ 9976 h 9995"/>
                  <a:gd name="connsiteX3" fmla="*/ 8423 w 9980"/>
                  <a:gd name="connsiteY3" fmla="*/ 6325 h 9995"/>
                  <a:gd name="connsiteX4" fmla="*/ 9095 w 9980"/>
                  <a:gd name="connsiteY4" fmla="*/ 7928 h 9995"/>
                  <a:gd name="connsiteX5" fmla="*/ 9980 w 9980"/>
                  <a:gd name="connsiteY5" fmla="*/ 0 h 9995"/>
                  <a:gd name="connsiteX6" fmla="*/ 6457 w 9980"/>
                  <a:gd name="connsiteY6" fmla="*/ 1068 h 9995"/>
                  <a:gd name="connsiteX7" fmla="*/ 7077 w 9980"/>
                  <a:gd name="connsiteY7" fmla="*/ 2940 h 9995"/>
                  <a:gd name="connsiteX8" fmla="*/ 4457 w 9980"/>
                  <a:gd name="connsiteY8" fmla="*/ 4989 h 9995"/>
                  <a:gd name="connsiteX9" fmla="*/ 56 w 9980"/>
                  <a:gd name="connsiteY9" fmla="*/ 576 h 9995"/>
                  <a:gd name="connsiteX0" fmla="*/ 15 w 9959"/>
                  <a:gd name="connsiteY0" fmla="*/ 576 h 10000"/>
                  <a:gd name="connsiteX1" fmla="*/ 25 w 9959"/>
                  <a:gd name="connsiteY1" fmla="*/ 4922 h 10000"/>
                  <a:gd name="connsiteX2" fmla="*/ 3592 w 9959"/>
                  <a:gd name="connsiteY2" fmla="*/ 9981 h 10000"/>
                  <a:gd name="connsiteX3" fmla="*/ 8399 w 9959"/>
                  <a:gd name="connsiteY3" fmla="*/ 6328 h 10000"/>
                  <a:gd name="connsiteX4" fmla="*/ 9072 w 9959"/>
                  <a:gd name="connsiteY4" fmla="*/ 7932 h 10000"/>
                  <a:gd name="connsiteX5" fmla="*/ 9959 w 9959"/>
                  <a:gd name="connsiteY5" fmla="*/ 0 h 10000"/>
                  <a:gd name="connsiteX6" fmla="*/ 6429 w 9959"/>
                  <a:gd name="connsiteY6" fmla="*/ 1069 h 10000"/>
                  <a:gd name="connsiteX7" fmla="*/ 7050 w 9959"/>
                  <a:gd name="connsiteY7" fmla="*/ 2941 h 10000"/>
                  <a:gd name="connsiteX8" fmla="*/ 4425 w 9959"/>
                  <a:gd name="connsiteY8" fmla="*/ 4991 h 10000"/>
                  <a:gd name="connsiteX9" fmla="*/ 15 w 9959"/>
                  <a:gd name="connsiteY9" fmla="*/ 576 h 10000"/>
                  <a:gd name="connsiteX0" fmla="*/ 0 w 9985"/>
                  <a:gd name="connsiteY0" fmla="*/ 576 h 10000"/>
                  <a:gd name="connsiteX1" fmla="*/ 10 w 9985"/>
                  <a:gd name="connsiteY1" fmla="*/ 4922 h 10000"/>
                  <a:gd name="connsiteX2" fmla="*/ 3592 w 9985"/>
                  <a:gd name="connsiteY2" fmla="*/ 9981 h 10000"/>
                  <a:gd name="connsiteX3" fmla="*/ 8419 w 9985"/>
                  <a:gd name="connsiteY3" fmla="*/ 6328 h 10000"/>
                  <a:gd name="connsiteX4" fmla="*/ 9094 w 9985"/>
                  <a:gd name="connsiteY4" fmla="*/ 7932 h 10000"/>
                  <a:gd name="connsiteX5" fmla="*/ 9985 w 9985"/>
                  <a:gd name="connsiteY5" fmla="*/ 0 h 10000"/>
                  <a:gd name="connsiteX6" fmla="*/ 6440 w 9985"/>
                  <a:gd name="connsiteY6" fmla="*/ 1069 h 10000"/>
                  <a:gd name="connsiteX7" fmla="*/ 7064 w 9985"/>
                  <a:gd name="connsiteY7" fmla="*/ 2941 h 10000"/>
                  <a:gd name="connsiteX8" fmla="*/ 4428 w 9985"/>
                  <a:gd name="connsiteY8" fmla="*/ 4991 h 10000"/>
                  <a:gd name="connsiteX9" fmla="*/ 0 w 9985"/>
                  <a:gd name="connsiteY9" fmla="*/ 576 h 10000"/>
                  <a:gd name="connsiteX0" fmla="*/ 0 w 10133"/>
                  <a:gd name="connsiteY0" fmla="*/ 4577 h 14001"/>
                  <a:gd name="connsiteX1" fmla="*/ 10 w 10133"/>
                  <a:gd name="connsiteY1" fmla="*/ 8923 h 14001"/>
                  <a:gd name="connsiteX2" fmla="*/ 3597 w 10133"/>
                  <a:gd name="connsiteY2" fmla="*/ 13982 h 14001"/>
                  <a:gd name="connsiteX3" fmla="*/ 8432 w 10133"/>
                  <a:gd name="connsiteY3" fmla="*/ 10329 h 14001"/>
                  <a:gd name="connsiteX4" fmla="*/ 9108 w 10133"/>
                  <a:gd name="connsiteY4" fmla="*/ 11933 h 14001"/>
                  <a:gd name="connsiteX5" fmla="*/ 10000 w 10133"/>
                  <a:gd name="connsiteY5" fmla="*/ 4001 h 14001"/>
                  <a:gd name="connsiteX6" fmla="*/ 9974 w 10133"/>
                  <a:gd name="connsiteY6" fmla="*/ 1 h 14001"/>
                  <a:gd name="connsiteX7" fmla="*/ 6450 w 10133"/>
                  <a:gd name="connsiteY7" fmla="*/ 5070 h 14001"/>
                  <a:gd name="connsiteX8" fmla="*/ 7075 w 10133"/>
                  <a:gd name="connsiteY8" fmla="*/ 6942 h 14001"/>
                  <a:gd name="connsiteX9" fmla="*/ 4435 w 10133"/>
                  <a:gd name="connsiteY9" fmla="*/ 8992 h 14001"/>
                  <a:gd name="connsiteX10" fmla="*/ 0 w 10133"/>
                  <a:gd name="connsiteY10" fmla="*/ 4577 h 14001"/>
                  <a:gd name="connsiteX0" fmla="*/ 0 w 10058"/>
                  <a:gd name="connsiteY0" fmla="*/ 4577 h 14001"/>
                  <a:gd name="connsiteX1" fmla="*/ 10 w 10058"/>
                  <a:gd name="connsiteY1" fmla="*/ 8923 h 14001"/>
                  <a:gd name="connsiteX2" fmla="*/ 3597 w 10058"/>
                  <a:gd name="connsiteY2" fmla="*/ 13982 h 14001"/>
                  <a:gd name="connsiteX3" fmla="*/ 8432 w 10058"/>
                  <a:gd name="connsiteY3" fmla="*/ 10329 h 14001"/>
                  <a:gd name="connsiteX4" fmla="*/ 9108 w 10058"/>
                  <a:gd name="connsiteY4" fmla="*/ 11933 h 14001"/>
                  <a:gd name="connsiteX5" fmla="*/ 10000 w 10058"/>
                  <a:gd name="connsiteY5" fmla="*/ 4001 h 14001"/>
                  <a:gd name="connsiteX6" fmla="*/ 9974 w 10058"/>
                  <a:gd name="connsiteY6" fmla="*/ 1 h 14001"/>
                  <a:gd name="connsiteX7" fmla="*/ 6450 w 10058"/>
                  <a:gd name="connsiteY7" fmla="*/ 5070 h 14001"/>
                  <a:gd name="connsiteX8" fmla="*/ 7075 w 10058"/>
                  <a:gd name="connsiteY8" fmla="*/ 6942 h 14001"/>
                  <a:gd name="connsiteX9" fmla="*/ 4435 w 10058"/>
                  <a:gd name="connsiteY9" fmla="*/ 8992 h 14001"/>
                  <a:gd name="connsiteX10" fmla="*/ 0 w 10058"/>
                  <a:gd name="connsiteY10" fmla="*/ 4577 h 14001"/>
                  <a:gd name="connsiteX0" fmla="*/ 0 w 10000"/>
                  <a:gd name="connsiteY0" fmla="*/ 4577 h 14001"/>
                  <a:gd name="connsiteX1" fmla="*/ 10 w 10000"/>
                  <a:gd name="connsiteY1" fmla="*/ 8923 h 14001"/>
                  <a:gd name="connsiteX2" fmla="*/ 3597 w 10000"/>
                  <a:gd name="connsiteY2" fmla="*/ 13982 h 14001"/>
                  <a:gd name="connsiteX3" fmla="*/ 8432 w 10000"/>
                  <a:gd name="connsiteY3" fmla="*/ 10329 h 14001"/>
                  <a:gd name="connsiteX4" fmla="*/ 9108 w 10000"/>
                  <a:gd name="connsiteY4" fmla="*/ 11933 h 14001"/>
                  <a:gd name="connsiteX5" fmla="*/ 10000 w 10000"/>
                  <a:gd name="connsiteY5" fmla="*/ 4001 h 14001"/>
                  <a:gd name="connsiteX6" fmla="*/ 9974 w 10000"/>
                  <a:gd name="connsiteY6" fmla="*/ 1 h 14001"/>
                  <a:gd name="connsiteX7" fmla="*/ 6450 w 10000"/>
                  <a:gd name="connsiteY7" fmla="*/ 5070 h 14001"/>
                  <a:gd name="connsiteX8" fmla="*/ 7075 w 10000"/>
                  <a:gd name="connsiteY8" fmla="*/ 6942 h 14001"/>
                  <a:gd name="connsiteX9" fmla="*/ 4435 w 10000"/>
                  <a:gd name="connsiteY9" fmla="*/ 8992 h 14001"/>
                  <a:gd name="connsiteX10" fmla="*/ 0 w 10000"/>
                  <a:gd name="connsiteY10" fmla="*/ 4577 h 14001"/>
                  <a:gd name="connsiteX0" fmla="*/ 0 w 10000"/>
                  <a:gd name="connsiteY0" fmla="*/ 4577 h 14001"/>
                  <a:gd name="connsiteX1" fmla="*/ 10 w 10000"/>
                  <a:gd name="connsiteY1" fmla="*/ 8923 h 14001"/>
                  <a:gd name="connsiteX2" fmla="*/ 3597 w 10000"/>
                  <a:gd name="connsiteY2" fmla="*/ 13982 h 14001"/>
                  <a:gd name="connsiteX3" fmla="*/ 8432 w 10000"/>
                  <a:gd name="connsiteY3" fmla="*/ 10329 h 14001"/>
                  <a:gd name="connsiteX4" fmla="*/ 9108 w 10000"/>
                  <a:gd name="connsiteY4" fmla="*/ 11933 h 14001"/>
                  <a:gd name="connsiteX5" fmla="*/ 10000 w 10000"/>
                  <a:gd name="connsiteY5" fmla="*/ 4001 h 14001"/>
                  <a:gd name="connsiteX6" fmla="*/ 9974 w 10000"/>
                  <a:gd name="connsiteY6" fmla="*/ 1 h 14001"/>
                  <a:gd name="connsiteX7" fmla="*/ 6450 w 10000"/>
                  <a:gd name="connsiteY7" fmla="*/ 5070 h 14001"/>
                  <a:gd name="connsiteX8" fmla="*/ 7075 w 10000"/>
                  <a:gd name="connsiteY8" fmla="*/ 6942 h 14001"/>
                  <a:gd name="connsiteX9" fmla="*/ 4435 w 10000"/>
                  <a:gd name="connsiteY9" fmla="*/ 8992 h 14001"/>
                  <a:gd name="connsiteX10" fmla="*/ 0 w 10000"/>
                  <a:gd name="connsiteY10" fmla="*/ 4577 h 14001"/>
                  <a:gd name="connsiteX0" fmla="*/ 0 w 9974"/>
                  <a:gd name="connsiteY0" fmla="*/ 4577 h 14001"/>
                  <a:gd name="connsiteX1" fmla="*/ 10 w 9974"/>
                  <a:gd name="connsiteY1" fmla="*/ 8923 h 14001"/>
                  <a:gd name="connsiteX2" fmla="*/ 3597 w 9974"/>
                  <a:gd name="connsiteY2" fmla="*/ 13982 h 14001"/>
                  <a:gd name="connsiteX3" fmla="*/ 8432 w 9974"/>
                  <a:gd name="connsiteY3" fmla="*/ 10329 h 14001"/>
                  <a:gd name="connsiteX4" fmla="*/ 9108 w 9974"/>
                  <a:gd name="connsiteY4" fmla="*/ 11933 h 14001"/>
                  <a:gd name="connsiteX5" fmla="*/ 9954 w 9974"/>
                  <a:gd name="connsiteY5" fmla="*/ 4290 h 14001"/>
                  <a:gd name="connsiteX6" fmla="*/ 9974 w 9974"/>
                  <a:gd name="connsiteY6" fmla="*/ 1 h 14001"/>
                  <a:gd name="connsiteX7" fmla="*/ 6450 w 9974"/>
                  <a:gd name="connsiteY7" fmla="*/ 5070 h 14001"/>
                  <a:gd name="connsiteX8" fmla="*/ 7075 w 9974"/>
                  <a:gd name="connsiteY8" fmla="*/ 6942 h 14001"/>
                  <a:gd name="connsiteX9" fmla="*/ 4435 w 9974"/>
                  <a:gd name="connsiteY9" fmla="*/ 8992 h 14001"/>
                  <a:gd name="connsiteX10" fmla="*/ 0 w 9974"/>
                  <a:gd name="connsiteY10" fmla="*/ 4577 h 14001"/>
                  <a:gd name="connsiteX0" fmla="*/ 0 w 10000"/>
                  <a:gd name="connsiteY0" fmla="*/ 3269 h 9999"/>
                  <a:gd name="connsiteX1" fmla="*/ 10 w 10000"/>
                  <a:gd name="connsiteY1" fmla="*/ 6373 h 9999"/>
                  <a:gd name="connsiteX2" fmla="*/ 3606 w 10000"/>
                  <a:gd name="connsiteY2" fmla="*/ 9986 h 9999"/>
                  <a:gd name="connsiteX3" fmla="*/ 8454 w 10000"/>
                  <a:gd name="connsiteY3" fmla="*/ 7377 h 9999"/>
                  <a:gd name="connsiteX4" fmla="*/ 9132 w 10000"/>
                  <a:gd name="connsiteY4" fmla="*/ 8523 h 9999"/>
                  <a:gd name="connsiteX5" fmla="*/ 9980 w 10000"/>
                  <a:gd name="connsiteY5" fmla="*/ 3064 h 9999"/>
                  <a:gd name="connsiteX6" fmla="*/ 10000 w 10000"/>
                  <a:gd name="connsiteY6" fmla="*/ 1 h 9999"/>
                  <a:gd name="connsiteX7" fmla="*/ 6467 w 10000"/>
                  <a:gd name="connsiteY7" fmla="*/ 3621 h 9999"/>
                  <a:gd name="connsiteX8" fmla="*/ 7093 w 10000"/>
                  <a:gd name="connsiteY8" fmla="*/ 4958 h 9999"/>
                  <a:gd name="connsiteX9" fmla="*/ 4447 w 10000"/>
                  <a:gd name="connsiteY9" fmla="*/ 6422 h 9999"/>
                  <a:gd name="connsiteX10" fmla="*/ 0 w 10000"/>
                  <a:gd name="connsiteY10" fmla="*/ 3269 h 9999"/>
                  <a:gd name="connsiteX0" fmla="*/ 0 w 10000"/>
                  <a:gd name="connsiteY0" fmla="*/ 3269 h 10000"/>
                  <a:gd name="connsiteX1" fmla="*/ 10 w 10000"/>
                  <a:gd name="connsiteY1" fmla="*/ 6374 h 10000"/>
                  <a:gd name="connsiteX2" fmla="*/ 3606 w 10000"/>
                  <a:gd name="connsiteY2" fmla="*/ 9987 h 10000"/>
                  <a:gd name="connsiteX3" fmla="*/ 8454 w 10000"/>
                  <a:gd name="connsiteY3" fmla="*/ 7378 h 10000"/>
                  <a:gd name="connsiteX4" fmla="*/ 9132 w 10000"/>
                  <a:gd name="connsiteY4" fmla="*/ 8524 h 10000"/>
                  <a:gd name="connsiteX5" fmla="*/ 9980 w 10000"/>
                  <a:gd name="connsiteY5" fmla="*/ 3064 h 10000"/>
                  <a:gd name="connsiteX6" fmla="*/ 10000 w 10000"/>
                  <a:gd name="connsiteY6" fmla="*/ 1 h 10000"/>
                  <a:gd name="connsiteX7" fmla="*/ 6467 w 10000"/>
                  <a:gd name="connsiteY7" fmla="*/ 3621 h 10000"/>
                  <a:gd name="connsiteX8" fmla="*/ 7093 w 10000"/>
                  <a:gd name="connsiteY8" fmla="*/ 4958 h 10000"/>
                  <a:gd name="connsiteX9" fmla="*/ 4447 w 10000"/>
                  <a:gd name="connsiteY9" fmla="*/ 6423 h 10000"/>
                  <a:gd name="connsiteX10" fmla="*/ 0 w 10000"/>
                  <a:gd name="connsiteY10" fmla="*/ 3269 h 10000"/>
                  <a:gd name="connsiteX0" fmla="*/ 0 w 10000"/>
                  <a:gd name="connsiteY0" fmla="*/ 3269 h 10032"/>
                  <a:gd name="connsiteX1" fmla="*/ 10 w 10000"/>
                  <a:gd name="connsiteY1" fmla="*/ 6374 h 10032"/>
                  <a:gd name="connsiteX2" fmla="*/ 3606 w 10000"/>
                  <a:gd name="connsiteY2" fmla="*/ 9987 h 10032"/>
                  <a:gd name="connsiteX3" fmla="*/ 8454 w 10000"/>
                  <a:gd name="connsiteY3" fmla="*/ 7378 h 10032"/>
                  <a:gd name="connsiteX4" fmla="*/ 9132 w 10000"/>
                  <a:gd name="connsiteY4" fmla="*/ 8524 h 10032"/>
                  <a:gd name="connsiteX5" fmla="*/ 9980 w 10000"/>
                  <a:gd name="connsiteY5" fmla="*/ 3064 h 10032"/>
                  <a:gd name="connsiteX6" fmla="*/ 10000 w 10000"/>
                  <a:gd name="connsiteY6" fmla="*/ 1 h 10032"/>
                  <a:gd name="connsiteX7" fmla="*/ 6467 w 10000"/>
                  <a:gd name="connsiteY7" fmla="*/ 3621 h 10032"/>
                  <a:gd name="connsiteX8" fmla="*/ 7093 w 10000"/>
                  <a:gd name="connsiteY8" fmla="*/ 4958 h 10032"/>
                  <a:gd name="connsiteX9" fmla="*/ 4447 w 10000"/>
                  <a:gd name="connsiteY9" fmla="*/ 6423 h 10032"/>
                  <a:gd name="connsiteX10" fmla="*/ 0 w 10000"/>
                  <a:gd name="connsiteY10" fmla="*/ 3269 h 10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0" h="10032">
                    <a:moveTo>
                      <a:pt x="0" y="3269"/>
                    </a:moveTo>
                    <a:cubicBezTo>
                      <a:pt x="1" y="6347"/>
                      <a:pt x="1" y="6368"/>
                      <a:pt x="10" y="6374"/>
                    </a:cubicBezTo>
                    <a:cubicBezTo>
                      <a:pt x="19" y="6381"/>
                      <a:pt x="1705" y="9655"/>
                      <a:pt x="3606" y="9987"/>
                    </a:cubicBezTo>
                    <a:cubicBezTo>
                      <a:pt x="5507" y="10319"/>
                      <a:pt x="7450" y="8778"/>
                      <a:pt x="8454" y="7378"/>
                    </a:cubicBezTo>
                    <a:cubicBezTo>
                      <a:pt x="8680" y="7760"/>
                      <a:pt x="9132" y="8588"/>
                      <a:pt x="9132" y="8524"/>
                    </a:cubicBezTo>
                    <a:cubicBezTo>
                      <a:pt x="9132" y="8504"/>
                      <a:pt x="9660" y="5206"/>
                      <a:pt x="9980" y="3064"/>
                    </a:cubicBezTo>
                    <a:cubicBezTo>
                      <a:pt x="9983" y="3045"/>
                      <a:pt x="10001" y="-50"/>
                      <a:pt x="10000" y="1"/>
                    </a:cubicBezTo>
                    <a:cubicBezTo>
                      <a:pt x="8822" y="1208"/>
                      <a:pt x="6951" y="2795"/>
                      <a:pt x="6467" y="3621"/>
                    </a:cubicBezTo>
                    <a:cubicBezTo>
                      <a:pt x="5983" y="4448"/>
                      <a:pt x="6885" y="4513"/>
                      <a:pt x="7093" y="4958"/>
                    </a:cubicBezTo>
                    <a:cubicBezTo>
                      <a:pt x="7093" y="4958"/>
                      <a:pt x="5628" y="6706"/>
                      <a:pt x="4447" y="6423"/>
                    </a:cubicBezTo>
                    <a:cubicBezTo>
                      <a:pt x="3264" y="6142"/>
                      <a:pt x="876" y="4988"/>
                      <a:pt x="0" y="3269"/>
                    </a:cubicBezTo>
                    <a:close/>
                  </a:path>
                </a:pathLst>
              </a:custGeom>
              <a:grp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endParaRPr lang="zh-CN" altLang="en-US" dirty="0">
                  <a:solidFill>
                    <a:prstClr val="white"/>
                  </a:solidFill>
                </a:endParaRPr>
              </a:p>
            </p:txBody>
          </p:sp>
          <p:sp>
            <p:nvSpPr>
              <p:cNvPr id="17" name="Freeform 7"/>
              <p:cNvSpPr>
                <a:spLocks/>
              </p:cNvSpPr>
              <p:nvPr/>
            </p:nvSpPr>
            <p:spPr bwMode="auto">
              <a:xfrm>
                <a:off x="4287378" y="2371018"/>
                <a:ext cx="3103775" cy="634517"/>
              </a:xfrm>
              <a:custGeom>
                <a:avLst/>
                <a:gdLst>
                  <a:gd name="T0" fmla="*/ 160 w 1128"/>
                  <a:gd name="T1" fmla="*/ 42 h 230"/>
                  <a:gd name="T2" fmla="*/ 0 w 1128"/>
                  <a:gd name="T3" fmla="*/ 104 h 230"/>
                  <a:gd name="T4" fmla="*/ 410 w 1128"/>
                  <a:gd name="T5" fmla="*/ 224 h 230"/>
                  <a:gd name="T6" fmla="*/ 952 w 1128"/>
                  <a:gd name="T7" fmla="*/ 142 h 230"/>
                  <a:gd name="T8" fmla="*/ 1028 w 1128"/>
                  <a:gd name="T9" fmla="*/ 178 h 230"/>
                  <a:gd name="T10" fmla="*/ 1128 w 1128"/>
                  <a:gd name="T11" fmla="*/ 0 h 230"/>
                  <a:gd name="T12" fmla="*/ 730 w 1128"/>
                  <a:gd name="T13" fmla="*/ 24 h 230"/>
                  <a:gd name="T14" fmla="*/ 800 w 1128"/>
                  <a:gd name="T15" fmla="*/ 66 h 230"/>
                  <a:gd name="T16" fmla="*/ 504 w 1128"/>
                  <a:gd name="T17" fmla="*/ 112 h 230"/>
                  <a:gd name="T18" fmla="*/ 160 w 1128"/>
                  <a:gd name="T19" fmla="*/ 4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8" h="230">
                    <a:moveTo>
                      <a:pt x="160" y="42"/>
                    </a:moveTo>
                    <a:cubicBezTo>
                      <a:pt x="0" y="104"/>
                      <a:pt x="0" y="104"/>
                      <a:pt x="0" y="104"/>
                    </a:cubicBezTo>
                    <a:cubicBezTo>
                      <a:pt x="0" y="104"/>
                      <a:pt x="152" y="218"/>
                      <a:pt x="410" y="224"/>
                    </a:cubicBezTo>
                    <a:cubicBezTo>
                      <a:pt x="668" y="230"/>
                      <a:pt x="840" y="186"/>
                      <a:pt x="952" y="142"/>
                    </a:cubicBezTo>
                    <a:cubicBezTo>
                      <a:pt x="1028" y="178"/>
                      <a:pt x="1028" y="178"/>
                      <a:pt x="1028" y="178"/>
                    </a:cubicBezTo>
                    <a:cubicBezTo>
                      <a:pt x="1128" y="0"/>
                      <a:pt x="1128" y="0"/>
                      <a:pt x="1128" y="0"/>
                    </a:cubicBezTo>
                    <a:cubicBezTo>
                      <a:pt x="730" y="24"/>
                      <a:pt x="730" y="24"/>
                      <a:pt x="730" y="24"/>
                    </a:cubicBezTo>
                    <a:cubicBezTo>
                      <a:pt x="800" y="66"/>
                      <a:pt x="800" y="66"/>
                      <a:pt x="800" y="66"/>
                    </a:cubicBezTo>
                    <a:cubicBezTo>
                      <a:pt x="800" y="66"/>
                      <a:pt x="688" y="117"/>
                      <a:pt x="504" y="112"/>
                    </a:cubicBezTo>
                    <a:cubicBezTo>
                      <a:pt x="320" y="108"/>
                      <a:pt x="258" y="96"/>
                      <a:pt x="160" y="42"/>
                    </a:cubicBezTo>
                    <a:close/>
                  </a:path>
                </a:pathLst>
              </a:custGeom>
              <a:grp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endParaRPr lang="zh-CN" altLang="en-US" dirty="0">
                  <a:solidFill>
                    <a:prstClr val="white"/>
                  </a:solidFill>
                </a:endParaRPr>
              </a:p>
            </p:txBody>
          </p:sp>
        </p:grpSp>
        <p:sp>
          <p:nvSpPr>
            <p:cNvPr id="15" name="任意多边形 14"/>
            <p:cNvSpPr/>
            <p:nvPr/>
          </p:nvSpPr>
          <p:spPr>
            <a:xfrm>
              <a:off x="6909611" y="2762529"/>
              <a:ext cx="214520" cy="351010"/>
            </a:xfrm>
            <a:custGeom>
              <a:avLst/>
              <a:gdLst>
                <a:gd name="connsiteX0" fmla="*/ 0 w 291830"/>
                <a:gd name="connsiteY0" fmla="*/ 0 h 476655"/>
                <a:gd name="connsiteX1" fmla="*/ 9728 w 291830"/>
                <a:gd name="connsiteY1" fmla="*/ 345332 h 476655"/>
                <a:gd name="connsiteX2" fmla="*/ 291830 w 291830"/>
                <a:gd name="connsiteY2" fmla="*/ 476655 h 476655"/>
                <a:gd name="connsiteX3" fmla="*/ 282102 w 291830"/>
                <a:gd name="connsiteY3" fmla="*/ 136187 h 476655"/>
                <a:gd name="connsiteX4" fmla="*/ 0 w 291830"/>
                <a:gd name="connsiteY4" fmla="*/ 0 h 476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830" h="476655">
                  <a:moveTo>
                    <a:pt x="0" y="0"/>
                  </a:moveTo>
                  <a:lnTo>
                    <a:pt x="9728" y="345332"/>
                  </a:lnTo>
                  <a:lnTo>
                    <a:pt x="291830" y="476655"/>
                  </a:lnTo>
                  <a:lnTo>
                    <a:pt x="282102" y="136187"/>
                  </a:lnTo>
                  <a:lnTo>
                    <a:pt x="0" y="0"/>
                  </a:lnTo>
                  <a:close/>
                </a:path>
              </a:pathLst>
            </a:custGeom>
            <a:grp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endParaRPr lang="zh-CN" altLang="en-US" dirty="0">
                <a:solidFill>
                  <a:prstClr val="white"/>
                </a:solidFill>
              </a:endParaRPr>
            </a:p>
          </p:txBody>
        </p:sp>
      </p:grpSp>
      <p:grpSp>
        <p:nvGrpSpPr>
          <p:cNvPr id="18" name="组合 17"/>
          <p:cNvGrpSpPr/>
          <p:nvPr/>
        </p:nvGrpSpPr>
        <p:grpSpPr>
          <a:xfrm>
            <a:off x="978076" y="4969207"/>
            <a:ext cx="2108999" cy="616760"/>
            <a:chOff x="1351620" y="3435846"/>
            <a:chExt cx="1956173" cy="572088"/>
          </a:xfrm>
        </p:grpSpPr>
        <p:sp>
          <p:nvSpPr>
            <p:cNvPr id="19" name="TextBox 11"/>
            <p:cNvSpPr txBox="1">
              <a:spLocks noChangeArrowheads="1"/>
            </p:cNvSpPr>
            <p:nvPr/>
          </p:nvSpPr>
          <p:spPr bwMode="auto">
            <a:xfrm flipH="1">
              <a:off x="1783669" y="3435846"/>
              <a:ext cx="1420179" cy="333469"/>
            </a:xfrm>
            <a:prstGeom prst="rect">
              <a:avLst/>
            </a:prstGeom>
            <a:noFill/>
            <a:ln>
              <a:noFill/>
            </a:ln>
            <a:effectLst/>
          </p:spPr>
          <p:txBody>
            <a:bodyPr wrap="square" lIns="86404" tIns="43202" rIns="86404" bIns="43202">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1700" kern="0" dirty="0">
                  <a:solidFill>
                    <a:schemeClr val="tx1">
                      <a:lumMod val="85000"/>
                      <a:lumOff val="15000"/>
                    </a:schemeClr>
                  </a:solidFill>
                  <a:latin typeface="微软雅黑" pitchFamily="34" charset="-122"/>
                  <a:ea typeface="微软雅黑" pitchFamily="34" charset="-122"/>
                </a:rPr>
                <a:t>0.1515</a:t>
              </a:r>
            </a:p>
          </p:txBody>
        </p:sp>
        <p:sp>
          <p:nvSpPr>
            <p:cNvPr id="20" name="文本框 1"/>
            <p:cNvSpPr txBox="1"/>
            <p:nvPr/>
          </p:nvSpPr>
          <p:spPr>
            <a:xfrm>
              <a:off x="1351620" y="3692552"/>
              <a:ext cx="1956173" cy="315382"/>
            </a:xfrm>
            <a:prstGeom prst="rect">
              <a:avLst/>
            </a:prstGeom>
            <a:noFill/>
          </p:spPr>
          <p:txBody>
            <a:bodyPr lIns="86404" tIns="43202" rIns="86404" bIns="43202">
              <a:spAutoFit/>
            </a:bodyPr>
            <a:lstStyle/>
            <a:p>
              <a:pPr>
                <a:lnSpc>
                  <a:spcPct val="130000"/>
                </a:lnSpc>
                <a:defRPr/>
              </a:pPr>
              <a:r>
                <a:rPr lang="en-US" altLang="zh-CN" sz="1400" dirty="0">
                  <a:solidFill>
                    <a:schemeClr val="tx1">
                      <a:lumMod val="85000"/>
                      <a:lumOff val="15000"/>
                    </a:schemeClr>
                  </a:solidFill>
                  <a:latin typeface="微软雅黑" pitchFamily="34" charset="-122"/>
                  <a:ea typeface="微软雅黑" pitchFamily="34" charset="-122"/>
                </a:rPr>
                <a:t>Labelled encoding</a:t>
              </a:r>
            </a:p>
          </p:txBody>
        </p:sp>
      </p:grpSp>
      <p:grpSp>
        <p:nvGrpSpPr>
          <p:cNvPr id="21" name="组合 20"/>
          <p:cNvGrpSpPr/>
          <p:nvPr/>
        </p:nvGrpSpPr>
        <p:grpSpPr>
          <a:xfrm>
            <a:off x="6637950" y="2017990"/>
            <a:ext cx="2108999" cy="624132"/>
            <a:chOff x="5524989" y="1364953"/>
            <a:chExt cx="1956173" cy="578926"/>
          </a:xfrm>
        </p:grpSpPr>
        <p:sp>
          <p:nvSpPr>
            <p:cNvPr id="22" name="文本框 24"/>
            <p:cNvSpPr txBox="1"/>
            <p:nvPr/>
          </p:nvSpPr>
          <p:spPr>
            <a:xfrm>
              <a:off x="5524989" y="1628497"/>
              <a:ext cx="1956173" cy="315382"/>
            </a:xfrm>
            <a:prstGeom prst="rect">
              <a:avLst/>
            </a:prstGeom>
            <a:noFill/>
          </p:spPr>
          <p:txBody>
            <a:bodyPr lIns="86404" tIns="43202" rIns="86404" bIns="43202">
              <a:spAutoFit/>
            </a:bodyPr>
            <a:lstStyle/>
            <a:p>
              <a:pPr>
                <a:lnSpc>
                  <a:spcPct val="130000"/>
                </a:lnSpc>
                <a:defRPr/>
              </a:pPr>
              <a:r>
                <a:rPr lang="en-US" altLang="zh-CN" sz="1400" dirty="0">
                  <a:solidFill>
                    <a:schemeClr val="tx1">
                      <a:lumMod val="85000"/>
                      <a:lumOff val="15000"/>
                    </a:schemeClr>
                  </a:solidFill>
                  <a:latin typeface="微软雅黑" pitchFamily="34" charset="-122"/>
                  <a:ea typeface="微软雅黑" pitchFamily="34" charset="-122"/>
                </a:rPr>
                <a:t>Our encoding</a:t>
              </a:r>
              <a:endParaRPr lang="zh-CN" altLang="en-US" sz="1400" dirty="0">
                <a:solidFill>
                  <a:schemeClr val="tx1">
                    <a:lumMod val="85000"/>
                    <a:lumOff val="15000"/>
                  </a:schemeClr>
                </a:solidFill>
                <a:latin typeface="微软雅黑" pitchFamily="34" charset="-122"/>
                <a:ea typeface="微软雅黑" pitchFamily="34" charset="-122"/>
              </a:endParaRPr>
            </a:p>
          </p:txBody>
        </p:sp>
        <p:sp>
          <p:nvSpPr>
            <p:cNvPr id="23" name="TextBox 11"/>
            <p:cNvSpPr txBox="1">
              <a:spLocks noChangeArrowheads="1"/>
            </p:cNvSpPr>
            <p:nvPr/>
          </p:nvSpPr>
          <p:spPr bwMode="auto">
            <a:xfrm flipH="1">
              <a:off x="5612943" y="1364953"/>
              <a:ext cx="1639299" cy="333469"/>
            </a:xfrm>
            <a:prstGeom prst="rect">
              <a:avLst/>
            </a:prstGeom>
            <a:noFill/>
            <a:ln>
              <a:noFill/>
            </a:ln>
            <a:effectLst/>
          </p:spPr>
          <p:txBody>
            <a:bodyPr wrap="square" lIns="86404" tIns="43202" rIns="86404" bIns="43202">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1700" kern="0" dirty="0">
                  <a:solidFill>
                    <a:schemeClr val="tx1">
                      <a:lumMod val="85000"/>
                      <a:lumOff val="15000"/>
                    </a:schemeClr>
                  </a:solidFill>
                  <a:latin typeface="微软雅黑" pitchFamily="34" charset="-122"/>
                  <a:ea typeface="微软雅黑" pitchFamily="34" charset="-122"/>
                </a:rPr>
                <a:t>0.13673</a:t>
              </a:r>
            </a:p>
          </p:txBody>
        </p:sp>
      </p:grpSp>
      <p:pic>
        <p:nvPicPr>
          <p:cNvPr id="24" name="图片 23" descr="表格&#10;&#10;描述已自动生成">
            <a:extLst>
              <a:ext uri="{FF2B5EF4-FFF2-40B4-BE49-F238E27FC236}">
                <a16:creationId xmlns:a16="http://schemas.microsoft.com/office/drawing/2014/main" id="{E5E0B165-3B29-D9EC-B09F-D26D2C42E0F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306" y="3568292"/>
            <a:ext cx="3090632" cy="1348885"/>
          </a:xfrm>
          <a:prstGeom prst="rect">
            <a:avLst/>
          </a:prstGeom>
          <a:noFill/>
          <a:ln>
            <a:noFill/>
          </a:ln>
        </p:spPr>
      </p:pic>
      <p:pic>
        <p:nvPicPr>
          <p:cNvPr id="25" name="图片 24">
            <a:extLst>
              <a:ext uri="{FF2B5EF4-FFF2-40B4-BE49-F238E27FC236}">
                <a16:creationId xmlns:a16="http://schemas.microsoft.com/office/drawing/2014/main" id="{E4E902B2-3D07-D65E-E3B7-0589ACBB593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30648" y="666012"/>
            <a:ext cx="3235695" cy="1416330"/>
          </a:xfrm>
          <a:prstGeom prst="rect">
            <a:avLst/>
          </a:prstGeom>
          <a:noFill/>
          <a:ln>
            <a:noFill/>
          </a:ln>
        </p:spPr>
      </p:pic>
      <p:sp>
        <p:nvSpPr>
          <p:cNvPr id="26" name="矩形 25">
            <a:extLst>
              <a:ext uri="{FF2B5EF4-FFF2-40B4-BE49-F238E27FC236}">
                <a16:creationId xmlns:a16="http://schemas.microsoft.com/office/drawing/2014/main" id="{27A3CCAB-917C-B152-6192-004649E1BFFA}"/>
              </a:ext>
            </a:extLst>
          </p:cNvPr>
          <p:cNvSpPr/>
          <p:nvPr/>
        </p:nvSpPr>
        <p:spPr>
          <a:xfrm>
            <a:off x="2032576" y="-96867"/>
            <a:ext cx="5968172" cy="923330"/>
          </a:xfrm>
          <a:prstGeom prst="rect">
            <a:avLst/>
          </a:prstGeom>
          <a:noFill/>
        </p:spPr>
        <p:txBody>
          <a:bodyPr wrap="none" lIns="91440" tIns="45720" rIns="91440" bIns="45720">
            <a:spAutoFit/>
          </a:bodyPr>
          <a:lstStyle/>
          <a:p>
            <a:pPr algn="ctr"/>
            <a:r>
              <a:rPr lang="en-US" altLang="zh-CN" sz="5400" b="0" cap="none" spc="0" dirty="0">
                <a:ln w="0"/>
                <a:solidFill>
                  <a:schemeClr val="accent1"/>
                </a:solidFill>
                <a:effectLst>
                  <a:outerShdw blurRad="38100" dist="25400" dir="5400000" algn="ctr" rotWithShape="0">
                    <a:srgbClr val="6E747A">
                      <a:alpha val="43000"/>
                    </a:srgbClr>
                  </a:outerShdw>
                </a:effectLst>
              </a:rPr>
              <a:t>Good performance!!</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496422009"/>
      </p:ext>
    </p:extLst>
  </p:cSld>
  <p:clrMapOvr>
    <a:masterClrMapping/>
  </p:clrMapOvr>
  <mc:AlternateContent xmlns:mc="http://schemas.openxmlformats.org/markup-compatibility/2006">
    <mc:Choice xmlns:p14="http://schemas.microsoft.com/office/powerpoint/2010/main" Requires="p14">
      <p:transition spd="slow" p14:dur="2000">
        <p:blinds dir="vert"/>
      </p:transition>
    </mc:Choice>
    <mc:Fallback>
      <p:transition spd="slow">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624764" y="422432"/>
            <a:ext cx="2646053" cy="413867"/>
          </a:xfrm>
          <a:prstGeom prst="rect">
            <a:avLst/>
          </a:prstGeom>
          <a:noFill/>
          <a:ln w="9525">
            <a:noFill/>
            <a:miter lim="800000"/>
            <a:headEnd/>
            <a:tailEnd/>
          </a:ln>
        </p:spPr>
        <p:txBody>
          <a:bodyPr wrap="square" lIns="91440" tIns="45720" rIns="91440" bIns="45720" anchor="t">
            <a:spAutoFit/>
          </a:bodyPr>
          <a:lstStyle/>
          <a:p>
            <a:pPr>
              <a:defRPr/>
            </a:pPr>
            <a:r>
              <a:rPr lang="zh-CN" altLang="en-US" sz="2000" b="1" kern="0">
                <a:solidFill>
                  <a:schemeClr val="tx2">
                    <a:lumMod val="75000"/>
                  </a:schemeClr>
                </a:solidFill>
                <a:latin typeface="微软雅黑"/>
                <a:ea typeface="微软雅黑"/>
              </a:rPr>
              <a:t>Combination</a:t>
            </a:r>
            <a:endParaRPr lang="zh-CN" altLang="en-US" sz="2000" b="1" kern="0">
              <a:solidFill>
                <a:schemeClr val="tx2">
                  <a:lumMod val="75000"/>
                </a:schemeClr>
              </a:solidFill>
              <a:latin typeface="微软雅黑" pitchFamily="34" charset="-122"/>
              <a:ea typeface="微软雅黑" pitchFamily="34" charset="-122"/>
            </a:endParaRPr>
          </a:p>
        </p:txBody>
      </p:sp>
      <p:sp>
        <p:nvSpPr>
          <p:cNvPr id="3" name="矩形 2"/>
          <p:cNvSpPr/>
          <p:nvPr/>
        </p:nvSpPr>
        <p:spPr>
          <a:xfrm>
            <a:off x="251520" y="391475"/>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
          <p:cNvSpPr/>
          <p:nvPr/>
        </p:nvSpPr>
        <p:spPr>
          <a:xfrm>
            <a:off x="435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1" name="Picture 10" descr="A screen shot of a computer code&#10;&#10;Description automatically generated">
            <a:extLst>
              <a:ext uri="{FF2B5EF4-FFF2-40B4-BE49-F238E27FC236}">
                <a16:creationId xmlns:a16="http://schemas.microsoft.com/office/drawing/2014/main" id="{B0ADD1C1-4ED8-D1BD-C36A-B751E58087FD}"/>
              </a:ext>
            </a:extLst>
          </p:cNvPr>
          <p:cNvPicPr>
            <a:picLocks noChangeAspect="1"/>
          </p:cNvPicPr>
          <p:nvPr/>
        </p:nvPicPr>
        <p:blipFill>
          <a:blip r:embed="rId3"/>
          <a:stretch>
            <a:fillRect/>
          </a:stretch>
        </p:blipFill>
        <p:spPr>
          <a:xfrm>
            <a:off x="289609" y="962111"/>
            <a:ext cx="3265085" cy="2416238"/>
          </a:xfrm>
          <a:prstGeom prst="rect">
            <a:avLst/>
          </a:prstGeom>
        </p:spPr>
      </p:pic>
      <p:sp>
        <p:nvSpPr>
          <p:cNvPr id="5" name="TextBox 4">
            <a:extLst>
              <a:ext uri="{FF2B5EF4-FFF2-40B4-BE49-F238E27FC236}">
                <a16:creationId xmlns:a16="http://schemas.microsoft.com/office/drawing/2014/main" id="{6A0D4BC3-C758-C0C5-F81B-BE5AD3936A34}"/>
              </a:ext>
            </a:extLst>
          </p:cNvPr>
          <p:cNvSpPr txBox="1"/>
          <p:nvPr/>
        </p:nvSpPr>
        <p:spPr>
          <a:xfrm>
            <a:off x="290344" y="4478281"/>
            <a:ext cx="78558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Calibri"/>
              <a:cs typeface="Calibri"/>
            </a:endParaRPr>
          </a:p>
        </p:txBody>
      </p:sp>
      <p:pic>
        <p:nvPicPr>
          <p:cNvPr id="6" name="Picture 5" descr="A computer code with red text&#10;&#10;Description automatically generated">
            <a:extLst>
              <a:ext uri="{FF2B5EF4-FFF2-40B4-BE49-F238E27FC236}">
                <a16:creationId xmlns:a16="http://schemas.microsoft.com/office/drawing/2014/main" id="{A5082200-4163-AF01-934E-517FD7DA4B9C}"/>
              </a:ext>
            </a:extLst>
          </p:cNvPr>
          <p:cNvPicPr>
            <a:picLocks noChangeAspect="1"/>
          </p:cNvPicPr>
          <p:nvPr/>
        </p:nvPicPr>
        <p:blipFill>
          <a:blip r:embed="rId4"/>
          <a:stretch>
            <a:fillRect/>
          </a:stretch>
        </p:blipFill>
        <p:spPr>
          <a:xfrm>
            <a:off x="344738" y="3420993"/>
            <a:ext cx="7521012" cy="1155340"/>
          </a:xfrm>
          <a:prstGeom prst="rect">
            <a:avLst/>
          </a:prstGeom>
        </p:spPr>
      </p:pic>
      <p:sp>
        <p:nvSpPr>
          <p:cNvPr id="8" name="圆角矩形标注 66">
            <a:extLst>
              <a:ext uri="{FF2B5EF4-FFF2-40B4-BE49-F238E27FC236}">
                <a16:creationId xmlns:a16="http://schemas.microsoft.com/office/drawing/2014/main" id="{61410F7D-9CE4-6CC5-75CD-A0A3EEC7B0EE}"/>
              </a:ext>
            </a:extLst>
          </p:cNvPr>
          <p:cNvSpPr/>
          <p:nvPr/>
        </p:nvSpPr>
        <p:spPr>
          <a:xfrm>
            <a:off x="3685136" y="2163191"/>
            <a:ext cx="4187655" cy="1207591"/>
          </a:xfrm>
          <a:prstGeom prst="wedgeRoundRectCallout">
            <a:avLst>
              <a:gd name="adj1" fmla="val -49769"/>
              <a:gd name="adj2" fmla="val -21751"/>
              <a:gd name="adj3" fmla="val 1666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a:solidFill>
                  <a:srgbClr val="000000"/>
                </a:solidFill>
                <a:ea typeface="Calibri"/>
                <a:cs typeface="Calibri"/>
              </a:rPr>
              <a:t>Combine:</a:t>
            </a:r>
          </a:p>
          <a:p>
            <a:r>
              <a:rPr lang="en-US">
                <a:solidFill>
                  <a:srgbClr val="000000"/>
                </a:solidFill>
                <a:ea typeface="Calibri"/>
                <a:cs typeface="Calibri"/>
              </a:rPr>
              <a:t>To combine columns with high correlation ship. And drop the original columns which are used to be combined.</a:t>
            </a:r>
            <a:endParaRPr lang="en-US"/>
          </a:p>
        </p:txBody>
      </p:sp>
      <p:sp>
        <p:nvSpPr>
          <p:cNvPr id="12" name="圆角矩形标注 66">
            <a:extLst>
              <a:ext uri="{FF2B5EF4-FFF2-40B4-BE49-F238E27FC236}">
                <a16:creationId xmlns:a16="http://schemas.microsoft.com/office/drawing/2014/main" id="{02A50976-FBFF-583B-DD74-85C526DDCD00}"/>
              </a:ext>
            </a:extLst>
          </p:cNvPr>
          <p:cNvSpPr/>
          <p:nvPr/>
        </p:nvSpPr>
        <p:spPr>
          <a:xfrm>
            <a:off x="3887109" y="919447"/>
            <a:ext cx="2893597" cy="751236"/>
          </a:xfrm>
          <a:prstGeom prst="wedgeRoundRectCallout">
            <a:avLst>
              <a:gd name="adj1" fmla="val -43512"/>
              <a:gd name="adj2" fmla="val 94528"/>
              <a:gd name="adj3" fmla="val 1666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a:solidFill>
                  <a:schemeClr val="bg1"/>
                </a:solidFill>
                <a:ea typeface="Calibri"/>
                <a:cs typeface="Calibri"/>
              </a:rPr>
              <a:t>Working procedure:</a:t>
            </a:r>
          </a:p>
          <a:p>
            <a:r>
              <a:rPr lang="en-US">
                <a:solidFill>
                  <a:schemeClr val="bg1"/>
                </a:solidFill>
                <a:ea typeface="Calibri"/>
                <a:cs typeface="Calibri"/>
              </a:rPr>
              <a:t>Simply drop 1column? -&gt; ….</a:t>
            </a:r>
            <a:endParaRPr lang="zh-CN" altLang="en-US">
              <a:solidFill>
                <a:schemeClr val="bg1"/>
              </a:solidFill>
              <a:ea typeface="宋体"/>
              <a:cs typeface="Calibri"/>
            </a:endParaRPr>
          </a:p>
        </p:txBody>
      </p:sp>
      <p:sp>
        <p:nvSpPr>
          <p:cNvPr id="16" name="圆角矩形标注 66">
            <a:extLst>
              <a:ext uri="{FF2B5EF4-FFF2-40B4-BE49-F238E27FC236}">
                <a16:creationId xmlns:a16="http://schemas.microsoft.com/office/drawing/2014/main" id="{FF9852BD-68E6-A9FA-73B2-B2D1A3F90C60}"/>
              </a:ext>
            </a:extLst>
          </p:cNvPr>
          <p:cNvSpPr/>
          <p:nvPr/>
        </p:nvSpPr>
        <p:spPr>
          <a:xfrm>
            <a:off x="289733" y="4631151"/>
            <a:ext cx="8565587" cy="1033364"/>
          </a:xfrm>
          <a:prstGeom prst="wedgeRoundRectCallout">
            <a:avLst>
              <a:gd name="adj1" fmla="val -48817"/>
              <a:gd name="adj2" fmla="val -20695"/>
              <a:gd name="adj3" fmla="val 16667"/>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a:solidFill>
                  <a:schemeClr val="bg1"/>
                </a:solidFill>
                <a:ea typeface="Calibri"/>
                <a:cs typeface="Calibri"/>
              </a:rPr>
              <a:t>Iterative:</a:t>
            </a:r>
          </a:p>
          <a:p>
            <a:r>
              <a:rPr lang="en-US">
                <a:solidFill>
                  <a:schemeClr val="bg1"/>
                </a:solidFill>
                <a:ea typeface="Calibri"/>
                <a:cs typeface="Calibri"/>
              </a:rPr>
              <a:t>To generate heat matrix each time, and do combination based on the matrix. Stop when there is no any pairs of columns have correlation coefficient greater than the threshold.</a:t>
            </a:r>
            <a:endParaRPr lang="en-US">
              <a:solidFill>
                <a:schemeClr val="bg1"/>
              </a:solidFill>
            </a:endParaRPr>
          </a:p>
        </p:txBody>
      </p:sp>
    </p:spTree>
    <p:extLst>
      <p:ext uri="{BB962C8B-B14F-4D97-AF65-F5344CB8AC3E}">
        <p14:creationId xmlns:p14="http://schemas.microsoft.com/office/powerpoint/2010/main" val="4145985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624764" y="422432"/>
            <a:ext cx="2646053" cy="413867"/>
          </a:xfrm>
          <a:prstGeom prst="rect">
            <a:avLst/>
          </a:prstGeom>
          <a:noFill/>
          <a:ln w="9525">
            <a:noFill/>
            <a:miter lim="800000"/>
            <a:headEnd/>
            <a:tailEnd/>
          </a:ln>
        </p:spPr>
        <p:txBody>
          <a:bodyPr wrap="square" lIns="91440" tIns="45720" rIns="91440" bIns="45720" anchor="t">
            <a:spAutoFit/>
          </a:bodyPr>
          <a:lstStyle/>
          <a:p>
            <a:pPr>
              <a:defRPr/>
            </a:pPr>
            <a:r>
              <a:rPr lang="zh-CN" altLang="en-US" sz="2000" b="1" kern="0">
                <a:solidFill>
                  <a:schemeClr val="tx2">
                    <a:lumMod val="75000"/>
                  </a:schemeClr>
                </a:solidFill>
                <a:latin typeface="微软雅黑"/>
                <a:ea typeface="微软雅黑"/>
              </a:rPr>
              <a:t>Combination</a:t>
            </a:r>
            <a:endParaRPr lang="zh-CN" altLang="en-US" sz="2000" b="1" kern="0">
              <a:solidFill>
                <a:schemeClr val="tx2">
                  <a:lumMod val="75000"/>
                </a:schemeClr>
              </a:solidFill>
              <a:latin typeface="微软雅黑" pitchFamily="34" charset="-122"/>
              <a:ea typeface="微软雅黑" pitchFamily="34" charset="-122"/>
            </a:endParaRPr>
          </a:p>
        </p:txBody>
      </p:sp>
      <p:sp>
        <p:nvSpPr>
          <p:cNvPr id="3" name="矩形 2"/>
          <p:cNvSpPr/>
          <p:nvPr/>
        </p:nvSpPr>
        <p:spPr>
          <a:xfrm>
            <a:off x="251520" y="391475"/>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
          <p:cNvSpPr/>
          <p:nvPr/>
        </p:nvSpPr>
        <p:spPr>
          <a:xfrm>
            <a:off x="435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7" name="Picture 6" descr="图表&#10;&#10;描述已自动生成">
            <a:extLst>
              <a:ext uri="{FF2B5EF4-FFF2-40B4-BE49-F238E27FC236}">
                <a16:creationId xmlns:a16="http://schemas.microsoft.com/office/drawing/2014/main" id="{76852D62-DF71-1716-31F9-72E148294463}"/>
              </a:ext>
            </a:extLst>
          </p:cNvPr>
          <p:cNvPicPr>
            <a:picLocks noChangeAspect="1"/>
          </p:cNvPicPr>
          <p:nvPr/>
        </p:nvPicPr>
        <p:blipFill>
          <a:blip r:embed="rId3"/>
          <a:stretch>
            <a:fillRect/>
          </a:stretch>
        </p:blipFill>
        <p:spPr>
          <a:xfrm>
            <a:off x="440294" y="886461"/>
            <a:ext cx="3176878" cy="2681467"/>
          </a:xfrm>
          <a:prstGeom prst="rect">
            <a:avLst/>
          </a:prstGeom>
        </p:spPr>
      </p:pic>
      <p:pic>
        <p:nvPicPr>
          <p:cNvPr id="8" name="Picture 7" descr="图表&#10;&#10;描述已自动生成">
            <a:extLst>
              <a:ext uri="{FF2B5EF4-FFF2-40B4-BE49-F238E27FC236}">
                <a16:creationId xmlns:a16="http://schemas.microsoft.com/office/drawing/2014/main" id="{C4748311-5A51-95C6-7F4C-F0EAA613CC78}"/>
              </a:ext>
            </a:extLst>
          </p:cNvPr>
          <p:cNvPicPr>
            <a:picLocks noChangeAspect="1"/>
          </p:cNvPicPr>
          <p:nvPr/>
        </p:nvPicPr>
        <p:blipFill>
          <a:blip r:embed="rId4"/>
          <a:stretch>
            <a:fillRect/>
          </a:stretch>
        </p:blipFill>
        <p:spPr>
          <a:xfrm>
            <a:off x="4674172" y="894614"/>
            <a:ext cx="3206280" cy="2672514"/>
          </a:xfrm>
          <a:prstGeom prst="rect">
            <a:avLst/>
          </a:prstGeom>
        </p:spPr>
      </p:pic>
      <p:sp>
        <p:nvSpPr>
          <p:cNvPr id="12" name="右箭头 4">
            <a:extLst>
              <a:ext uri="{FF2B5EF4-FFF2-40B4-BE49-F238E27FC236}">
                <a16:creationId xmlns:a16="http://schemas.microsoft.com/office/drawing/2014/main" id="{A9B98D9E-713B-0124-739D-38B740320F81}"/>
              </a:ext>
            </a:extLst>
          </p:cNvPr>
          <p:cNvSpPr/>
          <p:nvPr/>
        </p:nvSpPr>
        <p:spPr>
          <a:xfrm>
            <a:off x="3625237" y="1666936"/>
            <a:ext cx="953461" cy="666090"/>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8565" tIns="49282" rIns="98565" bIns="49282" rtlCol="0" anchor="ctr"/>
          <a:lstStyle/>
          <a:p>
            <a:pPr algn="ctr"/>
            <a:r>
              <a:rPr lang="zh-CN" altLang="en-US">
                <a:solidFill>
                  <a:schemeClr val="bg1"/>
                </a:solidFill>
                <a:ea typeface="宋体"/>
                <a:cs typeface="Calibri"/>
              </a:rPr>
              <a:t>To</a:t>
            </a:r>
            <a:endParaRPr lang="zh-CN" altLang="en-US">
              <a:solidFill>
                <a:schemeClr val="bg1"/>
              </a:solidFill>
            </a:endParaRPr>
          </a:p>
        </p:txBody>
      </p:sp>
      <p:sp>
        <p:nvSpPr>
          <p:cNvPr id="15" name="圆角矩形标注 66">
            <a:extLst>
              <a:ext uri="{FF2B5EF4-FFF2-40B4-BE49-F238E27FC236}">
                <a16:creationId xmlns:a16="http://schemas.microsoft.com/office/drawing/2014/main" id="{8A15C342-C330-A62D-C6B4-11A65ED1051E}"/>
              </a:ext>
            </a:extLst>
          </p:cNvPr>
          <p:cNvSpPr/>
          <p:nvPr/>
        </p:nvSpPr>
        <p:spPr>
          <a:xfrm>
            <a:off x="289733" y="3932312"/>
            <a:ext cx="8565587" cy="1106868"/>
          </a:xfrm>
          <a:prstGeom prst="wedgeRoundRectCallout">
            <a:avLst>
              <a:gd name="adj1" fmla="val -48817"/>
              <a:gd name="adj2" fmla="val -20695"/>
              <a:gd name="adj3" fmla="val 16667"/>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a:solidFill>
                  <a:schemeClr val="bg1"/>
                </a:solidFill>
                <a:latin typeface="Calibri"/>
                <a:ea typeface="Calibri"/>
                <a:cs typeface="Calibri"/>
              </a:rPr>
              <a:t>Result: </a:t>
            </a:r>
            <a:endParaRPr lang="en-US">
              <a:solidFill>
                <a:schemeClr val="bg1"/>
              </a:solidFill>
            </a:endParaRPr>
          </a:p>
          <a:p>
            <a:r>
              <a:rPr lang="en-US">
                <a:solidFill>
                  <a:schemeClr val="bg1"/>
                </a:solidFill>
                <a:latin typeface="Calibri"/>
                <a:ea typeface="Calibri"/>
                <a:cs typeface="Calibri"/>
              </a:rPr>
              <a:t>[1] columns have been reduced a lot.</a:t>
            </a:r>
            <a:endParaRPr lang="en-US">
              <a:solidFill>
                <a:schemeClr val="bg1"/>
              </a:solidFill>
            </a:endParaRPr>
          </a:p>
          <a:p>
            <a:r>
              <a:rPr lang="en-US">
                <a:solidFill>
                  <a:schemeClr val="bg1"/>
                </a:solidFill>
                <a:latin typeface="Calibri"/>
                <a:ea typeface="Calibri"/>
                <a:cs typeface="Calibri"/>
              </a:rPr>
              <a:t>[2] The correlation coefficient has been decreased under the threshold.</a:t>
            </a:r>
          </a:p>
        </p:txBody>
      </p:sp>
    </p:spTree>
    <p:extLst>
      <p:ext uri="{BB962C8B-B14F-4D97-AF65-F5344CB8AC3E}">
        <p14:creationId xmlns:p14="http://schemas.microsoft.com/office/powerpoint/2010/main" val="33823646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624764" y="422432"/>
            <a:ext cx="2646053" cy="413867"/>
          </a:xfrm>
          <a:prstGeom prst="rect">
            <a:avLst/>
          </a:prstGeom>
          <a:noFill/>
          <a:ln w="9525">
            <a:noFill/>
            <a:miter lim="800000"/>
            <a:headEnd/>
            <a:tailEnd/>
          </a:ln>
        </p:spPr>
        <p:txBody>
          <a:bodyPr wrap="square" lIns="91440" tIns="45720" rIns="91440" bIns="45720" anchor="t">
            <a:spAutoFit/>
          </a:bodyPr>
          <a:lstStyle/>
          <a:p>
            <a:pPr>
              <a:defRPr/>
            </a:pPr>
            <a:r>
              <a:rPr lang="zh-CN" altLang="en-US" sz="2000" b="1" kern="0">
                <a:solidFill>
                  <a:schemeClr val="tx2">
                    <a:lumMod val="75000"/>
                  </a:schemeClr>
                </a:solidFill>
                <a:latin typeface="微软雅黑"/>
                <a:ea typeface="微软雅黑"/>
              </a:rPr>
              <a:t>Combination</a:t>
            </a:r>
            <a:endParaRPr lang="zh-CN" altLang="en-US" sz="2000" b="1" kern="0">
              <a:solidFill>
                <a:schemeClr val="tx2">
                  <a:lumMod val="75000"/>
                </a:schemeClr>
              </a:solidFill>
              <a:latin typeface="微软雅黑" pitchFamily="34" charset="-122"/>
              <a:ea typeface="微软雅黑" pitchFamily="34" charset="-122"/>
            </a:endParaRPr>
          </a:p>
        </p:txBody>
      </p:sp>
      <p:sp>
        <p:nvSpPr>
          <p:cNvPr id="3" name="矩形 2"/>
          <p:cNvSpPr/>
          <p:nvPr/>
        </p:nvSpPr>
        <p:spPr>
          <a:xfrm>
            <a:off x="251520" y="391475"/>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
          <p:cNvSpPr/>
          <p:nvPr/>
        </p:nvSpPr>
        <p:spPr>
          <a:xfrm>
            <a:off x="435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圆角矩形标注 66">
            <a:extLst>
              <a:ext uri="{FF2B5EF4-FFF2-40B4-BE49-F238E27FC236}">
                <a16:creationId xmlns:a16="http://schemas.microsoft.com/office/drawing/2014/main" id="{8A15C342-C330-A62D-C6B4-11A65ED1051E}"/>
              </a:ext>
            </a:extLst>
          </p:cNvPr>
          <p:cNvSpPr/>
          <p:nvPr/>
        </p:nvSpPr>
        <p:spPr>
          <a:xfrm>
            <a:off x="300319" y="3932312"/>
            <a:ext cx="8565587" cy="1106868"/>
          </a:xfrm>
          <a:prstGeom prst="wedgeRoundRectCallout">
            <a:avLst>
              <a:gd name="adj1" fmla="val -48817"/>
              <a:gd name="adj2" fmla="val -20695"/>
              <a:gd name="adj3" fmla="val 16667"/>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a:solidFill>
                  <a:schemeClr val="bg1"/>
                </a:solidFill>
                <a:latin typeface="Calibri"/>
                <a:ea typeface="Calibri"/>
                <a:cs typeface="Calibri"/>
              </a:rPr>
              <a:t>Performance under different threshold:</a:t>
            </a:r>
          </a:p>
          <a:p>
            <a:r>
              <a:rPr lang="en-US">
                <a:solidFill>
                  <a:schemeClr val="bg1"/>
                </a:solidFill>
                <a:latin typeface="Calibri"/>
                <a:ea typeface="Calibri"/>
                <a:cs typeface="Calibri"/>
              </a:rPr>
              <a:t>We tried 4 different thresholds, and we found that the best value is attained at 0.65.</a:t>
            </a:r>
          </a:p>
        </p:txBody>
      </p:sp>
      <p:graphicFrame>
        <p:nvGraphicFramePr>
          <p:cNvPr id="6" name="Table 5">
            <a:extLst>
              <a:ext uri="{FF2B5EF4-FFF2-40B4-BE49-F238E27FC236}">
                <a16:creationId xmlns:a16="http://schemas.microsoft.com/office/drawing/2014/main" id="{0D141A36-61B9-A662-D6F0-AF513B8A3F64}"/>
              </a:ext>
            </a:extLst>
          </p:cNvPr>
          <p:cNvGraphicFramePr>
            <a:graphicFrameLocks noGrp="1"/>
          </p:cNvGraphicFramePr>
          <p:nvPr>
            <p:extLst>
              <p:ext uri="{D42A27DB-BD31-4B8C-83A1-F6EECF244321}">
                <p14:modId xmlns:p14="http://schemas.microsoft.com/office/powerpoint/2010/main" val="2324246152"/>
              </p:ext>
            </p:extLst>
          </p:nvPr>
        </p:nvGraphicFramePr>
        <p:xfrm>
          <a:off x="1002682" y="932980"/>
          <a:ext cx="7021704" cy="2743200"/>
        </p:xfrm>
        <a:graphic>
          <a:graphicData uri="http://schemas.openxmlformats.org/drawingml/2006/table">
            <a:tbl>
              <a:tblPr firstRow="1" bandRow="1">
                <a:tableStyleId>{5C22544A-7EE6-4342-B048-85BDC9FD1C3A}</a:tableStyleId>
              </a:tblPr>
              <a:tblGrid>
                <a:gridCol w="3510852">
                  <a:extLst>
                    <a:ext uri="{9D8B030D-6E8A-4147-A177-3AD203B41FA5}">
                      <a16:colId xmlns:a16="http://schemas.microsoft.com/office/drawing/2014/main" val="3441174659"/>
                    </a:ext>
                  </a:extLst>
                </a:gridCol>
                <a:gridCol w="3510852">
                  <a:extLst>
                    <a:ext uri="{9D8B030D-6E8A-4147-A177-3AD203B41FA5}">
                      <a16:colId xmlns:a16="http://schemas.microsoft.com/office/drawing/2014/main" val="536745739"/>
                    </a:ext>
                  </a:extLst>
                </a:gridCol>
              </a:tblGrid>
              <a:tr h="451560">
                <a:tc>
                  <a:txBody>
                    <a:bodyPr/>
                    <a:lstStyle/>
                    <a:p>
                      <a:pPr fontAlgn="t"/>
                      <a:endParaRPr lang="en-US">
                        <a:effectLst/>
                      </a:endParaRPr>
                    </a:p>
                    <a:p>
                      <a:pPr rtl="0" fontAlgn="base"/>
                      <a:r>
                        <a:rPr lang="en-US" sz="1200">
                          <a:solidFill>
                            <a:schemeClr val="tx1"/>
                          </a:solidFill>
                          <a:effectLst/>
                          <a:latin typeface="Times New Roman"/>
                        </a:rPr>
                        <a:t>Threshold </a:t>
                      </a:r>
                      <a:endParaRPr lang="en-US">
                        <a:solidFill>
                          <a:schemeClr val="tx1"/>
                        </a:solidFill>
                        <a:effectLst/>
                        <a:latin typeface="Times New Roman"/>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t"/>
                      <a:endParaRPr lang="en-US">
                        <a:effectLst/>
                      </a:endParaRPr>
                    </a:p>
                    <a:p>
                      <a:pPr rtl="0" fontAlgn="base"/>
                      <a:r>
                        <a:rPr lang="en-US" sz="1200">
                          <a:solidFill>
                            <a:schemeClr val="tx1"/>
                          </a:solidFill>
                          <a:effectLst/>
                          <a:latin typeface="Times New Roman"/>
                        </a:rPr>
                        <a:t>Performance </a:t>
                      </a:r>
                      <a:endParaRPr lang="en-US">
                        <a:solidFill>
                          <a:schemeClr val="tx1"/>
                        </a:solidFill>
                        <a:effectLst/>
                        <a:latin typeface="Times New Roman"/>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89377452"/>
                  </a:ext>
                </a:extLst>
              </a:tr>
              <a:tr h="451560">
                <a:tc>
                  <a:txBody>
                    <a:bodyPr/>
                    <a:lstStyle/>
                    <a:p>
                      <a:pPr fontAlgn="t"/>
                      <a:endParaRPr lang="en-US">
                        <a:effectLst/>
                      </a:endParaRPr>
                    </a:p>
                    <a:p>
                      <a:pPr rtl="0" fontAlgn="base"/>
                      <a:r>
                        <a:rPr lang="en-US" sz="1200">
                          <a:effectLst/>
                          <a:latin typeface="Times New Roman"/>
                        </a:rPr>
                        <a:t>0.75</a:t>
                      </a:r>
                      <a:endParaRPr lang="en-US">
                        <a:effectLst/>
                        <a:latin typeface="Times New Roman"/>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endParaRPr lang="en-US">
                        <a:effectLst/>
                      </a:endParaRPr>
                    </a:p>
                    <a:p>
                      <a:pPr rtl="0" fontAlgn="base"/>
                      <a:r>
                        <a:rPr lang="en-US" sz="1200">
                          <a:effectLst/>
                          <a:latin typeface="Times New Roman"/>
                        </a:rPr>
                        <a:t>0.14231 </a:t>
                      </a:r>
                      <a:endParaRPr lang="en-US">
                        <a:effectLst/>
                        <a:latin typeface="Times New Roman"/>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29988663"/>
                  </a:ext>
                </a:extLst>
              </a:tr>
              <a:tr h="451560">
                <a:tc>
                  <a:txBody>
                    <a:bodyPr/>
                    <a:lstStyle/>
                    <a:p>
                      <a:pPr fontAlgn="t"/>
                      <a:endParaRPr lang="en-US">
                        <a:effectLst/>
                      </a:endParaRPr>
                    </a:p>
                    <a:p>
                      <a:pPr rtl="0" fontAlgn="base"/>
                      <a:r>
                        <a:rPr lang="en-US" sz="1200">
                          <a:effectLst/>
                          <a:latin typeface="Times New Roman"/>
                        </a:rPr>
                        <a:t>0.65 </a:t>
                      </a:r>
                      <a:endParaRPr lang="en-US">
                        <a:effectLst/>
                        <a:latin typeface="Times New Roman"/>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endParaRPr lang="en-US">
                        <a:effectLst/>
                      </a:endParaRPr>
                    </a:p>
                    <a:p>
                      <a:pPr rtl="0" fontAlgn="base"/>
                      <a:r>
                        <a:rPr lang="en-US" sz="1200">
                          <a:effectLst/>
                          <a:latin typeface="Times New Roman"/>
                        </a:rPr>
                        <a:t>0.13616 </a:t>
                      </a:r>
                      <a:endParaRPr lang="en-US">
                        <a:effectLst/>
                        <a:latin typeface="Times New Roman"/>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29765354"/>
                  </a:ext>
                </a:extLst>
              </a:tr>
              <a:tr h="451560">
                <a:tc>
                  <a:txBody>
                    <a:bodyPr/>
                    <a:lstStyle/>
                    <a:p>
                      <a:pPr fontAlgn="t"/>
                      <a:endParaRPr lang="en-US">
                        <a:effectLst/>
                      </a:endParaRPr>
                    </a:p>
                    <a:p>
                      <a:pPr rtl="0" fontAlgn="base"/>
                      <a:r>
                        <a:rPr lang="en-US" sz="1200">
                          <a:effectLst/>
                          <a:latin typeface="Times New Roman"/>
                        </a:rPr>
                        <a:t>0.60 </a:t>
                      </a:r>
                      <a:endParaRPr lang="en-US">
                        <a:effectLst/>
                        <a:latin typeface="Times New Roman"/>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endParaRPr lang="en-US">
                        <a:effectLst/>
                      </a:endParaRPr>
                    </a:p>
                    <a:p>
                      <a:pPr rtl="0" fontAlgn="base"/>
                      <a:r>
                        <a:rPr lang="en-US" sz="1200">
                          <a:effectLst/>
                          <a:latin typeface="Times New Roman"/>
                        </a:rPr>
                        <a:t>0.13977 </a:t>
                      </a:r>
                      <a:endParaRPr lang="en-US">
                        <a:effectLst/>
                        <a:latin typeface="Times New Roman"/>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24624923"/>
                  </a:ext>
                </a:extLst>
              </a:tr>
              <a:tr h="451560">
                <a:tc>
                  <a:txBody>
                    <a:bodyPr/>
                    <a:lstStyle/>
                    <a:p>
                      <a:pPr fontAlgn="t"/>
                      <a:endParaRPr lang="en-US">
                        <a:effectLst/>
                      </a:endParaRPr>
                    </a:p>
                    <a:p>
                      <a:pPr rtl="0" fontAlgn="base"/>
                      <a:r>
                        <a:rPr lang="en-US" sz="1200">
                          <a:effectLst/>
                          <a:latin typeface="Times New Roman"/>
                        </a:rPr>
                        <a:t>0.55 </a:t>
                      </a:r>
                      <a:endParaRPr lang="en-US">
                        <a:effectLst/>
                        <a:latin typeface="Times New Roman"/>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endParaRPr lang="en-US">
                        <a:effectLst/>
                      </a:endParaRPr>
                    </a:p>
                    <a:p>
                      <a:pPr rtl="0" fontAlgn="base"/>
                      <a:r>
                        <a:rPr lang="en-US" sz="1200">
                          <a:effectLst/>
                          <a:latin typeface="Times New Roman"/>
                        </a:rPr>
                        <a:t>0.14032 </a:t>
                      </a:r>
                      <a:endParaRPr lang="en-US">
                        <a:effectLst/>
                        <a:latin typeface="Times New Roman"/>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99801805"/>
                  </a:ext>
                </a:extLst>
              </a:tr>
            </a:tbl>
          </a:graphicData>
        </a:graphic>
      </p:graphicFrame>
    </p:spTree>
    <p:extLst>
      <p:ext uri="{BB962C8B-B14F-4D97-AF65-F5344CB8AC3E}">
        <p14:creationId xmlns:p14="http://schemas.microsoft.com/office/powerpoint/2010/main" val="245021160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683568" y="481236"/>
            <a:ext cx="3456384" cy="400110"/>
          </a:xfrm>
          <a:prstGeom prst="rect">
            <a:avLst/>
          </a:prstGeom>
          <a:noFill/>
          <a:ln w="9525">
            <a:noFill/>
            <a:miter lim="800000"/>
            <a:headEnd/>
            <a:tailEnd/>
          </a:ln>
        </p:spPr>
        <p:txBody>
          <a:bodyPr wrap="square">
            <a:spAutoFit/>
          </a:bodyPr>
          <a:lstStyle/>
          <a:p>
            <a:pPr lvl="0">
              <a:defRPr/>
            </a:pPr>
            <a:r>
              <a:rPr lang="en-US" altLang="zh-CN" sz="2000" b="1" kern="0" dirty="0">
                <a:solidFill>
                  <a:schemeClr val="tx2">
                    <a:lumMod val="75000"/>
                  </a:schemeClr>
                </a:solidFill>
                <a:latin typeface="微软雅黑" pitchFamily="34" charset="-122"/>
                <a:ea typeface="微软雅黑" pitchFamily="34" charset="-122"/>
              </a:rPr>
              <a:t>Data Transformation</a:t>
            </a:r>
            <a:endParaRPr lang="zh-CN" altLang="en-US" sz="2000" b="1" kern="0" dirty="0">
              <a:solidFill>
                <a:schemeClr val="tx2">
                  <a:lumMod val="75000"/>
                </a:schemeClr>
              </a:solidFill>
              <a:latin typeface="微软雅黑" pitchFamily="34" charset="-122"/>
              <a:ea typeface="微软雅黑" pitchFamily="34" charset="-122"/>
            </a:endParaRPr>
          </a:p>
        </p:txBody>
      </p:sp>
      <p:sp>
        <p:nvSpPr>
          <p:cNvPr id="3" name="矩形 2"/>
          <p:cNvSpPr/>
          <p:nvPr/>
        </p:nvSpPr>
        <p:spPr>
          <a:xfrm>
            <a:off x="251520" y="391475"/>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
          <p:cNvSpPr/>
          <p:nvPr/>
        </p:nvSpPr>
        <p:spPr>
          <a:xfrm>
            <a:off x="435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p:cNvSpPr/>
          <p:nvPr/>
        </p:nvSpPr>
        <p:spPr>
          <a:xfrm>
            <a:off x="755576" y="4081636"/>
            <a:ext cx="7632848" cy="795829"/>
          </a:xfrm>
          <a:prstGeom prst="rect">
            <a:avLst/>
          </a:prstGeom>
        </p:spPr>
        <p:txBody>
          <a:bodyPr lIns="97013" tIns="50447" rIns="97013" bIns="50447" anchor="ctr"/>
          <a:lstStyle/>
          <a:p>
            <a:pPr algn="just">
              <a:lnSpc>
                <a:spcPct val="130000"/>
              </a:lnSpc>
              <a:defRPr/>
            </a:pPr>
            <a:r>
              <a:rPr lang="en-US" altLang="zh-CN" dirty="0"/>
              <a:t>Data transformation is used to remove noise from data, scaled to fall within a small, specified range. We choose z-score normalization as our function</a:t>
            </a:r>
            <a:endParaRPr lang="zh-CN" altLang="en-US" sz="1500" dirty="0">
              <a:latin typeface="幼圆" panose="02010509060101010101" pitchFamily="49" charset="-122"/>
              <a:ea typeface="幼圆" panose="02010509060101010101" pitchFamily="49" charset="-122"/>
            </a:endParaRPr>
          </a:p>
        </p:txBody>
      </p:sp>
      <p:pic>
        <p:nvPicPr>
          <p:cNvPr id="17" name="图片 16">
            <a:extLst>
              <a:ext uri="{FF2B5EF4-FFF2-40B4-BE49-F238E27FC236}">
                <a16:creationId xmlns:a16="http://schemas.microsoft.com/office/drawing/2014/main" id="{2FAFFADB-AA68-2B09-1FB3-76032E6587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645983"/>
            <a:ext cx="8727025" cy="648072"/>
          </a:xfrm>
          <a:prstGeom prst="rect">
            <a:avLst/>
          </a:prstGeom>
        </p:spPr>
      </p:pic>
      <p:pic>
        <p:nvPicPr>
          <p:cNvPr id="18" name="图片 17" descr="图示, 文本&#10;&#10;中度可信度描述已自动生成">
            <a:extLst>
              <a:ext uri="{FF2B5EF4-FFF2-40B4-BE49-F238E27FC236}">
                <a16:creationId xmlns:a16="http://schemas.microsoft.com/office/drawing/2014/main" id="{B0B751CA-6190-2C8B-39F4-687D1C6D9C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3953" y="2591681"/>
            <a:ext cx="2154807" cy="1097109"/>
          </a:xfrm>
          <a:prstGeom prst="rect">
            <a:avLst/>
          </a:prstGeom>
        </p:spPr>
      </p:pic>
    </p:spTree>
    <p:extLst>
      <p:ext uri="{BB962C8B-B14F-4D97-AF65-F5344CB8AC3E}">
        <p14:creationId xmlns:p14="http://schemas.microsoft.com/office/powerpoint/2010/main" val="2496422009"/>
      </p:ext>
    </p:extLst>
  </p:cSld>
  <p:clrMapOvr>
    <a:masterClrMapping/>
  </p:clrMapOvr>
  <mc:AlternateContent xmlns:mc="http://schemas.openxmlformats.org/markup-compatibility/2006">
    <mc:Choice xmlns:p14="http://schemas.microsoft.com/office/powerpoint/2010/main" Requires="p14">
      <p:transition spd="slow" p14:dur="20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 presetClass="entr" presetSubtype="1"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683568" y="481236"/>
            <a:ext cx="3816424" cy="400110"/>
          </a:xfrm>
          <a:prstGeom prst="rect">
            <a:avLst/>
          </a:prstGeom>
          <a:noFill/>
          <a:ln w="9525">
            <a:noFill/>
            <a:miter lim="800000"/>
            <a:headEnd/>
            <a:tailEnd/>
          </a:ln>
        </p:spPr>
        <p:txBody>
          <a:bodyPr wrap="square">
            <a:spAutoFit/>
          </a:bodyPr>
          <a:lstStyle/>
          <a:p>
            <a:pPr lvl="0">
              <a:defRPr/>
            </a:pPr>
            <a:r>
              <a:rPr lang="en-US" altLang="zh-CN" sz="2000" b="1" kern="0" dirty="0">
                <a:solidFill>
                  <a:schemeClr val="tx2">
                    <a:lumMod val="75000"/>
                  </a:schemeClr>
                </a:solidFill>
                <a:latin typeface="微软雅黑" pitchFamily="34" charset="-122"/>
                <a:ea typeface="微软雅黑" pitchFamily="34" charset="-122"/>
              </a:rPr>
              <a:t>Data Transformation</a:t>
            </a:r>
            <a:endParaRPr lang="zh-CN" altLang="en-US" sz="2000" b="1" kern="0" dirty="0">
              <a:solidFill>
                <a:schemeClr val="tx2">
                  <a:lumMod val="75000"/>
                </a:schemeClr>
              </a:solidFill>
              <a:latin typeface="微软雅黑" pitchFamily="34" charset="-122"/>
              <a:ea typeface="微软雅黑" pitchFamily="34" charset="-122"/>
            </a:endParaRPr>
          </a:p>
        </p:txBody>
      </p:sp>
      <p:sp>
        <p:nvSpPr>
          <p:cNvPr id="3" name="矩形 2"/>
          <p:cNvSpPr/>
          <p:nvPr/>
        </p:nvSpPr>
        <p:spPr>
          <a:xfrm>
            <a:off x="251520" y="391475"/>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
          <p:cNvSpPr/>
          <p:nvPr/>
        </p:nvSpPr>
        <p:spPr>
          <a:xfrm>
            <a:off x="435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4584721" y="2139775"/>
            <a:ext cx="4347483" cy="294997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8565" tIns="49282" rIns="98565" bIns="49282" rtlCol="0" anchor="ctr"/>
          <a:lstStyle/>
          <a:p>
            <a:pPr algn="ctr"/>
            <a:endParaRPr lang="zh-CN" altLang="en-US"/>
          </a:p>
        </p:txBody>
      </p:sp>
      <p:sp>
        <p:nvSpPr>
          <p:cNvPr id="6" name="矩形 5"/>
          <p:cNvSpPr/>
          <p:nvPr/>
        </p:nvSpPr>
        <p:spPr>
          <a:xfrm>
            <a:off x="179512" y="2139775"/>
            <a:ext cx="4347483" cy="294997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8565" tIns="49282" rIns="98565" bIns="49282" rtlCol="0" anchor="ctr"/>
          <a:lstStyle/>
          <a:p>
            <a:pPr algn="ctr"/>
            <a:endParaRPr lang="zh-CN" altLang="en-US"/>
          </a:p>
        </p:txBody>
      </p:sp>
      <p:grpSp>
        <p:nvGrpSpPr>
          <p:cNvPr id="7" name="组合 6"/>
          <p:cNvGrpSpPr/>
          <p:nvPr/>
        </p:nvGrpSpPr>
        <p:grpSpPr>
          <a:xfrm>
            <a:off x="392507" y="2773469"/>
            <a:ext cx="2639544" cy="1841533"/>
            <a:chOff x="611560" y="2477792"/>
            <a:chExt cx="2448272" cy="1708150"/>
          </a:xfrm>
        </p:grpSpPr>
        <p:sp>
          <p:nvSpPr>
            <p:cNvPr id="8" name="矩形 7"/>
            <p:cNvSpPr/>
            <p:nvPr/>
          </p:nvSpPr>
          <p:spPr>
            <a:xfrm>
              <a:off x="611560" y="2805484"/>
              <a:ext cx="2448272" cy="299758"/>
            </a:xfrm>
            <a:prstGeom prst="rect">
              <a:avLst/>
            </a:prstGeom>
          </p:spPr>
          <p:txBody>
            <a:bodyPr wrap="square">
              <a:spAutoFit/>
            </a:bodyPr>
            <a:lstStyle/>
            <a:p>
              <a:pPr>
                <a:buClr>
                  <a:schemeClr val="accent1">
                    <a:lumMod val="50000"/>
                  </a:schemeClr>
                </a:buClr>
              </a:pPr>
              <a:endParaRPr lang="zh-CN" altLang="en-US" sz="1500" dirty="0">
                <a:latin typeface="微软雅黑" pitchFamily="34" charset="-122"/>
                <a:ea typeface="微软雅黑" pitchFamily="34" charset="-122"/>
              </a:endParaRPr>
            </a:p>
          </p:txBody>
        </p:sp>
        <p:sp>
          <p:nvSpPr>
            <p:cNvPr id="9" name="矩形 8"/>
            <p:cNvSpPr/>
            <p:nvPr/>
          </p:nvSpPr>
          <p:spPr>
            <a:xfrm>
              <a:off x="611560" y="3886184"/>
              <a:ext cx="2376264" cy="299758"/>
            </a:xfrm>
            <a:prstGeom prst="rect">
              <a:avLst/>
            </a:prstGeom>
          </p:spPr>
          <p:txBody>
            <a:bodyPr wrap="square">
              <a:spAutoFit/>
            </a:bodyPr>
            <a:lstStyle/>
            <a:p>
              <a:pPr marL="308016" indent="-308016">
                <a:buClr>
                  <a:schemeClr val="accent1">
                    <a:lumMod val="50000"/>
                  </a:schemeClr>
                </a:buClr>
                <a:buFont typeface="Wingdings" pitchFamily="2" charset="2"/>
                <a:buChar char="Ø"/>
              </a:pPr>
              <a:endParaRPr lang="zh-CN" altLang="en-US" sz="1500" dirty="0">
                <a:latin typeface="微软雅黑" pitchFamily="34" charset="-122"/>
                <a:ea typeface="微软雅黑" pitchFamily="34" charset="-122"/>
              </a:endParaRPr>
            </a:p>
          </p:txBody>
        </p:sp>
        <p:sp>
          <p:nvSpPr>
            <p:cNvPr id="10" name="矩形 9"/>
            <p:cNvSpPr/>
            <p:nvPr/>
          </p:nvSpPr>
          <p:spPr>
            <a:xfrm>
              <a:off x="1313345" y="2477792"/>
              <a:ext cx="972693" cy="342581"/>
            </a:xfrm>
            <a:prstGeom prst="rect">
              <a:avLst/>
            </a:prstGeom>
          </p:spPr>
          <p:txBody>
            <a:bodyPr wrap="none">
              <a:spAutoFit/>
            </a:bodyPr>
            <a:lstStyle/>
            <a:p>
              <a:r>
                <a:rPr lang="en-US" altLang="zh-CN" dirty="0">
                  <a:latin typeface="微软雅黑" pitchFamily="34" charset="-122"/>
                  <a:ea typeface="微软雅黑" pitchFamily="34" charset="-122"/>
                </a:rPr>
                <a:t>0.13187</a:t>
              </a:r>
              <a:endParaRPr lang="zh-CN" altLang="en-US" dirty="0">
                <a:latin typeface="微软雅黑" pitchFamily="34" charset="-122"/>
                <a:ea typeface="微软雅黑" pitchFamily="34" charset="-122"/>
              </a:endParaRPr>
            </a:p>
          </p:txBody>
        </p:sp>
      </p:grpSp>
      <p:sp>
        <p:nvSpPr>
          <p:cNvPr id="15" name="矩形 14"/>
          <p:cNvSpPr/>
          <p:nvPr/>
        </p:nvSpPr>
        <p:spPr>
          <a:xfrm>
            <a:off x="6766404" y="2757417"/>
            <a:ext cx="1048685" cy="369332"/>
          </a:xfrm>
          <a:prstGeom prst="rect">
            <a:avLst/>
          </a:prstGeom>
        </p:spPr>
        <p:txBody>
          <a:bodyPr wrap="none">
            <a:spAutoFit/>
          </a:bodyPr>
          <a:lstStyle/>
          <a:p>
            <a:r>
              <a:rPr lang="en-US" altLang="zh-CN" dirty="0">
                <a:latin typeface="微软雅黑" pitchFamily="34" charset="-122"/>
                <a:ea typeface="微软雅黑" pitchFamily="34" charset="-122"/>
              </a:rPr>
              <a:t>0.12986</a:t>
            </a:r>
            <a:endParaRPr lang="zh-CN" altLang="en-US" dirty="0">
              <a:latin typeface="微软雅黑" pitchFamily="34" charset="-122"/>
              <a:ea typeface="微软雅黑" pitchFamily="34" charset="-122"/>
            </a:endParaRPr>
          </a:p>
        </p:txBody>
      </p:sp>
      <p:sp>
        <p:nvSpPr>
          <p:cNvPr id="17" name="右箭头 16"/>
          <p:cNvSpPr/>
          <p:nvPr/>
        </p:nvSpPr>
        <p:spPr>
          <a:xfrm>
            <a:off x="4568529" y="1322144"/>
            <a:ext cx="2706026" cy="1641199"/>
          </a:xfrm>
          <a:prstGeom prst="rightArrow">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733339" tIns="0" rIns="0" bIns="0" rtlCol="0" anchor="ctr"/>
          <a:lstStyle/>
          <a:p>
            <a:pPr algn="ctr">
              <a:lnSpc>
                <a:spcPct val="120000"/>
              </a:lnSpc>
            </a:pPr>
            <a:r>
              <a:rPr lang="en-US" altLang="zh-CN" sz="1600" dirty="0">
                <a:latin typeface="微软雅黑" panose="020B0503020204020204" pitchFamily="34" charset="-122"/>
                <a:ea typeface="微软雅黑" panose="020B0503020204020204" pitchFamily="34" charset="-122"/>
              </a:rPr>
              <a:t>With transformation</a:t>
            </a:r>
            <a:endParaRPr lang="zh-CN" altLang="en-US" sz="1600" dirty="0">
              <a:latin typeface="微软雅黑" panose="020B0503020204020204" pitchFamily="34" charset="-122"/>
              <a:ea typeface="微软雅黑" panose="020B0503020204020204" pitchFamily="34" charset="-122"/>
            </a:endParaRPr>
          </a:p>
        </p:txBody>
      </p:sp>
      <p:sp>
        <p:nvSpPr>
          <p:cNvPr id="18" name="右箭头 17"/>
          <p:cNvSpPr/>
          <p:nvPr/>
        </p:nvSpPr>
        <p:spPr>
          <a:xfrm flipH="1">
            <a:off x="1818144" y="1322144"/>
            <a:ext cx="2706026" cy="1641199"/>
          </a:xfrm>
          <a:prstGeom prst="rightArrow">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733339" bIns="0" rtlCol="0" anchor="ctr"/>
          <a:lstStyle/>
          <a:p>
            <a:pPr algn="ctr">
              <a:lnSpc>
                <a:spcPct val="120000"/>
              </a:lnSpc>
            </a:pPr>
            <a:r>
              <a:rPr lang="en-US" altLang="zh-CN" sz="1600" dirty="0">
                <a:latin typeface="微软雅黑" panose="020B0503020204020204" pitchFamily="34" charset="-122"/>
                <a:ea typeface="微软雅黑" panose="020B0503020204020204" pitchFamily="34" charset="-122"/>
              </a:rPr>
              <a:t>Without transformation</a:t>
            </a:r>
            <a:endParaRPr lang="zh-CN" altLang="en-US" sz="1600" dirty="0">
              <a:latin typeface="微软雅黑" panose="020B0503020204020204" pitchFamily="34" charset="-122"/>
              <a:ea typeface="微软雅黑" panose="020B0503020204020204" pitchFamily="34" charset="-122"/>
            </a:endParaRPr>
          </a:p>
        </p:txBody>
      </p:sp>
      <p:sp>
        <p:nvSpPr>
          <p:cNvPr id="19" name="圆角矩形 18"/>
          <p:cNvSpPr/>
          <p:nvPr/>
        </p:nvSpPr>
        <p:spPr>
          <a:xfrm>
            <a:off x="3725665" y="1839632"/>
            <a:ext cx="1582211" cy="62099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3134" tIns="46567" rIns="93134" bIns="46567" rtlCol="0" anchor="ctr"/>
          <a:lstStyle/>
          <a:p>
            <a:pPr algn="ctr"/>
            <a:r>
              <a:rPr lang="en-US" altLang="zh-CN" sz="2500" dirty="0">
                <a:solidFill>
                  <a:srgbClr val="10253F"/>
                </a:solidFill>
                <a:latin typeface="微软雅黑" panose="020B0503020204020204" pitchFamily="34" charset="-122"/>
                <a:ea typeface="微软雅黑" panose="020B0503020204020204" pitchFamily="34" charset="-122"/>
              </a:rPr>
              <a:t>VS</a:t>
            </a:r>
            <a:endParaRPr lang="zh-CN" altLang="en-US" sz="2500" dirty="0">
              <a:solidFill>
                <a:srgbClr val="10253F"/>
              </a:solidFill>
              <a:latin typeface="微软雅黑" panose="020B0503020204020204" pitchFamily="34" charset="-122"/>
              <a:ea typeface="微软雅黑" panose="020B0503020204020204" pitchFamily="34" charset="-122"/>
            </a:endParaRPr>
          </a:p>
        </p:txBody>
      </p:sp>
      <p:pic>
        <p:nvPicPr>
          <p:cNvPr id="20" name="图片 19" descr="表格&#10;&#10;描述已自动生成">
            <a:extLst>
              <a:ext uri="{FF2B5EF4-FFF2-40B4-BE49-F238E27FC236}">
                <a16:creationId xmlns:a16="http://schemas.microsoft.com/office/drawing/2014/main" id="{946AA859-8E24-78E7-31E7-BEE0F1D1D7C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8269" y="3232214"/>
            <a:ext cx="3338966" cy="1785526"/>
          </a:xfrm>
          <a:prstGeom prst="rect">
            <a:avLst/>
          </a:prstGeom>
          <a:noFill/>
          <a:ln>
            <a:noFill/>
          </a:ln>
        </p:spPr>
      </p:pic>
      <p:pic>
        <p:nvPicPr>
          <p:cNvPr id="21" name="图片 20" descr="表格&#10;&#10;描述已自动生成">
            <a:extLst>
              <a:ext uri="{FF2B5EF4-FFF2-40B4-BE49-F238E27FC236}">
                <a16:creationId xmlns:a16="http://schemas.microsoft.com/office/drawing/2014/main" id="{48EA24BD-96E7-89DA-500E-740EEE145AE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93347" y="3191454"/>
            <a:ext cx="3333901" cy="1835384"/>
          </a:xfrm>
          <a:prstGeom prst="rect">
            <a:avLst/>
          </a:prstGeom>
          <a:noFill/>
          <a:ln>
            <a:noFill/>
          </a:ln>
        </p:spPr>
      </p:pic>
    </p:spTree>
    <p:extLst>
      <p:ext uri="{BB962C8B-B14F-4D97-AF65-F5344CB8AC3E}">
        <p14:creationId xmlns:p14="http://schemas.microsoft.com/office/powerpoint/2010/main" val="2496422009"/>
      </p:ext>
    </p:extLst>
  </p:cSld>
  <p:clrMapOvr>
    <a:masterClrMapping/>
  </p:clrMapOvr>
  <mc:AlternateContent xmlns:mc="http://schemas.openxmlformats.org/markup-compatibility/2006">
    <mc:Choice xmlns:p14="http://schemas.microsoft.com/office/powerpoint/2010/main" Requires="p14">
      <p:transition spd="slow" p14:dur="20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12" presetClass="entr" presetSubtype="2"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slide(fromRight)">
                                      <p:cBhvr>
                                        <p:cTn id="18" dur="500"/>
                                        <p:tgtEl>
                                          <p:spTgt spid="18"/>
                                        </p:tgtEl>
                                      </p:cBhvr>
                                    </p:animEffect>
                                  </p:childTnLst>
                                </p:cTn>
                              </p:par>
                              <p:par>
                                <p:cTn id="19" presetID="12" presetClass="entr" presetSubtype="8"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slide(fromLeft)">
                                      <p:cBhvr>
                                        <p:cTn id="21" dur="500"/>
                                        <p:tgtEl>
                                          <p:spTgt spid="17"/>
                                        </p:tgtEl>
                                      </p:cBhvr>
                                    </p:animEffect>
                                  </p:childTnLst>
                                </p:cTn>
                              </p:par>
                            </p:childTnLst>
                          </p:cTn>
                        </p:par>
                        <p:par>
                          <p:cTn id="22" fill="hold">
                            <p:stCondLst>
                              <p:cond delay="1500"/>
                            </p:stCondLst>
                            <p:childTnLst>
                              <p:par>
                                <p:cTn id="23" presetID="53" presetClass="entr" presetSubtype="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animEffect transition="in" filter="fade">
                                      <p:cBhvr>
                                        <p:cTn id="27" dur="500"/>
                                        <p:tgtEl>
                                          <p:spTgt spid="19"/>
                                        </p:tgtEl>
                                      </p:cBhvr>
                                    </p:animEffect>
                                  </p:childTnLst>
                                </p:cTn>
                              </p:par>
                            </p:childTnLst>
                          </p:cTn>
                        </p:par>
                        <p:par>
                          <p:cTn id="28" fill="hold">
                            <p:stCondLst>
                              <p:cond delay="2000"/>
                            </p:stCondLst>
                            <p:childTnLst>
                              <p:par>
                                <p:cTn id="29" presetID="22" presetClass="entr" presetSubtype="1"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up)">
                                      <p:cBhvr>
                                        <p:cTn id="31" dur="500"/>
                                        <p:tgtEl>
                                          <p:spTgt spid="6"/>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up)">
                                      <p:cBhvr>
                                        <p:cTn id="34" dur="500"/>
                                        <p:tgtEl>
                                          <p:spTgt spid="5"/>
                                        </p:tgtEl>
                                      </p:cBhvr>
                                    </p:animEffect>
                                  </p:childTnLst>
                                </p:cTn>
                              </p:par>
                            </p:childTnLst>
                          </p:cTn>
                        </p:par>
                        <p:par>
                          <p:cTn id="35" fill="hold">
                            <p:stCondLst>
                              <p:cond delay="2500"/>
                            </p:stCondLst>
                            <p:childTnLst>
                              <p:par>
                                <p:cTn id="36" presetID="22" presetClass="entr" presetSubtype="8"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17" grpId="0" animBg="1"/>
      <p:bldP spid="18"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683568" y="481236"/>
            <a:ext cx="3672408" cy="707886"/>
          </a:xfrm>
          <a:prstGeom prst="rect">
            <a:avLst/>
          </a:prstGeom>
          <a:noFill/>
          <a:ln w="9525">
            <a:noFill/>
            <a:miter lim="800000"/>
            <a:headEnd/>
            <a:tailEnd/>
          </a:ln>
        </p:spPr>
        <p:txBody>
          <a:bodyPr wrap="square">
            <a:spAutoFit/>
          </a:bodyPr>
          <a:lstStyle/>
          <a:p>
            <a:pPr>
              <a:defRPr/>
            </a:pPr>
            <a:r>
              <a:rPr lang="en-US" altLang="zh-CN" sz="2000" b="1" kern="0" dirty="0">
                <a:solidFill>
                  <a:schemeClr val="tx2">
                    <a:lumMod val="75000"/>
                  </a:schemeClr>
                </a:solidFill>
                <a:latin typeface="微软雅黑" pitchFamily="34" charset="-122"/>
                <a:ea typeface="微软雅黑" pitchFamily="34" charset="-122"/>
              </a:rPr>
              <a:t>Data Transformation</a:t>
            </a:r>
            <a:endParaRPr lang="zh-CN" altLang="en-US" sz="2000" b="1" kern="0" dirty="0">
              <a:solidFill>
                <a:schemeClr val="tx2">
                  <a:lumMod val="75000"/>
                </a:schemeClr>
              </a:solidFill>
              <a:latin typeface="微软雅黑" pitchFamily="34" charset="-122"/>
              <a:ea typeface="微软雅黑" pitchFamily="34" charset="-122"/>
            </a:endParaRPr>
          </a:p>
          <a:p>
            <a:pPr lvl="0">
              <a:defRPr/>
            </a:pPr>
            <a:endParaRPr lang="zh-CN" altLang="en-US" sz="2000" b="1" kern="0" dirty="0">
              <a:solidFill>
                <a:schemeClr val="tx2">
                  <a:lumMod val="75000"/>
                </a:schemeClr>
              </a:solidFill>
              <a:latin typeface="微软雅黑" pitchFamily="34" charset="-122"/>
              <a:ea typeface="微软雅黑" pitchFamily="34" charset="-122"/>
            </a:endParaRPr>
          </a:p>
        </p:txBody>
      </p:sp>
      <p:sp>
        <p:nvSpPr>
          <p:cNvPr id="3" name="矩形 2"/>
          <p:cNvSpPr/>
          <p:nvPr/>
        </p:nvSpPr>
        <p:spPr>
          <a:xfrm>
            <a:off x="251520" y="391475"/>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
          <p:cNvSpPr/>
          <p:nvPr/>
        </p:nvSpPr>
        <p:spPr>
          <a:xfrm>
            <a:off x="435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任意多边形 4"/>
          <p:cNvSpPr/>
          <p:nvPr/>
        </p:nvSpPr>
        <p:spPr>
          <a:xfrm flipV="1">
            <a:off x="3461516" y="2771248"/>
            <a:ext cx="512695" cy="1174067"/>
          </a:xfrm>
          <a:custGeom>
            <a:avLst/>
            <a:gdLst>
              <a:gd name="connsiteX0" fmla="*/ 374574 w 374574"/>
              <a:gd name="connsiteY0" fmla="*/ 2291509 h 2291509"/>
              <a:gd name="connsiteX1" fmla="*/ 374574 w 374574"/>
              <a:gd name="connsiteY1" fmla="*/ 0 h 2291509"/>
              <a:gd name="connsiteX2" fmla="*/ 0 w 374574"/>
              <a:gd name="connsiteY2" fmla="*/ 0 h 2291509"/>
            </a:gdLst>
            <a:ahLst/>
            <a:cxnLst>
              <a:cxn ang="0">
                <a:pos x="connsiteX0" y="connsiteY0"/>
              </a:cxn>
              <a:cxn ang="0">
                <a:pos x="connsiteX1" y="connsiteY1"/>
              </a:cxn>
              <a:cxn ang="0">
                <a:pos x="connsiteX2" y="connsiteY2"/>
              </a:cxn>
            </a:cxnLst>
            <a:rect l="l" t="t" r="r" b="b"/>
            <a:pathLst>
              <a:path w="374574" h="2291509">
                <a:moveTo>
                  <a:pt x="374574" y="2291509"/>
                </a:moveTo>
                <a:lnTo>
                  <a:pt x="374574" y="0"/>
                </a:lnTo>
                <a:lnTo>
                  <a:pt x="0" y="0"/>
                </a:lnTo>
              </a:path>
            </a:pathLst>
          </a:custGeom>
          <a:ln w="6350">
            <a:solidFill>
              <a:srgbClr val="052E65"/>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txBody>
          <a:bodyPr lIns="93152" tIns="46576" rIns="93152" bIns="46576" anchor="ctr"/>
          <a:lstStyle/>
          <a:p>
            <a:pPr algn="ctr">
              <a:defRPr/>
            </a:pPr>
            <a:endParaRPr lang="zh-CN" altLang="en-US" dirty="0">
              <a:solidFill>
                <a:prstClr val="black"/>
              </a:solidFill>
            </a:endParaRPr>
          </a:p>
        </p:txBody>
      </p:sp>
      <p:sp>
        <p:nvSpPr>
          <p:cNvPr id="6" name="任意多边形 5"/>
          <p:cNvSpPr/>
          <p:nvPr/>
        </p:nvSpPr>
        <p:spPr>
          <a:xfrm flipH="1">
            <a:off x="4975337" y="1718467"/>
            <a:ext cx="512695" cy="1174067"/>
          </a:xfrm>
          <a:custGeom>
            <a:avLst/>
            <a:gdLst>
              <a:gd name="connsiteX0" fmla="*/ 374574 w 374574"/>
              <a:gd name="connsiteY0" fmla="*/ 2291509 h 2291509"/>
              <a:gd name="connsiteX1" fmla="*/ 374574 w 374574"/>
              <a:gd name="connsiteY1" fmla="*/ 0 h 2291509"/>
              <a:gd name="connsiteX2" fmla="*/ 0 w 374574"/>
              <a:gd name="connsiteY2" fmla="*/ 0 h 2291509"/>
            </a:gdLst>
            <a:ahLst/>
            <a:cxnLst>
              <a:cxn ang="0">
                <a:pos x="connsiteX0" y="connsiteY0"/>
              </a:cxn>
              <a:cxn ang="0">
                <a:pos x="connsiteX1" y="connsiteY1"/>
              </a:cxn>
              <a:cxn ang="0">
                <a:pos x="connsiteX2" y="connsiteY2"/>
              </a:cxn>
            </a:cxnLst>
            <a:rect l="l" t="t" r="r" b="b"/>
            <a:pathLst>
              <a:path w="374574" h="2291509">
                <a:moveTo>
                  <a:pt x="374574" y="2291509"/>
                </a:moveTo>
                <a:lnTo>
                  <a:pt x="374574" y="0"/>
                </a:lnTo>
                <a:lnTo>
                  <a:pt x="0" y="0"/>
                </a:lnTo>
              </a:path>
            </a:pathLst>
          </a:custGeom>
          <a:ln w="6350">
            <a:solidFill>
              <a:srgbClr val="052E65"/>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txBody>
          <a:bodyPr lIns="93152" tIns="46576" rIns="93152" bIns="46576" anchor="ctr"/>
          <a:lstStyle/>
          <a:p>
            <a:pPr algn="ctr">
              <a:defRPr/>
            </a:pPr>
            <a:endParaRPr lang="zh-CN" altLang="en-US" dirty="0">
              <a:solidFill>
                <a:prstClr val="black"/>
              </a:solidFill>
            </a:endParaRPr>
          </a:p>
        </p:txBody>
      </p:sp>
      <p:grpSp>
        <p:nvGrpSpPr>
          <p:cNvPr id="7" name="组合 6"/>
          <p:cNvGrpSpPr>
            <a:grpSpLocks/>
          </p:cNvGrpSpPr>
          <p:nvPr/>
        </p:nvGrpSpPr>
        <p:grpSpPr bwMode="auto">
          <a:xfrm>
            <a:off x="1043608" y="2012792"/>
            <a:ext cx="3593708" cy="1211263"/>
            <a:chOff x="1334679" y="2997346"/>
            <a:chExt cx="3527313" cy="1188323"/>
          </a:xfrm>
          <a:solidFill>
            <a:srgbClr val="052E65"/>
          </a:solidFill>
        </p:grpSpPr>
        <p:sp>
          <p:nvSpPr>
            <p:cNvPr id="8" name="Freeform 12"/>
            <p:cNvSpPr>
              <a:spLocks/>
            </p:cNvSpPr>
            <p:nvPr/>
          </p:nvSpPr>
          <p:spPr bwMode="auto">
            <a:xfrm>
              <a:off x="1334679" y="3528839"/>
              <a:ext cx="3527313" cy="640964"/>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connsiteX0" fmla="*/ 10254 w 10254"/>
                <a:gd name="connsiteY0" fmla="*/ 2963 h 6942"/>
                <a:gd name="connsiteX1" fmla="*/ 8889 w 10254"/>
                <a:gd name="connsiteY1" fmla="*/ 5082 h 6942"/>
                <a:gd name="connsiteX2" fmla="*/ 3375 w 10254"/>
                <a:gd name="connsiteY2" fmla="*/ 4354 h 6942"/>
                <a:gd name="connsiteX3" fmla="*/ 3836 w 10254"/>
                <a:gd name="connsiteY3" fmla="*/ 5877 h 6942"/>
                <a:gd name="connsiteX4" fmla="*/ 254 w 10254"/>
                <a:gd name="connsiteY4" fmla="*/ 6738 h 6942"/>
                <a:gd name="connsiteX5" fmla="*/ 287 w 10254"/>
                <a:gd name="connsiteY5" fmla="*/ 2803 h 6942"/>
                <a:gd name="connsiteX6" fmla="*/ 2470 w 10254"/>
                <a:gd name="connsiteY6" fmla="*/ 2235 h 6942"/>
                <a:gd name="connsiteX7" fmla="*/ 10254 w 10254"/>
                <a:gd name="connsiteY7" fmla="*/ 2963 h 6942"/>
                <a:gd name="connsiteX0" fmla="*/ 10000 w 10000"/>
                <a:gd name="connsiteY0" fmla="*/ 4267 h 9999"/>
                <a:gd name="connsiteX1" fmla="*/ 8669 w 10000"/>
                <a:gd name="connsiteY1" fmla="*/ 7320 h 9999"/>
                <a:gd name="connsiteX2" fmla="*/ 3291 w 10000"/>
                <a:gd name="connsiteY2" fmla="*/ 6271 h 9999"/>
                <a:gd name="connsiteX3" fmla="*/ 3741 w 10000"/>
                <a:gd name="connsiteY3" fmla="*/ 8465 h 9999"/>
                <a:gd name="connsiteX4" fmla="*/ 248 w 10000"/>
                <a:gd name="connsiteY4" fmla="*/ 9705 h 9999"/>
                <a:gd name="connsiteX5" fmla="*/ 280 w 10000"/>
                <a:gd name="connsiteY5" fmla="*/ 4037 h 9999"/>
                <a:gd name="connsiteX6" fmla="*/ 2409 w 10000"/>
                <a:gd name="connsiteY6" fmla="*/ 3219 h 9999"/>
                <a:gd name="connsiteX7" fmla="*/ 10000 w 10000"/>
                <a:gd name="connsiteY7" fmla="*/ 4267 h 9999"/>
                <a:gd name="connsiteX0" fmla="*/ 9753 w 9753"/>
                <a:gd name="connsiteY0" fmla="*/ 4267 h 10085"/>
                <a:gd name="connsiteX1" fmla="*/ 8422 w 9753"/>
                <a:gd name="connsiteY1" fmla="*/ 7321 h 10085"/>
                <a:gd name="connsiteX2" fmla="*/ 3044 w 9753"/>
                <a:gd name="connsiteY2" fmla="*/ 6272 h 10085"/>
                <a:gd name="connsiteX3" fmla="*/ 3494 w 9753"/>
                <a:gd name="connsiteY3" fmla="*/ 8466 h 10085"/>
                <a:gd name="connsiteX4" fmla="*/ 1 w 9753"/>
                <a:gd name="connsiteY4" fmla="*/ 9706 h 10085"/>
                <a:gd name="connsiteX5" fmla="*/ 33 w 9753"/>
                <a:gd name="connsiteY5" fmla="*/ 4037 h 10085"/>
                <a:gd name="connsiteX6" fmla="*/ 2162 w 9753"/>
                <a:gd name="connsiteY6" fmla="*/ 3219 h 10085"/>
                <a:gd name="connsiteX7" fmla="*/ 9753 w 9753"/>
                <a:gd name="connsiteY7" fmla="*/ 4267 h 10085"/>
                <a:gd name="connsiteX0" fmla="*/ 10000 w 10000"/>
                <a:gd name="connsiteY0" fmla="*/ 4231 h 9624"/>
                <a:gd name="connsiteX1" fmla="*/ 8635 w 10000"/>
                <a:gd name="connsiteY1" fmla="*/ 7259 h 9624"/>
                <a:gd name="connsiteX2" fmla="*/ 3121 w 10000"/>
                <a:gd name="connsiteY2" fmla="*/ 6219 h 9624"/>
                <a:gd name="connsiteX3" fmla="*/ 3582 w 10000"/>
                <a:gd name="connsiteY3" fmla="*/ 8395 h 9624"/>
                <a:gd name="connsiteX4" fmla="*/ 1 w 10000"/>
                <a:gd name="connsiteY4" fmla="*/ 9624 h 9624"/>
                <a:gd name="connsiteX5" fmla="*/ 34 w 10000"/>
                <a:gd name="connsiteY5" fmla="*/ 4003 h 9624"/>
                <a:gd name="connsiteX6" fmla="*/ 2217 w 10000"/>
                <a:gd name="connsiteY6" fmla="*/ 3192 h 9624"/>
                <a:gd name="connsiteX7" fmla="*/ 10000 w 10000"/>
                <a:gd name="connsiteY7" fmla="*/ 4231 h 9624"/>
                <a:gd name="connsiteX0" fmla="*/ 10258 w 10258"/>
                <a:gd name="connsiteY0" fmla="*/ 4487 h 10238"/>
                <a:gd name="connsiteX1" fmla="*/ 8893 w 10258"/>
                <a:gd name="connsiteY1" fmla="*/ 7634 h 10238"/>
                <a:gd name="connsiteX2" fmla="*/ 3379 w 10258"/>
                <a:gd name="connsiteY2" fmla="*/ 6553 h 10238"/>
                <a:gd name="connsiteX3" fmla="*/ 3840 w 10258"/>
                <a:gd name="connsiteY3" fmla="*/ 8814 h 10238"/>
                <a:gd name="connsiteX4" fmla="*/ 259 w 10258"/>
                <a:gd name="connsiteY4" fmla="*/ 10091 h 10238"/>
                <a:gd name="connsiteX5" fmla="*/ 278 w 10258"/>
                <a:gd name="connsiteY5" fmla="*/ 6434 h 10238"/>
                <a:gd name="connsiteX6" fmla="*/ 2475 w 10258"/>
                <a:gd name="connsiteY6" fmla="*/ 3408 h 10238"/>
                <a:gd name="connsiteX7" fmla="*/ 10258 w 10258"/>
                <a:gd name="connsiteY7" fmla="*/ 4487 h 10238"/>
                <a:gd name="connsiteX0" fmla="*/ 10012 w 10012"/>
                <a:gd name="connsiteY0" fmla="*/ 4487 h 10214"/>
                <a:gd name="connsiteX1" fmla="*/ 8647 w 10012"/>
                <a:gd name="connsiteY1" fmla="*/ 7634 h 10214"/>
                <a:gd name="connsiteX2" fmla="*/ 3133 w 10012"/>
                <a:gd name="connsiteY2" fmla="*/ 6553 h 10214"/>
                <a:gd name="connsiteX3" fmla="*/ 3594 w 10012"/>
                <a:gd name="connsiteY3" fmla="*/ 8814 h 10214"/>
                <a:gd name="connsiteX4" fmla="*/ 13 w 10012"/>
                <a:gd name="connsiteY4" fmla="*/ 10091 h 10214"/>
                <a:gd name="connsiteX5" fmla="*/ 32 w 10012"/>
                <a:gd name="connsiteY5" fmla="*/ 6434 h 10214"/>
                <a:gd name="connsiteX6" fmla="*/ 2229 w 10012"/>
                <a:gd name="connsiteY6" fmla="*/ 3408 h 10214"/>
                <a:gd name="connsiteX7" fmla="*/ 10012 w 10012"/>
                <a:gd name="connsiteY7" fmla="*/ 4487 h 10214"/>
                <a:gd name="connsiteX0" fmla="*/ 10013 w 10013"/>
                <a:gd name="connsiteY0" fmla="*/ 4487 h 10091"/>
                <a:gd name="connsiteX1" fmla="*/ 8648 w 10013"/>
                <a:gd name="connsiteY1" fmla="*/ 7634 h 10091"/>
                <a:gd name="connsiteX2" fmla="*/ 3134 w 10013"/>
                <a:gd name="connsiteY2" fmla="*/ 6553 h 10091"/>
                <a:gd name="connsiteX3" fmla="*/ 3595 w 10013"/>
                <a:gd name="connsiteY3" fmla="*/ 8814 h 10091"/>
                <a:gd name="connsiteX4" fmla="*/ 14 w 10013"/>
                <a:gd name="connsiteY4" fmla="*/ 10091 h 10091"/>
                <a:gd name="connsiteX5" fmla="*/ 33 w 10013"/>
                <a:gd name="connsiteY5" fmla="*/ 6434 h 10091"/>
                <a:gd name="connsiteX6" fmla="*/ 2230 w 10013"/>
                <a:gd name="connsiteY6" fmla="*/ 3408 h 10091"/>
                <a:gd name="connsiteX7" fmla="*/ 10013 w 10013"/>
                <a:gd name="connsiteY7" fmla="*/ 4487 h 10091"/>
                <a:gd name="connsiteX0" fmla="*/ 10013 w 10013"/>
                <a:gd name="connsiteY0" fmla="*/ 4487 h 10091"/>
                <a:gd name="connsiteX1" fmla="*/ 8648 w 10013"/>
                <a:gd name="connsiteY1" fmla="*/ 7634 h 10091"/>
                <a:gd name="connsiteX2" fmla="*/ 3134 w 10013"/>
                <a:gd name="connsiteY2" fmla="*/ 6553 h 10091"/>
                <a:gd name="connsiteX3" fmla="*/ 3595 w 10013"/>
                <a:gd name="connsiteY3" fmla="*/ 8814 h 10091"/>
                <a:gd name="connsiteX4" fmla="*/ 14 w 10013"/>
                <a:gd name="connsiteY4" fmla="*/ 10091 h 10091"/>
                <a:gd name="connsiteX5" fmla="*/ 33 w 10013"/>
                <a:gd name="connsiteY5" fmla="*/ 6434 h 10091"/>
                <a:gd name="connsiteX6" fmla="*/ 2230 w 10013"/>
                <a:gd name="connsiteY6" fmla="*/ 3408 h 10091"/>
                <a:gd name="connsiteX7" fmla="*/ 10013 w 10013"/>
                <a:gd name="connsiteY7" fmla="*/ 4487 h 1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endParaRPr>
            </a:p>
          </p:txBody>
        </p:sp>
        <p:sp>
          <p:nvSpPr>
            <p:cNvPr id="9" name="Freeform 12"/>
            <p:cNvSpPr>
              <a:spLocks/>
            </p:cNvSpPr>
            <p:nvPr/>
          </p:nvSpPr>
          <p:spPr bwMode="auto">
            <a:xfrm>
              <a:off x="1339441" y="2997346"/>
              <a:ext cx="3522551" cy="94399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endParaRPr>
            </a:p>
          </p:txBody>
        </p:sp>
        <p:sp>
          <p:nvSpPr>
            <p:cNvPr id="10" name="任意多边形 9"/>
            <p:cNvSpPr/>
            <p:nvPr/>
          </p:nvSpPr>
          <p:spPr>
            <a:xfrm>
              <a:off x="1339441" y="3860427"/>
              <a:ext cx="1252498" cy="325242"/>
            </a:xfrm>
            <a:custGeom>
              <a:avLst/>
              <a:gdLst>
                <a:gd name="connsiteX0" fmla="*/ 1518249 w 1518249"/>
                <a:gd name="connsiteY0" fmla="*/ 0 h 391064"/>
                <a:gd name="connsiteX1" fmla="*/ 1518249 w 1518249"/>
                <a:gd name="connsiteY1" fmla="*/ 276045 h 391064"/>
                <a:gd name="connsiteX2" fmla="*/ 0 w 1518249"/>
                <a:gd name="connsiteY2" fmla="*/ 391064 h 391064"/>
                <a:gd name="connsiteX3" fmla="*/ 0 w 1518249"/>
                <a:gd name="connsiteY3" fmla="*/ 97766 h 391064"/>
                <a:gd name="connsiteX4" fmla="*/ 1518249 w 1518249"/>
                <a:gd name="connsiteY4" fmla="*/ 0 h 391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8249" h="391064">
                  <a:moveTo>
                    <a:pt x="1518249" y="0"/>
                  </a:moveTo>
                  <a:lnTo>
                    <a:pt x="1518249" y="276045"/>
                  </a:lnTo>
                  <a:lnTo>
                    <a:pt x="0" y="391064"/>
                  </a:lnTo>
                  <a:lnTo>
                    <a:pt x="0" y="97766"/>
                  </a:lnTo>
                  <a:lnTo>
                    <a:pt x="1518249" y="0"/>
                  </a:ln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endParaRPr>
            </a:p>
          </p:txBody>
        </p:sp>
        <p:sp>
          <p:nvSpPr>
            <p:cNvPr id="11" name="任意多边形 10"/>
            <p:cNvSpPr/>
            <p:nvPr/>
          </p:nvSpPr>
          <p:spPr>
            <a:xfrm>
              <a:off x="4387344" y="3592301"/>
              <a:ext cx="465123" cy="415675"/>
            </a:xfrm>
            <a:custGeom>
              <a:avLst/>
              <a:gdLst>
                <a:gd name="connsiteX0" fmla="*/ 0 w 557841"/>
                <a:gd name="connsiteY0" fmla="*/ 230038 h 500332"/>
                <a:gd name="connsiteX1" fmla="*/ 0 w 557841"/>
                <a:gd name="connsiteY1" fmla="*/ 500332 h 500332"/>
                <a:gd name="connsiteX2" fmla="*/ 557841 w 557841"/>
                <a:gd name="connsiteY2" fmla="*/ 276045 h 500332"/>
                <a:gd name="connsiteX3" fmla="*/ 557841 w 557841"/>
                <a:gd name="connsiteY3" fmla="*/ 0 h 500332"/>
                <a:gd name="connsiteX4" fmla="*/ 0 w 557841"/>
                <a:gd name="connsiteY4" fmla="*/ 230038 h 500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841" h="500332">
                  <a:moveTo>
                    <a:pt x="0" y="230038"/>
                  </a:moveTo>
                  <a:lnTo>
                    <a:pt x="0" y="500332"/>
                  </a:lnTo>
                  <a:lnTo>
                    <a:pt x="557841" y="276045"/>
                  </a:lnTo>
                  <a:lnTo>
                    <a:pt x="557841" y="0"/>
                  </a:lnTo>
                  <a:lnTo>
                    <a:pt x="0" y="230038"/>
                  </a:ln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endParaRPr>
            </a:p>
          </p:txBody>
        </p:sp>
      </p:grpSp>
      <p:grpSp>
        <p:nvGrpSpPr>
          <p:cNvPr id="12" name="组合 11"/>
          <p:cNvGrpSpPr/>
          <p:nvPr/>
        </p:nvGrpSpPr>
        <p:grpSpPr>
          <a:xfrm>
            <a:off x="4305762" y="2556163"/>
            <a:ext cx="3346257" cy="936344"/>
            <a:chOff x="4287378" y="2371018"/>
            <a:chExt cx="3103775" cy="868524"/>
          </a:xfrm>
          <a:solidFill>
            <a:srgbClr val="052E65"/>
          </a:solidFill>
        </p:grpSpPr>
        <p:sp>
          <p:nvSpPr>
            <p:cNvPr id="13" name="任意多边形 12"/>
            <p:cNvSpPr/>
            <p:nvPr/>
          </p:nvSpPr>
          <p:spPr>
            <a:xfrm>
              <a:off x="6299056" y="2438519"/>
              <a:ext cx="214519" cy="405011"/>
            </a:xfrm>
            <a:custGeom>
              <a:avLst/>
              <a:gdLst>
                <a:gd name="connsiteX0" fmla="*/ 0 w 291830"/>
                <a:gd name="connsiteY0" fmla="*/ 0 h 476655"/>
                <a:gd name="connsiteX1" fmla="*/ 9728 w 291830"/>
                <a:gd name="connsiteY1" fmla="*/ 345332 h 476655"/>
                <a:gd name="connsiteX2" fmla="*/ 291830 w 291830"/>
                <a:gd name="connsiteY2" fmla="*/ 476655 h 476655"/>
                <a:gd name="connsiteX3" fmla="*/ 282102 w 291830"/>
                <a:gd name="connsiteY3" fmla="*/ 136187 h 476655"/>
                <a:gd name="connsiteX4" fmla="*/ 0 w 291830"/>
                <a:gd name="connsiteY4" fmla="*/ 0 h 476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830" h="476655">
                  <a:moveTo>
                    <a:pt x="0" y="0"/>
                  </a:moveTo>
                  <a:lnTo>
                    <a:pt x="9728" y="345332"/>
                  </a:lnTo>
                  <a:lnTo>
                    <a:pt x="291830" y="476655"/>
                  </a:lnTo>
                  <a:lnTo>
                    <a:pt x="282102" y="136187"/>
                  </a:lnTo>
                  <a:lnTo>
                    <a:pt x="0" y="0"/>
                  </a:lnTo>
                  <a:close/>
                </a:path>
              </a:pathLst>
            </a:custGeom>
            <a:grp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endParaRPr lang="zh-CN" altLang="en-US" dirty="0">
                <a:solidFill>
                  <a:prstClr val="white"/>
                </a:solidFill>
              </a:endParaRPr>
            </a:p>
          </p:txBody>
        </p:sp>
        <p:grpSp>
          <p:nvGrpSpPr>
            <p:cNvPr id="14" name="组合 13"/>
            <p:cNvGrpSpPr/>
            <p:nvPr/>
          </p:nvGrpSpPr>
          <p:grpSpPr>
            <a:xfrm>
              <a:off x="4287378" y="2371018"/>
              <a:ext cx="3103775" cy="868524"/>
              <a:chOff x="4287378" y="2371018"/>
              <a:chExt cx="3103775" cy="868524"/>
            </a:xfrm>
            <a:grpFill/>
          </p:grpSpPr>
          <p:sp>
            <p:nvSpPr>
              <p:cNvPr id="16" name="Freeform 7"/>
              <p:cNvSpPr>
                <a:spLocks/>
              </p:cNvSpPr>
              <p:nvPr/>
            </p:nvSpPr>
            <p:spPr bwMode="auto">
              <a:xfrm>
                <a:off x="4287378" y="2371018"/>
                <a:ext cx="3103775" cy="868524"/>
              </a:xfrm>
              <a:custGeom>
                <a:avLst/>
                <a:gdLst>
                  <a:gd name="T0" fmla="*/ 160 w 1128"/>
                  <a:gd name="T1" fmla="*/ 42 h 230"/>
                  <a:gd name="T2" fmla="*/ 0 w 1128"/>
                  <a:gd name="T3" fmla="*/ 104 h 230"/>
                  <a:gd name="T4" fmla="*/ 410 w 1128"/>
                  <a:gd name="T5" fmla="*/ 224 h 230"/>
                  <a:gd name="T6" fmla="*/ 952 w 1128"/>
                  <a:gd name="T7" fmla="*/ 142 h 230"/>
                  <a:gd name="T8" fmla="*/ 1028 w 1128"/>
                  <a:gd name="T9" fmla="*/ 178 h 230"/>
                  <a:gd name="T10" fmla="*/ 1128 w 1128"/>
                  <a:gd name="T11" fmla="*/ 0 h 230"/>
                  <a:gd name="T12" fmla="*/ 730 w 1128"/>
                  <a:gd name="T13" fmla="*/ 24 h 230"/>
                  <a:gd name="T14" fmla="*/ 800 w 1128"/>
                  <a:gd name="T15" fmla="*/ 66 h 230"/>
                  <a:gd name="T16" fmla="*/ 504 w 1128"/>
                  <a:gd name="T17" fmla="*/ 112 h 230"/>
                  <a:gd name="T18" fmla="*/ 160 w 1128"/>
                  <a:gd name="T19" fmla="*/ 42 h 230"/>
                  <a:gd name="connsiteX0" fmla="*/ 837 w 10686"/>
                  <a:gd name="connsiteY0" fmla="*/ 731 h 9762"/>
                  <a:gd name="connsiteX1" fmla="*/ 686 w 10686"/>
                  <a:gd name="connsiteY1" fmla="*/ 4522 h 9762"/>
                  <a:gd name="connsiteX2" fmla="*/ 4321 w 10686"/>
                  <a:gd name="connsiteY2" fmla="*/ 9739 h 9762"/>
                  <a:gd name="connsiteX3" fmla="*/ 9126 w 10686"/>
                  <a:gd name="connsiteY3" fmla="*/ 6174 h 9762"/>
                  <a:gd name="connsiteX4" fmla="*/ 9799 w 10686"/>
                  <a:gd name="connsiteY4" fmla="*/ 7739 h 9762"/>
                  <a:gd name="connsiteX5" fmla="*/ 10686 w 10686"/>
                  <a:gd name="connsiteY5" fmla="*/ 0 h 9762"/>
                  <a:gd name="connsiteX6" fmla="*/ 7158 w 10686"/>
                  <a:gd name="connsiteY6" fmla="*/ 1043 h 9762"/>
                  <a:gd name="connsiteX7" fmla="*/ 7778 w 10686"/>
                  <a:gd name="connsiteY7" fmla="*/ 2870 h 9762"/>
                  <a:gd name="connsiteX8" fmla="*/ 5154 w 10686"/>
                  <a:gd name="connsiteY8" fmla="*/ 4870 h 9762"/>
                  <a:gd name="connsiteX9" fmla="*/ 837 w 10686"/>
                  <a:gd name="connsiteY9" fmla="*/ 731 h 9762"/>
                  <a:gd name="connsiteX0" fmla="*/ 374 w 9591"/>
                  <a:gd name="connsiteY0" fmla="*/ 749 h 10000"/>
                  <a:gd name="connsiteX1" fmla="*/ 233 w 9591"/>
                  <a:gd name="connsiteY1" fmla="*/ 4632 h 10000"/>
                  <a:gd name="connsiteX2" fmla="*/ 3635 w 9591"/>
                  <a:gd name="connsiteY2" fmla="*/ 9976 h 10000"/>
                  <a:gd name="connsiteX3" fmla="*/ 8131 w 9591"/>
                  <a:gd name="connsiteY3" fmla="*/ 6325 h 10000"/>
                  <a:gd name="connsiteX4" fmla="*/ 8761 w 9591"/>
                  <a:gd name="connsiteY4" fmla="*/ 7928 h 10000"/>
                  <a:gd name="connsiteX5" fmla="*/ 9591 w 9591"/>
                  <a:gd name="connsiteY5" fmla="*/ 0 h 10000"/>
                  <a:gd name="connsiteX6" fmla="*/ 6289 w 9591"/>
                  <a:gd name="connsiteY6" fmla="*/ 1068 h 10000"/>
                  <a:gd name="connsiteX7" fmla="*/ 6870 w 9591"/>
                  <a:gd name="connsiteY7" fmla="*/ 2940 h 10000"/>
                  <a:gd name="connsiteX8" fmla="*/ 4414 w 9591"/>
                  <a:gd name="connsiteY8" fmla="*/ 4989 h 10000"/>
                  <a:gd name="connsiteX9" fmla="*/ 374 w 9591"/>
                  <a:gd name="connsiteY9" fmla="*/ 749 h 10000"/>
                  <a:gd name="connsiteX0" fmla="*/ 164 w 9774"/>
                  <a:gd name="connsiteY0" fmla="*/ 749 h 10000"/>
                  <a:gd name="connsiteX1" fmla="*/ 17 w 9774"/>
                  <a:gd name="connsiteY1" fmla="*/ 4632 h 10000"/>
                  <a:gd name="connsiteX2" fmla="*/ 3564 w 9774"/>
                  <a:gd name="connsiteY2" fmla="*/ 9976 h 10000"/>
                  <a:gd name="connsiteX3" fmla="*/ 8252 w 9774"/>
                  <a:gd name="connsiteY3" fmla="*/ 6325 h 10000"/>
                  <a:gd name="connsiteX4" fmla="*/ 8909 w 9774"/>
                  <a:gd name="connsiteY4" fmla="*/ 7928 h 10000"/>
                  <a:gd name="connsiteX5" fmla="*/ 9774 w 9774"/>
                  <a:gd name="connsiteY5" fmla="*/ 0 h 10000"/>
                  <a:gd name="connsiteX6" fmla="*/ 6331 w 9774"/>
                  <a:gd name="connsiteY6" fmla="*/ 1068 h 10000"/>
                  <a:gd name="connsiteX7" fmla="*/ 6937 w 9774"/>
                  <a:gd name="connsiteY7" fmla="*/ 2940 h 10000"/>
                  <a:gd name="connsiteX8" fmla="*/ 4376 w 9774"/>
                  <a:gd name="connsiteY8" fmla="*/ 4989 h 10000"/>
                  <a:gd name="connsiteX9" fmla="*/ 164 w 9774"/>
                  <a:gd name="connsiteY9" fmla="*/ 749 h 10000"/>
                  <a:gd name="connsiteX0" fmla="*/ 336 w 10260"/>
                  <a:gd name="connsiteY0" fmla="*/ 576 h 10000"/>
                  <a:gd name="connsiteX1" fmla="*/ 277 w 10260"/>
                  <a:gd name="connsiteY1" fmla="*/ 4632 h 10000"/>
                  <a:gd name="connsiteX2" fmla="*/ 3906 w 10260"/>
                  <a:gd name="connsiteY2" fmla="*/ 9976 h 10000"/>
                  <a:gd name="connsiteX3" fmla="*/ 8703 w 10260"/>
                  <a:gd name="connsiteY3" fmla="*/ 6325 h 10000"/>
                  <a:gd name="connsiteX4" fmla="*/ 9375 w 10260"/>
                  <a:gd name="connsiteY4" fmla="*/ 7928 h 10000"/>
                  <a:gd name="connsiteX5" fmla="*/ 10260 w 10260"/>
                  <a:gd name="connsiteY5" fmla="*/ 0 h 10000"/>
                  <a:gd name="connsiteX6" fmla="*/ 6737 w 10260"/>
                  <a:gd name="connsiteY6" fmla="*/ 1068 h 10000"/>
                  <a:gd name="connsiteX7" fmla="*/ 7357 w 10260"/>
                  <a:gd name="connsiteY7" fmla="*/ 2940 h 10000"/>
                  <a:gd name="connsiteX8" fmla="*/ 4737 w 10260"/>
                  <a:gd name="connsiteY8" fmla="*/ 4989 h 10000"/>
                  <a:gd name="connsiteX9" fmla="*/ 336 w 10260"/>
                  <a:gd name="connsiteY9" fmla="*/ 576 h 10000"/>
                  <a:gd name="connsiteX0" fmla="*/ 255 w 10179"/>
                  <a:gd name="connsiteY0" fmla="*/ 576 h 10000"/>
                  <a:gd name="connsiteX1" fmla="*/ 196 w 10179"/>
                  <a:gd name="connsiteY1" fmla="*/ 4632 h 10000"/>
                  <a:gd name="connsiteX2" fmla="*/ 3825 w 10179"/>
                  <a:gd name="connsiteY2" fmla="*/ 9976 h 10000"/>
                  <a:gd name="connsiteX3" fmla="*/ 8622 w 10179"/>
                  <a:gd name="connsiteY3" fmla="*/ 6325 h 10000"/>
                  <a:gd name="connsiteX4" fmla="*/ 9294 w 10179"/>
                  <a:gd name="connsiteY4" fmla="*/ 7928 h 10000"/>
                  <a:gd name="connsiteX5" fmla="*/ 10179 w 10179"/>
                  <a:gd name="connsiteY5" fmla="*/ 0 h 10000"/>
                  <a:gd name="connsiteX6" fmla="*/ 6656 w 10179"/>
                  <a:gd name="connsiteY6" fmla="*/ 1068 h 10000"/>
                  <a:gd name="connsiteX7" fmla="*/ 7276 w 10179"/>
                  <a:gd name="connsiteY7" fmla="*/ 2940 h 10000"/>
                  <a:gd name="connsiteX8" fmla="*/ 4656 w 10179"/>
                  <a:gd name="connsiteY8" fmla="*/ 4989 h 10000"/>
                  <a:gd name="connsiteX9" fmla="*/ 255 w 10179"/>
                  <a:gd name="connsiteY9" fmla="*/ 576 h 10000"/>
                  <a:gd name="connsiteX0" fmla="*/ 81 w 10005"/>
                  <a:gd name="connsiteY0" fmla="*/ 576 h 10000"/>
                  <a:gd name="connsiteX1" fmla="*/ 22 w 10005"/>
                  <a:gd name="connsiteY1" fmla="*/ 4632 h 10000"/>
                  <a:gd name="connsiteX2" fmla="*/ 3651 w 10005"/>
                  <a:gd name="connsiteY2" fmla="*/ 9976 h 10000"/>
                  <a:gd name="connsiteX3" fmla="*/ 8448 w 10005"/>
                  <a:gd name="connsiteY3" fmla="*/ 6325 h 10000"/>
                  <a:gd name="connsiteX4" fmla="*/ 9120 w 10005"/>
                  <a:gd name="connsiteY4" fmla="*/ 7928 h 10000"/>
                  <a:gd name="connsiteX5" fmla="*/ 10005 w 10005"/>
                  <a:gd name="connsiteY5" fmla="*/ 0 h 10000"/>
                  <a:gd name="connsiteX6" fmla="*/ 6482 w 10005"/>
                  <a:gd name="connsiteY6" fmla="*/ 1068 h 10000"/>
                  <a:gd name="connsiteX7" fmla="*/ 7102 w 10005"/>
                  <a:gd name="connsiteY7" fmla="*/ 2940 h 10000"/>
                  <a:gd name="connsiteX8" fmla="*/ 4482 w 10005"/>
                  <a:gd name="connsiteY8" fmla="*/ 4989 h 10000"/>
                  <a:gd name="connsiteX9" fmla="*/ 81 w 10005"/>
                  <a:gd name="connsiteY9" fmla="*/ 576 h 10000"/>
                  <a:gd name="connsiteX0" fmla="*/ 56 w 9980"/>
                  <a:gd name="connsiteY0" fmla="*/ 576 h 9995"/>
                  <a:gd name="connsiteX1" fmla="*/ 66 w 9980"/>
                  <a:gd name="connsiteY1" fmla="*/ 4920 h 9995"/>
                  <a:gd name="connsiteX2" fmla="*/ 3626 w 9980"/>
                  <a:gd name="connsiteY2" fmla="*/ 9976 h 9995"/>
                  <a:gd name="connsiteX3" fmla="*/ 8423 w 9980"/>
                  <a:gd name="connsiteY3" fmla="*/ 6325 h 9995"/>
                  <a:gd name="connsiteX4" fmla="*/ 9095 w 9980"/>
                  <a:gd name="connsiteY4" fmla="*/ 7928 h 9995"/>
                  <a:gd name="connsiteX5" fmla="*/ 9980 w 9980"/>
                  <a:gd name="connsiteY5" fmla="*/ 0 h 9995"/>
                  <a:gd name="connsiteX6" fmla="*/ 6457 w 9980"/>
                  <a:gd name="connsiteY6" fmla="*/ 1068 h 9995"/>
                  <a:gd name="connsiteX7" fmla="*/ 7077 w 9980"/>
                  <a:gd name="connsiteY7" fmla="*/ 2940 h 9995"/>
                  <a:gd name="connsiteX8" fmla="*/ 4457 w 9980"/>
                  <a:gd name="connsiteY8" fmla="*/ 4989 h 9995"/>
                  <a:gd name="connsiteX9" fmla="*/ 56 w 9980"/>
                  <a:gd name="connsiteY9" fmla="*/ 576 h 9995"/>
                  <a:gd name="connsiteX0" fmla="*/ 15 w 9959"/>
                  <a:gd name="connsiteY0" fmla="*/ 576 h 10000"/>
                  <a:gd name="connsiteX1" fmla="*/ 25 w 9959"/>
                  <a:gd name="connsiteY1" fmla="*/ 4922 h 10000"/>
                  <a:gd name="connsiteX2" fmla="*/ 3592 w 9959"/>
                  <a:gd name="connsiteY2" fmla="*/ 9981 h 10000"/>
                  <a:gd name="connsiteX3" fmla="*/ 8399 w 9959"/>
                  <a:gd name="connsiteY3" fmla="*/ 6328 h 10000"/>
                  <a:gd name="connsiteX4" fmla="*/ 9072 w 9959"/>
                  <a:gd name="connsiteY4" fmla="*/ 7932 h 10000"/>
                  <a:gd name="connsiteX5" fmla="*/ 9959 w 9959"/>
                  <a:gd name="connsiteY5" fmla="*/ 0 h 10000"/>
                  <a:gd name="connsiteX6" fmla="*/ 6429 w 9959"/>
                  <a:gd name="connsiteY6" fmla="*/ 1069 h 10000"/>
                  <a:gd name="connsiteX7" fmla="*/ 7050 w 9959"/>
                  <a:gd name="connsiteY7" fmla="*/ 2941 h 10000"/>
                  <a:gd name="connsiteX8" fmla="*/ 4425 w 9959"/>
                  <a:gd name="connsiteY8" fmla="*/ 4991 h 10000"/>
                  <a:gd name="connsiteX9" fmla="*/ 15 w 9959"/>
                  <a:gd name="connsiteY9" fmla="*/ 576 h 10000"/>
                  <a:gd name="connsiteX0" fmla="*/ 0 w 9985"/>
                  <a:gd name="connsiteY0" fmla="*/ 576 h 10000"/>
                  <a:gd name="connsiteX1" fmla="*/ 10 w 9985"/>
                  <a:gd name="connsiteY1" fmla="*/ 4922 h 10000"/>
                  <a:gd name="connsiteX2" fmla="*/ 3592 w 9985"/>
                  <a:gd name="connsiteY2" fmla="*/ 9981 h 10000"/>
                  <a:gd name="connsiteX3" fmla="*/ 8419 w 9985"/>
                  <a:gd name="connsiteY3" fmla="*/ 6328 h 10000"/>
                  <a:gd name="connsiteX4" fmla="*/ 9094 w 9985"/>
                  <a:gd name="connsiteY4" fmla="*/ 7932 h 10000"/>
                  <a:gd name="connsiteX5" fmla="*/ 9985 w 9985"/>
                  <a:gd name="connsiteY5" fmla="*/ 0 h 10000"/>
                  <a:gd name="connsiteX6" fmla="*/ 6440 w 9985"/>
                  <a:gd name="connsiteY6" fmla="*/ 1069 h 10000"/>
                  <a:gd name="connsiteX7" fmla="*/ 7064 w 9985"/>
                  <a:gd name="connsiteY7" fmla="*/ 2941 h 10000"/>
                  <a:gd name="connsiteX8" fmla="*/ 4428 w 9985"/>
                  <a:gd name="connsiteY8" fmla="*/ 4991 h 10000"/>
                  <a:gd name="connsiteX9" fmla="*/ 0 w 9985"/>
                  <a:gd name="connsiteY9" fmla="*/ 576 h 10000"/>
                  <a:gd name="connsiteX0" fmla="*/ 0 w 10133"/>
                  <a:gd name="connsiteY0" fmla="*/ 4577 h 14001"/>
                  <a:gd name="connsiteX1" fmla="*/ 10 w 10133"/>
                  <a:gd name="connsiteY1" fmla="*/ 8923 h 14001"/>
                  <a:gd name="connsiteX2" fmla="*/ 3597 w 10133"/>
                  <a:gd name="connsiteY2" fmla="*/ 13982 h 14001"/>
                  <a:gd name="connsiteX3" fmla="*/ 8432 w 10133"/>
                  <a:gd name="connsiteY3" fmla="*/ 10329 h 14001"/>
                  <a:gd name="connsiteX4" fmla="*/ 9108 w 10133"/>
                  <a:gd name="connsiteY4" fmla="*/ 11933 h 14001"/>
                  <a:gd name="connsiteX5" fmla="*/ 10000 w 10133"/>
                  <a:gd name="connsiteY5" fmla="*/ 4001 h 14001"/>
                  <a:gd name="connsiteX6" fmla="*/ 9974 w 10133"/>
                  <a:gd name="connsiteY6" fmla="*/ 1 h 14001"/>
                  <a:gd name="connsiteX7" fmla="*/ 6450 w 10133"/>
                  <a:gd name="connsiteY7" fmla="*/ 5070 h 14001"/>
                  <a:gd name="connsiteX8" fmla="*/ 7075 w 10133"/>
                  <a:gd name="connsiteY8" fmla="*/ 6942 h 14001"/>
                  <a:gd name="connsiteX9" fmla="*/ 4435 w 10133"/>
                  <a:gd name="connsiteY9" fmla="*/ 8992 h 14001"/>
                  <a:gd name="connsiteX10" fmla="*/ 0 w 10133"/>
                  <a:gd name="connsiteY10" fmla="*/ 4577 h 14001"/>
                  <a:gd name="connsiteX0" fmla="*/ 0 w 10058"/>
                  <a:gd name="connsiteY0" fmla="*/ 4577 h 14001"/>
                  <a:gd name="connsiteX1" fmla="*/ 10 w 10058"/>
                  <a:gd name="connsiteY1" fmla="*/ 8923 h 14001"/>
                  <a:gd name="connsiteX2" fmla="*/ 3597 w 10058"/>
                  <a:gd name="connsiteY2" fmla="*/ 13982 h 14001"/>
                  <a:gd name="connsiteX3" fmla="*/ 8432 w 10058"/>
                  <a:gd name="connsiteY3" fmla="*/ 10329 h 14001"/>
                  <a:gd name="connsiteX4" fmla="*/ 9108 w 10058"/>
                  <a:gd name="connsiteY4" fmla="*/ 11933 h 14001"/>
                  <a:gd name="connsiteX5" fmla="*/ 10000 w 10058"/>
                  <a:gd name="connsiteY5" fmla="*/ 4001 h 14001"/>
                  <a:gd name="connsiteX6" fmla="*/ 9974 w 10058"/>
                  <a:gd name="connsiteY6" fmla="*/ 1 h 14001"/>
                  <a:gd name="connsiteX7" fmla="*/ 6450 w 10058"/>
                  <a:gd name="connsiteY7" fmla="*/ 5070 h 14001"/>
                  <a:gd name="connsiteX8" fmla="*/ 7075 w 10058"/>
                  <a:gd name="connsiteY8" fmla="*/ 6942 h 14001"/>
                  <a:gd name="connsiteX9" fmla="*/ 4435 w 10058"/>
                  <a:gd name="connsiteY9" fmla="*/ 8992 h 14001"/>
                  <a:gd name="connsiteX10" fmla="*/ 0 w 10058"/>
                  <a:gd name="connsiteY10" fmla="*/ 4577 h 14001"/>
                  <a:gd name="connsiteX0" fmla="*/ 0 w 10000"/>
                  <a:gd name="connsiteY0" fmla="*/ 4577 h 14001"/>
                  <a:gd name="connsiteX1" fmla="*/ 10 w 10000"/>
                  <a:gd name="connsiteY1" fmla="*/ 8923 h 14001"/>
                  <a:gd name="connsiteX2" fmla="*/ 3597 w 10000"/>
                  <a:gd name="connsiteY2" fmla="*/ 13982 h 14001"/>
                  <a:gd name="connsiteX3" fmla="*/ 8432 w 10000"/>
                  <a:gd name="connsiteY3" fmla="*/ 10329 h 14001"/>
                  <a:gd name="connsiteX4" fmla="*/ 9108 w 10000"/>
                  <a:gd name="connsiteY4" fmla="*/ 11933 h 14001"/>
                  <a:gd name="connsiteX5" fmla="*/ 10000 w 10000"/>
                  <a:gd name="connsiteY5" fmla="*/ 4001 h 14001"/>
                  <a:gd name="connsiteX6" fmla="*/ 9974 w 10000"/>
                  <a:gd name="connsiteY6" fmla="*/ 1 h 14001"/>
                  <a:gd name="connsiteX7" fmla="*/ 6450 w 10000"/>
                  <a:gd name="connsiteY7" fmla="*/ 5070 h 14001"/>
                  <a:gd name="connsiteX8" fmla="*/ 7075 w 10000"/>
                  <a:gd name="connsiteY8" fmla="*/ 6942 h 14001"/>
                  <a:gd name="connsiteX9" fmla="*/ 4435 w 10000"/>
                  <a:gd name="connsiteY9" fmla="*/ 8992 h 14001"/>
                  <a:gd name="connsiteX10" fmla="*/ 0 w 10000"/>
                  <a:gd name="connsiteY10" fmla="*/ 4577 h 14001"/>
                  <a:gd name="connsiteX0" fmla="*/ 0 w 10000"/>
                  <a:gd name="connsiteY0" fmla="*/ 4577 h 14001"/>
                  <a:gd name="connsiteX1" fmla="*/ 10 w 10000"/>
                  <a:gd name="connsiteY1" fmla="*/ 8923 h 14001"/>
                  <a:gd name="connsiteX2" fmla="*/ 3597 w 10000"/>
                  <a:gd name="connsiteY2" fmla="*/ 13982 h 14001"/>
                  <a:gd name="connsiteX3" fmla="*/ 8432 w 10000"/>
                  <a:gd name="connsiteY3" fmla="*/ 10329 h 14001"/>
                  <a:gd name="connsiteX4" fmla="*/ 9108 w 10000"/>
                  <a:gd name="connsiteY4" fmla="*/ 11933 h 14001"/>
                  <a:gd name="connsiteX5" fmla="*/ 10000 w 10000"/>
                  <a:gd name="connsiteY5" fmla="*/ 4001 h 14001"/>
                  <a:gd name="connsiteX6" fmla="*/ 9974 w 10000"/>
                  <a:gd name="connsiteY6" fmla="*/ 1 h 14001"/>
                  <a:gd name="connsiteX7" fmla="*/ 6450 w 10000"/>
                  <a:gd name="connsiteY7" fmla="*/ 5070 h 14001"/>
                  <a:gd name="connsiteX8" fmla="*/ 7075 w 10000"/>
                  <a:gd name="connsiteY8" fmla="*/ 6942 h 14001"/>
                  <a:gd name="connsiteX9" fmla="*/ 4435 w 10000"/>
                  <a:gd name="connsiteY9" fmla="*/ 8992 h 14001"/>
                  <a:gd name="connsiteX10" fmla="*/ 0 w 10000"/>
                  <a:gd name="connsiteY10" fmla="*/ 4577 h 14001"/>
                  <a:gd name="connsiteX0" fmla="*/ 0 w 9974"/>
                  <a:gd name="connsiteY0" fmla="*/ 4577 h 14001"/>
                  <a:gd name="connsiteX1" fmla="*/ 10 w 9974"/>
                  <a:gd name="connsiteY1" fmla="*/ 8923 h 14001"/>
                  <a:gd name="connsiteX2" fmla="*/ 3597 w 9974"/>
                  <a:gd name="connsiteY2" fmla="*/ 13982 h 14001"/>
                  <a:gd name="connsiteX3" fmla="*/ 8432 w 9974"/>
                  <a:gd name="connsiteY3" fmla="*/ 10329 h 14001"/>
                  <a:gd name="connsiteX4" fmla="*/ 9108 w 9974"/>
                  <a:gd name="connsiteY4" fmla="*/ 11933 h 14001"/>
                  <a:gd name="connsiteX5" fmla="*/ 9954 w 9974"/>
                  <a:gd name="connsiteY5" fmla="*/ 4290 h 14001"/>
                  <a:gd name="connsiteX6" fmla="*/ 9974 w 9974"/>
                  <a:gd name="connsiteY6" fmla="*/ 1 h 14001"/>
                  <a:gd name="connsiteX7" fmla="*/ 6450 w 9974"/>
                  <a:gd name="connsiteY7" fmla="*/ 5070 h 14001"/>
                  <a:gd name="connsiteX8" fmla="*/ 7075 w 9974"/>
                  <a:gd name="connsiteY8" fmla="*/ 6942 h 14001"/>
                  <a:gd name="connsiteX9" fmla="*/ 4435 w 9974"/>
                  <a:gd name="connsiteY9" fmla="*/ 8992 h 14001"/>
                  <a:gd name="connsiteX10" fmla="*/ 0 w 9974"/>
                  <a:gd name="connsiteY10" fmla="*/ 4577 h 14001"/>
                  <a:gd name="connsiteX0" fmla="*/ 0 w 10000"/>
                  <a:gd name="connsiteY0" fmla="*/ 3269 h 9999"/>
                  <a:gd name="connsiteX1" fmla="*/ 10 w 10000"/>
                  <a:gd name="connsiteY1" fmla="*/ 6373 h 9999"/>
                  <a:gd name="connsiteX2" fmla="*/ 3606 w 10000"/>
                  <a:gd name="connsiteY2" fmla="*/ 9986 h 9999"/>
                  <a:gd name="connsiteX3" fmla="*/ 8454 w 10000"/>
                  <a:gd name="connsiteY3" fmla="*/ 7377 h 9999"/>
                  <a:gd name="connsiteX4" fmla="*/ 9132 w 10000"/>
                  <a:gd name="connsiteY4" fmla="*/ 8523 h 9999"/>
                  <a:gd name="connsiteX5" fmla="*/ 9980 w 10000"/>
                  <a:gd name="connsiteY5" fmla="*/ 3064 h 9999"/>
                  <a:gd name="connsiteX6" fmla="*/ 10000 w 10000"/>
                  <a:gd name="connsiteY6" fmla="*/ 1 h 9999"/>
                  <a:gd name="connsiteX7" fmla="*/ 6467 w 10000"/>
                  <a:gd name="connsiteY7" fmla="*/ 3621 h 9999"/>
                  <a:gd name="connsiteX8" fmla="*/ 7093 w 10000"/>
                  <a:gd name="connsiteY8" fmla="*/ 4958 h 9999"/>
                  <a:gd name="connsiteX9" fmla="*/ 4447 w 10000"/>
                  <a:gd name="connsiteY9" fmla="*/ 6422 h 9999"/>
                  <a:gd name="connsiteX10" fmla="*/ 0 w 10000"/>
                  <a:gd name="connsiteY10" fmla="*/ 3269 h 9999"/>
                  <a:gd name="connsiteX0" fmla="*/ 0 w 10000"/>
                  <a:gd name="connsiteY0" fmla="*/ 3269 h 10000"/>
                  <a:gd name="connsiteX1" fmla="*/ 10 w 10000"/>
                  <a:gd name="connsiteY1" fmla="*/ 6374 h 10000"/>
                  <a:gd name="connsiteX2" fmla="*/ 3606 w 10000"/>
                  <a:gd name="connsiteY2" fmla="*/ 9987 h 10000"/>
                  <a:gd name="connsiteX3" fmla="*/ 8454 w 10000"/>
                  <a:gd name="connsiteY3" fmla="*/ 7378 h 10000"/>
                  <a:gd name="connsiteX4" fmla="*/ 9132 w 10000"/>
                  <a:gd name="connsiteY4" fmla="*/ 8524 h 10000"/>
                  <a:gd name="connsiteX5" fmla="*/ 9980 w 10000"/>
                  <a:gd name="connsiteY5" fmla="*/ 3064 h 10000"/>
                  <a:gd name="connsiteX6" fmla="*/ 10000 w 10000"/>
                  <a:gd name="connsiteY6" fmla="*/ 1 h 10000"/>
                  <a:gd name="connsiteX7" fmla="*/ 6467 w 10000"/>
                  <a:gd name="connsiteY7" fmla="*/ 3621 h 10000"/>
                  <a:gd name="connsiteX8" fmla="*/ 7093 w 10000"/>
                  <a:gd name="connsiteY8" fmla="*/ 4958 h 10000"/>
                  <a:gd name="connsiteX9" fmla="*/ 4447 w 10000"/>
                  <a:gd name="connsiteY9" fmla="*/ 6423 h 10000"/>
                  <a:gd name="connsiteX10" fmla="*/ 0 w 10000"/>
                  <a:gd name="connsiteY10" fmla="*/ 3269 h 10000"/>
                  <a:gd name="connsiteX0" fmla="*/ 0 w 10000"/>
                  <a:gd name="connsiteY0" fmla="*/ 3269 h 10032"/>
                  <a:gd name="connsiteX1" fmla="*/ 10 w 10000"/>
                  <a:gd name="connsiteY1" fmla="*/ 6374 h 10032"/>
                  <a:gd name="connsiteX2" fmla="*/ 3606 w 10000"/>
                  <a:gd name="connsiteY2" fmla="*/ 9987 h 10032"/>
                  <a:gd name="connsiteX3" fmla="*/ 8454 w 10000"/>
                  <a:gd name="connsiteY3" fmla="*/ 7378 h 10032"/>
                  <a:gd name="connsiteX4" fmla="*/ 9132 w 10000"/>
                  <a:gd name="connsiteY4" fmla="*/ 8524 h 10032"/>
                  <a:gd name="connsiteX5" fmla="*/ 9980 w 10000"/>
                  <a:gd name="connsiteY5" fmla="*/ 3064 h 10032"/>
                  <a:gd name="connsiteX6" fmla="*/ 10000 w 10000"/>
                  <a:gd name="connsiteY6" fmla="*/ 1 h 10032"/>
                  <a:gd name="connsiteX7" fmla="*/ 6467 w 10000"/>
                  <a:gd name="connsiteY7" fmla="*/ 3621 h 10032"/>
                  <a:gd name="connsiteX8" fmla="*/ 7093 w 10000"/>
                  <a:gd name="connsiteY8" fmla="*/ 4958 h 10032"/>
                  <a:gd name="connsiteX9" fmla="*/ 4447 w 10000"/>
                  <a:gd name="connsiteY9" fmla="*/ 6423 h 10032"/>
                  <a:gd name="connsiteX10" fmla="*/ 0 w 10000"/>
                  <a:gd name="connsiteY10" fmla="*/ 3269 h 10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0" h="10032">
                    <a:moveTo>
                      <a:pt x="0" y="3269"/>
                    </a:moveTo>
                    <a:cubicBezTo>
                      <a:pt x="1" y="6347"/>
                      <a:pt x="1" y="6368"/>
                      <a:pt x="10" y="6374"/>
                    </a:cubicBezTo>
                    <a:cubicBezTo>
                      <a:pt x="19" y="6381"/>
                      <a:pt x="1705" y="9655"/>
                      <a:pt x="3606" y="9987"/>
                    </a:cubicBezTo>
                    <a:cubicBezTo>
                      <a:pt x="5507" y="10319"/>
                      <a:pt x="7450" y="8778"/>
                      <a:pt x="8454" y="7378"/>
                    </a:cubicBezTo>
                    <a:cubicBezTo>
                      <a:pt x="8680" y="7760"/>
                      <a:pt x="9132" y="8588"/>
                      <a:pt x="9132" y="8524"/>
                    </a:cubicBezTo>
                    <a:cubicBezTo>
                      <a:pt x="9132" y="8504"/>
                      <a:pt x="9660" y="5206"/>
                      <a:pt x="9980" y="3064"/>
                    </a:cubicBezTo>
                    <a:cubicBezTo>
                      <a:pt x="9983" y="3045"/>
                      <a:pt x="10001" y="-50"/>
                      <a:pt x="10000" y="1"/>
                    </a:cubicBezTo>
                    <a:cubicBezTo>
                      <a:pt x="8822" y="1208"/>
                      <a:pt x="6951" y="2795"/>
                      <a:pt x="6467" y="3621"/>
                    </a:cubicBezTo>
                    <a:cubicBezTo>
                      <a:pt x="5983" y="4448"/>
                      <a:pt x="6885" y="4513"/>
                      <a:pt x="7093" y="4958"/>
                    </a:cubicBezTo>
                    <a:cubicBezTo>
                      <a:pt x="7093" y="4958"/>
                      <a:pt x="5628" y="6706"/>
                      <a:pt x="4447" y="6423"/>
                    </a:cubicBezTo>
                    <a:cubicBezTo>
                      <a:pt x="3264" y="6142"/>
                      <a:pt x="876" y="4988"/>
                      <a:pt x="0" y="3269"/>
                    </a:cubicBezTo>
                    <a:close/>
                  </a:path>
                </a:pathLst>
              </a:custGeom>
              <a:grp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endParaRPr lang="zh-CN" altLang="en-US" dirty="0">
                  <a:solidFill>
                    <a:prstClr val="white"/>
                  </a:solidFill>
                </a:endParaRPr>
              </a:p>
            </p:txBody>
          </p:sp>
          <p:sp>
            <p:nvSpPr>
              <p:cNvPr id="17" name="Freeform 7"/>
              <p:cNvSpPr>
                <a:spLocks/>
              </p:cNvSpPr>
              <p:nvPr/>
            </p:nvSpPr>
            <p:spPr bwMode="auto">
              <a:xfrm>
                <a:off x="4287378" y="2371018"/>
                <a:ext cx="3103775" cy="634517"/>
              </a:xfrm>
              <a:custGeom>
                <a:avLst/>
                <a:gdLst>
                  <a:gd name="T0" fmla="*/ 160 w 1128"/>
                  <a:gd name="T1" fmla="*/ 42 h 230"/>
                  <a:gd name="T2" fmla="*/ 0 w 1128"/>
                  <a:gd name="T3" fmla="*/ 104 h 230"/>
                  <a:gd name="T4" fmla="*/ 410 w 1128"/>
                  <a:gd name="T5" fmla="*/ 224 h 230"/>
                  <a:gd name="T6" fmla="*/ 952 w 1128"/>
                  <a:gd name="T7" fmla="*/ 142 h 230"/>
                  <a:gd name="T8" fmla="*/ 1028 w 1128"/>
                  <a:gd name="T9" fmla="*/ 178 h 230"/>
                  <a:gd name="T10" fmla="*/ 1128 w 1128"/>
                  <a:gd name="T11" fmla="*/ 0 h 230"/>
                  <a:gd name="T12" fmla="*/ 730 w 1128"/>
                  <a:gd name="T13" fmla="*/ 24 h 230"/>
                  <a:gd name="T14" fmla="*/ 800 w 1128"/>
                  <a:gd name="T15" fmla="*/ 66 h 230"/>
                  <a:gd name="T16" fmla="*/ 504 w 1128"/>
                  <a:gd name="T17" fmla="*/ 112 h 230"/>
                  <a:gd name="T18" fmla="*/ 160 w 1128"/>
                  <a:gd name="T19" fmla="*/ 4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8" h="230">
                    <a:moveTo>
                      <a:pt x="160" y="42"/>
                    </a:moveTo>
                    <a:cubicBezTo>
                      <a:pt x="0" y="104"/>
                      <a:pt x="0" y="104"/>
                      <a:pt x="0" y="104"/>
                    </a:cubicBezTo>
                    <a:cubicBezTo>
                      <a:pt x="0" y="104"/>
                      <a:pt x="152" y="218"/>
                      <a:pt x="410" y="224"/>
                    </a:cubicBezTo>
                    <a:cubicBezTo>
                      <a:pt x="668" y="230"/>
                      <a:pt x="840" y="186"/>
                      <a:pt x="952" y="142"/>
                    </a:cubicBezTo>
                    <a:cubicBezTo>
                      <a:pt x="1028" y="178"/>
                      <a:pt x="1028" y="178"/>
                      <a:pt x="1028" y="178"/>
                    </a:cubicBezTo>
                    <a:cubicBezTo>
                      <a:pt x="1128" y="0"/>
                      <a:pt x="1128" y="0"/>
                      <a:pt x="1128" y="0"/>
                    </a:cubicBezTo>
                    <a:cubicBezTo>
                      <a:pt x="730" y="24"/>
                      <a:pt x="730" y="24"/>
                      <a:pt x="730" y="24"/>
                    </a:cubicBezTo>
                    <a:cubicBezTo>
                      <a:pt x="800" y="66"/>
                      <a:pt x="800" y="66"/>
                      <a:pt x="800" y="66"/>
                    </a:cubicBezTo>
                    <a:cubicBezTo>
                      <a:pt x="800" y="66"/>
                      <a:pt x="688" y="117"/>
                      <a:pt x="504" y="112"/>
                    </a:cubicBezTo>
                    <a:cubicBezTo>
                      <a:pt x="320" y="108"/>
                      <a:pt x="258" y="96"/>
                      <a:pt x="160" y="42"/>
                    </a:cubicBezTo>
                    <a:close/>
                  </a:path>
                </a:pathLst>
              </a:custGeom>
              <a:grp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endParaRPr lang="zh-CN" altLang="en-US" dirty="0">
                  <a:solidFill>
                    <a:prstClr val="white"/>
                  </a:solidFill>
                </a:endParaRPr>
              </a:p>
            </p:txBody>
          </p:sp>
        </p:grpSp>
        <p:sp>
          <p:nvSpPr>
            <p:cNvPr id="15" name="任意多边形 14"/>
            <p:cNvSpPr/>
            <p:nvPr/>
          </p:nvSpPr>
          <p:spPr>
            <a:xfrm>
              <a:off x="6909611" y="2762529"/>
              <a:ext cx="214520" cy="351010"/>
            </a:xfrm>
            <a:custGeom>
              <a:avLst/>
              <a:gdLst>
                <a:gd name="connsiteX0" fmla="*/ 0 w 291830"/>
                <a:gd name="connsiteY0" fmla="*/ 0 h 476655"/>
                <a:gd name="connsiteX1" fmla="*/ 9728 w 291830"/>
                <a:gd name="connsiteY1" fmla="*/ 345332 h 476655"/>
                <a:gd name="connsiteX2" fmla="*/ 291830 w 291830"/>
                <a:gd name="connsiteY2" fmla="*/ 476655 h 476655"/>
                <a:gd name="connsiteX3" fmla="*/ 282102 w 291830"/>
                <a:gd name="connsiteY3" fmla="*/ 136187 h 476655"/>
                <a:gd name="connsiteX4" fmla="*/ 0 w 291830"/>
                <a:gd name="connsiteY4" fmla="*/ 0 h 476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830" h="476655">
                  <a:moveTo>
                    <a:pt x="0" y="0"/>
                  </a:moveTo>
                  <a:lnTo>
                    <a:pt x="9728" y="345332"/>
                  </a:lnTo>
                  <a:lnTo>
                    <a:pt x="291830" y="476655"/>
                  </a:lnTo>
                  <a:lnTo>
                    <a:pt x="282102" y="136187"/>
                  </a:lnTo>
                  <a:lnTo>
                    <a:pt x="0" y="0"/>
                  </a:lnTo>
                  <a:close/>
                </a:path>
              </a:pathLst>
            </a:custGeom>
            <a:grp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endParaRPr lang="zh-CN" altLang="en-US" dirty="0">
                <a:solidFill>
                  <a:prstClr val="white"/>
                </a:solidFill>
              </a:endParaRPr>
            </a:p>
          </p:txBody>
        </p:sp>
      </p:grpSp>
      <p:grpSp>
        <p:nvGrpSpPr>
          <p:cNvPr id="18" name="组合 17"/>
          <p:cNvGrpSpPr/>
          <p:nvPr/>
        </p:nvGrpSpPr>
        <p:grpSpPr>
          <a:xfrm>
            <a:off x="912898" y="3140906"/>
            <a:ext cx="2823272" cy="896834"/>
            <a:chOff x="1351620" y="3435848"/>
            <a:chExt cx="2618687" cy="831877"/>
          </a:xfrm>
        </p:grpSpPr>
        <p:sp>
          <p:nvSpPr>
            <p:cNvPr id="19" name="TextBox 11"/>
            <p:cNvSpPr txBox="1">
              <a:spLocks noChangeArrowheads="1"/>
            </p:cNvSpPr>
            <p:nvPr/>
          </p:nvSpPr>
          <p:spPr bwMode="auto">
            <a:xfrm flipH="1">
              <a:off x="1783669" y="3435848"/>
              <a:ext cx="1420179" cy="333469"/>
            </a:xfrm>
            <a:prstGeom prst="rect">
              <a:avLst/>
            </a:prstGeom>
            <a:noFill/>
            <a:ln>
              <a:noFill/>
            </a:ln>
            <a:effectLst/>
          </p:spPr>
          <p:txBody>
            <a:bodyPr wrap="square" lIns="86404" tIns="43202" rIns="86404" bIns="43202">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1700" kern="0" dirty="0">
                  <a:solidFill>
                    <a:schemeClr val="tx1">
                      <a:lumMod val="85000"/>
                      <a:lumOff val="15000"/>
                    </a:schemeClr>
                  </a:solidFill>
                  <a:latin typeface="微软雅黑" pitchFamily="34" charset="-122"/>
                  <a:ea typeface="微软雅黑" pitchFamily="34" charset="-122"/>
                </a:rPr>
                <a:t>0.12745</a:t>
              </a:r>
            </a:p>
          </p:txBody>
        </p:sp>
        <p:sp>
          <p:nvSpPr>
            <p:cNvPr id="20" name="文本框 1"/>
            <p:cNvSpPr txBox="1"/>
            <p:nvPr/>
          </p:nvSpPr>
          <p:spPr>
            <a:xfrm>
              <a:off x="1351620" y="3692552"/>
              <a:ext cx="2618687" cy="575173"/>
            </a:xfrm>
            <a:prstGeom prst="rect">
              <a:avLst/>
            </a:prstGeom>
            <a:noFill/>
          </p:spPr>
          <p:txBody>
            <a:bodyPr wrap="square" lIns="86404" tIns="43202" rIns="86404" bIns="43202">
              <a:spAutoFit/>
            </a:bodyPr>
            <a:lstStyle/>
            <a:p>
              <a:pPr>
                <a:lnSpc>
                  <a:spcPct val="130000"/>
                </a:lnSpc>
                <a:defRPr/>
              </a:pPr>
              <a:r>
                <a:rPr lang="en-US" altLang="zh-CN" sz="1400" dirty="0">
                  <a:solidFill>
                    <a:schemeClr val="tx1">
                      <a:lumMod val="85000"/>
                      <a:lumOff val="15000"/>
                    </a:schemeClr>
                  </a:solidFill>
                  <a:latin typeface="微软雅黑" pitchFamily="34" charset="-122"/>
                  <a:ea typeface="微软雅黑" pitchFamily="34" charset="-122"/>
                </a:rPr>
                <a:t>Use train/ test to calculate mean /std separately</a:t>
              </a:r>
            </a:p>
          </p:txBody>
        </p:sp>
      </p:grpSp>
      <p:grpSp>
        <p:nvGrpSpPr>
          <p:cNvPr id="21" name="组合 20"/>
          <p:cNvGrpSpPr/>
          <p:nvPr/>
        </p:nvGrpSpPr>
        <p:grpSpPr>
          <a:xfrm>
            <a:off x="6036090" y="1637362"/>
            <a:ext cx="3152433" cy="1174333"/>
            <a:chOff x="5524988" y="1374185"/>
            <a:chExt cx="2389675" cy="1089276"/>
          </a:xfrm>
        </p:grpSpPr>
        <p:sp>
          <p:nvSpPr>
            <p:cNvPr id="22" name="文本框 24"/>
            <p:cNvSpPr txBox="1"/>
            <p:nvPr/>
          </p:nvSpPr>
          <p:spPr>
            <a:xfrm>
              <a:off x="5524989" y="1628497"/>
              <a:ext cx="2389674" cy="834964"/>
            </a:xfrm>
            <a:prstGeom prst="rect">
              <a:avLst/>
            </a:prstGeom>
            <a:noFill/>
          </p:spPr>
          <p:txBody>
            <a:bodyPr wrap="square" lIns="86404" tIns="43202" rIns="86404" bIns="43202">
              <a:spAutoFit/>
            </a:bodyPr>
            <a:lstStyle/>
            <a:p>
              <a:pPr>
                <a:lnSpc>
                  <a:spcPct val="130000"/>
                </a:lnSpc>
                <a:defRPr/>
              </a:pPr>
              <a:r>
                <a:rPr lang="en-US" altLang="zh-CN" sz="1400" dirty="0">
                  <a:solidFill>
                    <a:schemeClr val="tx1">
                      <a:lumMod val="85000"/>
                      <a:lumOff val="15000"/>
                    </a:schemeClr>
                  </a:solidFill>
                  <a:latin typeface="微软雅黑" pitchFamily="34" charset="-122"/>
                  <a:ea typeface="微软雅黑" pitchFamily="34" charset="-122"/>
                </a:rPr>
                <a:t>Use train and test to calculate mean / std together</a:t>
              </a:r>
              <a:endParaRPr lang="zh-CN" altLang="en-US" sz="1400" dirty="0">
                <a:solidFill>
                  <a:schemeClr val="tx1">
                    <a:lumMod val="85000"/>
                    <a:lumOff val="15000"/>
                  </a:schemeClr>
                </a:solidFill>
                <a:latin typeface="微软雅黑" pitchFamily="34" charset="-122"/>
                <a:ea typeface="微软雅黑" pitchFamily="34" charset="-122"/>
              </a:endParaRPr>
            </a:p>
          </p:txBody>
        </p:sp>
        <p:sp>
          <p:nvSpPr>
            <p:cNvPr id="23" name="TextBox 11"/>
            <p:cNvSpPr txBox="1">
              <a:spLocks noChangeArrowheads="1"/>
            </p:cNvSpPr>
            <p:nvPr/>
          </p:nvSpPr>
          <p:spPr bwMode="auto">
            <a:xfrm flipH="1">
              <a:off x="5524988" y="1374185"/>
              <a:ext cx="1639299" cy="333469"/>
            </a:xfrm>
            <a:prstGeom prst="rect">
              <a:avLst/>
            </a:prstGeom>
            <a:noFill/>
            <a:ln>
              <a:noFill/>
            </a:ln>
            <a:effectLst/>
          </p:spPr>
          <p:txBody>
            <a:bodyPr wrap="square" lIns="86404" tIns="43202" rIns="86404" bIns="43202">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defRPr/>
              </a:pPr>
              <a:r>
                <a:rPr lang="en-US" altLang="zh-CN" sz="1700" kern="0" dirty="0">
                  <a:solidFill>
                    <a:schemeClr val="tx1">
                      <a:lumMod val="85000"/>
                      <a:lumOff val="15000"/>
                    </a:schemeClr>
                  </a:solidFill>
                  <a:latin typeface="微软雅黑" pitchFamily="34" charset="-122"/>
                  <a:ea typeface="微软雅黑" pitchFamily="34" charset="-122"/>
                </a:rPr>
                <a:t>0.12741</a:t>
              </a:r>
            </a:p>
          </p:txBody>
        </p:sp>
      </p:grpSp>
      <p:sp>
        <p:nvSpPr>
          <p:cNvPr id="26" name="矩形 25">
            <a:extLst>
              <a:ext uri="{FF2B5EF4-FFF2-40B4-BE49-F238E27FC236}">
                <a16:creationId xmlns:a16="http://schemas.microsoft.com/office/drawing/2014/main" id="{27A3CCAB-917C-B152-6192-004649E1BFFA}"/>
              </a:ext>
            </a:extLst>
          </p:cNvPr>
          <p:cNvSpPr/>
          <p:nvPr/>
        </p:nvSpPr>
        <p:spPr>
          <a:xfrm>
            <a:off x="2032576" y="-96867"/>
            <a:ext cx="5968172" cy="923330"/>
          </a:xfrm>
          <a:prstGeom prst="rect">
            <a:avLst/>
          </a:prstGeom>
          <a:noFill/>
        </p:spPr>
        <p:txBody>
          <a:bodyPr wrap="none" lIns="91440" tIns="45720" rIns="91440" bIns="45720">
            <a:spAutoFit/>
          </a:bodyPr>
          <a:lstStyle/>
          <a:p>
            <a:pPr algn="ctr"/>
            <a:r>
              <a:rPr lang="en-US" altLang="zh-CN" sz="5400" b="0" cap="none" spc="0" dirty="0">
                <a:ln w="0"/>
                <a:solidFill>
                  <a:schemeClr val="accent1"/>
                </a:solidFill>
                <a:effectLst>
                  <a:outerShdw blurRad="38100" dist="25400" dir="5400000" algn="ctr" rotWithShape="0">
                    <a:srgbClr val="6E747A">
                      <a:alpha val="43000"/>
                    </a:srgbClr>
                  </a:outerShdw>
                </a:effectLst>
              </a:rPr>
              <a:t>Good performance!!</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pic>
        <p:nvPicPr>
          <p:cNvPr id="27" name="图片 26">
            <a:extLst>
              <a:ext uri="{FF2B5EF4-FFF2-40B4-BE49-F238E27FC236}">
                <a16:creationId xmlns:a16="http://schemas.microsoft.com/office/drawing/2014/main" id="{FFD81647-6197-EFEF-8A27-FF6CC78F87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576" y="4130165"/>
            <a:ext cx="4443461" cy="329973"/>
          </a:xfrm>
          <a:prstGeom prst="rect">
            <a:avLst/>
          </a:prstGeom>
        </p:spPr>
      </p:pic>
      <p:sp>
        <p:nvSpPr>
          <p:cNvPr id="28" name="文本框 27">
            <a:extLst>
              <a:ext uri="{FF2B5EF4-FFF2-40B4-BE49-F238E27FC236}">
                <a16:creationId xmlns:a16="http://schemas.microsoft.com/office/drawing/2014/main" id="{1906DC29-F8CF-B8A7-43F0-9E00F6E9EB4D}"/>
              </a:ext>
            </a:extLst>
          </p:cNvPr>
          <p:cNvSpPr txBox="1"/>
          <p:nvPr/>
        </p:nvSpPr>
        <p:spPr>
          <a:xfrm>
            <a:off x="3203848" y="4600486"/>
            <a:ext cx="5295039" cy="646331"/>
          </a:xfrm>
          <a:prstGeom prst="rect">
            <a:avLst/>
          </a:prstGeom>
          <a:noFill/>
        </p:spPr>
        <p:txBody>
          <a:bodyPr wrap="none" rtlCol="0">
            <a:spAutoFit/>
          </a:bodyPr>
          <a:lstStyle/>
          <a:p>
            <a:r>
              <a:rPr lang="en-US" altLang="zh-CN" sz="1800" b="1" dirty="0">
                <a:effectLst/>
                <a:latin typeface="Times New Roman" panose="02020603050405020304" pitchFamily="18" charset="0"/>
                <a:ea typeface="SimSun" panose="02010600030101010101" pitchFamily="2" charset="-122"/>
              </a:rPr>
              <a:t>using the attributes for all samples belonging to</a:t>
            </a:r>
          </a:p>
          <a:p>
            <a:r>
              <a:rPr lang="en-US" altLang="zh-CN" sz="1800" b="1" dirty="0">
                <a:effectLst/>
                <a:latin typeface="Times New Roman" panose="02020603050405020304" pitchFamily="18" charset="0"/>
                <a:ea typeface="SimSun" panose="02010600030101010101" pitchFamily="2" charset="-122"/>
              </a:rPr>
              <a:t> the same class to fill the missing value is smarter!!! </a:t>
            </a:r>
            <a:endParaRPr lang="zh-CN" altLang="en-US" b="1" dirty="0"/>
          </a:p>
        </p:txBody>
      </p:sp>
      <p:pic>
        <p:nvPicPr>
          <p:cNvPr id="29" name="图片 28" descr="文本&#10;&#10;描述已自动生成">
            <a:extLst>
              <a:ext uri="{FF2B5EF4-FFF2-40B4-BE49-F238E27FC236}">
                <a16:creationId xmlns:a16="http://schemas.microsoft.com/office/drawing/2014/main" id="{0A7A49D6-7CF6-F5AC-C02D-5F4F7DBDD53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11959" y="848908"/>
            <a:ext cx="4824536" cy="784310"/>
          </a:xfrm>
          <a:prstGeom prst="rect">
            <a:avLst/>
          </a:prstGeom>
          <a:noFill/>
          <a:ln>
            <a:noFill/>
          </a:ln>
        </p:spPr>
      </p:pic>
    </p:spTree>
    <p:extLst>
      <p:ext uri="{BB962C8B-B14F-4D97-AF65-F5344CB8AC3E}">
        <p14:creationId xmlns:p14="http://schemas.microsoft.com/office/powerpoint/2010/main" val="4240717126"/>
      </p:ext>
    </p:extLst>
  </p:cSld>
  <p:clrMapOvr>
    <a:masterClrMapping/>
  </p:clrMapOvr>
  <mc:AlternateContent xmlns:mc="http://schemas.openxmlformats.org/markup-compatibility/2006">
    <mc:Choice xmlns:p14="http://schemas.microsoft.com/office/powerpoint/2010/main" Requires="p14">
      <p:transition spd="slow" p14:dur="20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2"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childTnLst>
                          </p:cTn>
                        </p:par>
                        <p:par>
                          <p:cTn id="22" fill="hold">
                            <p:stCondLst>
                              <p:cond delay="1500"/>
                            </p:stCondLst>
                            <p:childTnLst>
                              <p:par>
                                <p:cTn id="23" presetID="22" presetClass="entr" presetSubtype="4"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childTnLst>
                          </p:cTn>
                        </p:par>
                        <p:par>
                          <p:cTn id="29" fill="hold">
                            <p:stCondLst>
                              <p:cond delay="2000"/>
                            </p:stCondLst>
                            <p:childTnLst>
                              <p:par>
                                <p:cTn id="30" presetID="22" presetClass="entr" presetSubtype="2" fill="hold"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right)">
                                      <p:cBhvr>
                                        <p:cTn id="32" dur="500"/>
                                        <p:tgtEl>
                                          <p:spTgt spid="18"/>
                                        </p:tgtEl>
                                      </p:cBhvr>
                                    </p:animEffect>
                                  </p:childTnLst>
                                </p:cTn>
                              </p:par>
                              <p:par>
                                <p:cTn id="33" presetID="22" presetClass="entr" presetSubtype="8"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7"/>
          <p:cNvSpPr/>
          <p:nvPr/>
        </p:nvSpPr>
        <p:spPr>
          <a:xfrm>
            <a:off x="-4763" y="1129308"/>
            <a:ext cx="9163050" cy="2942175"/>
          </a:xfrm>
          <a:custGeom>
            <a:avLst/>
            <a:gdLst>
              <a:gd name="connsiteX0" fmla="*/ 0 w 12192000"/>
              <a:gd name="connsiteY0" fmla="*/ 0 h 2716400"/>
              <a:gd name="connsiteX1" fmla="*/ 12192000 w 12192000"/>
              <a:gd name="connsiteY1" fmla="*/ 0 h 2716400"/>
              <a:gd name="connsiteX2" fmla="*/ 12192000 w 12192000"/>
              <a:gd name="connsiteY2" fmla="*/ 2716400 h 2716400"/>
              <a:gd name="connsiteX3" fmla="*/ 0 w 12192000"/>
              <a:gd name="connsiteY3" fmla="*/ 2716400 h 2716400"/>
              <a:gd name="connsiteX4" fmla="*/ 0 w 12192000"/>
              <a:gd name="connsiteY4" fmla="*/ 0 h 2716400"/>
              <a:gd name="connsiteX0" fmla="*/ 0 w 12192000"/>
              <a:gd name="connsiteY0" fmla="*/ 0 h 3249800"/>
              <a:gd name="connsiteX1" fmla="*/ 12192000 w 12192000"/>
              <a:gd name="connsiteY1" fmla="*/ 533400 h 3249800"/>
              <a:gd name="connsiteX2" fmla="*/ 12192000 w 12192000"/>
              <a:gd name="connsiteY2" fmla="*/ 3249800 h 3249800"/>
              <a:gd name="connsiteX3" fmla="*/ 0 w 12192000"/>
              <a:gd name="connsiteY3" fmla="*/ 3249800 h 3249800"/>
              <a:gd name="connsiteX4" fmla="*/ 0 w 12192000"/>
              <a:gd name="connsiteY4" fmla="*/ 0 h 3249800"/>
              <a:gd name="connsiteX0" fmla="*/ 0 w 12192000"/>
              <a:gd name="connsiteY0" fmla="*/ 0 h 3249800"/>
              <a:gd name="connsiteX1" fmla="*/ 12192000 w 12192000"/>
              <a:gd name="connsiteY1" fmla="*/ 533400 h 3249800"/>
              <a:gd name="connsiteX2" fmla="*/ 12192000 w 12192000"/>
              <a:gd name="connsiteY2" fmla="*/ 3249800 h 3249800"/>
              <a:gd name="connsiteX3" fmla="*/ 19050 w 12192000"/>
              <a:gd name="connsiteY3" fmla="*/ 1687700 h 3249800"/>
              <a:gd name="connsiteX4" fmla="*/ 0 w 12192000"/>
              <a:gd name="connsiteY4" fmla="*/ 0 h 3249800"/>
              <a:gd name="connsiteX0" fmla="*/ 0 w 12230100"/>
              <a:gd name="connsiteY0" fmla="*/ 0 h 4583300"/>
              <a:gd name="connsiteX1" fmla="*/ 12192000 w 12230100"/>
              <a:gd name="connsiteY1" fmla="*/ 533400 h 4583300"/>
              <a:gd name="connsiteX2" fmla="*/ 12230100 w 12230100"/>
              <a:gd name="connsiteY2" fmla="*/ 4583300 h 4583300"/>
              <a:gd name="connsiteX3" fmla="*/ 19050 w 12230100"/>
              <a:gd name="connsiteY3" fmla="*/ 1687700 h 4583300"/>
              <a:gd name="connsiteX4" fmla="*/ 0 w 12230100"/>
              <a:gd name="connsiteY4" fmla="*/ 0 h 4583300"/>
              <a:gd name="connsiteX0" fmla="*/ 0 w 12230100"/>
              <a:gd name="connsiteY0" fmla="*/ 0 h 4583300"/>
              <a:gd name="connsiteX1" fmla="*/ 12211050 w 12230100"/>
              <a:gd name="connsiteY1" fmla="*/ 2019300 h 4583300"/>
              <a:gd name="connsiteX2" fmla="*/ 12230100 w 12230100"/>
              <a:gd name="connsiteY2" fmla="*/ 4583300 h 4583300"/>
              <a:gd name="connsiteX3" fmla="*/ 19050 w 12230100"/>
              <a:gd name="connsiteY3" fmla="*/ 1687700 h 4583300"/>
              <a:gd name="connsiteX4" fmla="*/ 0 w 12230100"/>
              <a:gd name="connsiteY4" fmla="*/ 0 h 4583300"/>
              <a:gd name="connsiteX0" fmla="*/ 0 w 12249150"/>
              <a:gd name="connsiteY0" fmla="*/ 0 h 4068950"/>
              <a:gd name="connsiteX1" fmla="*/ 12211050 w 12249150"/>
              <a:gd name="connsiteY1" fmla="*/ 2019300 h 4068950"/>
              <a:gd name="connsiteX2" fmla="*/ 12249150 w 12249150"/>
              <a:gd name="connsiteY2" fmla="*/ 4068950 h 4068950"/>
              <a:gd name="connsiteX3" fmla="*/ 19050 w 12249150"/>
              <a:gd name="connsiteY3" fmla="*/ 1687700 h 4068950"/>
              <a:gd name="connsiteX4" fmla="*/ 0 w 12249150"/>
              <a:gd name="connsiteY4" fmla="*/ 0 h 4068950"/>
              <a:gd name="connsiteX0" fmla="*/ 0 w 12249150"/>
              <a:gd name="connsiteY0" fmla="*/ 0 h 4068950"/>
              <a:gd name="connsiteX1" fmla="*/ 12211050 w 12249150"/>
              <a:gd name="connsiteY1" fmla="*/ 2019300 h 4068950"/>
              <a:gd name="connsiteX2" fmla="*/ 12249150 w 12249150"/>
              <a:gd name="connsiteY2" fmla="*/ 4068950 h 4068950"/>
              <a:gd name="connsiteX3" fmla="*/ 19050 w 12249150"/>
              <a:gd name="connsiteY3" fmla="*/ 1687700 h 4068950"/>
              <a:gd name="connsiteX4" fmla="*/ 0 w 12249150"/>
              <a:gd name="connsiteY4" fmla="*/ 0 h 4068950"/>
              <a:gd name="connsiteX0" fmla="*/ 0 w 12249150"/>
              <a:gd name="connsiteY0" fmla="*/ 0 h 3935600"/>
              <a:gd name="connsiteX1" fmla="*/ 12211050 w 12249150"/>
              <a:gd name="connsiteY1" fmla="*/ 188595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49150"/>
              <a:gd name="connsiteY0" fmla="*/ 0 h 3935600"/>
              <a:gd name="connsiteX1" fmla="*/ 12249150 w 12249150"/>
              <a:gd name="connsiteY1" fmla="*/ 142875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68200"/>
              <a:gd name="connsiteY0" fmla="*/ 0 h 3935600"/>
              <a:gd name="connsiteX1" fmla="*/ 12268200 w 12268200"/>
              <a:gd name="connsiteY1" fmla="*/ 1104900 h 3935600"/>
              <a:gd name="connsiteX2" fmla="*/ 12249150 w 12268200"/>
              <a:gd name="connsiteY2" fmla="*/ 3935600 h 3935600"/>
              <a:gd name="connsiteX3" fmla="*/ 19050 w 12268200"/>
              <a:gd name="connsiteY3" fmla="*/ 1554350 h 3935600"/>
              <a:gd name="connsiteX4" fmla="*/ 0 w 12268200"/>
              <a:gd name="connsiteY4" fmla="*/ 0 h 3935600"/>
              <a:gd name="connsiteX0" fmla="*/ 0 w 12249150"/>
              <a:gd name="connsiteY0" fmla="*/ 0 h 3935600"/>
              <a:gd name="connsiteX1" fmla="*/ 12237720 w 12249150"/>
              <a:gd name="connsiteY1" fmla="*/ 108966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49150"/>
              <a:gd name="connsiteY0" fmla="*/ 0 h 3935600"/>
              <a:gd name="connsiteX1" fmla="*/ 12237720 w 12249150"/>
              <a:gd name="connsiteY1" fmla="*/ 1089660 h 3935600"/>
              <a:gd name="connsiteX2" fmla="*/ 12249150 w 12249150"/>
              <a:gd name="connsiteY2" fmla="*/ 3935600 h 3935600"/>
              <a:gd name="connsiteX3" fmla="*/ 44450 w 12249150"/>
              <a:gd name="connsiteY3" fmla="*/ 1554350 h 3935600"/>
              <a:gd name="connsiteX4" fmla="*/ 0 w 12249150"/>
              <a:gd name="connsiteY4" fmla="*/ 0 h 3935600"/>
              <a:gd name="connsiteX0" fmla="*/ 0 w 12217400"/>
              <a:gd name="connsiteY0" fmla="*/ 0 h 3922900"/>
              <a:gd name="connsiteX1" fmla="*/ 12205970 w 12217400"/>
              <a:gd name="connsiteY1" fmla="*/ 1076960 h 3922900"/>
              <a:gd name="connsiteX2" fmla="*/ 12217400 w 12217400"/>
              <a:gd name="connsiteY2" fmla="*/ 3922900 h 3922900"/>
              <a:gd name="connsiteX3" fmla="*/ 12700 w 12217400"/>
              <a:gd name="connsiteY3" fmla="*/ 1541650 h 3922900"/>
              <a:gd name="connsiteX4" fmla="*/ 0 w 12217400"/>
              <a:gd name="connsiteY4" fmla="*/ 0 h 3922900"/>
              <a:gd name="connsiteX0" fmla="*/ 0 w 12217400"/>
              <a:gd name="connsiteY0" fmla="*/ 0 h 3922900"/>
              <a:gd name="connsiteX1" fmla="*/ 12205970 w 12217400"/>
              <a:gd name="connsiteY1" fmla="*/ 1076960 h 3922900"/>
              <a:gd name="connsiteX2" fmla="*/ 12217400 w 12217400"/>
              <a:gd name="connsiteY2" fmla="*/ 3922900 h 3922900"/>
              <a:gd name="connsiteX3" fmla="*/ 6350 w 12217400"/>
              <a:gd name="connsiteY3" fmla="*/ 1541650 h 3922900"/>
              <a:gd name="connsiteX4" fmla="*/ 0 w 12217400"/>
              <a:gd name="connsiteY4" fmla="*/ 0 h 392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3922900">
                <a:moveTo>
                  <a:pt x="0" y="0"/>
                </a:moveTo>
                <a:lnTo>
                  <a:pt x="12205970" y="1076960"/>
                </a:lnTo>
                <a:lnTo>
                  <a:pt x="12217400" y="3922900"/>
                </a:lnTo>
                <a:lnTo>
                  <a:pt x="6350" y="1541650"/>
                </a:lnTo>
                <a:cubicBezTo>
                  <a:pt x="4233" y="1027767"/>
                  <a:pt x="2117" y="513883"/>
                  <a:pt x="0" y="0"/>
                </a:cubicBezTo>
                <a:close/>
              </a:path>
            </a:pathLst>
          </a:custGeom>
          <a:solidFill>
            <a:schemeClr val="tx2">
              <a:lumMod val="75000"/>
              <a:alpha val="57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lIns="68580" tIns="34290" rIns="68580" bIns="34290" rtlCol="0" anchor="ctr"/>
          <a:lstStyle/>
          <a:p>
            <a:pPr algn="ctr"/>
            <a:endParaRPr lang="zh-CN" altLang="en-US" dirty="0">
              <a:cs typeface="+mn-ea"/>
              <a:sym typeface="+mn-lt"/>
            </a:endParaRPr>
          </a:p>
        </p:txBody>
      </p:sp>
      <p:sp>
        <p:nvSpPr>
          <p:cNvPr id="3" name="矩形 16"/>
          <p:cNvSpPr/>
          <p:nvPr/>
        </p:nvSpPr>
        <p:spPr>
          <a:xfrm>
            <a:off x="-6341" y="1259679"/>
            <a:ext cx="9150341" cy="1978844"/>
          </a:xfrm>
          <a:custGeom>
            <a:avLst/>
            <a:gdLst>
              <a:gd name="connsiteX0" fmla="*/ 0 w 12192305"/>
              <a:gd name="connsiteY0" fmla="*/ 0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0 w 12192305"/>
              <a:gd name="connsiteY4" fmla="*/ 0 h 1487838"/>
              <a:gd name="connsiteX0" fmla="*/ 15499 w 12192305"/>
              <a:gd name="connsiteY0" fmla="*/ 433952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15499 w 12192305"/>
              <a:gd name="connsiteY4" fmla="*/ 433952 h 1487838"/>
              <a:gd name="connsiteX0" fmla="*/ 7879 w 12192305"/>
              <a:gd name="connsiteY0" fmla="*/ 426332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7879 w 12192305"/>
              <a:gd name="connsiteY4" fmla="*/ 426332 h 1487838"/>
              <a:gd name="connsiteX0" fmla="*/ 361 w 12200027"/>
              <a:gd name="connsiteY0" fmla="*/ 426332 h 1487838"/>
              <a:gd name="connsiteX1" fmla="*/ 12200027 w 12200027"/>
              <a:gd name="connsiteY1" fmla="*/ 0 h 1487838"/>
              <a:gd name="connsiteX2" fmla="*/ 12200027 w 12200027"/>
              <a:gd name="connsiteY2" fmla="*/ 1487838 h 1487838"/>
              <a:gd name="connsiteX3" fmla="*/ 7722 w 12200027"/>
              <a:gd name="connsiteY3" fmla="*/ 1487838 h 1487838"/>
              <a:gd name="connsiteX4" fmla="*/ 361 w 12200027"/>
              <a:gd name="connsiteY4" fmla="*/ 426332 h 1487838"/>
              <a:gd name="connsiteX0" fmla="*/ 361 w 12200027"/>
              <a:gd name="connsiteY0" fmla="*/ 433952 h 1487838"/>
              <a:gd name="connsiteX1" fmla="*/ 12200027 w 12200027"/>
              <a:gd name="connsiteY1" fmla="*/ 0 h 1487838"/>
              <a:gd name="connsiteX2" fmla="*/ 12200027 w 12200027"/>
              <a:gd name="connsiteY2" fmla="*/ 1487838 h 1487838"/>
              <a:gd name="connsiteX3" fmla="*/ 7722 w 12200027"/>
              <a:gd name="connsiteY3" fmla="*/ 1487838 h 1487838"/>
              <a:gd name="connsiteX4" fmla="*/ 361 w 12200027"/>
              <a:gd name="connsiteY4" fmla="*/ 433952 h 1487838"/>
              <a:gd name="connsiteX0" fmla="*/ 790 w 12192836"/>
              <a:gd name="connsiteY0" fmla="*/ 426332 h 1487838"/>
              <a:gd name="connsiteX1" fmla="*/ 12192836 w 12192836"/>
              <a:gd name="connsiteY1" fmla="*/ 0 h 1487838"/>
              <a:gd name="connsiteX2" fmla="*/ 12192836 w 12192836"/>
              <a:gd name="connsiteY2" fmla="*/ 1487838 h 1487838"/>
              <a:gd name="connsiteX3" fmla="*/ 531 w 12192836"/>
              <a:gd name="connsiteY3" fmla="*/ 1487838 h 1487838"/>
              <a:gd name="connsiteX4" fmla="*/ 790 w 12192836"/>
              <a:gd name="connsiteY4" fmla="*/ 426332 h 1487838"/>
              <a:gd name="connsiteX0" fmla="*/ 790 w 12200456"/>
              <a:gd name="connsiteY0" fmla="*/ 1767452 h 2828958"/>
              <a:gd name="connsiteX1" fmla="*/ 12200456 w 12200456"/>
              <a:gd name="connsiteY1" fmla="*/ 0 h 2828958"/>
              <a:gd name="connsiteX2" fmla="*/ 12192836 w 12200456"/>
              <a:gd name="connsiteY2" fmla="*/ 2828958 h 2828958"/>
              <a:gd name="connsiteX3" fmla="*/ 531 w 12200456"/>
              <a:gd name="connsiteY3" fmla="*/ 2828958 h 2828958"/>
              <a:gd name="connsiteX4" fmla="*/ 790 w 12200456"/>
              <a:gd name="connsiteY4" fmla="*/ 1767452 h 2828958"/>
              <a:gd name="connsiteX0" fmla="*/ 790 w 12200456"/>
              <a:gd name="connsiteY0" fmla="*/ 1767452 h 2828958"/>
              <a:gd name="connsiteX1" fmla="*/ 12200456 w 12200456"/>
              <a:gd name="connsiteY1" fmla="*/ 0 h 2828958"/>
              <a:gd name="connsiteX2" fmla="*/ 12200456 w 12200456"/>
              <a:gd name="connsiteY2" fmla="*/ 1312578 h 2828958"/>
              <a:gd name="connsiteX3" fmla="*/ 531 w 12200456"/>
              <a:gd name="connsiteY3" fmla="*/ 2828958 h 2828958"/>
              <a:gd name="connsiteX4" fmla="*/ 790 w 12200456"/>
              <a:gd name="connsiteY4" fmla="*/ 1767452 h 2828958"/>
              <a:gd name="connsiteX0" fmla="*/ 790 w 12200456"/>
              <a:gd name="connsiteY0" fmla="*/ 1767452 h 2828958"/>
              <a:gd name="connsiteX1" fmla="*/ 12200456 w 12200456"/>
              <a:gd name="connsiteY1" fmla="*/ 0 h 2828958"/>
              <a:gd name="connsiteX2" fmla="*/ 12200456 w 12200456"/>
              <a:gd name="connsiteY2" fmla="*/ 1445928 h 2828958"/>
              <a:gd name="connsiteX3" fmla="*/ 531 w 12200456"/>
              <a:gd name="connsiteY3" fmla="*/ 2828958 h 2828958"/>
              <a:gd name="connsiteX4" fmla="*/ 790 w 12200456"/>
              <a:gd name="connsiteY4" fmla="*/ 1767452 h 2828958"/>
              <a:gd name="connsiteX0" fmla="*/ 116 w 12199782"/>
              <a:gd name="connsiteY0" fmla="*/ 1767452 h 2619408"/>
              <a:gd name="connsiteX1" fmla="*/ 12199782 w 12199782"/>
              <a:gd name="connsiteY1" fmla="*/ 0 h 2619408"/>
              <a:gd name="connsiteX2" fmla="*/ 12199782 w 12199782"/>
              <a:gd name="connsiteY2" fmla="*/ 1445928 h 2619408"/>
              <a:gd name="connsiteX3" fmla="*/ 37957 w 12199782"/>
              <a:gd name="connsiteY3" fmla="*/ 2619408 h 2619408"/>
              <a:gd name="connsiteX4" fmla="*/ 116 w 12199782"/>
              <a:gd name="connsiteY4" fmla="*/ 1767452 h 2619408"/>
              <a:gd name="connsiteX0" fmla="*/ 116 w 12199782"/>
              <a:gd name="connsiteY0" fmla="*/ 1615052 h 2619408"/>
              <a:gd name="connsiteX1" fmla="*/ 12199782 w 12199782"/>
              <a:gd name="connsiteY1" fmla="*/ 0 h 2619408"/>
              <a:gd name="connsiteX2" fmla="*/ 12199782 w 12199782"/>
              <a:gd name="connsiteY2" fmla="*/ 1445928 h 2619408"/>
              <a:gd name="connsiteX3" fmla="*/ 37957 w 12199782"/>
              <a:gd name="connsiteY3" fmla="*/ 2619408 h 2619408"/>
              <a:gd name="connsiteX4" fmla="*/ 116 w 12199782"/>
              <a:gd name="connsiteY4" fmla="*/ 1615052 h 2619408"/>
              <a:gd name="connsiteX0" fmla="*/ 789 w 12200455"/>
              <a:gd name="connsiteY0" fmla="*/ 1615052 h 2638458"/>
              <a:gd name="connsiteX1" fmla="*/ 12200455 w 12200455"/>
              <a:gd name="connsiteY1" fmla="*/ 0 h 2638458"/>
              <a:gd name="connsiteX2" fmla="*/ 12200455 w 12200455"/>
              <a:gd name="connsiteY2" fmla="*/ 1445928 h 2638458"/>
              <a:gd name="connsiteX3" fmla="*/ 530 w 12200455"/>
              <a:gd name="connsiteY3" fmla="*/ 2638458 h 2638458"/>
              <a:gd name="connsiteX4" fmla="*/ 789 w 12200455"/>
              <a:gd name="connsiteY4" fmla="*/ 1615052 h 2638458"/>
              <a:gd name="connsiteX0" fmla="*/ 789 w 12200455"/>
              <a:gd name="connsiteY0" fmla="*/ 1615052 h 2638458"/>
              <a:gd name="connsiteX1" fmla="*/ 12200455 w 12200455"/>
              <a:gd name="connsiteY1" fmla="*/ 0 h 2638458"/>
              <a:gd name="connsiteX2" fmla="*/ 12200455 w 12200455"/>
              <a:gd name="connsiteY2" fmla="*/ 1792770 h 2638458"/>
              <a:gd name="connsiteX3" fmla="*/ 530 w 12200455"/>
              <a:gd name="connsiteY3" fmla="*/ 2638458 h 2638458"/>
              <a:gd name="connsiteX4" fmla="*/ 789 w 12200455"/>
              <a:gd name="connsiteY4" fmla="*/ 1615052 h 2638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0455" h="2638458">
                <a:moveTo>
                  <a:pt x="789" y="1615052"/>
                </a:moveTo>
                <a:lnTo>
                  <a:pt x="12200455" y="0"/>
                </a:lnTo>
                <a:lnTo>
                  <a:pt x="12200455" y="1792770"/>
                </a:lnTo>
                <a:lnTo>
                  <a:pt x="530" y="2638458"/>
                </a:lnTo>
                <a:cubicBezTo>
                  <a:pt x="3156" y="2284623"/>
                  <a:pt x="-1837" y="1968887"/>
                  <a:pt x="789" y="1615052"/>
                </a:cubicBezTo>
                <a:close/>
              </a:path>
            </a:pathLst>
          </a:custGeom>
          <a:solidFill>
            <a:schemeClr val="tx2">
              <a:lumMod val="50000"/>
              <a:alpha val="72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 name="矩形 13"/>
          <p:cNvSpPr/>
          <p:nvPr/>
        </p:nvSpPr>
        <p:spPr>
          <a:xfrm>
            <a:off x="-6340" y="1631106"/>
            <a:ext cx="9149944" cy="1235990"/>
          </a:xfrm>
          <a:custGeom>
            <a:avLst/>
            <a:gdLst>
              <a:gd name="connsiteX0" fmla="*/ 0 w 12192000"/>
              <a:gd name="connsiteY0" fmla="*/ 0 h 790413"/>
              <a:gd name="connsiteX1" fmla="*/ 12192000 w 12192000"/>
              <a:gd name="connsiteY1" fmla="*/ 0 h 790413"/>
              <a:gd name="connsiteX2" fmla="*/ 12192000 w 12192000"/>
              <a:gd name="connsiteY2" fmla="*/ 790413 h 790413"/>
              <a:gd name="connsiteX3" fmla="*/ 0 w 12192000"/>
              <a:gd name="connsiteY3" fmla="*/ 790413 h 790413"/>
              <a:gd name="connsiteX4" fmla="*/ 0 w 12192000"/>
              <a:gd name="connsiteY4" fmla="*/ 0 h 790413"/>
              <a:gd name="connsiteX0" fmla="*/ 0 w 12195175"/>
              <a:gd name="connsiteY0" fmla="*/ 609600 h 1400013"/>
              <a:gd name="connsiteX1" fmla="*/ 12195175 w 12195175"/>
              <a:gd name="connsiteY1" fmla="*/ 0 h 1400013"/>
              <a:gd name="connsiteX2" fmla="*/ 12192000 w 12195175"/>
              <a:gd name="connsiteY2" fmla="*/ 1400013 h 1400013"/>
              <a:gd name="connsiteX3" fmla="*/ 0 w 12195175"/>
              <a:gd name="connsiteY3" fmla="*/ 1400013 h 1400013"/>
              <a:gd name="connsiteX4" fmla="*/ 0 w 12195175"/>
              <a:gd name="connsiteY4" fmla="*/ 609600 h 1400013"/>
              <a:gd name="connsiteX0" fmla="*/ 0 w 12192305"/>
              <a:gd name="connsiteY0" fmla="*/ 609600 h 1400013"/>
              <a:gd name="connsiteX1" fmla="*/ 12192000 w 12192305"/>
              <a:gd name="connsiteY1" fmla="*/ 0 h 1400013"/>
              <a:gd name="connsiteX2" fmla="*/ 12192000 w 12192305"/>
              <a:gd name="connsiteY2" fmla="*/ 1400013 h 1400013"/>
              <a:gd name="connsiteX3" fmla="*/ 0 w 12192305"/>
              <a:gd name="connsiteY3" fmla="*/ 1400013 h 1400013"/>
              <a:gd name="connsiteX4" fmla="*/ 0 w 12192305"/>
              <a:gd name="connsiteY4" fmla="*/ 609600 h 1400013"/>
              <a:gd name="connsiteX0" fmla="*/ 0 w 12192305"/>
              <a:gd name="connsiteY0" fmla="*/ 609600 h 1400013"/>
              <a:gd name="connsiteX1" fmla="*/ 12192000 w 12192305"/>
              <a:gd name="connsiteY1" fmla="*/ 0 h 1400013"/>
              <a:gd name="connsiteX2" fmla="*/ 12192000 w 12192305"/>
              <a:gd name="connsiteY2" fmla="*/ 1400013 h 1400013"/>
              <a:gd name="connsiteX3" fmla="*/ 0 w 12192305"/>
              <a:gd name="connsiteY3" fmla="*/ 1400013 h 1400013"/>
              <a:gd name="connsiteX4" fmla="*/ 0 w 12192305"/>
              <a:gd name="connsiteY4" fmla="*/ 609600 h 1400013"/>
              <a:gd name="connsiteX0" fmla="*/ 0 w 12192305"/>
              <a:gd name="connsiteY0" fmla="*/ 857573 h 1647986"/>
              <a:gd name="connsiteX1" fmla="*/ 12192000 w 12192305"/>
              <a:gd name="connsiteY1" fmla="*/ 0 h 1647986"/>
              <a:gd name="connsiteX2" fmla="*/ 12192000 w 12192305"/>
              <a:gd name="connsiteY2" fmla="*/ 1647986 h 1647986"/>
              <a:gd name="connsiteX3" fmla="*/ 0 w 12192305"/>
              <a:gd name="connsiteY3" fmla="*/ 1647986 h 1647986"/>
              <a:gd name="connsiteX4" fmla="*/ 0 w 12192305"/>
              <a:gd name="connsiteY4" fmla="*/ 857573 h 1647986"/>
              <a:gd name="connsiteX0" fmla="*/ 0 w 12199700"/>
              <a:gd name="connsiteY0" fmla="*/ 857573 h 1647986"/>
              <a:gd name="connsiteX1" fmla="*/ 12192000 w 12199700"/>
              <a:gd name="connsiteY1" fmla="*/ 0 h 1647986"/>
              <a:gd name="connsiteX2" fmla="*/ 12199620 w 12199700"/>
              <a:gd name="connsiteY2" fmla="*/ 1647986 h 1647986"/>
              <a:gd name="connsiteX3" fmla="*/ 0 w 12199700"/>
              <a:gd name="connsiteY3" fmla="*/ 1647986 h 1647986"/>
              <a:gd name="connsiteX4" fmla="*/ 0 w 12199700"/>
              <a:gd name="connsiteY4" fmla="*/ 857573 h 1647986"/>
              <a:gd name="connsiteX0" fmla="*/ 0 w 12199925"/>
              <a:gd name="connsiteY0" fmla="*/ 857573 h 1647986"/>
              <a:gd name="connsiteX1" fmla="*/ 12199620 w 12199925"/>
              <a:gd name="connsiteY1" fmla="*/ 0 h 1647986"/>
              <a:gd name="connsiteX2" fmla="*/ 12199620 w 12199925"/>
              <a:gd name="connsiteY2" fmla="*/ 1647986 h 1647986"/>
              <a:gd name="connsiteX3" fmla="*/ 0 w 12199925"/>
              <a:gd name="connsiteY3" fmla="*/ 1647986 h 1647986"/>
              <a:gd name="connsiteX4" fmla="*/ 0 w 12199925"/>
              <a:gd name="connsiteY4" fmla="*/ 857573 h 1647986"/>
              <a:gd name="connsiteX0" fmla="*/ 14515 w 12199925"/>
              <a:gd name="connsiteY0" fmla="*/ 567287 h 1647986"/>
              <a:gd name="connsiteX1" fmla="*/ 12199620 w 12199925"/>
              <a:gd name="connsiteY1" fmla="*/ 0 h 1647986"/>
              <a:gd name="connsiteX2" fmla="*/ 12199620 w 12199925"/>
              <a:gd name="connsiteY2" fmla="*/ 1647986 h 1647986"/>
              <a:gd name="connsiteX3" fmla="*/ 0 w 12199925"/>
              <a:gd name="connsiteY3" fmla="*/ 1647986 h 1647986"/>
              <a:gd name="connsiteX4" fmla="*/ 14515 w 12199925"/>
              <a:gd name="connsiteY4" fmla="*/ 567287 h 1647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9925" h="1647986">
                <a:moveTo>
                  <a:pt x="14515" y="567287"/>
                </a:moveTo>
                <a:lnTo>
                  <a:pt x="12199620" y="0"/>
                </a:lnTo>
                <a:cubicBezTo>
                  <a:pt x="12198562" y="466671"/>
                  <a:pt x="12200678" y="1181315"/>
                  <a:pt x="12199620" y="1647986"/>
                </a:cubicBezTo>
                <a:lnTo>
                  <a:pt x="0" y="1647986"/>
                </a:lnTo>
                <a:lnTo>
                  <a:pt x="14515" y="567287"/>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5" name="文本框 1"/>
          <p:cNvSpPr txBox="1"/>
          <p:nvPr/>
        </p:nvSpPr>
        <p:spPr>
          <a:xfrm>
            <a:off x="2171701" y="2069482"/>
            <a:ext cx="4793861" cy="623248"/>
          </a:xfrm>
          <a:prstGeom prst="rect">
            <a:avLst/>
          </a:prstGeom>
          <a:noFill/>
        </p:spPr>
        <p:txBody>
          <a:bodyPr wrap="square" lIns="68580" tIns="34290" rIns="68580" bIns="34290" rtlCol="0">
            <a:spAutoFit/>
          </a:bodyPr>
          <a:lstStyle/>
          <a:p>
            <a:pPr algn="ctr"/>
            <a:r>
              <a:rPr lang="en-US" altLang="zh-CN" sz="3600" b="1" dirty="0">
                <a:solidFill>
                  <a:schemeClr val="bg1"/>
                </a:solidFill>
                <a:latin typeface="微软雅黑" panose="020B0503020204020204" pitchFamily="34" charset="-122"/>
                <a:ea typeface="微软雅黑" panose="020B0503020204020204" pitchFamily="34" charset="-122"/>
                <a:cs typeface="+mn-ea"/>
                <a:sym typeface="+mn-lt"/>
              </a:rPr>
              <a:t>Modelling</a:t>
            </a:r>
            <a:endParaRPr lang="zh-CN" altLang="en-US" sz="36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nvGrpSpPr>
          <p:cNvPr id="6" name="组合 5"/>
          <p:cNvGrpSpPr/>
          <p:nvPr/>
        </p:nvGrpSpPr>
        <p:grpSpPr>
          <a:xfrm>
            <a:off x="307235" y="3774798"/>
            <a:ext cx="1457578" cy="1458966"/>
            <a:chOff x="307235" y="3561056"/>
            <a:chExt cx="1457578" cy="1458966"/>
          </a:xfrm>
        </p:grpSpPr>
        <p:sp>
          <p:nvSpPr>
            <p:cNvPr id="7" name="椭圆 1"/>
            <p:cNvSpPr>
              <a:spLocks noChangeArrowheads="1"/>
            </p:cNvSpPr>
            <p:nvPr/>
          </p:nvSpPr>
          <p:spPr bwMode="auto">
            <a:xfrm>
              <a:off x="307235" y="3561056"/>
              <a:ext cx="1457578" cy="1458966"/>
            </a:xfrm>
            <a:prstGeom prst="ellipse">
              <a:avLst/>
            </a:prstGeom>
            <a:solidFill>
              <a:schemeClr val="tx2">
                <a:lumMod val="75000"/>
              </a:schemeClr>
            </a:solidFill>
            <a:ln w="9525">
              <a:noFill/>
              <a:bevel/>
              <a:headEnd/>
              <a:tailEnd/>
            </a:ln>
          </p:spPr>
          <p:txBody>
            <a:bodyPr lIns="68589" tIns="34295" rIns="68589" bIns="34295" anchor="ctr"/>
            <a:lstStyle/>
            <a:p>
              <a:pPr algn="ctr" eaLnBrk="1" hangingPunct="1">
                <a:buFont typeface="Arial" pitchFamily="34" charset="0"/>
                <a:buNone/>
              </a:pPr>
              <a:endParaRPr lang="zh-CN" altLang="zh-CN">
                <a:latin typeface="宋体" pitchFamily="2" charset="-122"/>
                <a:sym typeface="宋体" pitchFamily="2" charset="-122"/>
              </a:endParaRPr>
            </a:p>
          </p:txBody>
        </p:sp>
        <p:sp>
          <p:nvSpPr>
            <p:cNvPr id="8" name="文本框 17"/>
            <p:cNvSpPr>
              <a:spLocks noChangeArrowheads="1"/>
            </p:cNvSpPr>
            <p:nvPr/>
          </p:nvSpPr>
          <p:spPr bwMode="auto">
            <a:xfrm>
              <a:off x="307235" y="4040466"/>
              <a:ext cx="1457578" cy="500147"/>
            </a:xfrm>
            <a:prstGeom prst="rect">
              <a:avLst/>
            </a:prstGeom>
            <a:noFill/>
            <a:ln w="9525">
              <a:noFill/>
              <a:miter lim="800000"/>
              <a:headEnd/>
              <a:tailEnd/>
            </a:ln>
          </p:spPr>
          <p:txBody>
            <a:bodyPr wrap="square" lIns="68589" tIns="34295" rIns="68589" bIns="34295">
              <a:spAutoFit/>
            </a:bodyPr>
            <a:lstStyle/>
            <a:p>
              <a:pPr algn="ctr" eaLnBrk="1" hangingPunct="1">
                <a:buFont typeface="Arial" pitchFamily="34" charset="0"/>
                <a:buNone/>
              </a:pPr>
              <a:r>
                <a:rPr lang="en-US" altLang="zh-CN" sz="2800" b="1" dirty="0">
                  <a:solidFill>
                    <a:schemeClr val="bg1"/>
                  </a:solidFill>
                  <a:latin typeface="Adobe Gothic Std B" pitchFamily="34" charset="-128"/>
                  <a:ea typeface="Adobe Gothic Std B" pitchFamily="34" charset="-128"/>
                </a:rPr>
                <a:t>PART  3</a:t>
              </a:r>
              <a:endParaRPr lang="zh-CN" sz="2800" dirty="0">
                <a:solidFill>
                  <a:schemeClr val="bg1"/>
                </a:solidFill>
                <a:latin typeface="Adobe Gothic Std B" pitchFamily="34" charset="-128"/>
              </a:endParaRPr>
            </a:p>
          </p:txBody>
        </p:sp>
      </p:grpSp>
    </p:spTree>
    <p:extLst>
      <p:ext uri="{BB962C8B-B14F-4D97-AF65-F5344CB8AC3E}">
        <p14:creationId xmlns:p14="http://schemas.microsoft.com/office/powerpoint/2010/main" val="131937457"/>
      </p:ext>
    </p:extLst>
  </p:cSld>
  <p:clrMapOvr>
    <a:masterClrMapping/>
  </p:clrMapOvr>
  <mc:AlternateContent xmlns:mc="http://schemas.openxmlformats.org/markup-compatibility/2006">
    <mc:Choice xmlns:p14="http://schemas.microsoft.com/office/powerpoint/2010/main" Requires="p14">
      <p:transition spd="slow" p14:dur="20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Scale>
                                      <p:cBhvr>
                                        <p:cTn id="7"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6"/>
                                        </p:tgtEl>
                                        <p:attrNameLst>
                                          <p:attrName>ppt_x</p:attrName>
                                          <p:attrName>ppt_y</p:attrName>
                                        </p:attrNameLst>
                                      </p:cBhvr>
                                    </p:animMotion>
                                    <p:animEffect transition="in" filter="fade">
                                      <p:cBhvr>
                                        <p:cTn id="9" dur="1000"/>
                                        <p:tgtEl>
                                          <p:spTgt spid="6"/>
                                        </p:tgtEl>
                                      </p:cBhvr>
                                    </p:animEffect>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2"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8"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0-#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 presetClass="entr" presetSubtype="2"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1+#ppt_w/2"/>
                                          </p:val>
                                        </p:tav>
                                        <p:tav tm="100000">
                                          <p:val>
                                            <p:strVal val="#ppt_x"/>
                                          </p:val>
                                        </p:tav>
                                      </p:tavLst>
                                    </p:anim>
                                    <p:anim calcmode="lin" valueType="num">
                                      <p:cBhvr additive="base">
                                        <p:cTn id="29"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683568" y="481236"/>
            <a:ext cx="3248186" cy="400110"/>
          </a:xfrm>
          <a:prstGeom prst="rect">
            <a:avLst/>
          </a:prstGeom>
          <a:noFill/>
          <a:ln w="9525">
            <a:noFill/>
            <a:miter lim="800000"/>
            <a:headEnd/>
            <a:tailEnd/>
          </a:ln>
        </p:spPr>
        <p:txBody>
          <a:bodyPr wrap="square" lIns="91440" tIns="45720" rIns="91440" bIns="45720" anchor="t">
            <a:spAutoFit/>
          </a:bodyPr>
          <a:lstStyle/>
          <a:p>
            <a:pPr>
              <a:defRPr/>
            </a:pPr>
            <a:r>
              <a:rPr lang="zh-CN" sz="2000" b="1" kern="0">
                <a:solidFill>
                  <a:schemeClr val="tx2">
                    <a:lumMod val="75000"/>
                  </a:schemeClr>
                </a:solidFill>
                <a:latin typeface="微软雅黑"/>
                <a:ea typeface="微软雅黑"/>
                <a:cs typeface="Times New Roman"/>
              </a:rPr>
              <a:t>Stack Regressor</a:t>
            </a:r>
          </a:p>
        </p:txBody>
      </p:sp>
      <p:sp>
        <p:nvSpPr>
          <p:cNvPr id="3" name="矩形 2"/>
          <p:cNvSpPr/>
          <p:nvPr/>
        </p:nvSpPr>
        <p:spPr>
          <a:xfrm>
            <a:off x="251520" y="391475"/>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
          <p:cNvSpPr/>
          <p:nvPr/>
        </p:nvSpPr>
        <p:spPr>
          <a:xfrm>
            <a:off x="435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 name="Picture 4" descr="文本&#10;&#10;描述已自动生成">
            <a:extLst>
              <a:ext uri="{FF2B5EF4-FFF2-40B4-BE49-F238E27FC236}">
                <a16:creationId xmlns:a16="http://schemas.microsoft.com/office/drawing/2014/main" id="{7B65E267-AF33-0742-42F4-8F7F45D6D5D9}"/>
              </a:ext>
            </a:extLst>
          </p:cNvPr>
          <p:cNvPicPr>
            <a:picLocks noChangeAspect="1"/>
          </p:cNvPicPr>
          <p:nvPr/>
        </p:nvPicPr>
        <p:blipFill>
          <a:blip r:embed="rId3"/>
          <a:stretch>
            <a:fillRect/>
          </a:stretch>
        </p:blipFill>
        <p:spPr>
          <a:xfrm>
            <a:off x="1323629" y="1001021"/>
            <a:ext cx="5515465" cy="4458673"/>
          </a:xfrm>
          <a:prstGeom prst="rect">
            <a:avLst/>
          </a:prstGeom>
        </p:spPr>
      </p:pic>
      <p:sp>
        <p:nvSpPr>
          <p:cNvPr id="6" name="Rectangle: Rounded Corners 5">
            <a:extLst>
              <a:ext uri="{FF2B5EF4-FFF2-40B4-BE49-F238E27FC236}">
                <a16:creationId xmlns:a16="http://schemas.microsoft.com/office/drawing/2014/main" id="{028913E8-C05F-0479-C091-39FCCD79A65B}"/>
              </a:ext>
            </a:extLst>
          </p:cNvPr>
          <p:cNvSpPr/>
          <p:nvPr/>
        </p:nvSpPr>
        <p:spPr>
          <a:xfrm>
            <a:off x="1792607" y="2089607"/>
            <a:ext cx="3529285" cy="180000"/>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776D2004-9966-0FB0-D3AF-686993CCD873}"/>
              </a:ext>
            </a:extLst>
          </p:cNvPr>
          <p:cNvCxnSpPr/>
          <p:nvPr/>
        </p:nvCxnSpPr>
        <p:spPr>
          <a:xfrm flipV="1">
            <a:off x="5330143" y="2061127"/>
            <a:ext cx="489993" cy="12060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8" name="TextBox 7">
            <a:extLst>
              <a:ext uri="{FF2B5EF4-FFF2-40B4-BE49-F238E27FC236}">
                <a16:creationId xmlns:a16="http://schemas.microsoft.com/office/drawing/2014/main" id="{51D75482-FD0A-2393-086D-426D94DDFA3C}"/>
              </a:ext>
            </a:extLst>
          </p:cNvPr>
          <p:cNvSpPr txBox="1"/>
          <p:nvPr/>
        </p:nvSpPr>
        <p:spPr>
          <a:xfrm>
            <a:off x="5797421" y="1704535"/>
            <a:ext cx="130984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err="1">
                <a:solidFill>
                  <a:schemeClr val="accent5"/>
                </a:solidFill>
                <a:cs typeface="Calibri"/>
              </a:rPr>
              <a:t>RandomForest</a:t>
            </a:r>
            <a:endParaRPr lang="en-US">
              <a:solidFill>
                <a:schemeClr val="accent5"/>
              </a:solidFill>
              <a:cs typeface="Calibri"/>
            </a:endParaRPr>
          </a:p>
          <a:p>
            <a:r>
              <a:rPr lang="en-US" sz="1200" err="1">
                <a:solidFill>
                  <a:schemeClr val="accent5"/>
                </a:solidFill>
                <a:cs typeface="Calibri"/>
              </a:rPr>
              <a:t>XGBoosting</a:t>
            </a:r>
            <a:endParaRPr lang="en-US" sz="1200">
              <a:solidFill>
                <a:schemeClr val="accent5"/>
              </a:solidFill>
              <a:cs typeface="Calibri"/>
            </a:endParaRPr>
          </a:p>
          <a:p>
            <a:r>
              <a:rPr lang="en-US" sz="1200" err="1">
                <a:solidFill>
                  <a:schemeClr val="accent5"/>
                </a:solidFill>
                <a:cs typeface="Calibri"/>
              </a:rPr>
              <a:t>etc</a:t>
            </a:r>
          </a:p>
        </p:txBody>
      </p:sp>
    </p:spTree>
    <p:extLst>
      <p:ext uri="{BB962C8B-B14F-4D97-AF65-F5344CB8AC3E}">
        <p14:creationId xmlns:p14="http://schemas.microsoft.com/office/powerpoint/2010/main" val="3671842913"/>
      </p:ext>
    </p:extLst>
  </p:cSld>
  <p:clrMapOvr>
    <a:masterClrMapping/>
  </p:clrMapOvr>
  <mc:AlternateContent xmlns:mc="http://schemas.openxmlformats.org/markup-compatibility/2006">
    <mc:Choice xmlns:p14="http://schemas.microsoft.com/office/powerpoint/2010/main" Requires="p14">
      <p:transition spd="slow" p14:dur="20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683568" y="481236"/>
            <a:ext cx="3248186" cy="400110"/>
          </a:xfrm>
          <a:prstGeom prst="rect">
            <a:avLst/>
          </a:prstGeom>
          <a:noFill/>
          <a:ln w="9525">
            <a:noFill/>
            <a:miter lim="800000"/>
            <a:headEnd/>
            <a:tailEnd/>
          </a:ln>
        </p:spPr>
        <p:txBody>
          <a:bodyPr wrap="square" lIns="91440" tIns="45720" rIns="91440" bIns="45720" anchor="t">
            <a:spAutoFit/>
          </a:bodyPr>
          <a:lstStyle/>
          <a:p>
            <a:pPr>
              <a:defRPr/>
            </a:pPr>
            <a:r>
              <a:rPr lang="zh-CN" altLang="en-US" sz="2000" b="1" kern="0">
                <a:solidFill>
                  <a:schemeClr val="tx2">
                    <a:lumMod val="75000"/>
                  </a:schemeClr>
                </a:solidFill>
                <a:latin typeface="微软雅黑"/>
                <a:ea typeface="微软雅黑"/>
              </a:rPr>
              <a:t>K-fold Cross Validation</a:t>
            </a:r>
            <a:endParaRPr lang="zh-CN" altLang="en-US" sz="2000" b="1" kern="0">
              <a:solidFill>
                <a:schemeClr val="tx2">
                  <a:lumMod val="75000"/>
                </a:schemeClr>
              </a:solidFill>
              <a:latin typeface="微软雅黑" pitchFamily="34" charset="-122"/>
              <a:ea typeface="微软雅黑" pitchFamily="34" charset="-122"/>
            </a:endParaRPr>
          </a:p>
        </p:txBody>
      </p:sp>
      <p:sp>
        <p:nvSpPr>
          <p:cNvPr id="3" name="矩形 2"/>
          <p:cNvSpPr/>
          <p:nvPr/>
        </p:nvSpPr>
        <p:spPr>
          <a:xfrm>
            <a:off x="251520" y="391475"/>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
          <p:cNvSpPr/>
          <p:nvPr/>
        </p:nvSpPr>
        <p:spPr>
          <a:xfrm>
            <a:off x="435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 name="Picture 4" descr="A diagram of a training&#10;&#10;Description automatically generated">
            <a:extLst>
              <a:ext uri="{FF2B5EF4-FFF2-40B4-BE49-F238E27FC236}">
                <a16:creationId xmlns:a16="http://schemas.microsoft.com/office/drawing/2014/main" id="{B8AD56C2-7E34-3468-2205-91A4AC2FB4DA}"/>
              </a:ext>
            </a:extLst>
          </p:cNvPr>
          <p:cNvPicPr>
            <a:picLocks noChangeAspect="1"/>
          </p:cNvPicPr>
          <p:nvPr/>
        </p:nvPicPr>
        <p:blipFill rotWithShape="1">
          <a:blip r:embed="rId3"/>
          <a:srcRect r="670" b="195"/>
          <a:stretch/>
        </p:blipFill>
        <p:spPr>
          <a:xfrm>
            <a:off x="738465" y="1399433"/>
            <a:ext cx="7669642" cy="3288992"/>
          </a:xfrm>
          <a:prstGeom prst="rect">
            <a:avLst/>
          </a:prstGeom>
        </p:spPr>
      </p:pic>
    </p:spTree>
    <p:extLst>
      <p:ext uri="{BB962C8B-B14F-4D97-AF65-F5344CB8AC3E}">
        <p14:creationId xmlns:p14="http://schemas.microsoft.com/office/powerpoint/2010/main" val="2496422009"/>
      </p:ext>
    </p:extLst>
  </p:cSld>
  <p:clrMapOvr>
    <a:masterClrMapping/>
  </p:clrMapOvr>
  <mc:AlternateContent xmlns:mc="http://schemas.openxmlformats.org/markup-compatibility/2006">
    <mc:Choice xmlns:p14="http://schemas.microsoft.com/office/powerpoint/2010/main" Requires="p14">
      <p:transition spd="slow" p14:dur="20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7"/>
          <p:cNvSpPr/>
          <p:nvPr/>
        </p:nvSpPr>
        <p:spPr>
          <a:xfrm>
            <a:off x="-4763" y="1129308"/>
            <a:ext cx="9163050" cy="2942175"/>
          </a:xfrm>
          <a:custGeom>
            <a:avLst/>
            <a:gdLst>
              <a:gd name="connsiteX0" fmla="*/ 0 w 12192000"/>
              <a:gd name="connsiteY0" fmla="*/ 0 h 2716400"/>
              <a:gd name="connsiteX1" fmla="*/ 12192000 w 12192000"/>
              <a:gd name="connsiteY1" fmla="*/ 0 h 2716400"/>
              <a:gd name="connsiteX2" fmla="*/ 12192000 w 12192000"/>
              <a:gd name="connsiteY2" fmla="*/ 2716400 h 2716400"/>
              <a:gd name="connsiteX3" fmla="*/ 0 w 12192000"/>
              <a:gd name="connsiteY3" fmla="*/ 2716400 h 2716400"/>
              <a:gd name="connsiteX4" fmla="*/ 0 w 12192000"/>
              <a:gd name="connsiteY4" fmla="*/ 0 h 2716400"/>
              <a:gd name="connsiteX0" fmla="*/ 0 w 12192000"/>
              <a:gd name="connsiteY0" fmla="*/ 0 h 3249800"/>
              <a:gd name="connsiteX1" fmla="*/ 12192000 w 12192000"/>
              <a:gd name="connsiteY1" fmla="*/ 533400 h 3249800"/>
              <a:gd name="connsiteX2" fmla="*/ 12192000 w 12192000"/>
              <a:gd name="connsiteY2" fmla="*/ 3249800 h 3249800"/>
              <a:gd name="connsiteX3" fmla="*/ 0 w 12192000"/>
              <a:gd name="connsiteY3" fmla="*/ 3249800 h 3249800"/>
              <a:gd name="connsiteX4" fmla="*/ 0 w 12192000"/>
              <a:gd name="connsiteY4" fmla="*/ 0 h 3249800"/>
              <a:gd name="connsiteX0" fmla="*/ 0 w 12192000"/>
              <a:gd name="connsiteY0" fmla="*/ 0 h 3249800"/>
              <a:gd name="connsiteX1" fmla="*/ 12192000 w 12192000"/>
              <a:gd name="connsiteY1" fmla="*/ 533400 h 3249800"/>
              <a:gd name="connsiteX2" fmla="*/ 12192000 w 12192000"/>
              <a:gd name="connsiteY2" fmla="*/ 3249800 h 3249800"/>
              <a:gd name="connsiteX3" fmla="*/ 19050 w 12192000"/>
              <a:gd name="connsiteY3" fmla="*/ 1687700 h 3249800"/>
              <a:gd name="connsiteX4" fmla="*/ 0 w 12192000"/>
              <a:gd name="connsiteY4" fmla="*/ 0 h 3249800"/>
              <a:gd name="connsiteX0" fmla="*/ 0 w 12230100"/>
              <a:gd name="connsiteY0" fmla="*/ 0 h 4583300"/>
              <a:gd name="connsiteX1" fmla="*/ 12192000 w 12230100"/>
              <a:gd name="connsiteY1" fmla="*/ 533400 h 4583300"/>
              <a:gd name="connsiteX2" fmla="*/ 12230100 w 12230100"/>
              <a:gd name="connsiteY2" fmla="*/ 4583300 h 4583300"/>
              <a:gd name="connsiteX3" fmla="*/ 19050 w 12230100"/>
              <a:gd name="connsiteY3" fmla="*/ 1687700 h 4583300"/>
              <a:gd name="connsiteX4" fmla="*/ 0 w 12230100"/>
              <a:gd name="connsiteY4" fmla="*/ 0 h 4583300"/>
              <a:gd name="connsiteX0" fmla="*/ 0 w 12230100"/>
              <a:gd name="connsiteY0" fmla="*/ 0 h 4583300"/>
              <a:gd name="connsiteX1" fmla="*/ 12211050 w 12230100"/>
              <a:gd name="connsiteY1" fmla="*/ 2019300 h 4583300"/>
              <a:gd name="connsiteX2" fmla="*/ 12230100 w 12230100"/>
              <a:gd name="connsiteY2" fmla="*/ 4583300 h 4583300"/>
              <a:gd name="connsiteX3" fmla="*/ 19050 w 12230100"/>
              <a:gd name="connsiteY3" fmla="*/ 1687700 h 4583300"/>
              <a:gd name="connsiteX4" fmla="*/ 0 w 12230100"/>
              <a:gd name="connsiteY4" fmla="*/ 0 h 4583300"/>
              <a:gd name="connsiteX0" fmla="*/ 0 w 12249150"/>
              <a:gd name="connsiteY0" fmla="*/ 0 h 4068950"/>
              <a:gd name="connsiteX1" fmla="*/ 12211050 w 12249150"/>
              <a:gd name="connsiteY1" fmla="*/ 2019300 h 4068950"/>
              <a:gd name="connsiteX2" fmla="*/ 12249150 w 12249150"/>
              <a:gd name="connsiteY2" fmla="*/ 4068950 h 4068950"/>
              <a:gd name="connsiteX3" fmla="*/ 19050 w 12249150"/>
              <a:gd name="connsiteY3" fmla="*/ 1687700 h 4068950"/>
              <a:gd name="connsiteX4" fmla="*/ 0 w 12249150"/>
              <a:gd name="connsiteY4" fmla="*/ 0 h 4068950"/>
              <a:gd name="connsiteX0" fmla="*/ 0 w 12249150"/>
              <a:gd name="connsiteY0" fmla="*/ 0 h 4068950"/>
              <a:gd name="connsiteX1" fmla="*/ 12211050 w 12249150"/>
              <a:gd name="connsiteY1" fmla="*/ 2019300 h 4068950"/>
              <a:gd name="connsiteX2" fmla="*/ 12249150 w 12249150"/>
              <a:gd name="connsiteY2" fmla="*/ 4068950 h 4068950"/>
              <a:gd name="connsiteX3" fmla="*/ 19050 w 12249150"/>
              <a:gd name="connsiteY3" fmla="*/ 1687700 h 4068950"/>
              <a:gd name="connsiteX4" fmla="*/ 0 w 12249150"/>
              <a:gd name="connsiteY4" fmla="*/ 0 h 4068950"/>
              <a:gd name="connsiteX0" fmla="*/ 0 w 12249150"/>
              <a:gd name="connsiteY0" fmla="*/ 0 h 3935600"/>
              <a:gd name="connsiteX1" fmla="*/ 12211050 w 12249150"/>
              <a:gd name="connsiteY1" fmla="*/ 188595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49150"/>
              <a:gd name="connsiteY0" fmla="*/ 0 h 3935600"/>
              <a:gd name="connsiteX1" fmla="*/ 12249150 w 12249150"/>
              <a:gd name="connsiteY1" fmla="*/ 142875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68200"/>
              <a:gd name="connsiteY0" fmla="*/ 0 h 3935600"/>
              <a:gd name="connsiteX1" fmla="*/ 12268200 w 12268200"/>
              <a:gd name="connsiteY1" fmla="*/ 1104900 h 3935600"/>
              <a:gd name="connsiteX2" fmla="*/ 12249150 w 12268200"/>
              <a:gd name="connsiteY2" fmla="*/ 3935600 h 3935600"/>
              <a:gd name="connsiteX3" fmla="*/ 19050 w 12268200"/>
              <a:gd name="connsiteY3" fmla="*/ 1554350 h 3935600"/>
              <a:gd name="connsiteX4" fmla="*/ 0 w 12268200"/>
              <a:gd name="connsiteY4" fmla="*/ 0 h 3935600"/>
              <a:gd name="connsiteX0" fmla="*/ 0 w 12249150"/>
              <a:gd name="connsiteY0" fmla="*/ 0 h 3935600"/>
              <a:gd name="connsiteX1" fmla="*/ 12237720 w 12249150"/>
              <a:gd name="connsiteY1" fmla="*/ 108966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49150"/>
              <a:gd name="connsiteY0" fmla="*/ 0 h 3935600"/>
              <a:gd name="connsiteX1" fmla="*/ 12237720 w 12249150"/>
              <a:gd name="connsiteY1" fmla="*/ 1089660 h 3935600"/>
              <a:gd name="connsiteX2" fmla="*/ 12249150 w 12249150"/>
              <a:gd name="connsiteY2" fmla="*/ 3935600 h 3935600"/>
              <a:gd name="connsiteX3" fmla="*/ 44450 w 12249150"/>
              <a:gd name="connsiteY3" fmla="*/ 1554350 h 3935600"/>
              <a:gd name="connsiteX4" fmla="*/ 0 w 12249150"/>
              <a:gd name="connsiteY4" fmla="*/ 0 h 3935600"/>
              <a:gd name="connsiteX0" fmla="*/ 0 w 12217400"/>
              <a:gd name="connsiteY0" fmla="*/ 0 h 3922900"/>
              <a:gd name="connsiteX1" fmla="*/ 12205970 w 12217400"/>
              <a:gd name="connsiteY1" fmla="*/ 1076960 h 3922900"/>
              <a:gd name="connsiteX2" fmla="*/ 12217400 w 12217400"/>
              <a:gd name="connsiteY2" fmla="*/ 3922900 h 3922900"/>
              <a:gd name="connsiteX3" fmla="*/ 12700 w 12217400"/>
              <a:gd name="connsiteY3" fmla="*/ 1541650 h 3922900"/>
              <a:gd name="connsiteX4" fmla="*/ 0 w 12217400"/>
              <a:gd name="connsiteY4" fmla="*/ 0 h 3922900"/>
              <a:gd name="connsiteX0" fmla="*/ 0 w 12217400"/>
              <a:gd name="connsiteY0" fmla="*/ 0 h 3922900"/>
              <a:gd name="connsiteX1" fmla="*/ 12205970 w 12217400"/>
              <a:gd name="connsiteY1" fmla="*/ 1076960 h 3922900"/>
              <a:gd name="connsiteX2" fmla="*/ 12217400 w 12217400"/>
              <a:gd name="connsiteY2" fmla="*/ 3922900 h 3922900"/>
              <a:gd name="connsiteX3" fmla="*/ 6350 w 12217400"/>
              <a:gd name="connsiteY3" fmla="*/ 1541650 h 3922900"/>
              <a:gd name="connsiteX4" fmla="*/ 0 w 12217400"/>
              <a:gd name="connsiteY4" fmla="*/ 0 h 392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3922900">
                <a:moveTo>
                  <a:pt x="0" y="0"/>
                </a:moveTo>
                <a:lnTo>
                  <a:pt x="12205970" y="1076960"/>
                </a:lnTo>
                <a:lnTo>
                  <a:pt x="12217400" y="3922900"/>
                </a:lnTo>
                <a:lnTo>
                  <a:pt x="6350" y="1541650"/>
                </a:lnTo>
                <a:cubicBezTo>
                  <a:pt x="4233" y="1027767"/>
                  <a:pt x="2117" y="513883"/>
                  <a:pt x="0" y="0"/>
                </a:cubicBezTo>
                <a:close/>
              </a:path>
            </a:pathLst>
          </a:custGeom>
          <a:solidFill>
            <a:schemeClr val="tx2">
              <a:lumMod val="75000"/>
              <a:alpha val="57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lIns="68580" tIns="34290" rIns="68580" bIns="34290" rtlCol="0" anchor="ctr"/>
          <a:lstStyle/>
          <a:p>
            <a:pPr algn="ctr"/>
            <a:endParaRPr lang="zh-CN" altLang="en-US" dirty="0">
              <a:cs typeface="+mn-ea"/>
              <a:sym typeface="+mn-lt"/>
            </a:endParaRPr>
          </a:p>
        </p:txBody>
      </p:sp>
      <p:sp>
        <p:nvSpPr>
          <p:cNvPr id="3" name="矩形 16"/>
          <p:cNvSpPr/>
          <p:nvPr/>
        </p:nvSpPr>
        <p:spPr>
          <a:xfrm>
            <a:off x="-6341" y="1259679"/>
            <a:ext cx="9150341" cy="1978844"/>
          </a:xfrm>
          <a:custGeom>
            <a:avLst/>
            <a:gdLst>
              <a:gd name="connsiteX0" fmla="*/ 0 w 12192305"/>
              <a:gd name="connsiteY0" fmla="*/ 0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0 w 12192305"/>
              <a:gd name="connsiteY4" fmla="*/ 0 h 1487838"/>
              <a:gd name="connsiteX0" fmla="*/ 15499 w 12192305"/>
              <a:gd name="connsiteY0" fmla="*/ 433952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15499 w 12192305"/>
              <a:gd name="connsiteY4" fmla="*/ 433952 h 1487838"/>
              <a:gd name="connsiteX0" fmla="*/ 7879 w 12192305"/>
              <a:gd name="connsiteY0" fmla="*/ 426332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7879 w 12192305"/>
              <a:gd name="connsiteY4" fmla="*/ 426332 h 1487838"/>
              <a:gd name="connsiteX0" fmla="*/ 361 w 12200027"/>
              <a:gd name="connsiteY0" fmla="*/ 426332 h 1487838"/>
              <a:gd name="connsiteX1" fmla="*/ 12200027 w 12200027"/>
              <a:gd name="connsiteY1" fmla="*/ 0 h 1487838"/>
              <a:gd name="connsiteX2" fmla="*/ 12200027 w 12200027"/>
              <a:gd name="connsiteY2" fmla="*/ 1487838 h 1487838"/>
              <a:gd name="connsiteX3" fmla="*/ 7722 w 12200027"/>
              <a:gd name="connsiteY3" fmla="*/ 1487838 h 1487838"/>
              <a:gd name="connsiteX4" fmla="*/ 361 w 12200027"/>
              <a:gd name="connsiteY4" fmla="*/ 426332 h 1487838"/>
              <a:gd name="connsiteX0" fmla="*/ 361 w 12200027"/>
              <a:gd name="connsiteY0" fmla="*/ 433952 h 1487838"/>
              <a:gd name="connsiteX1" fmla="*/ 12200027 w 12200027"/>
              <a:gd name="connsiteY1" fmla="*/ 0 h 1487838"/>
              <a:gd name="connsiteX2" fmla="*/ 12200027 w 12200027"/>
              <a:gd name="connsiteY2" fmla="*/ 1487838 h 1487838"/>
              <a:gd name="connsiteX3" fmla="*/ 7722 w 12200027"/>
              <a:gd name="connsiteY3" fmla="*/ 1487838 h 1487838"/>
              <a:gd name="connsiteX4" fmla="*/ 361 w 12200027"/>
              <a:gd name="connsiteY4" fmla="*/ 433952 h 1487838"/>
              <a:gd name="connsiteX0" fmla="*/ 790 w 12192836"/>
              <a:gd name="connsiteY0" fmla="*/ 426332 h 1487838"/>
              <a:gd name="connsiteX1" fmla="*/ 12192836 w 12192836"/>
              <a:gd name="connsiteY1" fmla="*/ 0 h 1487838"/>
              <a:gd name="connsiteX2" fmla="*/ 12192836 w 12192836"/>
              <a:gd name="connsiteY2" fmla="*/ 1487838 h 1487838"/>
              <a:gd name="connsiteX3" fmla="*/ 531 w 12192836"/>
              <a:gd name="connsiteY3" fmla="*/ 1487838 h 1487838"/>
              <a:gd name="connsiteX4" fmla="*/ 790 w 12192836"/>
              <a:gd name="connsiteY4" fmla="*/ 426332 h 1487838"/>
              <a:gd name="connsiteX0" fmla="*/ 790 w 12200456"/>
              <a:gd name="connsiteY0" fmla="*/ 1767452 h 2828958"/>
              <a:gd name="connsiteX1" fmla="*/ 12200456 w 12200456"/>
              <a:gd name="connsiteY1" fmla="*/ 0 h 2828958"/>
              <a:gd name="connsiteX2" fmla="*/ 12192836 w 12200456"/>
              <a:gd name="connsiteY2" fmla="*/ 2828958 h 2828958"/>
              <a:gd name="connsiteX3" fmla="*/ 531 w 12200456"/>
              <a:gd name="connsiteY3" fmla="*/ 2828958 h 2828958"/>
              <a:gd name="connsiteX4" fmla="*/ 790 w 12200456"/>
              <a:gd name="connsiteY4" fmla="*/ 1767452 h 2828958"/>
              <a:gd name="connsiteX0" fmla="*/ 790 w 12200456"/>
              <a:gd name="connsiteY0" fmla="*/ 1767452 h 2828958"/>
              <a:gd name="connsiteX1" fmla="*/ 12200456 w 12200456"/>
              <a:gd name="connsiteY1" fmla="*/ 0 h 2828958"/>
              <a:gd name="connsiteX2" fmla="*/ 12200456 w 12200456"/>
              <a:gd name="connsiteY2" fmla="*/ 1312578 h 2828958"/>
              <a:gd name="connsiteX3" fmla="*/ 531 w 12200456"/>
              <a:gd name="connsiteY3" fmla="*/ 2828958 h 2828958"/>
              <a:gd name="connsiteX4" fmla="*/ 790 w 12200456"/>
              <a:gd name="connsiteY4" fmla="*/ 1767452 h 2828958"/>
              <a:gd name="connsiteX0" fmla="*/ 790 w 12200456"/>
              <a:gd name="connsiteY0" fmla="*/ 1767452 h 2828958"/>
              <a:gd name="connsiteX1" fmla="*/ 12200456 w 12200456"/>
              <a:gd name="connsiteY1" fmla="*/ 0 h 2828958"/>
              <a:gd name="connsiteX2" fmla="*/ 12200456 w 12200456"/>
              <a:gd name="connsiteY2" fmla="*/ 1445928 h 2828958"/>
              <a:gd name="connsiteX3" fmla="*/ 531 w 12200456"/>
              <a:gd name="connsiteY3" fmla="*/ 2828958 h 2828958"/>
              <a:gd name="connsiteX4" fmla="*/ 790 w 12200456"/>
              <a:gd name="connsiteY4" fmla="*/ 1767452 h 2828958"/>
              <a:gd name="connsiteX0" fmla="*/ 116 w 12199782"/>
              <a:gd name="connsiteY0" fmla="*/ 1767452 h 2619408"/>
              <a:gd name="connsiteX1" fmla="*/ 12199782 w 12199782"/>
              <a:gd name="connsiteY1" fmla="*/ 0 h 2619408"/>
              <a:gd name="connsiteX2" fmla="*/ 12199782 w 12199782"/>
              <a:gd name="connsiteY2" fmla="*/ 1445928 h 2619408"/>
              <a:gd name="connsiteX3" fmla="*/ 37957 w 12199782"/>
              <a:gd name="connsiteY3" fmla="*/ 2619408 h 2619408"/>
              <a:gd name="connsiteX4" fmla="*/ 116 w 12199782"/>
              <a:gd name="connsiteY4" fmla="*/ 1767452 h 2619408"/>
              <a:gd name="connsiteX0" fmla="*/ 116 w 12199782"/>
              <a:gd name="connsiteY0" fmla="*/ 1615052 h 2619408"/>
              <a:gd name="connsiteX1" fmla="*/ 12199782 w 12199782"/>
              <a:gd name="connsiteY1" fmla="*/ 0 h 2619408"/>
              <a:gd name="connsiteX2" fmla="*/ 12199782 w 12199782"/>
              <a:gd name="connsiteY2" fmla="*/ 1445928 h 2619408"/>
              <a:gd name="connsiteX3" fmla="*/ 37957 w 12199782"/>
              <a:gd name="connsiteY3" fmla="*/ 2619408 h 2619408"/>
              <a:gd name="connsiteX4" fmla="*/ 116 w 12199782"/>
              <a:gd name="connsiteY4" fmla="*/ 1615052 h 2619408"/>
              <a:gd name="connsiteX0" fmla="*/ 789 w 12200455"/>
              <a:gd name="connsiteY0" fmla="*/ 1615052 h 2638458"/>
              <a:gd name="connsiteX1" fmla="*/ 12200455 w 12200455"/>
              <a:gd name="connsiteY1" fmla="*/ 0 h 2638458"/>
              <a:gd name="connsiteX2" fmla="*/ 12200455 w 12200455"/>
              <a:gd name="connsiteY2" fmla="*/ 1445928 h 2638458"/>
              <a:gd name="connsiteX3" fmla="*/ 530 w 12200455"/>
              <a:gd name="connsiteY3" fmla="*/ 2638458 h 2638458"/>
              <a:gd name="connsiteX4" fmla="*/ 789 w 12200455"/>
              <a:gd name="connsiteY4" fmla="*/ 1615052 h 2638458"/>
              <a:gd name="connsiteX0" fmla="*/ 789 w 12200455"/>
              <a:gd name="connsiteY0" fmla="*/ 1615052 h 2638458"/>
              <a:gd name="connsiteX1" fmla="*/ 12200455 w 12200455"/>
              <a:gd name="connsiteY1" fmla="*/ 0 h 2638458"/>
              <a:gd name="connsiteX2" fmla="*/ 12200455 w 12200455"/>
              <a:gd name="connsiteY2" fmla="*/ 1792770 h 2638458"/>
              <a:gd name="connsiteX3" fmla="*/ 530 w 12200455"/>
              <a:gd name="connsiteY3" fmla="*/ 2638458 h 2638458"/>
              <a:gd name="connsiteX4" fmla="*/ 789 w 12200455"/>
              <a:gd name="connsiteY4" fmla="*/ 1615052 h 2638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0455" h="2638458">
                <a:moveTo>
                  <a:pt x="789" y="1615052"/>
                </a:moveTo>
                <a:lnTo>
                  <a:pt x="12200455" y="0"/>
                </a:lnTo>
                <a:lnTo>
                  <a:pt x="12200455" y="1792770"/>
                </a:lnTo>
                <a:lnTo>
                  <a:pt x="530" y="2638458"/>
                </a:lnTo>
                <a:cubicBezTo>
                  <a:pt x="3156" y="2284623"/>
                  <a:pt x="-1837" y="1968887"/>
                  <a:pt x="789" y="1615052"/>
                </a:cubicBezTo>
                <a:close/>
              </a:path>
            </a:pathLst>
          </a:custGeom>
          <a:solidFill>
            <a:schemeClr val="tx2">
              <a:lumMod val="50000"/>
              <a:alpha val="72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 name="矩形 13"/>
          <p:cNvSpPr/>
          <p:nvPr/>
        </p:nvSpPr>
        <p:spPr>
          <a:xfrm>
            <a:off x="-6340" y="1631106"/>
            <a:ext cx="9149944" cy="1235990"/>
          </a:xfrm>
          <a:custGeom>
            <a:avLst/>
            <a:gdLst>
              <a:gd name="connsiteX0" fmla="*/ 0 w 12192000"/>
              <a:gd name="connsiteY0" fmla="*/ 0 h 790413"/>
              <a:gd name="connsiteX1" fmla="*/ 12192000 w 12192000"/>
              <a:gd name="connsiteY1" fmla="*/ 0 h 790413"/>
              <a:gd name="connsiteX2" fmla="*/ 12192000 w 12192000"/>
              <a:gd name="connsiteY2" fmla="*/ 790413 h 790413"/>
              <a:gd name="connsiteX3" fmla="*/ 0 w 12192000"/>
              <a:gd name="connsiteY3" fmla="*/ 790413 h 790413"/>
              <a:gd name="connsiteX4" fmla="*/ 0 w 12192000"/>
              <a:gd name="connsiteY4" fmla="*/ 0 h 790413"/>
              <a:gd name="connsiteX0" fmla="*/ 0 w 12195175"/>
              <a:gd name="connsiteY0" fmla="*/ 609600 h 1400013"/>
              <a:gd name="connsiteX1" fmla="*/ 12195175 w 12195175"/>
              <a:gd name="connsiteY1" fmla="*/ 0 h 1400013"/>
              <a:gd name="connsiteX2" fmla="*/ 12192000 w 12195175"/>
              <a:gd name="connsiteY2" fmla="*/ 1400013 h 1400013"/>
              <a:gd name="connsiteX3" fmla="*/ 0 w 12195175"/>
              <a:gd name="connsiteY3" fmla="*/ 1400013 h 1400013"/>
              <a:gd name="connsiteX4" fmla="*/ 0 w 12195175"/>
              <a:gd name="connsiteY4" fmla="*/ 609600 h 1400013"/>
              <a:gd name="connsiteX0" fmla="*/ 0 w 12192305"/>
              <a:gd name="connsiteY0" fmla="*/ 609600 h 1400013"/>
              <a:gd name="connsiteX1" fmla="*/ 12192000 w 12192305"/>
              <a:gd name="connsiteY1" fmla="*/ 0 h 1400013"/>
              <a:gd name="connsiteX2" fmla="*/ 12192000 w 12192305"/>
              <a:gd name="connsiteY2" fmla="*/ 1400013 h 1400013"/>
              <a:gd name="connsiteX3" fmla="*/ 0 w 12192305"/>
              <a:gd name="connsiteY3" fmla="*/ 1400013 h 1400013"/>
              <a:gd name="connsiteX4" fmla="*/ 0 w 12192305"/>
              <a:gd name="connsiteY4" fmla="*/ 609600 h 1400013"/>
              <a:gd name="connsiteX0" fmla="*/ 0 w 12192305"/>
              <a:gd name="connsiteY0" fmla="*/ 609600 h 1400013"/>
              <a:gd name="connsiteX1" fmla="*/ 12192000 w 12192305"/>
              <a:gd name="connsiteY1" fmla="*/ 0 h 1400013"/>
              <a:gd name="connsiteX2" fmla="*/ 12192000 w 12192305"/>
              <a:gd name="connsiteY2" fmla="*/ 1400013 h 1400013"/>
              <a:gd name="connsiteX3" fmla="*/ 0 w 12192305"/>
              <a:gd name="connsiteY3" fmla="*/ 1400013 h 1400013"/>
              <a:gd name="connsiteX4" fmla="*/ 0 w 12192305"/>
              <a:gd name="connsiteY4" fmla="*/ 609600 h 1400013"/>
              <a:gd name="connsiteX0" fmla="*/ 0 w 12192305"/>
              <a:gd name="connsiteY0" fmla="*/ 857573 h 1647986"/>
              <a:gd name="connsiteX1" fmla="*/ 12192000 w 12192305"/>
              <a:gd name="connsiteY1" fmla="*/ 0 h 1647986"/>
              <a:gd name="connsiteX2" fmla="*/ 12192000 w 12192305"/>
              <a:gd name="connsiteY2" fmla="*/ 1647986 h 1647986"/>
              <a:gd name="connsiteX3" fmla="*/ 0 w 12192305"/>
              <a:gd name="connsiteY3" fmla="*/ 1647986 h 1647986"/>
              <a:gd name="connsiteX4" fmla="*/ 0 w 12192305"/>
              <a:gd name="connsiteY4" fmla="*/ 857573 h 1647986"/>
              <a:gd name="connsiteX0" fmla="*/ 0 w 12199700"/>
              <a:gd name="connsiteY0" fmla="*/ 857573 h 1647986"/>
              <a:gd name="connsiteX1" fmla="*/ 12192000 w 12199700"/>
              <a:gd name="connsiteY1" fmla="*/ 0 h 1647986"/>
              <a:gd name="connsiteX2" fmla="*/ 12199620 w 12199700"/>
              <a:gd name="connsiteY2" fmla="*/ 1647986 h 1647986"/>
              <a:gd name="connsiteX3" fmla="*/ 0 w 12199700"/>
              <a:gd name="connsiteY3" fmla="*/ 1647986 h 1647986"/>
              <a:gd name="connsiteX4" fmla="*/ 0 w 12199700"/>
              <a:gd name="connsiteY4" fmla="*/ 857573 h 1647986"/>
              <a:gd name="connsiteX0" fmla="*/ 0 w 12199925"/>
              <a:gd name="connsiteY0" fmla="*/ 857573 h 1647986"/>
              <a:gd name="connsiteX1" fmla="*/ 12199620 w 12199925"/>
              <a:gd name="connsiteY1" fmla="*/ 0 h 1647986"/>
              <a:gd name="connsiteX2" fmla="*/ 12199620 w 12199925"/>
              <a:gd name="connsiteY2" fmla="*/ 1647986 h 1647986"/>
              <a:gd name="connsiteX3" fmla="*/ 0 w 12199925"/>
              <a:gd name="connsiteY3" fmla="*/ 1647986 h 1647986"/>
              <a:gd name="connsiteX4" fmla="*/ 0 w 12199925"/>
              <a:gd name="connsiteY4" fmla="*/ 857573 h 1647986"/>
              <a:gd name="connsiteX0" fmla="*/ 14515 w 12199925"/>
              <a:gd name="connsiteY0" fmla="*/ 567287 h 1647986"/>
              <a:gd name="connsiteX1" fmla="*/ 12199620 w 12199925"/>
              <a:gd name="connsiteY1" fmla="*/ 0 h 1647986"/>
              <a:gd name="connsiteX2" fmla="*/ 12199620 w 12199925"/>
              <a:gd name="connsiteY2" fmla="*/ 1647986 h 1647986"/>
              <a:gd name="connsiteX3" fmla="*/ 0 w 12199925"/>
              <a:gd name="connsiteY3" fmla="*/ 1647986 h 1647986"/>
              <a:gd name="connsiteX4" fmla="*/ 14515 w 12199925"/>
              <a:gd name="connsiteY4" fmla="*/ 567287 h 1647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9925" h="1647986">
                <a:moveTo>
                  <a:pt x="14515" y="567287"/>
                </a:moveTo>
                <a:lnTo>
                  <a:pt x="12199620" y="0"/>
                </a:lnTo>
                <a:cubicBezTo>
                  <a:pt x="12198562" y="466671"/>
                  <a:pt x="12200678" y="1181315"/>
                  <a:pt x="12199620" y="1647986"/>
                </a:cubicBezTo>
                <a:lnTo>
                  <a:pt x="0" y="1647986"/>
                </a:lnTo>
                <a:lnTo>
                  <a:pt x="14515" y="567287"/>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5" name="文本框 1"/>
          <p:cNvSpPr txBox="1"/>
          <p:nvPr/>
        </p:nvSpPr>
        <p:spPr>
          <a:xfrm>
            <a:off x="2171701" y="2069482"/>
            <a:ext cx="4793861" cy="623248"/>
          </a:xfrm>
          <a:prstGeom prst="rect">
            <a:avLst/>
          </a:prstGeom>
          <a:noFill/>
        </p:spPr>
        <p:txBody>
          <a:bodyPr wrap="square" lIns="68580" tIns="34290" rIns="68580" bIns="34290" rtlCol="0">
            <a:spAutoFit/>
          </a:bodyPr>
          <a:lstStyle/>
          <a:p>
            <a:pPr algn="ctr"/>
            <a:r>
              <a:rPr lang="en-US" altLang="zh-CN" sz="3600" b="1" dirty="0">
                <a:solidFill>
                  <a:schemeClr val="bg1"/>
                </a:solidFill>
                <a:latin typeface="微软雅黑" panose="020B0503020204020204" pitchFamily="34" charset="-122"/>
                <a:ea typeface="微软雅黑" panose="020B0503020204020204" pitchFamily="34" charset="-122"/>
                <a:cs typeface="+mn-ea"/>
                <a:sym typeface="+mn-lt"/>
              </a:rPr>
              <a:t>Data Visualization</a:t>
            </a:r>
            <a:endParaRPr lang="zh-CN" altLang="en-US" sz="36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nvGrpSpPr>
          <p:cNvPr id="6" name="组合 5"/>
          <p:cNvGrpSpPr/>
          <p:nvPr/>
        </p:nvGrpSpPr>
        <p:grpSpPr>
          <a:xfrm>
            <a:off x="307235" y="3774798"/>
            <a:ext cx="1457578" cy="1458966"/>
            <a:chOff x="307235" y="3561056"/>
            <a:chExt cx="1457578" cy="1458966"/>
          </a:xfrm>
        </p:grpSpPr>
        <p:sp>
          <p:nvSpPr>
            <p:cNvPr id="7" name="椭圆 1"/>
            <p:cNvSpPr>
              <a:spLocks noChangeArrowheads="1"/>
            </p:cNvSpPr>
            <p:nvPr/>
          </p:nvSpPr>
          <p:spPr bwMode="auto">
            <a:xfrm>
              <a:off x="307235" y="3561056"/>
              <a:ext cx="1457578" cy="1458966"/>
            </a:xfrm>
            <a:prstGeom prst="ellipse">
              <a:avLst/>
            </a:prstGeom>
            <a:solidFill>
              <a:schemeClr val="tx2">
                <a:lumMod val="75000"/>
              </a:schemeClr>
            </a:solidFill>
            <a:ln w="9525">
              <a:noFill/>
              <a:bevel/>
              <a:headEnd/>
              <a:tailEnd/>
            </a:ln>
          </p:spPr>
          <p:txBody>
            <a:bodyPr lIns="68589" tIns="34295" rIns="68589" bIns="34295" anchor="ctr"/>
            <a:lstStyle/>
            <a:p>
              <a:pPr algn="ctr" eaLnBrk="1" hangingPunct="1">
                <a:buFont typeface="Arial" pitchFamily="34" charset="0"/>
                <a:buNone/>
              </a:pPr>
              <a:endParaRPr lang="zh-CN" altLang="zh-CN">
                <a:latin typeface="宋体" pitchFamily="2" charset="-122"/>
                <a:sym typeface="宋体" pitchFamily="2" charset="-122"/>
              </a:endParaRPr>
            </a:p>
          </p:txBody>
        </p:sp>
        <p:sp>
          <p:nvSpPr>
            <p:cNvPr id="8" name="文本框 17"/>
            <p:cNvSpPr>
              <a:spLocks noChangeArrowheads="1"/>
            </p:cNvSpPr>
            <p:nvPr/>
          </p:nvSpPr>
          <p:spPr bwMode="auto">
            <a:xfrm>
              <a:off x="307235" y="4040466"/>
              <a:ext cx="1457578" cy="500147"/>
            </a:xfrm>
            <a:prstGeom prst="rect">
              <a:avLst/>
            </a:prstGeom>
            <a:noFill/>
            <a:ln w="9525">
              <a:noFill/>
              <a:miter lim="800000"/>
              <a:headEnd/>
              <a:tailEnd/>
            </a:ln>
          </p:spPr>
          <p:txBody>
            <a:bodyPr wrap="square" lIns="68589" tIns="34295" rIns="68589" bIns="34295">
              <a:spAutoFit/>
            </a:bodyPr>
            <a:lstStyle/>
            <a:p>
              <a:pPr algn="ctr" eaLnBrk="1" hangingPunct="1">
                <a:buFont typeface="Arial" pitchFamily="34" charset="0"/>
                <a:buNone/>
              </a:pPr>
              <a:r>
                <a:rPr lang="en-US" altLang="zh-CN" sz="2800" b="1" dirty="0">
                  <a:solidFill>
                    <a:schemeClr val="bg1"/>
                  </a:solidFill>
                  <a:latin typeface="Adobe Gothic Std B" pitchFamily="34" charset="-128"/>
                  <a:ea typeface="Adobe Gothic Std B" pitchFamily="34" charset="-128"/>
                </a:rPr>
                <a:t>PART  1</a:t>
              </a:r>
              <a:endParaRPr lang="zh-CN" sz="2800" dirty="0">
                <a:solidFill>
                  <a:schemeClr val="bg1"/>
                </a:solidFill>
                <a:latin typeface="Adobe Gothic Std B" pitchFamily="34" charset="-128"/>
              </a:endParaRPr>
            </a:p>
          </p:txBody>
        </p:sp>
      </p:grpSp>
    </p:spTree>
    <p:extLst>
      <p:ext uri="{BB962C8B-B14F-4D97-AF65-F5344CB8AC3E}">
        <p14:creationId xmlns:p14="http://schemas.microsoft.com/office/powerpoint/2010/main" val="1494348106"/>
      </p:ext>
    </p:extLst>
  </p:cSld>
  <p:clrMapOvr>
    <a:masterClrMapping/>
  </p:clrMapOvr>
  <mc:AlternateContent xmlns:mc="http://schemas.openxmlformats.org/markup-compatibility/2006">
    <mc:Choice xmlns:p14="http://schemas.microsoft.com/office/powerpoint/2010/main" Requires="p14">
      <p:transition spd="slow" p14:dur="20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Scale>
                                      <p:cBhvr>
                                        <p:cTn id="7"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6"/>
                                        </p:tgtEl>
                                        <p:attrNameLst>
                                          <p:attrName>ppt_x</p:attrName>
                                          <p:attrName>ppt_y</p:attrName>
                                        </p:attrNameLst>
                                      </p:cBhvr>
                                    </p:animMotion>
                                    <p:animEffect transition="in" filter="fade">
                                      <p:cBhvr>
                                        <p:cTn id="9" dur="1000"/>
                                        <p:tgtEl>
                                          <p:spTgt spid="6"/>
                                        </p:tgtEl>
                                      </p:cBhvr>
                                    </p:animEffect>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2"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8"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0-#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 presetClass="entr" presetSubtype="2"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1+#ppt_w/2"/>
                                          </p:val>
                                        </p:tav>
                                        <p:tav tm="100000">
                                          <p:val>
                                            <p:strVal val="#ppt_x"/>
                                          </p:val>
                                        </p:tav>
                                      </p:tavLst>
                                    </p:anim>
                                    <p:anim calcmode="lin" valueType="num">
                                      <p:cBhvr additive="base">
                                        <p:cTn id="29"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683568" y="481236"/>
            <a:ext cx="2592288" cy="400110"/>
          </a:xfrm>
          <a:prstGeom prst="rect">
            <a:avLst/>
          </a:prstGeom>
          <a:noFill/>
          <a:ln w="9525">
            <a:noFill/>
            <a:miter lim="800000"/>
            <a:headEnd/>
            <a:tailEnd/>
          </a:ln>
        </p:spPr>
        <p:txBody>
          <a:bodyPr wrap="square" lIns="91440" tIns="45720" rIns="91440" bIns="45720" anchor="t">
            <a:spAutoFit/>
          </a:bodyPr>
          <a:lstStyle/>
          <a:p>
            <a:pPr>
              <a:defRPr/>
            </a:pPr>
            <a:r>
              <a:rPr lang="zh-CN" altLang="en-US" sz="2000" b="1" kern="0">
                <a:solidFill>
                  <a:schemeClr val="tx2">
                    <a:lumMod val="75000"/>
                  </a:schemeClr>
                </a:solidFill>
                <a:latin typeface="微软雅黑"/>
                <a:ea typeface="微软雅黑"/>
              </a:rPr>
              <a:t>Compare models</a:t>
            </a:r>
            <a:endParaRPr lang="zh-CN" altLang="en-US" sz="2000" b="1" kern="0">
              <a:solidFill>
                <a:schemeClr val="tx2">
                  <a:lumMod val="75000"/>
                </a:schemeClr>
              </a:solidFill>
              <a:latin typeface="微软雅黑" pitchFamily="34" charset="-122"/>
              <a:ea typeface="微软雅黑" pitchFamily="34" charset="-122"/>
            </a:endParaRPr>
          </a:p>
        </p:txBody>
      </p:sp>
      <p:sp>
        <p:nvSpPr>
          <p:cNvPr id="3" name="矩形 2"/>
          <p:cNvSpPr/>
          <p:nvPr/>
        </p:nvSpPr>
        <p:spPr>
          <a:xfrm>
            <a:off x="251520" y="391475"/>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
          <p:cNvSpPr/>
          <p:nvPr/>
        </p:nvSpPr>
        <p:spPr>
          <a:xfrm>
            <a:off x="435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7" name="Picture 16" descr="文本&#10;&#10;描述已自动生成">
            <a:extLst>
              <a:ext uri="{FF2B5EF4-FFF2-40B4-BE49-F238E27FC236}">
                <a16:creationId xmlns:a16="http://schemas.microsoft.com/office/drawing/2014/main" id="{9977F4B6-6B5C-991B-8B06-4A5D4DAA2585}"/>
              </a:ext>
            </a:extLst>
          </p:cNvPr>
          <p:cNvPicPr>
            <a:picLocks noChangeAspect="1"/>
          </p:cNvPicPr>
          <p:nvPr/>
        </p:nvPicPr>
        <p:blipFill>
          <a:blip r:embed="rId3"/>
          <a:stretch>
            <a:fillRect/>
          </a:stretch>
        </p:blipFill>
        <p:spPr>
          <a:xfrm>
            <a:off x="1265755" y="1181687"/>
            <a:ext cx="6782249" cy="3885196"/>
          </a:xfrm>
          <a:prstGeom prst="rect">
            <a:avLst/>
          </a:prstGeom>
        </p:spPr>
      </p:pic>
      <p:sp>
        <p:nvSpPr>
          <p:cNvPr id="18" name="TextBox 17">
            <a:extLst>
              <a:ext uri="{FF2B5EF4-FFF2-40B4-BE49-F238E27FC236}">
                <a16:creationId xmlns:a16="http://schemas.microsoft.com/office/drawing/2014/main" id="{35D7A31F-9174-2D5A-63CF-DD926A2FBBD1}"/>
              </a:ext>
            </a:extLst>
          </p:cNvPr>
          <p:cNvSpPr txBox="1"/>
          <p:nvPr/>
        </p:nvSpPr>
        <p:spPr>
          <a:xfrm>
            <a:off x="2155774" y="2894787"/>
            <a:ext cx="111546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altLang="zh-CN" sz="1200">
                <a:solidFill>
                  <a:schemeClr val="accent5"/>
                </a:solidFill>
                <a:ea typeface="宋体"/>
                <a:cs typeface="Calibri"/>
              </a:rPr>
              <a:t>root</a:t>
            </a:r>
            <a:r>
              <a:rPr lang="zh-CN" altLang="en-US" sz="1200">
                <a:solidFill>
                  <a:schemeClr val="accent5"/>
                </a:solidFill>
                <a:ea typeface="宋体"/>
                <a:cs typeface="Calibri"/>
              </a:rPr>
              <a:t> </a:t>
            </a:r>
            <a:r>
              <a:rPr lang="en-US" altLang="zh-CN" sz="1200">
                <a:solidFill>
                  <a:schemeClr val="accent5"/>
                </a:solidFill>
                <a:ea typeface="宋体"/>
                <a:cs typeface="Calibri"/>
              </a:rPr>
              <a:t>mean</a:t>
            </a:r>
            <a:endParaRPr lang="en-US" altLang="zh-CN">
              <a:solidFill>
                <a:schemeClr val="accent5"/>
              </a:solidFill>
              <a:ea typeface="宋体"/>
              <a:cs typeface="Calibri"/>
            </a:endParaRPr>
          </a:p>
          <a:p>
            <a:pPr algn="r"/>
            <a:r>
              <a:rPr lang="en-US" altLang="zh-CN" sz="1200">
                <a:solidFill>
                  <a:schemeClr val="accent5"/>
                </a:solidFill>
                <a:ea typeface="宋体"/>
                <a:cs typeface="Calibri"/>
              </a:rPr>
              <a:t>squared</a:t>
            </a:r>
            <a:r>
              <a:rPr lang="zh-CN" altLang="en-US" sz="1200">
                <a:solidFill>
                  <a:schemeClr val="accent5"/>
                </a:solidFill>
                <a:ea typeface="宋体"/>
                <a:cs typeface="Calibri"/>
              </a:rPr>
              <a:t> </a:t>
            </a:r>
            <a:r>
              <a:rPr lang="en-US" altLang="zh-CN" sz="1200">
                <a:solidFill>
                  <a:schemeClr val="accent5"/>
                </a:solidFill>
                <a:ea typeface="宋体"/>
                <a:cs typeface="Calibri"/>
              </a:rPr>
              <a:t>error</a:t>
            </a:r>
            <a:endParaRPr lang="en-US">
              <a:solidFill>
                <a:schemeClr val="accent5"/>
              </a:solidFill>
              <a:ea typeface="宋体"/>
              <a:cs typeface="Calibri"/>
            </a:endParaRPr>
          </a:p>
        </p:txBody>
      </p:sp>
      <p:sp>
        <p:nvSpPr>
          <p:cNvPr id="19" name="TextBox 18">
            <a:extLst>
              <a:ext uri="{FF2B5EF4-FFF2-40B4-BE49-F238E27FC236}">
                <a16:creationId xmlns:a16="http://schemas.microsoft.com/office/drawing/2014/main" id="{F08BB878-EA8F-1317-EAC9-A7D242E1AA7B}"/>
              </a:ext>
            </a:extLst>
          </p:cNvPr>
          <p:cNvSpPr txBox="1"/>
          <p:nvPr/>
        </p:nvSpPr>
        <p:spPr>
          <a:xfrm>
            <a:off x="3106764" y="2920500"/>
            <a:ext cx="99972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200">
                <a:solidFill>
                  <a:schemeClr val="accent5"/>
                </a:solidFill>
                <a:ea typeface="宋体"/>
                <a:cs typeface="Calibri"/>
              </a:rPr>
              <a:t>R-squared</a:t>
            </a:r>
            <a:r>
              <a:rPr lang="en-US" altLang="zh-CN" sz="1200">
                <a:solidFill>
                  <a:schemeClr val="accent5"/>
                </a:solidFill>
                <a:ea typeface="宋体"/>
                <a:cs typeface="Calibri"/>
              </a:rPr>
              <a:t> </a:t>
            </a:r>
            <a:r>
              <a:rPr lang="en-US" sz="1200">
                <a:solidFill>
                  <a:schemeClr val="accent5"/>
                </a:solidFill>
                <a:ea typeface="宋体"/>
                <a:cs typeface="Calibri"/>
              </a:rPr>
              <a:t>score</a:t>
            </a:r>
            <a:endParaRPr lang="en-US">
              <a:solidFill>
                <a:schemeClr val="accent5"/>
              </a:solidFill>
              <a:cs typeface="Calibri"/>
            </a:endParaRPr>
          </a:p>
        </p:txBody>
      </p:sp>
    </p:spTree>
    <p:extLst>
      <p:ext uri="{BB962C8B-B14F-4D97-AF65-F5344CB8AC3E}">
        <p14:creationId xmlns:p14="http://schemas.microsoft.com/office/powerpoint/2010/main" val="2496422009"/>
      </p:ext>
    </p:extLst>
  </p:cSld>
  <p:clrMapOvr>
    <a:masterClrMapping/>
  </p:clrMapOvr>
  <mc:AlternateContent xmlns:mc="http://schemas.openxmlformats.org/markup-compatibility/2006">
    <mc:Choice xmlns:p14="http://schemas.microsoft.com/office/powerpoint/2010/main" Requires="p14">
      <p:transition spd="slow" p14:dur="20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683568" y="481236"/>
            <a:ext cx="2304256" cy="400110"/>
          </a:xfrm>
          <a:prstGeom prst="rect">
            <a:avLst/>
          </a:prstGeom>
          <a:noFill/>
          <a:ln w="9525">
            <a:noFill/>
            <a:miter lim="800000"/>
            <a:headEnd/>
            <a:tailEnd/>
          </a:ln>
        </p:spPr>
        <p:txBody>
          <a:bodyPr wrap="square">
            <a:spAutoFit/>
          </a:bodyPr>
          <a:lstStyle/>
          <a:p>
            <a:pPr lvl="0">
              <a:defRPr/>
            </a:pPr>
            <a:r>
              <a:rPr lang="en-US" altLang="zh-CN" sz="2000" b="1" kern="0" dirty="0">
                <a:solidFill>
                  <a:schemeClr val="tx2">
                    <a:lumMod val="75000"/>
                  </a:schemeClr>
                </a:solidFill>
                <a:latin typeface="微软雅黑" pitchFamily="34" charset="-122"/>
                <a:ea typeface="微软雅黑" pitchFamily="34" charset="-122"/>
              </a:rPr>
              <a:t>How to improve?</a:t>
            </a:r>
            <a:endParaRPr lang="zh-CN" altLang="en-US" sz="2000" b="1" kern="0" dirty="0">
              <a:solidFill>
                <a:schemeClr val="tx2">
                  <a:lumMod val="75000"/>
                </a:schemeClr>
              </a:solidFill>
              <a:latin typeface="微软雅黑" pitchFamily="34" charset="-122"/>
              <a:ea typeface="微软雅黑" pitchFamily="34" charset="-122"/>
            </a:endParaRPr>
          </a:p>
        </p:txBody>
      </p:sp>
      <p:sp>
        <p:nvSpPr>
          <p:cNvPr id="3" name="矩形 2"/>
          <p:cNvSpPr/>
          <p:nvPr/>
        </p:nvSpPr>
        <p:spPr>
          <a:xfrm>
            <a:off x="251520" y="391475"/>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
          <p:cNvSpPr/>
          <p:nvPr/>
        </p:nvSpPr>
        <p:spPr>
          <a:xfrm>
            <a:off x="435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对角圆角矩形 4"/>
          <p:cNvSpPr/>
          <p:nvPr/>
        </p:nvSpPr>
        <p:spPr>
          <a:xfrm>
            <a:off x="864443" y="2144720"/>
            <a:ext cx="1343546" cy="573340"/>
          </a:xfrm>
          <a:prstGeom prst="round2DiagRect">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anchor="ctr"/>
          <a:lstStyle/>
          <a:p>
            <a:pPr algn="ctr">
              <a:defRPr/>
            </a:pPr>
            <a:r>
              <a:rPr lang="en-US" altLang="zh-CN" sz="1700" dirty="0">
                <a:solidFill>
                  <a:schemeClr val="bg1"/>
                </a:solidFill>
                <a:latin typeface="微软雅黑" pitchFamily="34" charset="-122"/>
                <a:ea typeface="微软雅黑" pitchFamily="34" charset="-122"/>
              </a:rPr>
              <a:t>1</a:t>
            </a:r>
            <a:endParaRPr lang="zh-CN" altLang="en-US" sz="1700" dirty="0">
              <a:solidFill>
                <a:schemeClr val="bg1"/>
              </a:solidFill>
              <a:latin typeface="微软雅黑" pitchFamily="34" charset="-122"/>
              <a:ea typeface="微软雅黑" pitchFamily="34" charset="-122"/>
            </a:endParaRPr>
          </a:p>
        </p:txBody>
      </p:sp>
      <p:sp>
        <p:nvSpPr>
          <p:cNvPr id="6" name="对角圆角矩形 5"/>
          <p:cNvSpPr/>
          <p:nvPr/>
        </p:nvSpPr>
        <p:spPr>
          <a:xfrm>
            <a:off x="1865686" y="2950818"/>
            <a:ext cx="1345257" cy="573342"/>
          </a:xfrm>
          <a:prstGeom prst="round2DiagRect">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anchor="ctr"/>
          <a:lstStyle/>
          <a:p>
            <a:pPr algn="ctr">
              <a:defRPr/>
            </a:pPr>
            <a:r>
              <a:rPr lang="en-US" altLang="zh-CN" sz="1700" dirty="0">
                <a:solidFill>
                  <a:schemeClr val="bg1"/>
                </a:solidFill>
                <a:latin typeface="微软雅黑" pitchFamily="34" charset="-122"/>
                <a:ea typeface="微软雅黑" pitchFamily="34" charset="-122"/>
              </a:rPr>
              <a:t>2</a:t>
            </a:r>
            <a:endParaRPr lang="zh-CN" altLang="en-US" sz="1700" dirty="0">
              <a:solidFill>
                <a:schemeClr val="bg1"/>
              </a:solidFill>
              <a:latin typeface="微软雅黑" pitchFamily="34" charset="-122"/>
              <a:ea typeface="微软雅黑" pitchFamily="34" charset="-122"/>
            </a:endParaRPr>
          </a:p>
        </p:txBody>
      </p:sp>
      <p:sp>
        <p:nvSpPr>
          <p:cNvPr id="7" name="对角圆角矩形 6"/>
          <p:cNvSpPr/>
          <p:nvPr/>
        </p:nvSpPr>
        <p:spPr>
          <a:xfrm>
            <a:off x="2866926" y="3756917"/>
            <a:ext cx="1345257" cy="573340"/>
          </a:xfrm>
          <a:prstGeom prst="round2DiagRect">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anchor="ctr"/>
          <a:lstStyle/>
          <a:p>
            <a:pPr algn="ctr">
              <a:defRPr/>
            </a:pPr>
            <a:r>
              <a:rPr lang="en-US" altLang="zh-CN" sz="1700" dirty="0">
                <a:solidFill>
                  <a:schemeClr val="bg1"/>
                </a:solidFill>
                <a:latin typeface="微软雅黑" pitchFamily="34" charset="-122"/>
                <a:ea typeface="微软雅黑" pitchFamily="34" charset="-122"/>
              </a:rPr>
              <a:t>3</a:t>
            </a:r>
            <a:endParaRPr lang="zh-CN" altLang="en-US" sz="1700" dirty="0">
              <a:solidFill>
                <a:schemeClr val="bg1"/>
              </a:solidFill>
              <a:latin typeface="微软雅黑" pitchFamily="34" charset="-122"/>
              <a:ea typeface="微软雅黑" pitchFamily="34" charset="-122"/>
            </a:endParaRPr>
          </a:p>
        </p:txBody>
      </p:sp>
      <p:cxnSp>
        <p:nvCxnSpPr>
          <p:cNvPr id="9" name="直接箭头连接符 8"/>
          <p:cNvCxnSpPr/>
          <p:nvPr/>
        </p:nvCxnSpPr>
        <p:spPr>
          <a:xfrm>
            <a:off x="2360315" y="2399887"/>
            <a:ext cx="664071" cy="0"/>
          </a:xfrm>
          <a:prstGeom prst="straightConnector1">
            <a:avLst/>
          </a:prstGeom>
          <a:ln cap="rnd">
            <a:solidFill>
              <a:schemeClr val="bg1">
                <a:lumMod val="65000"/>
              </a:schemeClr>
            </a:solidFill>
            <a:prstDash val="sysDash"/>
            <a:tailEnd type="stealth"/>
          </a:ln>
        </p:spPr>
        <p:style>
          <a:lnRef idx="1">
            <a:schemeClr val="accent1"/>
          </a:lnRef>
          <a:fillRef idx="0">
            <a:schemeClr val="accent1"/>
          </a:fillRef>
          <a:effectRef idx="0">
            <a:schemeClr val="accent1"/>
          </a:effectRef>
          <a:fontRef idx="minor">
            <a:schemeClr val="tx1"/>
          </a:fontRef>
        </p:style>
      </p:cxnSp>
      <p:sp>
        <p:nvSpPr>
          <p:cNvPr id="11" name="文本框 8"/>
          <p:cNvSpPr txBox="1">
            <a:spLocks noChangeArrowheads="1"/>
          </p:cNvSpPr>
          <p:nvPr/>
        </p:nvSpPr>
        <p:spPr bwMode="auto">
          <a:xfrm>
            <a:off x="4541651" y="2944158"/>
            <a:ext cx="3827461" cy="345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eaLnBrk="1" hangingPunct="1"/>
            <a:r>
              <a:rPr lang="en-US" altLang="zh-CN" sz="1900" dirty="0">
                <a:solidFill>
                  <a:srgbClr val="052E65"/>
                </a:solidFill>
                <a:latin typeface="微软雅黑" pitchFamily="34" charset="-122"/>
              </a:rPr>
              <a:t>How</a:t>
            </a:r>
            <a:r>
              <a:rPr lang="zh-CN" altLang="en-US" sz="1900" dirty="0">
                <a:solidFill>
                  <a:srgbClr val="052E65"/>
                </a:solidFill>
                <a:latin typeface="微软雅黑" pitchFamily="34" charset="-122"/>
              </a:rPr>
              <a:t> </a:t>
            </a:r>
            <a:r>
              <a:rPr lang="en-US" altLang="zh-CN" sz="1900" dirty="0">
                <a:solidFill>
                  <a:srgbClr val="052E65"/>
                </a:solidFill>
                <a:latin typeface="微软雅黑" pitchFamily="34" charset="-122"/>
              </a:rPr>
              <a:t>to</a:t>
            </a:r>
            <a:r>
              <a:rPr lang="zh-CN" altLang="en-US" sz="1900" dirty="0">
                <a:solidFill>
                  <a:srgbClr val="052E65"/>
                </a:solidFill>
                <a:latin typeface="微软雅黑" pitchFamily="34" charset="-122"/>
              </a:rPr>
              <a:t> </a:t>
            </a:r>
            <a:r>
              <a:rPr lang="en-US" altLang="zh-CN" sz="1900" dirty="0">
                <a:solidFill>
                  <a:srgbClr val="052E65"/>
                </a:solidFill>
                <a:latin typeface="微软雅黑" pitchFamily="34" charset="-122"/>
              </a:rPr>
              <a:t>combine</a:t>
            </a:r>
            <a:r>
              <a:rPr lang="zh-CN" altLang="en-US" sz="1900" dirty="0">
                <a:solidFill>
                  <a:srgbClr val="052E65"/>
                </a:solidFill>
                <a:latin typeface="微软雅黑" pitchFamily="34" charset="-122"/>
              </a:rPr>
              <a:t> </a:t>
            </a:r>
            <a:r>
              <a:rPr lang="en-US" altLang="zh-CN" sz="1900" dirty="0">
                <a:solidFill>
                  <a:srgbClr val="052E65"/>
                </a:solidFill>
                <a:latin typeface="微软雅黑" pitchFamily="34" charset="-122"/>
              </a:rPr>
              <a:t>models better?</a:t>
            </a:r>
            <a:endParaRPr lang="zh-CN" altLang="en-US" sz="1900" dirty="0">
              <a:solidFill>
                <a:srgbClr val="052E65"/>
              </a:solidFill>
              <a:latin typeface="微软雅黑" pitchFamily="34" charset="-122"/>
            </a:endParaRPr>
          </a:p>
        </p:txBody>
      </p:sp>
      <p:cxnSp>
        <p:nvCxnSpPr>
          <p:cNvPr id="13" name="直接箭头连接符 12"/>
          <p:cNvCxnSpPr/>
          <p:nvPr/>
        </p:nvCxnSpPr>
        <p:spPr>
          <a:xfrm>
            <a:off x="3347864" y="3219677"/>
            <a:ext cx="664071" cy="0"/>
          </a:xfrm>
          <a:prstGeom prst="straightConnector1">
            <a:avLst/>
          </a:prstGeom>
          <a:ln cap="rnd">
            <a:solidFill>
              <a:schemeClr val="bg1">
                <a:lumMod val="65000"/>
              </a:schemeClr>
            </a:solidFill>
            <a:prstDash val="sysDash"/>
            <a:tailEnd type="stealth"/>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3347864" y="2065412"/>
            <a:ext cx="4732872" cy="617838"/>
            <a:chOff x="3888903" y="2139702"/>
            <a:chExt cx="4389910" cy="573088"/>
          </a:xfrm>
        </p:grpSpPr>
        <p:sp>
          <p:nvSpPr>
            <p:cNvPr id="15" name="文本框 11"/>
            <p:cNvSpPr txBox="1">
              <a:spLocks noChangeArrowheads="1"/>
            </p:cNvSpPr>
            <p:nvPr/>
          </p:nvSpPr>
          <p:spPr bwMode="auto">
            <a:xfrm>
              <a:off x="3888903" y="2139702"/>
              <a:ext cx="4389910"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en-US" altLang="zh-CN" sz="1900" dirty="0">
                  <a:solidFill>
                    <a:srgbClr val="052E65"/>
                  </a:solidFill>
                  <a:latin typeface="微软雅黑" pitchFamily="34" charset="-122"/>
                </a:rPr>
                <a:t>How</a:t>
              </a:r>
              <a:r>
                <a:rPr lang="zh-CN" altLang="en-US" sz="1900" dirty="0">
                  <a:solidFill>
                    <a:srgbClr val="052E65"/>
                  </a:solidFill>
                  <a:latin typeface="微软雅黑" pitchFamily="34" charset="-122"/>
                </a:rPr>
                <a:t> </a:t>
              </a:r>
              <a:r>
                <a:rPr lang="en-US" altLang="zh-CN" sz="1900" dirty="0">
                  <a:solidFill>
                    <a:srgbClr val="052E65"/>
                  </a:solidFill>
                  <a:latin typeface="微软雅黑" pitchFamily="34" charset="-122"/>
                </a:rPr>
                <a:t>to</a:t>
              </a:r>
              <a:r>
                <a:rPr lang="zh-CN" altLang="en-US" sz="1900" dirty="0">
                  <a:solidFill>
                    <a:srgbClr val="052E65"/>
                  </a:solidFill>
                  <a:latin typeface="微软雅黑" pitchFamily="34" charset="-122"/>
                </a:rPr>
                <a:t> </a:t>
              </a:r>
              <a:r>
                <a:rPr lang="en-US" altLang="zh-CN" sz="1900" dirty="0">
                  <a:solidFill>
                    <a:srgbClr val="052E65"/>
                  </a:solidFill>
                  <a:latin typeface="微软雅黑" pitchFamily="34" charset="-122"/>
                </a:rPr>
                <a:t>make</a:t>
              </a:r>
              <a:r>
                <a:rPr lang="zh-CN" altLang="en-US" sz="1900" dirty="0">
                  <a:solidFill>
                    <a:srgbClr val="052E65"/>
                  </a:solidFill>
                  <a:latin typeface="微软雅黑" pitchFamily="34" charset="-122"/>
                </a:rPr>
                <a:t> </a:t>
              </a:r>
              <a:r>
                <a:rPr lang="en-US" altLang="zh-CN" sz="1900" dirty="0">
                  <a:solidFill>
                    <a:srgbClr val="052E65"/>
                  </a:solidFill>
                  <a:latin typeface="微软雅黑" pitchFamily="34" charset="-122"/>
                </a:rPr>
                <a:t>the</a:t>
              </a:r>
              <a:r>
                <a:rPr lang="zh-CN" altLang="en-US" sz="1900" dirty="0">
                  <a:solidFill>
                    <a:srgbClr val="052E65"/>
                  </a:solidFill>
                  <a:latin typeface="微软雅黑" pitchFamily="34" charset="-122"/>
                </a:rPr>
                <a:t> </a:t>
              </a:r>
              <a:r>
                <a:rPr lang="en-US" altLang="zh-CN" sz="1900" dirty="0">
                  <a:solidFill>
                    <a:srgbClr val="052E65"/>
                  </a:solidFill>
                  <a:latin typeface="微软雅黑" pitchFamily="34" charset="-122"/>
                </a:rPr>
                <a:t>single model better?</a:t>
              </a:r>
              <a:endParaRPr lang="zh-CN" altLang="en-US" sz="1900" dirty="0">
                <a:solidFill>
                  <a:srgbClr val="052E65"/>
                </a:solidFill>
                <a:latin typeface="微软雅黑" pitchFamily="34" charset="-122"/>
              </a:endParaRPr>
            </a:p>
          </p:txBody>
        </p:sp>
        <p:sp>
          <p:nvSpPr>
            <p:cNvPr id="16" name="文本框 12"/>
            <p:cNvSpPr txBox="1"/>
            <p:nvPr/>
          </p:nvSpPr>
          <p:spPr>
            <a:xfrm>
              <a:off x="3888903" y="2425452"/>
              <a:ext cx="2627313" cy="287338"/>
            </a:xfrm>
            <a:prstGeom prst="rect">
              <a:avLst/>
            </a:prstGeom>
            <a:noFill/>
          </p:spPr>
          <p:txBody>
            <a:bodyPr anchor="ctr"/>
            <a:lstStyle/>
            <a:p>
              <a:pPr>
                <a:defRPr/>
              </a:pPr>
              <a:r>
                <a:rPr lang="en-US" altLang="zh-CN" sz="1300" dirty="0">
                  <a:solidFill>
                    <a:schemeClr val="tx1">
                      <a:lumMod val="85000"/>
                      <a:lumOff val="15000"/>
                    </a:schemeClr>
                  </a:solidFill>
                  <a:latin typeface="微软雅黑" pitchFamily="34" charset="-122"/>
                  <a:ea typeface="微软雅黑" pitchFamily="34" charset="-122"/>
                </a:rPr>
                <a:t>Optimizing</a:t>
              </a:r>
              <a:r>
                <a:rPr lang="zh-CN" altLang="en-US" sz="1300" dirty="0">
                  <a:solidFill>
                    <a:schemeClr val="tx1">
                      <a:lumMod val="85000"/>
                      <a:lumOff val="15000"/>
                    </a:schemeClr>
                  </a:solidFill>
                  <a:latin typeface="微软雅黑" pitchFamily="34" charset="-122"/>
                  <a:ea typeface="微软雅黑" pitchFamily="34" charset="-122"/>
                </a:rPr>
                <a:t> </a:t>
              </a:r>
              <a:r>
                <a:rPr lang="en-US" altLang="zh-CN" sz="1300" dirty="0">
                  <a:solidFill>
                    <a:schemeClr val="tx1">
                      <a:lumMod val="85000"/>
                      <a:lumOff val="15000"/>
                    </a:schemeClr>
                  </a:solidFill>
                  <a:latin typeface="微软雅黑" pitchFamily="34" charset="-122"/>
                  <a:ea typeface="微软雅黑" pitchFamily="34" charset="-122"/>
                </a:rPr>
                <a:t>the</a:t>
              </a:r>
              <a:r>
                <a:rPr lang="zh-CN" altLang="en-US" sz="1300" dirty="0">
                  <a:solidFill>
                    <a:schemeClr val="tx1">
                      <a:lumMod val="85000"/>
                      <a:lumOff val="15000"/>
                    </a:schemeClr>
                  </a:solidFill>
                  <a:latin typeface="微软雅黑" pitchFamily="34" charset="-122"/>
                  <a:ea typeface="微软雅黑" pitchFamily="34" charset="-122"/>
                </a:rPr>
                <a:t> </a:t>
              </a:r>
              <a:r>
                <a:rPr lang="en-US" altLang="zh-CN" sz="1300" dirty="0">
                  <a:solidFill>
                    <a:schemeClr val="tx1">
                      <a:lumMod val="85000"/>
                      <a:lumOff val="15000"/>
                    </a:schemeClr>
                  </a:solidFill>
                  <a:latin typeface="微软雅黑" pitchFamily="34" charset="-122"/>
                  <a:ea typeface="微软雅黑" pitchFamily="34" charset="-122"/>
                </a:rPr>
                <a:t>hyperparameters</a:t>
              </a:r>
            </a:p>
          </p:txBody>
        </p:sp>
      </p:grpSp>
      <p:cxnSp>
        <p:nvCxnSpPr>
          <p:cNvPr id="17" name="直接箭头连接符 16"/>
          <p:cNvCxnSpPr/>
          <p:nvPr/>
        </p:nvCxnSpPr>
        <p:spPr>
          <a:xfrm>
            <a:off x="4335413" y="4039468"/>
            <a:ext cx="664071" cy="0"/>
          </a:xfrm>
          <a:prstGeom prst="straightConnector1">
            <a:avLst/>
          </a:prstGeom>
          <a:ln cap="rnd">
            <a:solidFill>
              <a:schemeClr val="bg1">
                <a:lumMod val="65000"/>
              </a:schemeClr>
            </a:solidFill>
            <a:prstDash val="sysDash"/>
            <a:tailEnd type="stealth"/>
          </a:ln>
        </p:spPr>
        <p:style>
          <a:lnRef idx="1">
            <a:schemeClr val="accent1"/>
          </a:lnRef>
          <a:fillRef idx="0">
            <a:schemeClr val="accent1"/>
          </a:fillRef>
          <a:effectRef idx="0">
            <a:schemeClr val="accent1"/>
          </a:effectRef>
          <a:fontRef idx="minor">
            <a:schemeClr val="tx1"/>
          </a:fontRef>
        </p:style>
      </p:cxnSp>
      <p:sp>
        <p:nvSpPr>
          <p:cNvPr id="19" name="文本框 14"/>
          <p:cNvSpPr txBox="1">
            <a:spLocks noChangeArrowheads="1"/>
          </p:cNvSpPr>
          <p:nvPr/>
        </p:nvSpPr>
        <p:spPr bwMode="auto">
          <a:xfrm>
            <a:off x="5021734" y="3778177"/>
            <a:ext cx="1217403" cy="345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en-US" altLang="zh-CN" sz="1900" dirty="0">
                <a:solidFill>
                  <a:srgbClr val="052E65"/>
                </a:solidFill>
                <a:latin typeface="微软雅黑" pitchFamily="34" charset="-122"/>
              </a:rPr>
              <a:t>More?</a:t>
            </a:r>
            <a:endParaRPr lang="zh-CN" altLang="en-US" sz="1900" dirty="0">
              <a:solidFill>
                <a:srgbClr val="052E65"/>
              </a:solidFill>
              <a:latin typeface="微软雅黑" pitchFamily="34" charset="-122"/>
            </a:endParaRPr>
          </a:p>
        </p:txBody>
      </p:sp>
      <p:sp>
        <p:nvSpPr>
          <p:cNvPr id="25" name="直角上箭头 24"/>
          <p:cNvSpPr/>
          <p:nvPr/>
        </p:nvSpPr>
        <p:spPr>
          <a:xfrm rot="5400000">
            <a:off x="1211893" y="2834454"/>
            <a:ext cx="580186" cy="569938"/>
          </a:xfrm>
          <a:prstGeom prst="bentUpArrow">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anchor="ctr"/>
          <a:lstStyle/>
          <a:p>
            <a:pPr algn="ctr">
              <a:defRPr/>
            </a:pPr>
            <a:endParaRPr lang="zh-CN" altLang="en-US" sz="1700"/>
          </a:p>
        </p:txBody>
      </p:sp>
      <p:sp>
        <p:nvSpPr>
          <p:cNvPr id="26" name="直角上箭头 25"/>
          <p:cNvSpPr/>
          <p:nvPr/>
        </p:nvSpPr>
        <p:spPr>
          <a:xfrm rot="5400000">
            <a:off x="2225115" y="3630284"/>
            <a:ext cx="581897" cy="568226"/>
          </a:xfrm>
          <a:prstGeom prst="bentUpArrow">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anchor="ctr"/>
          <a:lstStyle/>
          <a:p>
            <a:pPr algn="ctr">
              <a:defRPr/>
            </a:pPr>
            <a:endParaRPr lang="zh-CN" altLang="en-US" sz="1700"/>
          </a:p>
        </p:txBody>
      </p:sp>
      <p:sp>
        <p:nvSpPr>
          <p:cNvPr id="28" name="文本框 9">
            <a:extLst>
              <a:ext uri="{FF2B5EF4-FFF2-40B4-BE49-F238E27FC236}">
                <a16:creationId xmlns:a16="http://schemas.microsoft.com/office/drawing/2014/main" id="{2D233BE5-E652-0A0A-FD5F-8DF2246D7D39}"/>
              </a:ext>
            </a:extLst>
          </p:cNvPr>
          <p:cNvSpPr txBox="1"/>
          <p:nvPr/>
        </p:nvSpPr>
        <p:spPr>
          <a:xfrm>
            <a:off x="4570747" y="3261449"/>
            <a:ext cx="2832572" cy="311486"/>
          </a:xfrm>
          <a:prstGeom prst="rect">
            <a:avLst/>
          </a:prstGeom>
          <a:noFill/>
        </p:spPr>
        <p:txBody>
          <a:bodyPr anchor="ctr"/>
          <a:lstStyle/>
          <a:p>
            <a:pPr>
              <a:defRPr/>
            </a:pPr>
            <a:r>
              <a:rPr lang="en-US" altLang="zh-CN" sz="1300" dirty="0" err="1">
                <a:solidFill>
                  <a:schemeClr val="tx1">
                    <a:lumMod val="85000"/>
                    <a:lumOff val="15000"/>
                  </a:schemeClr>
                </a:solidFill>
                <a:latin typeface="微软雅黑" pitchFamily="34" charset="-122"/>
                <a:ea typeface="微软雅黑" pitchFamily="34" charset="-122"/>
              </a:rPr>
              <a:t>stackingRegressor</a:t>
            </a:r>
            <a:endParaRPr lang="en-US" altLang="zh-CN" sz="1300" dirty="0">
              <a:solidFill>
                <a:schemeClr val="tx1">
                  <a:lumMod val="85000"/>
                  <a:lumOff val="1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87433173"/>
      </p:ext>
    </p:extLst>
  </p:cSld>
  <p:clrMapOvr>
    <a:masterClrMapping/>
  </p:clrMapOvr>
  <mc:AlternateContent xmlns:mc="http://schemas.openxmlformats.org/markup-compatibility/2006">
    <mc:Choice xmlns:p14="http://schemas.microsoft.com/office/powerpoint/2010/main" Requires="p14">
      <p:transition spd="slow" p14:dur="20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 presetClass="entr" presetSubtype="1"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0-#ppt_h/2"/>
                                          </p:val>
                                        </p:tav>
                                        <p:tav tm="100000">
                                          <p:val>
                                            <p:strVal val="#ppt_y"/>
                                          </p:val>
                                        </p:tav>
                                      </p:tavLst>
                                    </p:anim>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par>
                          <p:cTn id="24" fill="hold">
                            <p:stCondLst>
                              <p:cond delay="2000"/>
                            </p:stCondLst>
                            <p:childTnLst>
                              <p:par>
                                <p:cTn id="25" presetID="12" presetClass="entr" presetSubtype="1"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p:tgtEl>
                                          <p:spTgt spid="25"/>
                                        </p:tgtEl>
                                        <p:attrNameLst>
                                          <p:attrName>ppt_y</p:attrName>
                                        </p:attrNameLst>
                                      </p:cBhvr>
                                      <p:tavLst>
                                        <p:tav tm="0">
                                          <p:val>
                                            <p:strVal val="#ppt_y-#ppt_h*1.125000"/>
                                          </p:val>
                                        </p:tav>
                                        <p:tav tm="100000">
                                          <p:val>
                                            <p:strVal val="#ppt_y"/>
                                          </p:val>
                                        </p:tav>
                                      </p:tavLst>
                                    </p:anim>
                                    <p:animEffect transition="in" filter="wipe(down)">
                                      <p:cBhvr>
                                        <p:cTn id="28" dur="500"/>
                                        <p:tgtEl>
                                          <p:spTgt spid="25"/>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par>
                          <p:cTn id="33" fill="hold">
                            <p:stCondLst>
                              <p:cond delay="3000"/>
                            </p:stCondLst>
                            <p:childTnLst>
                              <p:par>
                                <p:cTn id="34" presetID="22" presetClass="entr" presetSubtype="8"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childTnLst>
                          </p:cTn>
                        </p:par>
                        <p:par>
                          <p:cTn id="37" fill="hold">
                            <p:stCondLst>
                              <p:cond delay="3500"/>
                            </p:stCondLst>
                            <p:childTnLst>
                              <p:par>
                                <p:cTn id="38" presetID="22" presetClass="entr" presetSubtype="8"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500"/>
                                        <p:tgtEl>
                                          <p:spTgt spid="14"/>
                                        </p:tgtEl>
                                      </p:cBhvr>
                                    </p:animEffect>
                                  </p:childTnLst>
                                </p:cTn>
                              </p:par>
                            </p:childTnLst>
                          </p:cTn>
                        </p:par>
                        <p:par>
                          <p:cTn id="41" fill="hold">
                            <p:stCondLst>
                              <p:cond delay="4000"/>
                            </p:stCondLst>
                            <p:childTnLst>
                              <p:par>
                                <p:cTn id="42" presetID="12" presetClass="entr" presetSubtype="1" fill="hold" grpId="0" nodeType="afterEffect">
                                  <p:stCondLst>
                                    <p:cond delay="0"/>
                                  </p:stCondLst>
                                  <p:childTnLst>
                                    <p:set>
                                      <p:cBhvr>
                                        <p:cTn id="43" dur="1" fill="hold">
                                          <p:stCondLst>
                                            <p:cond delay="0"/>
                                          </p:stCondLst>
                                        </p:cTn>
                                        <p:tgtEl>
                                          <p:spTgt spid="26"/>
                                        </p:tgtEl>
                                        <p:attrNameLst>
                                          <p:attrName>style.visibility</p:attrName>
                                        </p:attrNameLst>
                                      </p:cBhvr>
                                      <p:to>
                                        <p:strVal val="visible"/>
                                      </p:to>
                                    </p:set>
                                    <p:anim calcmode="lin" valueType="num">
                                      <p:cBhvr additive="base">
                                        <p:cTn id="44" dur="500"/>
                                        <p:tgtEl>
                                          <p:spTgt spid="26"/>
                                        </p:tgtEl>
                                        <p:attrNameLst>
                                          <p:attrName>ppt_y</p:attrName>
                                        </p:attrNameLst>
                                      </p:cBhvr>
                                      <p:tavLst>
                                        <p:tav tm="0">
                                          <p:val>
                                            <p:strVal val="#ppt_y-#ppt_h*1.125000"/>
                                          </p:val>
                                        </p:tav>
                                        <p:tav tm="100000">
                                          <p:val>
                                            <p:strVal val="#ppt_y"/>
                                          </p:val>
                                        </p:tav>
                                      </p:tavLst>
                                    </p:anim>
                                    <p:animEffect transition="in" filter="wipe(down)">
                                      <p:cBhvr>
                                        <p:cTn id="45" dur="500"/>
                                        <p:tgtEl>
                                          <p:spTgt spid="26"/>
                                        </p:tgtEl>
                                      </p:cBhvr>
                                    </p:animEffect>
                                  </p:childTnLst>
                                </p:cTn>
                              </p:par>
                            </p:childTnLst>
                          </p:cTn>
                        </p:par>
                        <p:par>
                          <p:cTn id="46" fill="hold">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wipe(left)">
                                      <p:cBhvr>
                                        <p:cTn id="49" dur="500"/>
                                        <p:tgtEl>
                                          <p:spTgt spid="7"/>
                                        </p:tgtEl>
                                      </p:cBhvr>
                                    </p:animEffect>
                                  </p:childTnLst>
                                </p:cTn>
                              </p:par>
                            </p:childTnLst>
                          </p:cTn>
                        </p:par>
                        <p:par>
                          <p:cTn id="50" fill="hold">
                            <p:stCondLst>
                              <p:cond delay="5000"/>
                            </p:stCondLst>
                            <p:childTnLst>
                              <p:par>
                                <p:cTn id="51" presetID="22" presetClass="entr" presetSubtype="8" fill="hold" nodeType="after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left)">
                                      <p:cBhvr>
                                        <p:cTn id="5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25" grpId="0" animBg="1"/>
      <p:bldP spid="2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683567" y="481236"/>
            <a:ext cx="4657433" cy="400110"/>
          </a:xfrm>
          <a:prstGeom prst="rect">
            <a:avLst/>
          </a:prstGeom>
          <a:noFill/>
          <a:ln w="9525">
            <a:noFill/>
            <a:miter lim="800000"/>
            <a:headEnd/>
            <a:tailEnd/>
          </a:ln>
        </p:spPr>
        <p:txBody>
          <a:bodyPr wrap="square">
            <a:spAutoFit/>
          </a:bodyPr>
          <a:lstStyle/>
          <a:p>
            <a:r>
              <a:rPr lang="en-US" altLang="zh-CN" sz="2000" dirty="0">
                <a:solidFill>
                  <a:srgbClr val="052E65"/>
                </a:solidFill>
                <a:latin typeface="微软雅黑" pitchFamily="34" charset="-122"/>
              </a:rPr>
              <a:t>How</a:t>
            </a:r>
            <a:r>
              <a:rPr lang="zh-CN" altLang="en-US" sz="2000" dirty="0">
                <a:solidFill>
                  <a:srgbClr val="052E65"/>
                </a:solidFill>
                <a:latin typeface="微软雅黑" pitchFamily="34" charset="-122"/>
              </a:rPr>
              <a:t> </a:t>
            </a:r>
            <a:r>
              <a:rPr lang="en-US" altLang="zh-CN" sz="2000" dirty="0">
                <a:solidFill>
                  <a:srgbClr val="052E65"/>
                </a:solidFill>
                <a:latin typeface="微软雅黑" pitchFamily="34" charset="-122"/>
              </a:rPr>
              <a:t>to</a:t>
            </a:r>
            <a:r>
              <a:rPr lang="zh-CN" altLang="en-US" sz="2000" dirty="0">
                <a:solidFill>
                  <a:srgbClr val="052E65"/>
                </a:solidFill>
                <a:latin typeface="微软雅黑" pitchFamily="34" charset="-122"/>
              </a:rPr>
              <a:t> </a:t>
            </a:r>
            <a:r>
              <a:rPr lang="en-US" altLang="zh-CN" sz="2000" dirty="0">
                <a:solidFill>
                  <a:srgbClr val="052E65"/>
                </a:solidFill>
                <a:latin typeface="微软雅黑" pitchFamily="34" charset="-122"/>
              </a:rPr>
              <a:t>combine</a:t>
            </a:r>
            <a:r>
              <a:rPr lang="zh-CN" altLang="en-US" sz="2000" dirty="0">
                <a:solidFill>
                  <a:srgbClr val="052E65"/>
                </a:solidFill>
                <a:latin typeface="微软雅黑" pitchFamily="34" charset="-122"/>
              </a:rPr>
              <a:t> </a:t>
            </a:r>
            <a:r>
              <a:rPr lang="en-US" altLang="zh-CN" sz="2000" dirty="0">
                <a:solidFill>
                  <a:srgbClr val="052E65"/>
                </a:solidFill>
                <a:latin typeface="微软雅黑" pitchFamily="34" charset="-122"/>
              </a:rPr>
              <a:t>models better?</a:t>
            </a:r>
            <a:endParaRPr lang="zh-CN" altLang="en-US" sz="2000" dirty="0">
              <a:solidFill>
                <a:srgbClr val="052E65"/>
              </a:solidFill>
              <a:latin typeface="微软雅黑" pitchFamily="34" charset="-122"/>
            </a:endParaRPr>
          </a:p>
        </p:txBody>
      </p:sp>
      <p:sp>
        <p:nvSpPr>
          <p:cNvPr id="3" name="矩形 2"/>
          <p:cNvSpPr/>
          <p:nvPr/>
        </p:nvSpPr>
        <p:spPr>
          <a:xfrm>
            <a:off x="251520" y="391475"/>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
          <p:cNvSpPr/>
          <p:nvPr/>
        </p:nvSpPr>
        <p:spPr>
          <a:xfrm>
            <a:off x="435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TextBox 31"/>
          <p:cNvSpPr txBox="1">
            <a:spLocks noChangeArrowheads="1"/>
          </p:cNvSpPr>
          <p:nvPr/>
        </p:nvSpPr>
        <p:spPr bwMode="auto">
          <a:xfrm>
            <a:off x="435128" y="1039547"/>
            <a:ext cx="8352917" cy="783852"/>
          </a:xfrm>
          <a:prstGeom prst="rect">
            <a:avLst/>
          </a:prstGeom>
          <a:noFill/>
          <a:ln w="9525">
            <a:noFill/>
            <a:miter lim="800000"/>
            <a:headEnd/>
            <a:tailEnd/>
          </a:ln>
        </p:spPr>
        <p:txBody>
          <a:bodyPr wrap="square" lIns="93136" tIns="46569" rIns="93136" bIns="46569">
            <a:spAutoFit/>
          </a:bodyPr>
          <a:lstStyle/>
          <a:p>
            <a:pPr algn="ctr">
              <a:lnSpc>
                <a:spcPct val="130000"/>
              </a:lnSpc>
            </a:pPr>
            <a:r>
              <a:rPr lang="en-US" altLang="zh-CN" dirty="0"/>
              <a:t>Stacking regression is an ensemble learning technique to combine multiple regression models via a meta-regressor. </a:t>
            </a:r>
            <a:endParaRPr lang="zh-CN" altLang="en-US" sz="1400" dirty="0">
              <a:solidFill>
                <a:schemeClr val="tx1">
                  <a:lumMod val="85000"/>
                  <a:lumOff val="15000"/>
                </a:schemeClr>
              </a:solidFill>
              <a:latin typeface="微软雅黑" pitchFamily="34" charset="-122"/>
              <a:ea typeface="微软雅黑" pitchFamily="34" charset="-122"/>
            </a:endParaRPr>
          </a:p>
        </p:txBody>
      </p:sp>
      <p:pic>
        <p:nvPicPr>
          <p:cNvPr id="17" name="图片 16">
            <a:extLst>
              <a:ext uri="{FF2B5EF4-FFF2-40B4-BE49-F238E27FC236}">
                <a16:creationId xmlns:a16="http://schemas.microsoft.com/office/drawing/2014/main" id="{0F4E6C90-F351-A4BF-28F9-0F7D446EE8E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5578" y="2641797"/>
            <a:ext cx="8492625" cy="1016499"/>
          </a:xfrm>
          <a:prstGeom prst="rect">
            <a:avLst/>
          </a:prstGeom>
          <a:noFill/>
          <a:ln>
            <a:noFill/>
          </a:ln>
        </p:spPr>
      </p:pic>
      <p:sp>
        <p:nvSpPr>
          <p:cNvPr id="18" name="矩形 17">
            <a:extLst>
              <a:ext uri="{FF2B5EF4-FFF2-40B4-BE49-F238E27FC236}">
                <a16:creationId xmlns:a16="http://schemas.microsoft.com/office/drawing/2014/main" id="{B1F182CC-629C-EBE7-424B-9230BF9A9EE8}"/>
              </a:ext>
            </a:extLst>
          </p:cNvPr>
          <p:cNvSpPr/>
          <p:nvPr/>
        </p:nvSpPr>
        <p:spPr>
          <a:xfrm>
            <a:off x="1475656" y="3361556"/>
            <a:ext cx="1296144" cy="21602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96422009"/>
      </p:ext>
    </p:extLst>
  </p:cSld>
  <p:clrMapOvr>
    <a:masterClrMapping/>
  </p:clrMapOvr>
  <mc:AlternateContent xmlns:mc="http://schemas.openxmlformats.org/markup-compatibility/2006">
    <mc:Choice xmlns:p14="http://schemas.microsoft.com/office/powerpoint/2010/main" Requires="p14">
      <p:transition spd="slow" p14:dur="20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up)">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683568" y="481236"/>
            <a:ext cx="2592288" cy="400110"/>
          </a:xfrm>
          <a:prstGeom prst="rect">
            <a:avLst/>
          </a:prstGeom>
          <a:noFill/>
          <a:ln w="9525">
            <a:noFill/>
            <a:miter lim="800000"/>
            <a:headEnd/>
            <a:tailEnd/>
          </a:ln>
        </p:spPr>
        <p:txBody>
          <a:bodyPr wrap="square">
            <a:spAutoFit/>
          </a:bodyPr>
          <a:lstStyle/>
          <a:p>
            <a:pPr lvl="0">
              <a:defRPr/>
            </a:pPr>
            <a:r>
              <a:rPr lang="en-US" altLang="zh-CN" sz="2000" b="1" kern="0" dirty="0">
                <a:solidFill>
                  <a:schemeClr val="tx2">
                    <a:lumMod val="75000"/>
                  </a:schemeClr>
                </a:solidFill>
                <a:latin typeface="微软雅黑" pitchFamily="34" charset="-122"/>
                <a:ea typeface="微软雅黑" pitchFamily="34" charset="-122"/>
              </a:rPr>
              <a:t>More?</a:t>
            </a:r>
            <a:endParaRPr lang="zh-CN" altLang="en-US" sz="2000" b="1" kern="0" dirty="0">
              <a:solidFill>
                <a:schemeClr val="tx2">
                  <a:lumMod val="75000"/>
                </a:schemeClr>
              </a:solidFill>
              <a:latin typeface="微软雅黑" pitchFamily="34" charset="-122"/>
              <a:ea typeface="微软雅黑" pitchFamily="34" charset="-122"/>
            </a:endParaRPr>
          </a:p>
        </p:txBody>
      </p:sp>
      <p:sp>
        <p:nvSpPr>
          <p:cNvPr id="3" name="矩形 2"/>
          <p:cNvSpPr/>
          <p:nvPr/>
        </p:nvSpPr>
        <p:spPr>
          <a:xfrm>
            <a:off x="251520" y="391475"/>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
          <p:cNvSpPr/>
          <p:nvPr/>
        </p:nvSpPr>
        <p:spPr>
          <a:xfrm>
            <a:off x="435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1"/>
          <p:cNvSpPr>
            <a:spLocks noChangeArrowheads="1"/>
          </p:cNvSpPr>
          <p:nvPr/>
        </p:nvSpPr>
        <p:spPr bwMode="auto">
          <a:xfrm>
            <a:off x="454556" y="947870"/>
            <a:ext cx="8234888" cy="1623906"/>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marL="285750" indent="-285750" algn="just">
              <a:lnSpc>
                <a:spcPct val="150000"/>
              </a:lnSpc>
              <a:buFont typeface="Arial" panose="020B0604020202020204" pitchFamily="34" charset="0"/>
              <a:buChar char="•"/>
            </a:pPr>
            <a:r>
              <a:rPr lang="en-US" altLang="zh-CN" dirty="0"/>
              <a:t>Because of the outstanding performance of </a:t>
            </a:r>
            <a:r>
              <a:rPr lang="en-US" altLang="zh-CN" i="1" dirty="0" err="1"/>
              <a:t>XGboost</a:t>
            </a:r>
            <a:r>
              <a:rPr lang="en-US" altLang="zh-CN" dirty="0"/>
              <a:t>, we want to combine </a:t>
            </a:r>
            <a:r>
              <a:rPr lang="en-US" altLang="zh-CN" i="1" dirty="0" err="1"/>
              <a:t>StackingRegressor</a:t>
            </a:r>
            <a:r>
              <a:rPr lang="en-US" altLang="zh-CN" dirty="0"/>
              <a:t> and </a:t>
            </a:r>
            <a:r>
              <a:rPr lang="en-US" altLang="zh-CN" i="1" dirty="0" err="1"/>
              <a:t>XGBoost</a:t>
            </a:r>
            <a:r>
              <a:rPr lang="en-US" altLang="zh-CN" dirty="0"/>
              <a:t> for prediction. For example, we assign 0.6 weights to</a:t>
            </a:r>
            <a:r>
              <a:rPr lang="en-US" altLang="zh-CN" i="1" dirty="0"/>
              <a:t> </a:t>
            </a:r>
            <a:r>
              <a:rPr lang="en-US" altLang="zh-CN" i="1" dirty="0" err="1"/>
              <a:t>StackingRegressor</a:t>
            </a:r>
            <a:r>
              <a:rPr lang="en-US" altLang="zh-CN" i="1" dirty="0"/>
              <a:t> </a:t>
            </a:r>
            <a:r>
              <a:rPr lang="en-US" altLang="zh-CN" dirty="0"/>
              <a:t>and 0.4 to </a:t>
            </a:r>
            <a:r>
              <a:rPr lang="en-US" altLang="zh-CN" i="1" dirty="0" err="1"/>
              <a:t>XGBoost</a:t>
            </a:r>
            <a:r>
              <a:rPr lang="en-US" altLang="zh-CN" i="1" dirty="0"/>
              <a:t>.</a:t>
            </a:r>
            <a:endParaRPr lang="en-US" altLang="zh-CN" dirty="0"/>
          </a:p>
          <a:p>
            <a:pPr marL="285750" indent="-285750" algn="just">
              <a:lnSpc>
                <a:spcPct val="150000"/>
              </a:lnSpc>
              <a:buFont typeface="Arial" panose="020B0604020202020204" pitchFamily="34" charset="0"/>
              <a:buChar char="•"/>
            </a:pPr>
            <a:endParaRPr lang="en-US" altLang="zh-CN" sz="1400" dirty="0">
              <a:solidFill>
                <a:schemeClr val="tx1">
                  <a:lumMod val="65000"/>
                  <a:lumOff val="35000"/>
                </a:schemeClr>
              </a:solidFill>
              <a:latin typeface="微软雅黑" pitchFamily="34" charset="-122"/>
              <a:ea typeface="微软雅黑" pitchFamily="34" charset="-122"/>
            </a:endParaRPr>
          </a:p>
        </p:txBody>
      </p:sp>
      <p:sp>
        <p:nvSpPr>
          <p:cNvPr id="11" name="L 形 10"/>
          <p:cNvSpPr/>
          <p:nvPr/>
        </p:nvSpPr>
        <p:spPr>
          <a:xfrm rot="5400000">
            <a:off x="368684" y="973050"/>
            <a:ext cx="343914" cy="285854"/>
          </a:xfrm>
          <a:prstGeom prst="corner">
            <a:avLst>
              <a:gd name="adj1" fmla="val 25014"/>
              <a:gd name="adj2" fmla="val 23544"/>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L 形 11"/>
          <p:cNvSpPr/>
          <p:nvPr/>
        </p:nvSpPr>
        <p:spPr>
          <a:xfrm rot="16200000">
            <a:off x="8407966" y="2305675"/>
            <a:ext cx="343914" cy="295436"/>
          </a:xfrm>
          <a:prstGeom prst="corner">
            <a:avLst>
              <a:gd name="adj1" fmla="val 25014"/>
              <a:gd name="adj2" fmla="val 23544"/>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2126B2FA-064D-5420-8990-35F673AEABD5}"/>
              </a:ext>
            </a:extLst>
          </p:cNvPr>
          <p:cNvPicPr>
            <a:picLocks noChangeAspect="1"/>
          </p:cNvPicPr>
          <p:nvPr/>
        </p:nvPicPr>
        <p:blipFill rotWithShape="1">
          <a:blip r:embed="rId3">
            <a:extLst>
              <a:ext uri="{28A0092B-C50C-407E-A947-70E740481C1C}">
                <a14:useLocalDpi xmlns:a14="http://schemas.microsoft.com/office/drawing/2010/main" val="0"/>
              </a:ext>
            </a:extLst>
          </a:blip>
          <a:srcRect t="1" b="27317"/>
          <a:stretch/>
        </p:blipFill>
        <p:spPr bwMode="auto">
          <a:xfrm>
            <a:off x="1259632" y="2254649"/>
            <a:ext cx="6869979" cy="343914"/>
          </a:xfrm>
          <a:prstGeom prst="rect">
            <a:avLst/>
          </a:prstGeom>
          <a:noFill/>
          <a:ln>
            <a:noFill/>
          </a:ln>
          <a:extLst>
            <a:ext uri="{53640926-AAD7-44D8-BBD7-CCE9431645EC}">
              <a14:shadowObscured xmlns:a14="http://schemas.microsoft.com/office/drawing/2010/main"/>
            </a:ext>
          </a:extLst>
        </p:spPr>
      </p:pic>
      <p:graphicFrame>
        <p:nvGraphicFramePr>
          <p:cNvPr id="6" name="表格 5">
            <a:extLst>
              <a:ext uri="{FF2B5EF4-FFF2-40B4-BE49-F238E27FC236}">
                <a16:creationId xmlns:a16="http://schemas.microsoft.com/office/drawing/2014/main" id="{C467EA24-0DFE-3D11-9BE3-1C9E4181DD92}"/>
              </a:ext>
            </a:extLst>
          </p:cNvPr>
          <p:cNvGraphicFramePr>
            <a:graphicFrameLocks noGrp="1"/>
          </p:cNvGraphicFramePr>
          <p:nvPr>
            <p:extLst>
              <p:ext uri="{D42A27DB-BD31-4B8C-83A1-F6EECF244321}">
                <p14:modId xmlns:p14="http://schemas.microsoft.com/office/powerpoint/2010/main" val="3482497630"/>
              </p:ext>
            </p:extLst>
          </p:nvPr>
        </p:nvGraphicFramePr>
        <p:xfrm>
          <a:off x="949710" y="3143225"/>
          <a:ext cx="7244579" cy="1944216"/>
        </p:xfrm>
        <a:graphic>
          <a:graphicData uri="http://schemas.openxmlformats.org/drawingml/2006/table">
            <a:tbl>
              <a:tblPr firstRow="1" firstCol="1" bandRow="1">
                <a:tableStyleId>{5C22544A-7EE6-4342-B048-85BDC9FD1C3A}</a:tableStyleId>
              </a:tblPr>
              <a:tblGrid>
                <a:gridCol w="2414343">
                  <a:extLst>
                    <a:ext uri="{9D8B030D-6E8A-4147-A177-3AD203B41FA5}">
                      <a16:colId xmlns:a16="http://schemas.microsoft.com/office/drawing/2014/main" val="3940792150"/>
                    </a:ext>
                  </a:extLst>
                </a:gridCol>
                <a:gridCol w="2415118">
                  <a:extLst>
                    <a:ext uri="{9D8B030D-6E8A-4147-A177-3AD203B41FA5}">
                      <a16:colId xmlns:a16="http://schemas.microsoft.com/office/drawing/2014/main" val="35175178"/>
                    </a:ext>
                  </a:extLst>
                </a:gridCol>
                <a:gridCol w="2415118">
                  <a:extLst>
                    <a:ext uri="{9D8B030D-6E8A-4147-A177-3AD203B41FA5}">
                      <a16:colId xmlns:a16="http://schemas.microsoft.com/office/drawing/2014/main" val="4098201037"/>
                    </a:ext>
                  </a:extLst>
                </a:gridCol>
              </a:tblGrid>
              <a:tr h="324036">
                <a:tc>
                  <a:txBody>
                    <a:bodyPr/>
                    <a:lstStyle/>
                    <a:p>
                      <a:pPr algn="ctr">
                        <a:lnSpc>
                          <a:spcPct val="107000"/>
                        </a:lnSpc>
                        <a:spcAft>
                          <a:spcPts val="800"/>
                        </a:spcAft>
                      </a:pPr>
                      <a:r>
                        <a:rPr lang="en-US" sz="1200">
                          <a:effectLst/>
                        </a:rPr>
                        <a:t>StackingRegressor</a:t>
                      </a:r>
                      <a:endParaRPr lang="zh-CN"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ctr">
                        <a:lnSpc>
                          <a:spcPct val="107000"/>
                        </a:lnSpc>
                        <a:spcAft>
                          <a:spcPts val="800"/>
                        </a:spcAft>
                      </a:pPr>
                      <a:r>
                        <a:rPr lang="en-US" sz="1200">
                          <a:effectLst/>
                        </a:rPr>
                        <a:t>XGBoost</a:t>
                      </a:r>
                      <a:endParaRPr lang="zh-CN"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ctr">
                        <a:lnSpc>
                          <a:spcPct val="107000"/>
                        </a:lnSpc>
                        <a:spcAft>
                          <a:spcPts val="800"/>
                        </a:spcAft>
                      </a:pPr>
                      <a:r>
                        <a:rPr lang="en-US" sz="1200">
                          <a:effectLst/>
                        </a:rPr>
                        <a:t>score</a:t>
                      </a:r>
                      <a:endParaRPr lang="zh-CN"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07570291"/>
                  </a:ext>
                </a:extLst>
              </a:tr>
              <a:tr h="324036">
                <a:tc>
                  <a:txBody>
                    <a:bodyPr/>
                    <a:lstStyle/>
                    <a:p>
                      <a:pPr algn="ctr">
                        <a:lnSpc>
                          <a:spcPct val="107000"/>
                        </a:lnSpc>
                        <a:spcAft>
                          <a:spcPts val="800"/>
                        </a:spcAft>
                      </a:pPr>
                      <a:r>
                        <a:rPr lang="en-US" sz="1200">
                          <a:effectLst/>
                        </a:rPr>
                        <a:t>0</a:t>
                      </a:r>
                      <a:endParaRPr lang="zh-CN"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ctr">
                        <a:lnSpc>
                          <a:spcPct val="107000"/>
                        </a:lnSpc>
                        <a:spcAft>
                          <a:spcPts val="800"/>
                        </a:spcAft>
                      </a:pPr>
                      <a:r>
                        <a:rPr lang="en-US" sz="1200">
                          <a:effectLst/>
                        </a:rPr>
                        <a:t>1</a:t>
                      </a:r>
                      <a:endParaRPr lang="zh-CN"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ctr">
                        <a:lnSpc>
                          <a:spcPct val="107000"/>
                        </a:lnSpc>
                        <a:spcAft>
                          <a:spcPts val="800"/>
                        </a:spcAft>
                      </a:pPr>
                      <a:r>
                        <a:rPr lang="en-US" sz="1200">
                          <a:effectLst/>
                        </a:rPr>
                        <a:t>0.12785</a:t>
                      </a:r>
                      <a:endParaRPr lang="zh-CN"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879888520"/>
                  </a:ext>
                </a:extLst>
              </a:tr>
              <a:tr h="324036">
                <a:tc>
                  <a:txBody>
                    <a:bodyPr/>
                    <a:lstStyle/>
                    <a:p>
                      <a:pPr algn="ctr">
                        <a:lnSpc>
                          <a:spcPct val="107000"/>
                        </a:lnSpc>
                        <a:spcAft>
                          <a:spcPts val="800"/>
                        </a:spcAft>
                      </a:pPr>
                      <a:r>
                        <a:rPr lang="en-US" sz="1200" dirty="0">
                          <a:effectLst/>
                        </a:rPr>
                        <a:t>0.6</a:t>
                      </a:r>
                      <a:endParaRPr lang="zh-CN" sz="11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ctr">
                        <a:lnSpc>
                          <a:spcPct val="107000"/>
                        </a:lnSpc>
                        <a:spcAft>
                          <a:spcPts val="800"/>
                        </a:spcAft>
                      </a:pPr>
                      <a:r>
                        <a:rPr lang="en-US" sz="1200">
                          <a:effectLst/>
                        </a:rPr>
                        <a:t>0.4</a:t>
                      </a:r>
                      <a:endParaRPr lang="zh-CN"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ctr">
                        <a:lnSpc>
                          <a:spcPct val="107000"/>
                        </a:lnSpc>
                        <a:spcAft>
                          <a:spcPts val="800"/>
                        </a:spcAft>
                      </a:pPr>
                      <a:r>
                        <a:rPr lang="en-US" sz="1200">
                          <a:effectLst/>
                        </a:rPr>
                        <a:t>0.12732</a:t>
                      </a:r>
                      <a:endParaRPr lang="zh-CN"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155395027"/>
                  </a:ext>
                </a:extLst>
              </a:tr>
              <a:tr h="324036">
                <a:tc>
                  <a:txBody>
                    <a:bodyPr/>
                    <a:lstStyle/>
                    <a:p>
                      <a:pPr algn="ctr">
                        <a:lnSpc>
                          <a:spcPct val="107000"/>
                        </a:lnSpc>
                        <a:spcAft>
                          <a:spcPts val="800"/>
                        </a:spcAft>
                      </a:pPr>
                      <a:r>
                        <a:rPr lang="en-US" sz="1200">
                          <a:effectLst/>
                        </a:rPr>
                        <a:t>0.5</a:t>
                      </a:r>
                      <a:endParaRPr lang="zh-CN"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ctr">
                        <a:lnSpc>
                          <a:spcPct val="107000"/>
                        </a:lnSpc>
                        <a:spcAft>
                          <a:spcPts val="800"/>
                        </a:spcAft>
                      </a:pPr>
                      <a:r>
                        <a:rPr lang="en-US" sz="1200">
                          <a:effectLst/>
                        </a:rPr>
                        <a:t>0.5</a:t>
                      </a:r>
                      <a:endParaRPr lang="zh-CN"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ctr">
                        <a:lnSpc>
                          <a:spcPct val="107000"/>
                        </a:lnSpc>
                        <a:spcAft>
                          <a:spcPts val="800"/>
                        </a:spcAft>
                      </a:pPr>
                      <a:r>
                        <a:rPr lang="en-US" sz="1600" b="1" dirty="0">
                          <a:solidFill>
                            <a:srgbClr val="FF0000"/>
                          </a:solidFill>
                          <a:effectLst/>
                        </a:rPr>
                        <a:t>0.12728</a:t>
                      </a:r>
                      <a:endParaRPr lang="zh-CN" sz="1400" b="1" dirty="0">
                        <a:solidFill>
                          <a:srgbClr val="FF0000"/>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319434380"/>
                  </a:ext>
                </a:extLst>
              </a:tr>
              <a:tr h="324036">
                <a:tc>
                  <a:txBody>
                    <a:bodyPr/>
                    <a:lstStyle/>
                    <a:p>
                      <a:pPr algn="ctr">
                        <a:lnSpc>
                          <a:spcPct val="107000"/>
                        </a:lnSpc>
                        <a:spcAft>
                          <a:spcPts val="800"/>
                        </a:spcAft>
                      </a:pPr>
                      <a:r>
                        <a:rPr lang="en-US" sz="1200">
                          <a:effectLst/>
                        </a:rPr>
                        <a:t>0.8</a:t>
                      </a:r>
                      <a:endParaRPr lang="zh-CN"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ctr">
                        <a:lnSpc>
                          <a:spcPct val="107000"/>
                        </a:lnSpc>
                        <a:spcAft>
                          <a:spcPts val="800"/>
                        </a:spcAft>
                      </a:pPr>
                      <a:r>
                        <a:rPr lang="en-US" sz="1200">
                          <a:effectLst/>
                        </a:rPr>
                        <a:t>0.2</a:t>
                      </a:r>
                      <a:endParaRPr lang="zh-CN"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ctr">
                        <a:lnSpc>
                          <a:spcPct val="107000"/>
                        </a:lnSpc>
                        <a:spcAft>
                          <a:spcPts val="800"/>
                        </a:spcAft>
                      </a:pPr>
                      <a:r>
                        <a:rPr lang="en-US" sz="1200">
                          <a:effectLst/>
                        </a:rPr>
                        <a:t>0.12741</a:t>
                      </a:r>
                      <a:endParaRPr lang="zh-CN"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511844871"/>
                  </a:ext>
                </a:extLst>
              </a:tr>
              <a:tr h="324036">
                <a:tc>
                  <a:txBody>
                    <a:bodyPr/>
                    <a:lstStyle/>
                    <a:p>
                      <a:pPr algn="ctr">
                        <a:lnSpc>
                          <a:spcPct val="107000"/>
                        </a:lnSpc>
                        <a:spcAft>
                          <a:spcPts val="800"/>
                        </a:spcAft>
                      </a:pPr>
                      <a:r>
                        <a:rPr lang="en-US" sz="1200">
                          <a:effectLst/>
                        </a:rPr>
                        <a:t>1</a:t>
                      </a:r>
                      <a:endParaRPr lang="zh-CN"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ctr">
                        <a:lnSpc>
                          <a:spcPct val="107000"/>
                        </a:lnSpc>
                        <a:spcAft>
                          <a:spcPts val="800"/>
                        </a:spcAft>
                      </a:pPr>
                      <a:r>
                        <a:rPr lang="en-US" sz="1200">
                          <a:effectLst/>
                        </a:rPr>
                        <a:t>0</a:t>
                      </a:r>
                      <a:endParaRPr lang="zh-CN"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ctr">
                        <a:lnSpc>
                          <a:spcPct val="107000"/>
                        </a:lnSpc>
                        <a:spcAft>
                          <a:spcPts val="800"/>
                        </a:spcAft>
                      </a:pPr>
                      <a:r>
                        <a:rPr lang="en-US" sz="1200" dirty="0">
                          <a:effectLst/>
                        </a:rPr>
                        <a:t>0.12803</a:t>
                      </a:r>
                      <a:endParaRPr lang="zh-CN" sz="11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844746589"/>
                  </a:ext>
                </a:extLst>
              </a:tr>
            </a:tbl>
          </a:graphicData>
        </a:graphic>
      </p:graphicFrame>
      <p:sp>
        <p:nvSpPr>
          <p:cNvPr id="9" name="矩形 8">
            <a:extLst>
              <a:ext uri="{FF2B5EF4-FFF2-40B4-BE49-F238E27FC236}">
                <a16:creationId xmlns:a16="http://schemas.microsoft.com/office/drawing/2014/main" id="{8647A526-655F-7238-5544-2DB69F6122E4}"/>
              </a:ext>
            </a:extLst>
          </p:cNvPr>
          <p:cNvSpPr/>
          <p:nvPr/>
        </p:nvSpPr>
        <p:spPr>
          <a:xfrm>
            <a:off x="2442329" y="33438"/>
            <a:ext cx="5968172" cy="923330"/>
          </a:xfrm>
          <a:prstGeom prst="rect">
            <a:avLst/>
          </a:prstGeom>
          <a:noFill/>
        </p:spPr>
        <p:txBody>
          <a:bodyPr wrap="none" lIns="91440" tIns="45720" rIns="91440" bIns="45720">
            <a:spAutoFit/>
          </a:bodyPr>
          <a:lstStyle/>
          <a:p>
            <a:pPr algn="ctr"/>
            <a:r>
              <a:rPr lang="en-US" altLang="zh-CN" sz="5400" b="0" cap="none" spc="0" dirty="0">
                <a:ln w="0"/>
                <a:solidFill>
                  <a:schemeClr val="accent1"/>
                </a:solidFill>
                <a:effectLst>
                  <a:outerShdw blurRad="38100" dist="25400" dir="5400000" algn="ctr" rotWithShape="0">
                    <a:srgbClr val="6E747A">
                      <a:alpha val="43000"/>
                    </a:srgbClr>
                  </a:outerShdw>
                </a:effectLst>
              </a:rPr>
              <a:t>Good performance!!</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080151795"/>
      </p:ext>
    </p:extLst>
  </p:cSld>
  <p:clrMapOvr>
    <a:masterClrMapping/>
  </p:clrMapOvr>
  <mc:AlternateContent xmlns:mc="http://schemas.openxmlformats.org/markup-compatibility/2006">
    <mc:Choice xmlns:p14="http://schemas.microsoft.com/office/powerpoint/2010/main" Requires="p14">
      <p:transition spd="slow" p14:dur="20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 presetClass="entr" presetSubtype="6"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1+#ppt_w/2"/>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par>
                                <p:cTn id="20" presetID="2" presetClass="entr" presetSubtype="9"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0-#ppt_w/2"/>
                                          </p:val>
                                        </p:tav>
                                        <p:tav tm="100000">
                                          <p:val>
                                            <p:strVal val="#ppt_x"/>
                                          </p:val>
                                        </p:tav>
                                      </p:tavLst>
                                    </p:anim>
                                    <p:anim calcmode="lin" valueType="num">
                                      <p:cBhvr additive="base">
                                        <p:cTn id="23" dur="500" fill="hold"/>
                                        <p:tgtEl>
                                          <p:spTgt spid="12"/>
                                        </p:tgtEl>
                                        <p:attrNameLst>
                                          <p:attrName>ppt_y</p:attrName>
                                        </p:attrNameLst>
                                      </p:cBhvr>
                                      <p:tavLst>
                                        <p:tav tm="0">
                                          <p:val>
                                            <p:strVal val="0-#ppt_h/2"/>
                                          </p:val>
                                        </p:tav>
                                        <p:tav tm="100000">
                                          <p:val>
                                            <p:strVal val="#ppt_y"/>
                                          </p:val>
                                        </p:tav>
                                      </p:tavLst>
                                    </p:anim>
                                  </p:childTnLst>
                                </p:cTn>
                              </p:par>
                            </p:childTnLst>
                          </p:cTn>
                        </p:par>
                        <p:par>
                          <p:cTn id="24" fill="hold">
                            <p:stCondLst>
                              <p:cond delay="1500"/>
                            </p:stCondLst>
                            <p:childTnLst>
                              <p:par>
                                <p:cTn id="25" presetID="17" presetClass="entr" presetSubtype="1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10" grpId="0"/>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7"/>
          <p:cNvSpPr/>
          <p:nvPr/>
        </p:nvSpPr>
        <p:spPr>
          <a:xfrm>
            <a:off x="-4763" y="1129308"/>
            <a:ext cx="9163050" cy="2942175"/>
          </a:xfrm>
          <a:custGeom>
            <a:avLst/>
            <a:gdLst>
              <a:gd name="connsiteX0" fmla="*/ 0 w 12192000"/>
              <a:gd name="connsiteY0" fmla="*/ 0 h 2716400"/>
              <a:gd name="connsiteX1" fmla="*/ 12192000 w 12192000"/>
              <a:gd name="connsiteY1" fmla="*/ 0 h 2716400"/>
              <a:gd name="connsiteX2" fmla="*/ 12192000 w 12192000"/>
              <a:gd name="connsiteY2" fmla="*/ 2716400 h 2716400"/>
              <a:gd name="connsiteX3" fmla="*/ 0 w 12192000"/>
              <a:gd name="connsiteY3" fmla="*/ 2716400 h 2716400"/>
              <a:gd name="connsiteX4" fmla="*/ 0 w 12192000"/>
              <a:gd name="connsiteY4" fmla="*/ 0 h 2716400"/>
              <a:gd name="connsiteX0" fmla="*/ 0 w 12192000"/>
              <a:gd name="connsiteY0" fmla="*/ 0 h 3249800"/>
              <a:gd name="connsiteX1" fmla="*/ 12192000 w 12192000"/>
              <a:gd name="connsiteY1" fmla="*/ 533400 h 3249800"/>
              <a:gd name="connsiteX2" fmla="*/ 12192000 w 12192000"/>
              <a:gd name="connsiteY2" fmla="*/ 3249800 h 3249800"/>
              <a:gd name="connsiteX3" fmla="*/ 0 w 12192000"/>
              <a:gd name="connsiteY3" fmla="*/ 3249800 h 3249800"/>
              <a:gd name="connsiteX4" fmla="*/ 0 w 12192000"/>
              <a:gd name="connsiteY4" fmla="*/ 0 h 3249800"/>
              <a:gd name="connsiteX0" fmla="*/ 0 w 12192000"/>
              <a:gd name="connsiteY0" fmla="*/ 0 h 3249800"/>
              <a:gd name="connsiteX1" fmla="*/ 12192000 w 12192000"/>
              <a:gd name="connsiteY1" fmla="*/ 533400 h 3249800"/>
              <a:gd name="connsiteX2" fmla="*/ 12192000 w 12192000"/>
              <a:gd name="connsiteY2" fmla="*/ 3249800 h 3249800"/>
              <a:gd name="connsiteX3" fmla="*/ 19050 w 12192000"/>
              <a:gd name="connsiteY3" fmla="*/ 1687700 h 3249800"/>
              <a:gd name="connsiteX4" fmla="*/ 0 w 12192000"/>
              <a:gd name="connsiteY4" fmla="*/ 0 h 3249800"/>
              <a:gd name="connsiteX0" fmla="*/ 0 w 12230100"/>
              <a:gd name="connsiteY0" fmla="*/ 0 h 4583300"/>
              <a:gd name="connsiteX1" fmla="*/ 12192000 w 12230100"/>
              <a:gd name="connsiteY1" fmla="*/ 533400 h 4583300"/>
              <a:gd name="connsiteX2" fmla="*/ 12230100 w 12230100"/>
              <a:gd name="connsiteY2" fmla="*/ 4583300 h 4583300"/>
              <a:gd name="connsiteX3" fmla="*/ 19050 w 12230100"/>
              <a:gd name="connsiteY3" fmla="*/ 1687700 h 4583300"/>
              <a:gd name="connsiteX4" fmla="*/ 0 w 12230100"/>
              <a:gd name="connsiteY4" fmla="*/ 0 h 4583300"/>
              <a:gd name="connsiteX0" fmla="*/ 0 w 12230100"/>
              <a:gd name="connsiteY0" fmla="*/ 0 h 4583300"/>
              <a:gd name="connsiteX1" fmla="*/ 12211050 w 12230100"/>
              <a:gd name="connsiteY1" fmla="*/ 2019300 h 4583300"/>
              <a:gd name="connsiteX2" fmla="*/ 12230100 w 12230100"/>
              <a:gd name="connsiteY2" fmla="*/ 4583300 h 4583300"/>
              <a:gd name="connsiteX3" fmla="*/ 19050 w 12230100"/>
              <a:gd name="connsiteY3" fmla="*/ 1687700 h 4583300"/>
              <a:gd name="connsiteX4" fmla="*/ 0 w 12230100"/>
              <a:gd name="connsiteY4" fmla="*/ 0 h 4583300"/>
              <a:gd name="connsiteX0" fmla="*/ 0 w 12249150"/>
              <a:gd name="connsiteY0" fmla="*/ 0 h 4068950"/>
              <a:gd name="connsiteX1" fmla="*/ 12211050 w 12249150"/>
              <a:gd name="connsiteY1" fmla="*/ 2019300 h 4068950"/>
              <a:gd name="connsiteX2" fmla="*/ 12249150 w 12249150"/>
              <a:gd name="connsiteY2" fmla="*/ 4068950 h 4068950"/>
              <a:gd name="connsiteX3" fmla="*/ 19050 w 12249150"/>
              <a:gd name="connsiteY3" fmla="*/ 1687700 h 4068950"/>
              <a:gd name="connsiteX4" fmla="*/ 0 w 12249150"/>
              <a:gd name="connsiteY4" fmla="*/ 0 h 4068950"/>
              <a:gd name="connsiteX0" fmla="*/ 0 w 12249150"/>
              <a:gd name="connsiteY0" fmla="*/ 0 h 4068950"/>
              <a:gd name="connsiteX1" fmla="*/ 12211050 w 12249150"/>
              <a:gd name="connsiteY1" fmla="*/ 2019300 h 4068950"/>
              <a:gd name="connsiteX2" fmla="*/ 12249150 w 12249150"/>
              <a:gd name="connsiteY2" fmla="*/ 4068950 h 4068950"/>
              <a:gd name="connsiteX3" fmla="*/ 19050 w 12249150"/>
              <a:gd name="connsiteY3" fmla="*/ 1687700 h 4068950"/>
              <a:gd name="connsiteX4" fmla="*/ 0 w 12249150"/>
              <a:gd name="connsiteY4" fmla="*/ 0 h 4068950"/>
              <a:gd name="connsiteX0" fmla="*/ 0 w 12249150"/>
              <a:gd name="connsiteY0" fmla="*/ 0 h 3935600"/>
              <a:gd name="connsiteX1" fmla="*/ 12211050 w 12249150"/>
              <a:gd name="connsiteY1" fmla="*/ 188595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49150"/>
              <a:gd name="connsiteY0" fmla="*/ 0 h 3935600"/>
              <a:gd name="connsiteX1" fmla="*/ 12249150 w 12249150"/>
              <a:gd name="connsiteY1" fmla="*/ 142875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68200"/>
              <a:gd name="connsiteY0" fmla="*/ 0 h 3935600"/>
              <a:gd name="connsiteX1" fmla="*/ 12268200 w 12268200"/>
              <a:gd name="connsiteY1" fmla="*/ 1104900 h 3935600"/>
              <a:gd name="connsiteX2" fmla="*/ 12249150 w 12268200"/>
              <a:gd name="connsiteY2" fmla="*/ 3935600 h 3935600"/>
              <a:gd name="connsiteX3" fmla="*/ 19050 w 12268200"/>
              <a:gd name="connsiteY3" fmla="*/ 1554350 h 3935600"/>
              <a:gd name="connsiteX4" fmla="*/ 0 w 12268200"/>
              <a:gd name="connsiteY4" fmla="*/ 0 h 3935600"/>
              <a:gd name="connsiteX0" fmla="*/ 0 w 12249150"/>
              <a:gd name="connsiteY0" fmla="*/ 0 h 3935600"/>
              <a:gd name="connsiteX1" fmla="*/ 12237720 w 12249150"/>
              <a:gd name="connsiteY1" fmla="*/ 108966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49150"/>
              <a:gd name="connsiteY0" fmla="*/ 0 h 3935600"/>
              <a:gd name="connsiteX1" fmla="*/ 12237720 w 12249150"/>
              <a:gd name="connsiteY1" fmla="*/ 1089660 h 3935600"/>
              <a:gd name="connsiteX2" fmla="*/ 12249150 w 12249150"/>
              <a:gd name="connsiteY2" fmla="*/ 3935600 h 3935600"/>
              <a:gd name="connsiteX3" fmla="*/ 44450 w 12249150"/>
              <a:gd name="connsiteY3" fmla="*/ 1554350 h 3935600"/>
              <a:gd name="connsiteX4" fmla="*/ 0 w 12249150"/>
              <a:gd name="connsiteY4" fmla="*/ 0 h 3935600"/>
              <a:gd name="connsiteX0" fmla="*/ 0 w 12217400"/>
              <a:gd name="connsiteY0" fmla="*/ 0 h 3922900"/>
              <a:gd name="connsiteX1" fmla="*/ 12205970 w 12217400"/>
              <a:gd name="connsiteY1" fmla="*/ 1076960 h 3922900"/>
              <a:gd name="connsiteX2" fmla="*/ 12217400 w 12217400"/>
              <a:gd name="connsiteY2" fmla="*/ 3922900 h 3922900"/>
              <a:gd name="connsiteX3" fmla="*/ 12700 w 12217400"/>
              <a:gd name="connsiteY3" fmla="*/ 1541650 h 3922900"/>
              <a:gd name="connsiteX4" fmla="*/ 0 w 12217400"/>
              <a:gd name="connsiteY4" fmla="*/ 0 h 3922900"/>
              <a:gd name="connsiteX0" fmla="*/ 0 w 12217400"/>
              <a:gd name="connsiteY0" fmla="*/ 0 h 3922900"/>
              <a:gd name="connsiteX1" fmla="*/ 12205970 w 12217400"/>
              <a:gd name="connsiteY1" fmla="*/ 1076960 h 3922900"/>
              <a:gd name="connsiteX2" fmla="*/ 12217400 w 12217400"/>
              <a:gd name="connsiteY2" fmla="*/ 3922900 h 3922900"/>
              <a:gd name="connsiteX3" fmla="*/ 6350 w 12217400"/>
              <a:gd name="connsiteY3" fmla="*/ 1541650 h 3922900"/>
              <a:gd name="connsiteX4" fmla="*/ 0 w 12217400"/>
              <a:gd name="connsiteY4" fmla="*/ 0 h 392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3922900">
                <a:moveTo>
                  <a:pt x="0" y="0"/>
                </a:moveTo>
                <a:lnTo>
                  <a:pt x="12205970" y="1076960"/>
                </a:lnTo>
                <a:lnTo>
                  <a:pt x="12217400" y="3922900"/>
                </a:lnTo>
                <a:lnTo>
                  <a:pt x="6350" y="1541650"/>
                </a:lnTo>
                <a:cubicBezTo>
                  <a:pt x="4233" y="1027767"/>
                  <a:pt x="2117" y="513883"/>
                  <a:pt x="0" y="0"/>
                </a:cubicBezTo>
                <a:close/>
              </a:path>
            </a:pathLst>
          </a:custGeom>
          <a:solidFill>
            <a:schemeClr val="tx2">
              <a:lumMod val="75000"/>
              <a:alpha val="57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lIns="68580" tIns="34290" rIns="68580" bIns="34290" rtlCol="0" anchor="ctr"/>
          <a:lstStyle/>
          <a:p>
            <a:pPr algn="ctr"/>
            <a:endParaRPr lang="zh-CN" altLang="en-US" dirty="0">
              <a:cs typeface="+mn-ea"/>
              <a:sym typeface="+mn-lt"/>
            </a:endParaRPr>
          </a:p>
        </p:txBody>
      </p:sp>
      <p:sp>
        <p:nvSpPr>
          <p:cNvPr id="3" name="矩形 16"/>
          <p:cNvSpPr/>
          <p:nvPr/>
        </p:nvSpPr>
        <p:spPr>
          <a:xfrm>
            <a:off x="-6341" y="1259679"/>
            <a:ext cx="9150341" cy="1978844"/>
          </a:xfrm>
          <a:custGeom>
            <a:avLst/>
            <a:gdLst>
              <a:gd name="connsiteX0" fmla="*/ 0 w 12192305"/>
              <a:gd name="connsiteY0" fmla="*/ 0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0 w 12192305"/>
              <a:gd name="connsiteY4" fmla="*/ 0 h 1487838"/>
              <a:gd name="connsiteX0" fmla="*/ 15499 w 12192305"/>
              <a:gd name="connsiteY0" fmla="*/ 433952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15499 w 12192305"/>
              <a:gd name="connsiteY4" fmla="*/ 433952 h 1487838"/>
              <a:gd name="connsiteX0" fmla="*/ 7879 w 12192305"/>
              <a:gd name="connsiteY0" fmla="*/ 426332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7879 w 12192305"/>
              <a:gd name="connsiteY4" fmla="*/ 426332 h 1487838"/>
              <a:gd name="connsiteX0" fmla="*/ 361 w 12200027"/>
              <a:gd name="connsiteY0" fmla="*/ 426332 h 1487838"/>
              <a:gd name="connsiteX1" fmla="*/ 12200027 w 12200027"/>
              <a:gd name="connsiteY1" fmla="*/ 0 h 1487838"/>
              <a:gd name="connsiteX2" fmla="*/ 12200027 w 12200027"/>
              <a:gd name="connsiteY2" fmla="*/ 1487838 h 1487838"/>
              <a:gd name="connsiteX3" fmla="*/ 7722 w 12200027"/>
              <a:gd name="connsiteY3" fmla="*/ 1487838 h 1487838"/>
              <a:gd name="connsiteX4" fmla="*/ 361 w 12200027"/>
              <a:gd name="connsiteY4" fmla="*/ 426332 h 1487838"/>
              <a:gd name="connsiteX0" fmla="*/ 361 w 12200027"/>
              <a:gd name="connsiteY0" fmla="*/ 433952 h 1487838"/>
              <a:gd name="connsiteX1" fmla="*/ 12200027 w 12200027"/>
              <a:gd name="connsiteY1" fmla="*/ 0 h 1487838"/>
              <a:gd name="connsiteX2" fmla="*/ 12200027 w 12200027"/>
              <a:gd name="connsiteY2" fmla="*/ 1487838 h 1487838"/>
              <a:gd name="connsiteX3" fmla="*/ 7722 w 12200027"/>
              <a:gd name="connsiteY3" fmla="*/ 1487838 h 1487838"/>
              <a:gd name="connsiteX4" fmla="*/ 361 w 12200027"/>
              <a:gd name="connsiteY4" fmla="*/ 433952 h 1487838"/>
              <a:gd name="connsiteX0" fmla="*/ 790 w 12192836"/>
              <a:gd name="connsiteY0" fmla="*/ 426332 h 1487838"/>
              <a:gd name="connsiteX1" fmla="*/ 12192836 w 12192836"/>
              <a:gd name="connsiteY1" fmla="*/ 0 h 1487838"/>
              <a:gd name="connsiteX2" fmla="*/ 12192836 w 12192836"/>
              <a:gd name="connsiteY2" fmla="*/ 1487838 h 1487838"/>
              <a:gd name="connsiteX3" fmla="*/ 531 w 12192836"/>
              <a:gd name="connsiteY3" fmla="*/ 1487838 h 1487838"/>
              <a:gd name="connsiteX4" fmla="*/ 790 w 12192836"/>
              <a:gd name="connsiteY4" fmla="*/ 426332 h 1487838"/>
              <a:gd name="connsiteX0" fmla="*/ 790 w 12200456"/>
              <a:gd name="connsiteY0" fmla="*/ 1767452 h 2828958"/>
              <a:gd name="connsiteX1" fmla="*/ 12200456 w 12200456"/>
              <a:gd name="connsiteY1" fmla="*/ 0 h 2828958"/>
              <a:gd name="connsiteX2" fmla="*/ 12192836 w 12200456"/>
              <a:gd name="connsiteY2" fmla="*/ 2828958 h 2828958"/>
              <a:gd name="connsiteX3" fmla="*/ 531 w 12200456"/>
              <a:gd name="connsiteY3" fmla="*/ 2828958 h 2828958"/>
              <a:gd name="connsiteX4" fmla="*/ 790 w 12200456"/>
              <a:gd name="connsiteY4" fmla="*/ 1767452 h 2828958"/>
              <a:gd name="connsiteX0" fmla="*/ 790 w 12200456"/>
              <a:gd name="connsiteY0" fmla="*/ 1767452 h 2828958"/>
              <a:gd name="connsiteX1" fmla="*/ 12200456 w 12200456"/>
              <a:gd name="connsiteY1" fmla="*/ 0 h 2828958"/>
              <a:gd name="connsiteX2" fmla="*/ 12200456 w 12200456"/>
              <a:gd name="connsiteY2" fmla="*/ 1312578 h 2828958"/>
              <a:gd name="connsiteX3" fmla="*/ 531 w 12200456"/>
              <a:gd name="connsiteY3" fmla="*/ 2828958 h 2828958"/>
              <a:gd name="connsiteX4" fmla="*/ 790 w 12200456"/>
              <a:gd name="connsiteY4" fmla="*/ 1767452 h 2828958"/>
              <a:gd name="connsiteX0" fmla="*/ 790 w 12200456"/>
              <a:gd name="connsiteY0" fmla="*/ 1767452 h 2828958"/>
              <a:gd name="connsiteX1" fmla="*/ 12200456 w 12200456"/>
              <a:gd name="connsiteY1" fmla="*/ 0 h 2828958"/>
              <a:gd name="connsiteX2" fmla="*/ 12200456 w 12200456"/>
              <a:gd name="connsiteY2" fmla="*/ 1445928 h 2828958"/>
              <a:gd name="connsiteX3" fmla="*/ 531 w 12200456"/>
              <a:gd name="connsiteY3" fmla="*/ 2828958 h 2828958"/>
              <a:gd name="connsiteX4" fmla="*/ 790 w 12200456"/>
              <a:gd name="connsiteY4" fmla="*/ 1767452 h 2828958"/>
              <a:gd name="connsiteX0" fmla="*/ 116 w 12199782"/>
              <a:gd name="connsiteY0" fmla="*/ 1767452 h 2619408"/>
              <a:gd name="connsiteX1" fmla="*/ 12199782 w 12199782"/>
              <a:gd name="connsiteY1" fmla="*/ 0 h 2619408"/>
              <a:gd name="connsiteX2" fmla="*/ 12199782 w 12199782"/>
              <a:gd name="connsiteY2" fmla="*/ 1445928 h 2619408"/>
              <a:gd name="connsiteX3" fmla="*/ 37957 w 12199782"/>
              <a:gd name="connsiteY3" fmla="*/ 2619408 h 2619408"/>
              <a:gd name="connsiteX4" fmla="*/ 116 w 12199782"/>
              <a:gd name="connsiteY4" fmla="*/ 1767452 h 2619408"/>
              <a:gd name="connsiteX0" fmla="*/ 116 w 12199782"/>
              <a:gd name="connsiteY0" fmla="*/ 1615052 h 2619408"/>
              <a:gd name="connsiteX1" fmla="*/ 12199782 w 12199782"/>
              <a:gd name="connsiteY1" fmla="*/ 0 h 2619408"/>
              <a:gd name="connsiteX2" fmla="*/ 12199782 w 12199782"/>
              <a:gd name="connsiteY2" fmla="*/ 1445928 h 2619408"/>
              <a:gd name="connsiteX3" fmla="*/ 37957 w 12199782"/>
              <a:gd name="connsiteY3" fmla="*/ 2619408 h 2619408"/>
              <a:gd name="connsiteX4" fmla="*/ 116 w 12199782"/>
              <a:gd name="connsiteY4" fmla="*/ 1615052 h 2619408"/>
              <a:gd name="connsiteX0" fmla="*/ 789 w 12200455"/>
              <a:gd name="connsiteY0" fmla="*/ 1615052 h 2638458"/>
              <a:gd name="connsiteX1" fmla="*/ 12200455 w 12200455"/>
              <a:gd name="connsiteY1" fmla="*/ 0 h 2638458"/>
              <a:gd name="connsiteX2" fmla="*/ 12200455 w 12200455"/>
              <a:gd name="connsiteY2" fmla="*/ 1445928 h 2638458"/>
              <a:gd name="connsiteX3" fmla="*/ 530 w 12200455"/>
              <a:gd name="connsiteY3" fmla="*/ 2638458 h 2638458"/>
              <a:gd name="connsiteX4" fmla="*/ 789 w 12200455"/>
              <a:gd name="connsiteY4" fmla="*/ 1615052 h 2638458"/>
              <a:gd name="connsiteX0" fmla="*/ 789 w 12200455"/>
              <a:gd name="connsiteY0" fmla="*/ 1615052 h 2638458"/>
              <a:gd name="connsiteX1" fmla="*/ 12200455 w 12200455"/>
              <a:gd name="connsiteY1" fmla="*/ 0 h 2638458"/>
              <a:gd name="connsiteX2" fmla="*/ 12200455 w 12200455"/>
              <a:gd name="connsiteY2" fmla="*/ 1792770 h 2638458"/>
              <a:gd name="connsiteX3" fmla="*/ 530 w 12200455"/>
              <a:gd name="connsiteY3" fmla="*/ 2638458 h 2638458"/>
              <a:gd name="connsiteX4" fmla="*/ 789 w 12200455"/>
              <a:gd name="connsiteY4" fmla="*/ 1615052 h 2638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0455" h="2638458">
                <a:moveTo>
                  <a:pt x="789" y="1615052"/>
                </a:moveTo>
                <a:lnTo>
                  <a:pt x="12200455" y="0"/>
                </a:lnTo>
                <a:lnTo>
                  <a:pt x="12200455" y="1792770"/>
                </a:lnTo>
                <a:lnTo>
                  <a:pt x="530" y="2638458"/>
                </a:lnTo>
                <a:cubicBezTo>
                  <a:pt x="3156" y="2284623"/>
                  <a:pt x="-1837" y="1968887"/>
                  <a:pt x="789" y="1615052"/>
                </a:cubicBezTo>
                <a:close/>
              </a:path>
            </a:pathLst>
          </a:custGeom>
          <a:solidFill>
            <a:schemeClr val="tx2">
              <a:lumMod val="50000"/>
              <a:alpha val="72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 name="矩形 13"/>
          <p:cNvSpPr/>
          <p:nvPr/>
        </p:nvSpPr>
        <p:spPr>
          <a:xfrm>
            <a:off x="-6340" y="1631106"/>
            <a:ext cx="9149944" cy="1235990"/>
          </a:xfrm>
          <a:custGeom>
            <a:avLst/>
            <a:gdLst>
              <a:gd name="connsiteX0" fmla="*/ 0 w 12192000"/>
              <a:gd name="connsiteY0" fmla="*/ 0 h 790413"/>
              <a:gd name="connsiteX1" fmla="*/ 12192000 w 12192000"/>
              <a:gd name="connsiteY1" fmla="*/ 0 h 790413"/>
              <a:gd name="connsiteX2" fmla="*/ 12192000 w 12192000"/>
              <a:gd name="connsiteY2" fmla="*/ 790413 h 790413"/>
              <a:gd name="connsiteX3" fmla="*/ 0 w 12192000"/>
              <a:gd name="connsiteY3" fmla="*/ 790413 h 790413"/>
              <a:gd name="connsiteX4" fmla="*/ 0 w 12192000"/>
              <a:gd name="connsiteY4" fmla="*/ 0 h 790413"/>
              <a:gd name="connsiteX0" fmla="*/ 0 w 12195175"/>
              <a:gd name="connsiteY0" fmla="*/ 609600 h 1400013"/>
              <a:gd name="connsiteX1" fmla="*/ 12195175 w 12195175"/>
              <a:gd name="connsiteY1" fmla="*/ 0 h 1400013"/>
              <a:gd name="connsiteX2" fmla="*/ 12192000 w 12195175"/>
              <a:gd name="connsiteY2" fmla="*/ 1400013 h 1400013"/>
              <a:gd name="connsiteX3" fmla="*/ 0 w 12195175"/>
              <a:gd name="connsiteY3" fmla="*/ 1400013 h 1400013"/>
              <a:gd name="connsiteX4" fmla="*/ 0 w 12195175"/>
              <a:gd name="connsiteY4" fmla="*/ 609600 h 1400013"/>
              <a:gd name="connsiteX0" fmla="*/ 0 w 12192305"/>
              <a:gd name="connsiteY0" fmla="*/ 609600 h 1400013"/>
              <a:gd name="connsiteX1" fmla="*/ 12192000 w 12192305"/>
              <a:gd name="connsiteY1" fmla="*/ 0 h 1400013"/>
              <a:gd name="connsiteX2" fmla="*/ 12192000 w 12192305"/>
              <a:gd name="connsiteY2" fmla="*/ 1400013 h 1400013"/>
              <a:gd name="connsiteX3" fmla="*/ 0 w 12192305"/>
              <a:gd name="connsiteY3" fmla="*/ 1400013 h 1400013"/>
              <a:gd name="connsiteX4" fmla="*/ 0 w 12192305"/>
              <a:gd name="connsiteY4" fmla="*/ 609600 h 1400013"/>
              <a:gd name="connsiteX0" fmla="*/ 0 w 12192305"/>
              <a:gd name="connsiteY0" fmla="*/ 609600 h 1400013"/>
              <a:gd name="connsiteX1" fmla="*/ 12192000 w 12192305"/>
              <a:gd name="connsiteY1" fmla="*/ 0 h 1400013"/>
              <a:gd name="connsiteX2" fmla="*/ 12192000 w 12192305"/>
              <a:gd name="connsiteY2" fmla="*/ 1400013 h 1400013"/>
              <a:gd name="connsiteX3" fmla="*/ 0 w 12192305"/>
              <a:gd name="connsiteY3" fmla="*/ 1400013 h 1400013"/>
              <a:gd name="connsiteX4" fmla="*/ 0 w 12192305"/>
              <a:gd name="connsiteY4" fmla="*/ 609600 h 1400013"/>
              <a:gd name="connsiteX0" fmla="*/ 0 w 12192305"/>
              <a:gd name="connsiteY0" fmla="*/ 857573 h 1647986"/>
              <a:gd name="connsiteX1" fmla="*/ 12192000 w 12192305"/>
              <a:gd name="connsiteY1" fmla="*/ 0 h 1647986"/>
              <a:gd name="connsiteX2" fmla="*/ 12192000 w 12192305"/>
              <a:gd name="connsiteY2" fmla="*/ 1647986 h 1647986"/>
              <a:gd name="connsiteX3" fmla="*/ 0 w 12192305"/>
              <a:gd name="connsiteY3" fmla="*/ 1647986 h 1647986"/>
              <a:gd name="connsiteX4" fmla="*/ 0 w 12192305"/>
              <a:gd name="connsiteY4" fmla="*/ 857573 h 1647986"/>
              <a:gd name="connsiteX0" fmla="*/ 0 w 12199700"/>
              <a:gd name="connsiteY0" fmla="*/ 857573 h 1647986"/>
              <a:gd name="connsiteX1" fmla="*/ 12192000 w 12199700"/>
              <a:gd name="connsiteY1" fmla="*/ 0 h 1647986"/>
              <a:gd name="connsiteX2" fmla="*/ 12199620 w 12199700"/>
              <a:gd name="connsiteY2" fmla="*/ 1647986 h 1647986"/>
              <a:gd name="connsiteX3" fmla="*/ 0 w 12199700"/>
              <a:gd name="connsiteY3" fmla="*/ 1647986 h 1647986"/>
              <a:gd name="connsiteX4" fmla="*/ 0 w 12199700"/>
              <a:gd name="connsiteY4" fmla="*/ 857573 h 1647986"/>
              <a:gd name="connsiteX0" fmla="*/ 0 w 12199925"/>
              <a:gd name="connsiteY0" fmla="*/ 857573 h 1647986"/>
              <a:gd name="connsiteX1" fmla="*/ 12199620 w 12199925"/>
              <a:gd name="connsiteY1" fmla="*/ 0 h 1647986"/>
              <a:gd name="connsiteX2" fmla="*/ 12199620 w 12199925"/>
              <a:gd name="connsiteY2" fmla="*/ 1647986 h 1647986"/>
              <a:gd name="connsiteX3" fmla="*/ 0 w 12199925"/>
              <a:gd name="connsiteY3" fmla="*/ 1647986 h 1647986"/>
              <a:gd name="connsiteX4" fmla="*/ 0 w 12199925"/>
              <a:gd name="connsiteY4" fmla="*/ 857573 h 1647986"/>
              <a:gd name="connsiteX0" fmla="*/ 14515 w 12199925"/>
              <a:gd name="connsiteY0" fmla="*/ 567287 h 1647986"/>
              <a:gd name="connsiteX1" fmla="*/ 12199620 w 12199925"/>
              <a:gd name="connsiteY1" fmla="*/ 0 h 1647986"/>
              <a:gd name="connsiteX2" fmla="*/ 12199620 w 12199925"/>
              <a:gd name="connsiteY2" fmla="*/ 1647986 h 1647986"/>
              <a:gd name="connsiteX3" fmla="*/ 0 w 12199925"/>
              <a:gd name="connsiteY3" fmla="*/ 1647986 h 1647986"/>
              <a:gd name="connsiteX4" fmla="*/ 14515 w 12199925"/>
              <a:gd name="connsiteY4" fmla="*/ 567287 h 1647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9925" h="1647986">
                <a:moveTo>
                  <a:pt x="14515" y="567287"/>
                </a:moveTo>
                <a:lnTo>
                  <a:pt x="12199620" y="0"/>
                </a:lnTo>
                <a:cubicBezTo>
                  <a:pt x="12198562" y="466671"/>
                  <a:pt x="12200678" y="1181315"/>
                  <a:pt x="12199620" y="1647986"/>
                </a:cubicBezTo>
                <a:lnTo>
                  <a:pt x="0" y="1647986"/>
                </a:lnTo>
                <a:lnTo>
                  <a:pt x="14515" y="567287"/>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5" name="文本框 1"/>
          <p:cNvSpPr txBox="1"/>
          <p:nvPr/>
        </p:nvSpPr>
        <p:spPr>
          <a:xfrm>
            <a:off x="2171701" y="2069482"/>
            <a:ext cx="4793861" cy="623248"/>
          </a:xfrm>
          <a:prstGeom prst="rect">
            <a:avLst/>
          </a:prstGeom>
          <a:noFill/>
        </p:spPr>
        <p:txBody>
          <a:bodyPr wrap="square" lIns="68580" tIns="34290" rIns="68580" bIns="34290" rtlCol="0">
            <a:spAutoFit/>
          </a:bodyPr>
          <a:lstStyle/>
          <a:p>
            <a:pPr algn="ctr"/>
            <a:r>
              <a:rPr lang="en-US" altLang="zh-CN" sz="3600" b="1" dirty="0">
                <a:solidFill>
                  <a:schemeClr val="bg1"/>
                </a:solidFill>
                <a:latin typeface="微软雅黑" panose="020B0503020204020204" pitchFamily="34" charset="-122"/>
                <a:ea typeface="微软雅黑" panose="020B0503020204020204" pitchFamily="34" charset="-122"/>
                <a:cs typeface="+mn-ea"/>
                <a:sym typeface="+mn-lt"/>
              </a:rPr>
              <a:t>Conclusion</a:t>
            </a:r>
            <a:endParaRPr lang="zh-CN" altLang="en-US" sz="36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nvGrpSpPr>
          <p:cNvPr id="6" name="组合 5"/>
          <p:cNvGrpSpPr/>
          <p:nvPr/>
        </p:nvGrpSpPr>
        <p:grpSpPr>
          <a:xfrm>
            <a:off x="307235" y="3774798"/>
            <a:ext cx="1457578" cy="1458966"/>
            <a:chOff x="307235" y="3561056"/>
            <a:chExt cx="1457578" cy="1458966"/>
          </a:xfrm>
        </p:grpSpPr>
        <p:sp>
          <p:nvSpPr>
            <p:cNvPr id="7" name="椭圆 1"/>
            <p:cNvSpPr>
              <a:spLocks noChangeArrowheads="1"/>
            </p:cNvSpPr>
            <p:nvPr/>
          </p:nvSpPr>
          <p:spPr bwMode="auto">
            <a:xfrm>
              <a:off x="307235" y="3561056"/>
              <a:ext cx="1457578" cy="1458966"/>
            </a:xfrm>
            <a:prstGeom prst="ellipse">
              <a:avLst/>
            </a:prstGeom>
            <a:solidFill>
              <a:schemeClr val="tx2">
                <a:lumMod val="75000"/>
              </a:schemeClr>
            </a:solidFill>
            <a:ln w="9525">
              <a:noFill/>
              <a:bevel/>
              <a:headEnd/>
              <a:tailEnd/>
            </a:ln>
          </p:spPr>
          <p:txBody>
            <a:bodyPr lIns="68589" tIns="34295" rIns="68589" bIns="34295" anchor="ctr"/>
            <a:lstStyle/>
            <a:p>
              <a:pPr algn="ctr" eaLnBrk="1" hangingPunct="1">
                <a:buFont typeface="Arial" pitchFamily="34" charset="0"/>
                <a:buNone/>
              </a:pPr>
              <a:endParaRPr lang="zh-CN" altLang="zh-CN">
                <a:latin typeface="宋体" pitchFamily="2" charset="-122"/>
                <a:sym typeface="宋体" pitchFamily="2" charset="-122"/>
              </a:endParaRPr>
            </a:p>
          </p:txBody>
        </p:sp>
        <p:sp>
          <p:nvSpPr>
            <p:cNvPr id="8" name="文本框 17"/>
            <p:cNvSpPr>
              <a:spLocks noChangeArrowheads="1"/>
            </p:cNvSpPr>
            <p:nvPr/>
          </p:nvSpPr>
          <p:spPr bwMode="auto">
            <a:xfrm>
              <a:off x="307235" y="4040466"/>
              <a:ext cx="1457578" cy="500147"/>
            </a:xfrm>
            <a:prstGeom prst="rect">
              <a:avLst/>
            </a:prstGeom>
            <a:noFill/>
            <a:ln w="9525">
              <a:noFill/>
              <a:miter lim="800000"/>
              <a:headEnd/>
              <a:tailEnd/>
            </a:ln>
          </p:spPr>
          <p:txBody>
            <a:bodyPr wrap="square" lIns="68589" tIns="34295" rIns="68589" bIns="34295">
              <a:spAutoFit/>
            </a:bodyPr>
            <a:lstStyle/>
            <a:p>
              <a:pPr algn="ctr" eaLnBrk="1" hangingPunct="1">
                <a:buFont typeface="Arial" pitchFamily="34" charset="0"/>
                <a:buNone/>
              </a:pPr>
              <a:r>
                <a:rPr lang="en-US" altLang="zh-CN" sz="2800" b="1" dirty="0">
                  <a:solidFill>
                    <a:schemeClr val="bg1"/>
                  </a:solidFill>
                  <a:latin typeface="Adobe Gothic Std B" pitchFamily="34" charset="-128"/>
                  <a:ea typeface="Adobe Gothic Std B" pitchFamily="34" charset="-128"/>
                </a:rPr>
                <a:t>PART  4</a:t>
              </a:r>
              <a:endParaRPr lang="zh-CN" sz="2800" dirty="0">
                <a:solidFill>
                  <a:schemeClr val="bg1"/>
                </a:solidFill>
                <a:latin typeface="Adobe Gothic Std B" pitchFamily="34" charset="-128"/>
              </a:endParaRPr>
            </a:p>
          </p:txBody>
        </p:sp>
      </p:grpSp>
    </p:spTree>
    <p:extLst>
      <p:ext uri="{BB962C8B-B14F-4D97-AF65-F5344CB8AC3E}">
        <p14:creationId xmlns:p14="http://schemas.microsoft.com/office/powerpoint/2010/main" val="131937457"/>
      </p:ext>
    </p:extLst>
  </p:cSld>
  <p:clrMapOvr>
    <a:masterClrMapping/>
  </p:clrMapOvr>
  <mc:AlternateContent xmlns:mc="http://schemas.openxmlformats.org/markup-compatibility/2006">
    <mc:Choice xmlns:p14="http://schemas.microsoft.com/office/powerpoint/2010/main" Requires="p14">
      <p:transition spd="slow" p14:dur="20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Scale>
                                      <p:cBhvr>
                                        <p:cTn id="7"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6"/>
                                        </p:tgtEl>
                                        <p:attrNameLst>
                                          <p:attrName>ppt_x</p:attrName>
                                          <p:attrName>ppt_y</p:attrName>
                                        </p:attrNameLst>
                                      </p:cBhvr>
                                    </p:animMotion>
                                    <p:animEffect transition="in" filter="fade">
                                      <p:cBhvr>
                                        <p:cTn id="9" dur="1000"/>
                                        <p:tgtEl>
                                          <p:spTgt spid="6"/>
                                        </p:tgtEl>
                                      </p:cBhvr>
                                    </p:animEffect>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2"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8"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0-#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 presetClass="entr" presetSubtype="2"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1+#ppt_w/2"/>
                                          </p:val>
                                        </p:tav>
                                        <p:tav tm="100000">
                                          <p:val>
                                            <p:strVal val="#ppt_x"/>
                                          </p:val>
                                        </p:tav>
                                      </p:tavLst>
                                    </p:anim>
                                    <p:anim calcmode="lin" valueType="num">
                                      <p:cBhvr additive="base">
                                        <p:cTn id="29"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683568" y="481236"/>
            <a:ext cx="2592288" cy="400110"/>
          </a:xfrm>
          <a:prstGeom prst="rect">
            <a:avLst/>
          </a:prstGeom>
          <a:noFill/>
          <a:ln w="9525">
            <a:noFill/>
            <a:miter lim="800000"/>
            <a:headEnd/>
            <a:tailEnd/>
          </a:ln>
        </p:spPr>
        <p:txBody>
          <a:bodyPr wrap="square">
            <a:spAutoFit/>
          </a:bodyPr>
          <a:lstStyle/>
          <a:p>
            <a:pPr lvl="0">
              <a:defRPr/>
            </a:pPr>
            <a:r>
              <a:rPr lang="en-US" altLang="zh-CN" sz="2000" b="1" kern="0" dirty="0">
                <a:solidFill>
                  <a:schemeClr val="tx2">
                    <a:lumMod val="75000"/>
                  </a:schemeClr>
                </a:solidFill>
                <a:latin typeface="微软雅黑" pitchFamily="34" charset="-122"/>
                <a:ea typeface="微软雅黑" pitchFamily="34" charset="-122"/>
              </a:rPr>
              <a:t>Conclusion </a:t>
            </a:r>
            <a:endParaRPr lang="zh-CN" altLang="en-US" sz="2000" b="1" kern="0" dirty="0">
              <a:solidFill>
                <a:schemeClr val="tx2">
                  <a:lumMod val="75000"/>
                </a:schemeClr>
              </a:solidFill>
              <a:latin typeface="微软雅黑" pitchFamily="34" charset="-122"/>
              <a:ea typeface="微软雅黑" pitchFamily="34" charset="-122"/>
            </a:endParaRPr>
          </a:p>
        </p:txBody>
      </p:sp>
      <p:sp>
        <p:nvSpPr>
          <p:cNvPr id="3" name="矩形 2"/>
          <p:cNvSpPr/>
          <p:nvPr/>
        </p:nvSpPr>
        <p:spPr>
          <a:xfrm>
            <a:off x="251520" y="391475"/>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
          <p:cNvSpPr/>
          <p:nvPr/>
        </p:nvSpPr>
        <p:spPr>
          <a:xfrm>
            <a:off x="435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3" name="图片 12" descr="图形用户界面, 文本, 应用程序&#10;&#10;描述已自动生成">
            <a:extLst>
              <a:ext uri="{FF2B5EF4-FFF2-40B4-BE49-F238E27FC236}">
                <a16:creationId xmlns:a16="http://schemas.microsoft.com/office/drawing/2014/main" id="{953CA8BD-0C9B-BA85-97E8-551A8F97E5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798075"/>
            <a:ext cx="7347888" cy="2074310"/>
          </a:xfrm>
          <a:prstGeom prst="rect">
            <a:avLst/>
          </a:prstGeom>
        </p:spPr>
      </p:pic>
      <p:pic>
        <p:nvPicPr>
          <p:cNvPr id="15" name="图片 14" descr="文本&#10;&#10;描述已自动生成">
            <a:extLst>
              <a:ext uri="{FF2B5EF4-FFF2-40B4-BE49-F238E27FC236}">
                <a16:creationId xmlns:a16="http://schemas.microsoft.com/office/drawing/2014/main" id="{C9ADAF82-D5CB-24A8-D167-019880376B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0541" y="3571126"/>
            <a:ext cx="7347888" cy="1811419"/>
          </a:xfrm>
          <a:prstGeom prst="rect">
            <a:avLst/>
          </a:prstGeom>
        </p:spPr>
      </p:pic>
      <p:sp>
        <p:nvSpPr>
          <p:cNvPr id="16" name="箭头: 下 15">
            <a:extLst>
              <a:ext uri="{FF2B5EF4-FFF2-40B4-BE49-F238E27FC236}">
                <a16:creationId xmlns:a16="http://schemas.microsoft.com/office/drawing/2014/main" id="{7FE32F43-A0F8-89A6-BB59-92798BA136B0}"/>
              </a:ext>
            </a:extLst>
          </p:cNvPr>
          <p:cNvSpPr/>
          <p:nvPr/>
        </p:nvSpPr>
        <p:spPr>
          <a:xfrm>
            <a:off x="3995936" y="2929508"/>
            <a:ext cx="504056" cy="432048"/>
          </a:xfrm>
          <a:prstGeom prst="down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35C46557-1D4E-F6DB-E43B-6738475614D5}"/>
              </a:ext>
            </a:extLst>
          </p:cNvPr>
          <p:cNvSpPr txBox="1"/>
          <p:nvPr/>
        </p:nvSpPr>
        <p:spPr>
          <a:xfrm>
            <a:off x="2627784" y="321913"/>
            <a:ext cx="4572000" cy="523220"/>
          </a:xfrm>
          <a:prstGeom prst="rect">
            <a:avLst/>
          </a:prstGeom>
          <a:noFill/>
        </p:spPr>
        <p:txBody>
          <a:bodyPr wrap="square">
            <a:spAutoFit/>
          </a:bodyPr>
          <a:lstStyle/>
          <a:p>
            <a:pPr algn="ctr"/>
            <a:r>
              <a:rPr lang="en-US" altLang="zh-CN" sz="2800" b="0" cap="none" spc="0" dirty="0">
                <a:ln w="0"/>
                <a:solidFill>
                  <a:schemeClr val="tx1"/>
                </a:solidFill>
                <a:effectLst>
                  <a:outerShdw blurRad="38100" dist="19050" dir="2700000" algn="tl" rotWithShape="0">
                    <a:schemeClr val="dk1">
                      <a:alpha val="40000"/>
                    </a:schemeClr>
                  </a:outerShdw>
                </a:effectLst>
              </a:rPr>
              <a:t>55 entries in total</a:t>
            </a:r>
            <a:endParaRPr lang="zh-CN" alt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96422009"/>
      </p:ext>
    </p:extLst>
  </p:cSld>
  <p:clrMapOvr>
    <a:masterClrMapping/>
  </p:clrMapOvr>
  <mc:AlternateContent xmlns:mc="http://schemas.openxmlformats.org/markup-compatibility/2006">
    <mc:Choice xmlns:p14="http://schemas.microsoft.com/office/powerpoint/2010/main" Requires="p14">
      <p:transition spd="slow" p14:dur="20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3999" cy="5715000"/>
          </a:xfrm>
          <a:prstGeom prst="rect">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rtlCol="0" anchor="ctr"/>
          <a:lstStyle/>
          <a:p>
            <a:pPr algn="ctr"/>
            <a:endParaRPr lang="zh-CN" altLang="en-US"/>
          </a:p>
        </p:txBody>
      </p:sp>
      <p:sp>
        <p:nvSpPr>
          <p:cNvPr id="3" name="矩形 2"/>
          <p:cNvSpPr/>
          <p:nvPr/>
        </p:nvSpPr>
        <p:spPr>
          <a:xfrm>
            <a:off x="1835696" y="2462878"/>
            <a:ext cx="5255124" cy="1361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prstTxWarp prst="textPlain">
              <a:avLst/>
            </a:prstTxWarp>
          </a:bodyPr>
          <a:lstStyle/>
          <a:p>
            <a:pPr algn="ctr">
              <a:defRPr/>
            </a:pPr>
            <a:r>
              <a:rPr lang="en-US" altLang="zh-CN" sz="10300" dirty="0">
                <a:solidFill>
                  <a:schemeClr val="bg1"/>
                </a:solidFill>
                <a:latin typeface="Impact" panose="020B0806030902050204" pitchFamily="34" charset="0"/>
                <a:ea typeface="HanWangWCL10" panose="02020500000000000000" pitchFamily="18" charset="-120"/>
              </a:rPr>
              <a:t>THANKS</a:t>
            </a:r>
            <a:endParaRPr lang="zh-CN" altLang="en-US" sz="10300" dirty="0">
              <a:solidFill>
                <a:schemeClr val="bg1"/>
              </a:solidFill>
              <a:latin typeface="Impact" panose="020B0806030902050204" pitchFamily="34" charset="0"/>
              <a:ea typeface="HanWangWCL10" panose="02020500000000000000" pitchFamily="18" charset="-120"/>
            </a:endParaRPr>
          </a:p>
        </p:txBody>
      </p:sp>
      <p:cxnSp>
        <p:nvCxnSpPr>
          <p:cNvPr id="5" name="直接连接符 4"/>
          <p:cNvCxnSpPr/>
          <p:nvPr/>
        </p:nvCxnSpPr>
        <p:spPr>
          <a:xfrm>
            <a:off x="3536007" y="4325186"/>
            <a:ext cx="55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3328914" y="3383758"/>
            <a:ext cx="263208" cy="438099"/>
          </a:xfrm>
          <a:prstGeom prst="rect">
            <a:avLst/>
          </a:prstGeom>
        </p:spPr>
        <p:txBody>
          <a:bodyPr wrap="none" lIns="98581" tIns="49291" rIns="98581" bIns="49291">
            <a:spAutoFit/>
          </a:bodyPr>
          <a:lstStyle/>
          <a:p>
            <a:pPr>
              <a:defRPr/>
            </a:pPr>
            <a:r>
              <a:rPr lang="en-US" altLang="zh-CN" sz="2200">
                <a:solidFill>
                  <a:schemeClr val="tx1">
                    <a:lumMod val="50000"/>
                    <a:lumOff val="50000"/>
                  </a:schemeClr>
                </a:solidFill>
              </a:rPr>
              <a:t> </a:t>
            </a:r>
            <a:endParaRPr lang="zh-CN" altLang="en-US" sz="2200">
              <a:solidFill>
                <a:schemeClr val="tx1">
                  <a:lumMod val="50000"/>
                  <a:lumOff val="50000"/>
                </a:schemeClr>
              </a:solidFill>
            </a:endParaRPr>
          </a:p>
        </p:txBody>
      </p:sp>
    </p:spTree>
    <p:extLst>
      <p:ext uri="{BB962C8B-B14F-4D97-AF65-F5344CB8AC3E}">
        <p14:creationId xmlns:p14="http://schemas.microsoft.com/office/powerpoint/2010/main" val="3329142939"/>
      </p:ext>
    </p:extLst>
  </p:cSld>
  <p:clrMapOvr>
    <a:masterClrMapping/>
  </p:clrMapOvr>
  <mc:AlternateContent xmlns:mc="http://schemas.openxmlformats.org/markup-compatibility/2006">
    <mc:Choice xmlns:p14="http://schemas.microsoft.com/office/powerpoint/2010/main" Requires="p14">
      <p:transition spd="slow" p14:dur="20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750"/>
                                        <p:tgtEl>
                                          <p:spTgt spid="5"/>
                                        </p:tgtEl>
                                      </p:cBhvr>
                                    </p:animEffect>
                                  </p:childTnLst>
                                </p:cTn>
                              </p:par>
                            </p:childTnLst>
                          </p:cTn>
                        </p:par>
                        <p:par>
                          <p:cTn id="8" fill="hold">
                            <p:stCondLst>
                              <p:cond delay="750"/>
                            </p:stCondLst>
                            <p:childTnLst>
                              <p:par>
                                <p:cTn id="9" presetID="22" presetClass="entr" presetSubtype="2"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391475"/>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
          <p:cNvSpPr/>
          <p:nvPr/>
        </p:nvSpPr>
        <p:spPr>
          <a:xfrm>
            <a:off x="435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TextBox 1">
            <a:extLst>
              <a:ext uri="{FF2B5EF4-FFF2-40B4-BE49-F238E27FC236}">
                <a16:creationId xmlns:a16="http://schemas.microsoft.com/office/drawing/2014/main" id="{1B8DC06C-2087-009C-B0C4-B9DE9E61E717}"/>
              </a:ext>
            </a:extLst>
          </p:cNvPr>
          <p:cNvSpPr txBox="1"/>
          <p:nvPr/>
        </p:nvSpPr>
        <p:spPr>
          <a:xfrm>
            <a:off x="1743919" y="1285466"/>
            <a:ext cx="4665434" cy="11416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8" name="TextBox 14">
            <a:extLst>
              <a:ext uri="{FF2B5EF4-FFF2-40B4-BE49-F238E27FC236}">
                <a16:creationId xmlns:a16="http://schemas.microsoft.com/office/drawing/2014/main" id="{766BA144-457F-DA49-3136-C2D36D26ADCC}"/>
              </a:ext>
            </a:extLst>
          </p:cNvPr>
          <p:cNvSpPr txBox="1">
            <a:spLocks noChangeArrowheads="1"/>
          </p:cNvSpPr>
          <p:nvPr/>
        </p:nvSpPr>
        <p:spPr bwMode="auto">
          <a:xfrm>
            <a:off x="683568" y="481236"/>
            <a:ext cx="3156912" cy="400110"/>
          </a:xfrm>
          <a:prstGeom prst="rect">
            <a:avLst/>
          </a:prstGeom>
          <a:noFill/>
          <a:ln w="9525">
            <a:noFill/>
            <a:miter lim="800000"/>
            <a:headEnd/>
            <a:tailEnd/>
          </a:ln>
        </p:spPr>
        <p:txBody>
          <a:bodyPr wrap="square" lIns="91440" tIns="45720" rIns="91440" bIns="45720" anchor="t">
            <a:spAutoFit/>
          </a:bodyPr>
          <a:lstStyle/>
          <a:p>
            <a:r>
              <a:rPr lang="en-US" altLang="zh-CN" sz="2000" b="1" kern="0">
                <a:solidFill>
                  <a:schemeClr val="tx2">
                    <a:lumMod val="75000"/>
                  </a:schemeClr>
                </a:solidFill>
                <a:latin typeface="微软雅黑"/>
                <a:ea typeface="微软雅黑"/>
              </a:rPr>
              <a:t>Missing Value</a:t>
            </a:r>
            <a:endParaRPr lang="en-US" altLang="zh-CN" sz="2000" b="1" kern="0">
              <a:solidFill>
                <a:schemeClr val="tx2">
                  <a:lumMod val="75000"/>
                </a:schemeClr>
              </a:solidFill>
              <a:latin typeface="微软雅黑" pitchFamily="34" charset="-122"/>
              <a:ea typeface="微软雅黑" pitchFamily="34" charset="-122"/>
            </a:endParaRPr>
          </a:p>
        </p:txBody>
      </p:sp>
      <p:pic>
        <p:nvPicPr>
          <p:cNvPr id="19" name="Picture 18" descr="A graph of missing values&#10;&#10;Description automatically generated">
            <a:extLst>
              <a:ext uri="{FF2B5EF4-FFF2-40B4-BE49-F238E27FC236}">
                <a16:creationId xmlns:a16="http://schemas.microsoft.com/office/drawing/2014/main" id="{8133EAD7-12C9-D3A4-8F3E-A9479E1C6EBC}"/>
              </a:ext>
            </a:extLst>
          </p:cNvPr>
          <p:cNvPicPr>
            <a:picLocks noChangeAspect="1"/>
          </p:cNvPicPr>
          <p:nvPr/>
        </p:nvPicPr>
        <p:blipFill>
          <a:blip r:embed="rId3"/>
          <a:stretch>
            <a:fillRect/>
          </a:stretch>
        </p:blipFill>
        <p:spPr>
          <a:xfrm>
            <a:off x="329359" y="1283657"/>
            <a:ext cx="4100740" cy="2913420"/>
          </a:xfrm>
          <a:prstGeom prst="rect">
            <a:avLst/>
          </a:prstGeom>
        </p:spPr>
      </p:pic>
      <p:pic>
        <p:nvPicPr>
          <p:cNvPr id="20" name="Picture 19" descr="A graph of a number of values&#10;&#10;Description automatically generated">
            <a:extLst>
              <a:ext uri="{FF2B5EF4-FFF2-40B4-BE49-F238E27FC236}">
                <a16:creationId xmlns:a16="http://schemas.microsoft.com/office/drawing/2014/main" id="{4673B581-59D6-B569-6E62-B2850573A6E2}"/>
              </a:ext>
            </a:extLst>
          </p:cNvPr>
          <p:cNvPicPr>
            <a:picLocks noChangeAspect="1"/>
          </p:cNvPicPr>
          <p:nvPr/>
        </p:nvPicPr>
        <p:blipFill rotWithShape="1">
          <a:blip r:embed="rId4"/>
          <a:srcRect t="1495" r="-133" b="187"/>
          <a:stretch/>
        </p:blipFill>
        <p:spPr>
          <a:xfrm>
            <a:off x="4698612" y="1328092"/>
            <a:ext cx="4117094" cy="2862736"/>
          </a:xfrm>
          <a:prstGeom prst="rect">
            <a:avLst/>
          </a:prstGeom>
        </p:spPr>
      </p:pic>
    </p:spTree>
    <p:extLst>
      <p:ext uri="{BB962C8B-B14F-4D97-AF65-F5344CB8AC3E}">
        <p14:creationId xmlns:p14="http://schemas.microsoft.com/office/powerpoint/2010/main" val="4016888485"/>
      </p:ext>
    </p:extLst>
  </p:cSld>
  <p:clrMapOvr>
    <a:masterClrMapping/>
  </p:clrMapOvr>
  <mc:AlternateContent xmlns:mc="http://schemas.openxmlformats.org/markup-compatibility/2006">
    <mc:Choice xmlns:p14="http://schemas.microsoft.com/office/powerpoint/2010/main" Requires="p14">
      <p:transition spd="slow" p14:dur="20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left)">
                                      <p:cBhvr>
                                        <p:cTn id="1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391475"/>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
          <p:cNvSpPr/>
          <p:nvPr/>
        </p:nvSpPr>
        <p:spPr>
          <a:xfrm>
            <a:off x="435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TextBox 1">
            <a:extLst>
              <a:ext uri="{FF2B5EF4-FFF2-40B4-BE49-F238E27FC236}">
                <a16:creationId xmlns:a16="http://schemas.microsoft.com/office/drawing/2014/main" id="{1B8DC06C-2087-009C-B0C4-B9DE9E61E717}"/>
              </a:ext>
            </a:extLst>
          </p:cNvPr>
          <p:cNvSpPr txBox="1"/>
          <p:nvPr/>
        </p:nvSpPr>
        <p:spPr>
          <a:xfrm>
            <a:off x="1743919" y="1285466"/>
            <a:ext cx="4665434" cy="11416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8" name="TextBox 14">
            <a:extLst>
              <a:ext uri="{FF2B5EF4-FFF2-40B4-BE49-F238E27FC236}">
                <a16:creationId xmlns:a16="http://schemas.microsoft.com/office/drawing/2014/main" id="{766BA144-457F-DA49-3136-C2D36D26ADCC}"/>
              </a:ext>
            </a:extLst>
          </p:cNvPr>
          <p:cNvSpPr txBox="1">
            <a:spLocks noChangeArrowheads="1"/>
          </p:cNvSpPr>
          <p:nvPr/>
        </p:nvSpPr>
        <p:spPr bwMode="auto">
          <a:xfrm>
            <a:off x="683568" y="481236"/>
            <a:ext cx="4884354" cy="707886"/>
          </a:xfrm>
          <a:prstGeom prst="rect">
            <a:avLst/>
          </a:prstGeom>
          <a:noFill/>
          <a:ln w="9525">
            <a:noFill/>
            <a:miter lim="800000"/>
            <a:headEnd/>
            <a:tailEnd/>
          </a:ln>
        </p:spPr>
        <p:txBody>
          <a:bodyPr wrap="square" lIns="91440" tIns="45720" rIns="91440" bIns="45720" anchor="t">
            <a:spAutoFit/>
          </a:bodyPr>
          <a:lstStyle/>
          <a:p>
            <a:r>
              <a:rPr lang="en-US" sz="2000" b="1" kern="0">
                <a:solidFill>
                  <a:schemeClr val="tx2">
                    <a:lumMod val="75000"/>
                  </a:schemeClr>
                </a:solidFill>
                <a:latin typeface="微软雅黑"/>
                <a:ea typeface="微软雅黑"/>
                <a:cs typeface="Times New Roman"/>
              </a:rPr>
              <a:t>Categorical columns attribute</a:t>
            </a:r>
            <a:endParaRPr lang="en-US"/>
          </a:p>
          <a:p>
            <a:endParaRPr lang="en-US" altLang="zh-CN" sz="2000" b="1" kern="0">
              <a:solidFill>
                <a:schemeClr val="tx2">
                  <a:lumMod val="75000"/>
                </a:schemeClr>
              </a:solidFill>
              <a:latin typeface="微软雅黑" pitchFamily="34" charset="-122"/>
              <a:ea typeface="微软雅黑" pitchFamily="34" charset="-122"/>
            </a:endParaRPr>
          </a:p>
        </p:txBody>
      </p:sp>
      <p:pic>
        <p:nvPicPr>
          <p:cNvPr id="5" name="Picture 4" descr="A group of blue and white bars&#10;&#10;Description automatically generated">
            <a:extLst>
              <a:ext uri="{FF2B5EF4-FFF2-40B4-BE49-F238E27FC236}">
                <a16:creationId xmlns:a16="http://schemas.microsoft.com/office/drawing/2014/main" id="{0E51E46C-8CD1-005C-93FC-34613ED88D78}"/>
              </a:ext>
            </a:extLst>
          </p:cNvPr>
          <p:cNvPicPr>
            <a:picLocks noChangeAspect="1"/>
          </p:cNvPicPr>
          <p:nvPr/>
        </p:nvPicPr>
        <p:blipFill>
          <a:blip r:embed="rId3"/>
          <a:stretch>
            <a:fillRect/>
          </a:stretch>
        </p:blipFill>
        <p:spPr>
          <a:xfrm>
            <a:off x="400200" y="1149759"/>
            <a:ext cx="4525789" cy="3824085"/>
          </a:xfrm>
          <a:prstGeom prst="rect">
            <a:avLst/>
          </a:prstGeom>
        </p:spPr>
      </p:pic>
      <p:pic>
        <p:nvPicPr>
          <p:cNvPr id="6" name="Picture 5" descr="A screenshot of a graph&#10;&#10;Description automatically generated">
            <a:extLst>
              <a:ext uri="{FF2B5EF4-FFF2-40B4-BE49-F238E27FC236}">
                <a16:creationId xmlns:a16="http://schemas.microsoft.com/office/drawing/2014/main" id="{007E7C5F-4D7C-0925-07EF-F9FC148533BF}"/>
              </a:ext>
            </a:extLst>
          </p:cNvPr>
          <p:cNvPicPr>
            <a:picLocks noChangeAspect="1"/>
          </p:cNvPicPr>
          <p:nvPr/>
        </p:nvPicPr>
        <p:blipFill>
          <a:blip r:embed="rId4"/>
          <a:stretch>
            <a:fillRect/>
          </a:stretch>
        </p:blipFill>
        <p:spPr>
          <a:xfrm>
            <a:off x="4825068" y="1535915"/>
            <a:ext cx="4318714" cy="2839298"/>
          </a:xfrm>
          <a:prstGeom prst="rect">
            <a:avLst/>
          </a:prstGeom>
        </p:spPr>
      </p:pic>
    </p:spTree>
    <p:extLst>
      <p:ext uri="{BB962C8B-B14F-4D97-AF65-F5344CB8AC3E}">
        <p14:creationId xmlns:p14="http://schemas.microsoft.com/office/powerpoint/2010/main" val="3742269716"/>
      </p:ext>
    </p:extLst>
  </p:cSld>
  <p:clrMapOvr>
    <a:masterClrMapping/>
  </p:clrMapOvr>
  <mc:AlternateContent xmlns:mc="http://schemas.openxmlformats.org/markup-compatibility/2006">
    <mc:Choice xmlns:p14="http://schemas.microsoft.com/office/powerpoint/2010/main" Requires="p14">
      <p:transition spd="slow" p14:dur="20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left)">
                                      <p:cBhvr>
                                        <p:cTn id="1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7"/>
          <p:cNvSpPr/>
          <p:nvPr/>
        </p:nvSpPr>
        <p:spPr>
          <a:xfrm>
            <a:off x="-4763" y="1129308"/>
            <a:ext cx="9163050" cy="2942175"/>
          </a:xfrm>
          <a:custGeom>
            <a:avLst/>
            <a:gdLst>
              <a:gd name="connsiteX0" fmla="*/ 0 w 12192000"/>
              <a:gd name="connsiteY0" fmla="*/ 0 h 2716400"/>
              <a:gd name="connsiteX1" fmla="*/ 12192000 w 12192000"/>
              <a:gd name="connsiteY1" fmla="*/ 0 h 2716400"/>
              <a:gd name="connsiteX2" fmla="*/ 12192000 w 12192000"/>
              <a:gd name="connsiteY2" fmla="*/ 2716400 h 2716400"/>
              <a:gd name="connsiteX3" fmla="*/ 0 w 12192000"/>
              <a:gd name="connsiteY3" fmla="*/ 2716400 h 2716400"/>
              <a:gd name="connsiteX4" fmla="*/ 0 w 12192000"/>
              <a:gd name="connsiteY4" fmla="*/ 0 h 2716400"/>
              <a:gd name="connsiteX0" fmla="*/ 0 w 12192000"/>
              <a:gd name="connsiteY0" fmla="*/ 0 h 3249800"/>
              <a:gd name="connsiteX1" fmla="*/ 12192000 w 12192000"/>
              <a:gd name="connsiteY1" fmla="*/ 533400 h 3249800"/>
              <a:gd name="connsiteX2" fmla="*/ 12192000 w 12192000"/>
              <a:gd name="connsiteY2" fmla="*/ 3249800 h 3249800"/>
              <a:gd name="connsiteX3" fmla="*/ 0 w 12192000"/>
              <a:gd name="connsiteY3" fmla="*/ 3249800 h 3249800"/>
              <a:gd name="connsiteX4" fmla="*/ 0 w 12192000"/>
              <a:gd name="connsiteY4" fmla="*/ 0 h 3249800"/>
              <a:gd name="connsiteX0" fmla="*/ 0 w 12192000"/>
              <a:gd name="connsiteY0" fmla="*/ 0 h 3249800"/>
              <a:gd name="connsiteX1" fmla="*/ 12192000 w 12192000"/>
              <a:gd name="connsiteY1" fmla="*/ 533400 h 3249800"/>
              <a:gd name="connsiteX2" fmla="*/ 12192000 w 12192000"/>
              <a:gd name="connsiteY2" fmla="*/ 3249800 h 3249800"/>
              <a:gd name="connsiteX3" fmla="*/ 19050 w 12192000"/>
              <a:gd name="connsiteY3" fmla="*/ 1687700 h 3249800"/>
              <a:gd name="connsiteX4" fmla="*/ 0 w 12192000"/>
              <a:gd name="connsiteY4" fmla="*/ 0 h 3249800"/>
              <a:gd name="connsiteX0" fmla="*/ 0 w 12230100"/>
              <a:gd name="connsiteY0" fmla="*/ 0 h 4583300"/>
              <a:gd name="connsiteX1" fmla="*/ 12192000 w 12230100"/>
              <a:gd name="connsiteY1" fmla="*/ 533400 h 4583300"/>
              <a:gd name="connsiteX2" fmla="*/ 12230100 w 12230100"/>
              <a:gd name="connsiteY2" fmla="*/ 4583300 h 4583300"/>
              <a:gd name="connsiteX3" fmla="*/ 19050 w 12230100"/>
              <a:gd name="connsiteY3" fmla="*/ 1687700 h 4583300"/>
              <a:gd name="connsiteX4" fmla="*/ 0 w 12230100"/>
              <a:gd name="connsiteY4" fmla="*/ 0 h 4583300"/>
              <a:gd name="connsiteX0" fmla="*/ 0 w 12230100"/>
              <a:gd name="connsiteY0" fmla="*/ 0 h 4583300"/>
              <a:gd name="connsiteX1" fmla="*/ 12211050 w 12230100"/>
              <a:gd name="connsiteY1" fmla="*/ 2019300 h 4583300"/>
              <a:gd name="connsiteX2" fmla="*/ 12230100 w 12230100"/>
              <a:gd name="connsiteY2" fmla="*/ 4583300 h 4583300"/>
              <a:gd name="connsiteX3" fmla="*/ 19050 w 12230100"/>
              <a:gd name="connsiteY3" fmla="*/ 1687700 h 4583300"/>
              <a:gd name="connsiteX4" fmla="*/ 0 w 12230100"/>
              <a:gd name="connsiteY4" fmla="*/ 0 h 4583300"/>
              <a:gd name="connsiteX0" fmla="*/ 0 w 12249150"/>
              <a:gd name="connsiteY0" fmla="*/ 0 h 4068950"/>
              <a:gd name="connsiteX1" fmla="*/ 12211050 w 12249150"/>
              <a:gd name="connsiteY1" fmla="*/ 2019300 h 4068950"/>
              <a:gd name="connsiteX2" fmla="*/ 12249150 w 12249150"/>
              <a:gd name="connsiteY2" fmla="*/ 4068950 h 4068950"/>
              <a:gd name="connsiteX3" fmla="*/ 19050 w 12249150"/>
              <a:gd name="connsiteY3" fmla="*/ 1687700 h 4068950"/>
              <a:gd name="connsiteX4" fmla="*/ 0 w 12249150"/>
              <a:gd name="connsiteY4" fmla="*/ 0 h 4068950"/>
              <a:gd name="connsiteX0" fmla="*/ 0 w 12249150"/>
              <a:gd name="connsiteY0" fmla="*/ 0 h 4068950"/>
              <a:gd name="connsiteX1" fmla="*/ 12211050 w 12249150"/>
              <a:gd name="connsiteY1" fmla="*/ 2019300 h 4068950"/>
              <a:gd name="connsiteX2" fmla="*/ 12249150 w 12249150"/>
              <a:gd name="connsiteY2" fmla="*/ 4068950 h 4068950"/>
              <a:gd name="connsiteX3" fmla="*/ 19050 w 12249150"/>
              <a:gd name="connsiteY3" fmla="*/ 1687700 h 4068950"/>
              <a:gd name="connsiteX4" fmla="*/ 0 w 12249150"/>
              <a:gd name="connsiteY4" fmla="*/ 0 h 4068950"/>
              <a:gd name="connsiteX0" fmla="*/ 0 w 12249150"/>
              <a:gd name="connsiteY0" fmla="*/ 0 h 3935600"/>
              <a:gd name="connsiteX1" fmla="*/ 12211050 w 12249150"/>
              <a:gd name="connsiteY1" fmla="*/ 188595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49150"/>
              <a:gd name="connsiteY0" fmla="*/ 0 h 3935600"/>
              <a:gd name="connsiteX1" fmla="*/ 12249150 w 12249150"/>
              <a:gd name="connsiteY1" fmla="*/ 142875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68200"/>
              <a:gd name="connsiteY0" fmla="*/ 0 h 3935600"/>
              <a:gd name="connsiteX1" fmla="*/ 12268200 w 12268200"/>
              <a:gd name="connsiteY1" fmla="*/ 1104900 h 3935600"/>
              <a:gd name="connsiteX2" fmla="*/ 12249150 w 12268200"/>
              <a:gd name="connsiteY2" fmla="*/ 3935600 h 3935600"/>
              <a:gd name="connsiteX3" fmla="*/ 19050 w 12268200"/>
              <a:gd name="connsiteY3" fmla="*/ 1554350 h 3935600"/>
              <a:gd name="connsiteX4" fmla="*/ 0 w 12268200"/>
              <a:gd name="connsiteY4" fmla="*/ 0 h 3935600"/>
              <a:gd name="connsiteX0" fmla="*/ 0 w 12249150"/>
              <a:gd name="connsiteY0" fmla="*/ 0 h 3935600"/>
              <a:gd name="connsiteX1" fmla="*/ 12237720 w 12249150"/>
              <a:gd name="connsiteY1" fmla="*/ 108966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49150"/>
              <a:gd name="connsiteY0" fmla="*/ 0 h 3935600"/>
              <a:gd name="connsiteX1" fmla="*/ 12237720 w 12249150"/>
              <a:gd name="connsiteY1" fmla="*/ 1089660 h 3935600"/>
              <a:gd name="connsiteX2" fmla="*/ 12249150 w 12249150"/>
              <a:gd name="connsiteY2" fmla="*/ 3935600 h 3935600"/>
              <a:gd name="connsiteX3" fmla="*/ 44450 w 12249150"/>
              <a:gd name="connsiteY3" fmla="*/ 1554350 h 3935600"/>
              <a:gd name="connsiteX4" fmla="*/ 0 w 12249150"/>
              <a:gd name="connsiteY4" fmla="*/ 0 h 3935600"/>
              <a:gd name="connsiteX0" fmla="*/ 0 w 12217400"/>
              <a:gd name="connsiteY0" fmla="*/ 0 h 3922900"/>
              <a:gd name="connsiteX1" fmla="*/ 12205970 w 12217400"/>
              <a:gd name="connsiteY1" fmla="*/ 1076960 h 3922900"/>
              <a:gd name="connsiteX2" fmla="*/ 12217400 w 12217400"/>
              <a:gd name="connsiteY2" fmla="*/ 3922900 h 3922900"/>
              <a:gd name="connsiteX3" fmla="*/ 12700 w 12217400"/>
              <a:gd name="connsiteY3" fmla="*/ 1541650 h 3922900"/>
              <a:gd name="connsiteX4" fmla="*/ 0 w 12217400"/>
              <a:gd name="connsiteY4" fmla="*/ 0 h 3922900"/>
              <a:gd name="connsiteX0" fmla="*/ 0 w 12217400"/>
              <a:gd name="connsiteY0" fmla="*/ 0 h 3922900"/>
              <a:gd name="connsiteX1" fmla="*/ 12205970 w 12217400"/>
              <a:gd name="connsiteY1" fmla="*/ 1076960 h 3922900"/>
              <a:gd name="connsiteX2" fmla="*/ 12217400 w 12217400"/>
              <a:gd name="connsiteY2" fmla="*/ 3922900 h 3922900"/>
              <a:gd name="connsiteX3" fmla="*/ 6350 w 12217400"/>
              <a:gd name="connsiteY3" fmla="*/ 1541650 h 3922900"/>
              <a:gd name="connsiteX4" fmla="*/ 0 w 12217400"/>
              <a:gd name="connsiteY4" fmla="*/ 0 h 392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3922900">
                <a:moveTo>
                  <a:pt x="0" y="0"/>
                </a:moveTo>
                <a:lnTo>
                  <a:pt x="12205970" y="1076960"/>
                </a:lnTo>
                <a:lnTo>
                  <a:pt x="12217400" y="3922900"/>
                </a:lnTo>
                <a:lnTo>
                  <a:pt x="6350" y="1541650"/>
                </a:lnTo>
                <a:cubicBezTo>
                  <a:pt x="4233" y="1027767"/>
                  <a:pt x="2117" y="513883"/>
                  <a:pt x="0" y="0"/>
                </a:cubicBezTo>
                <a:close/>
              </a:path>
            </a:pathLst>
          </a:custGeom>
          <a:solidFill>
            <a:schemeClr val="tx2">
              <a:lumMod val="75000"/>
              <a:alpha val="57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lIns="68580" tIns="34290" rIns="68580" bIns="34290" rtlCol="0" anchor="ctr"/>
          <a:lstStyle/>
          <a:p>
            <a:pPr algn="ctr"/>
            <a:endParaRPr lang="zh-CN" altLang="en-US" dirty="0">
              <a:cs typeface="+mn-ea"/>
              <a:sym typeface="+mn-lt"/>
            </a:endParaRPr>
          </a:p>
        </p:txBody>
      </p:sp>
      <p:sp>
        <p:nvSpPr>
          <p:cNvPr id="3" name="矩形 16"/>
          <p:cNvSpPr/>
          <p:nvPr/>
        </p:nvSpPr>
        <p:spPr>
          <a:xfrm>
            <a:off x="-6341" y="1259679"/>
            <a:ext cx="9150341" cy="1978844"/>
          </a:xfrm>
          <a:custGeom>
            <a:avLst/>
            <a:gdLst>
              <a:gd name="connsiteX0" fmla="*/ 0 w 12192305"/>
              <a:gd name="connsiteY0" fmla="*/ 0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0 w 12192305"/>
              <a:gd name="connsiteY4" fmla="*/ 0 h 1487838"/>
              <a:gd name="connsiteX0" fmla="*/ 15499 w 12192305"/>
              <a:gd name="connsiteY0" fmla="*/ 433952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15499 w 12192305"/>
              <a:gd name="connsiteY4" fmla="*/ 433952 h 1487838"/>
              <a:gd name="connsiteX0" fmla="*/ 7879 w 12192305"/>
              <a:gd name="connsiteY0" fmla="*/ 426332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7879 w 12192305"/>
              <a:gd name="connsiteY4" fmla="*/ 426332 h 1487838"/>
              <a:gd name="connsiteX0" fmla="*/ 361 w 12200027"/>
              <a:gd name="connsiteY0" fmla="*/ 426332 h 1487838"/>
              <a:gd name="connsiteX1" fmla="*/ 12200027 w 12200027"/>
              <a:gd name="connsiteY1" fmla="*/ 0 h 1487838"/>
              <a:gd name="connsiteX2" fmla="*/ 12200027 w 12200027"/>
              <a:gd name="connsiteY2" fmla="*/ 1487838 h 1487838"/>
              <a:gd name="connsiteX3" fmla="*/ 7722 w 12200027"/>
              <a:gd name="connsiteY3" fmla="*/ 1487838 h 1487838"/>
              <a:gd name="connsiteX4" fmla="*/ 361 w 12200027"/>
              <a:gd name="connsiteY4" fmla="*/ 426332 h 1487838"/>
              <a:gd name="connsiteX0" fmla="*/ 361 w 12200027"/>
              <a:gd name="connsiteY0" fmla="*/ 433952 h 1487838"/>
              <a:gd name="connsiteX1" fmla="*/ 12200027 w 12200027"/>
              <a:gd name="connsiteY1" fmla="*/ 0 h 1487838"/>
              <a:gd name="connsiteX2" fmla="*/ 12200027 w 12200027"/>
              <a:gd name="connsiteY2" fmla="*/ 1487838 h 1487838"/>
              <a:gd name="connsiteX3" fmla="*/ 7722 w 12200027"/>
              <a:gd name="connsiteY3" fmla="*/ 1487838 h 1487838"/>
              <a:gd name="connsiteX4" fmla="*/ 361 w 12200027"/>
              <a:gd name="connsiteY4" fmla="*/ 433952 h 1487838"/>
              <a:gd name="connsiteX0" fmla="*/ 790 w 12192836"/>
              <a:gd name="connsiteY0" fmla="*/ 426332 h 1487838"/>
              <a:gd name="connsiteX1" fmla="*/ 12192836 w 12192836"/>
              <a:gd name="connsiteY1" fmla="*/ 0 h 1487838"/>
              <a:gd name="connsiteX2" fmla="*/ 12192836 w 12192836"/>
              <a:gd name="connsiteY2" fmla="*/ 1487838 h 1487838"/>
              <a:gd name="connsiteX3" fmla="*/ 531 w 12192836"/>
              <a:gd name="connsiteY3" fmla="*/ 1487838 h 1487838"/>
              <a:gd name="connsiteX4" fmla="*/ 790 w 12192836"/>
              <a:gd name="connsiteY4" fmla="*/ 426332 h 1487838"/>
              <a:gd name="connsiteX0" fmla="*/ 790 w 12200456"/>
              <a:gd name="connsiteY0" fmla="*/ 1767452 h 2828958"/>
              <a:gd name="connsiteX1" fmla="*/ 12200456 w 12200456"/>
              <a:gd name="connsiteY1" fmla="*/ 0 h 2828958"/>
              <a:gd name="connsiteX2" fmla="*/ 12192836 w 12200456"/>
              <a:gd name="connsiteY2" fmla="*/ 2828958 h 2828958"/>
              <a:gd name="connsiteX3" fmla="*/ 531 w 12200456"/>
              <a:gd name="connsiteY3" fmla="*/ 2828958 h 2828958"/>
              <a:gd name="connsiteX4" fmla="*/ 790 w 12200456"/>
              <a:gd name="connsiteY4" fmla="*/ 1767452 h 2828958"/>
              <a:gd name="connsiteX0" fmla="*/ 790 w 12200456"/>
              <a:gd name="connsiteY0" fmla="*/ 1767452 h 2828958"/>
              <a:gd name="connsiteX1" fmla="*/ 12200456 w 12200456"/>
              <a:gd name="connsiteY1" fmla="*/ 0 h 2828958"/>
              <a:gd name="connsiteX2" fmla="*/ 12200456 w 12200456"/>
              <a:gd name="connsiteY2" fmla="*/ 1312578 h 2828958"/>
              <a:gd name="connsiteX3" fmla="*/ 531 w 12200456"/>
              <a:gd name="connsiteY3" fmla="*/ 2828958 h 2828958"/>
              <a:gd name="connsiteX4" fmla="*/ 790 w 12200456"/>
              <a:gd name="connsiteY4" fmla="*/ 1767452 h 2828958"/>
              <a:gd name="connsiteX0" fmla="*/ 790 w 12200456"/>
              <a:gd name="connsiteY0" fmla="*/ 1767452 h 2828958"/>
              <a:gd name="connsiteX1" fmla="*/ 12200456 w 12200456"/>
              <a:gd name="connsiteY1" fmla="*/ 0 h 2828958"/>
              <a:gd name="connsiteX2" fmla="*/ 12200456 w 12200456"/>
              <a:gd name="connsiteY2" fmla="*/ 1445928 h 2828958"/>
              <a:gd name="connsiteX3" fmla="*/ 531 w 12200456"/>
              <a:gd name="connsiteY3" fmla="*/ 2828958 h 2828958"/>
              <a:gd name="connsiteX4" fmla="*/ 790 w 12200456"/>
              <a:gd name="connsiteY4" fmla="*/ 1767452 h 2828958"/>
              <a:gd name="connsiteX0" fmla="*/ 116 w 12199782"/>
              <a:gd name="connsiteY0" fmla="*/ 1767452 h 2619408"/>
              <a:gd name="connsiteX1" fmla="*/ 12199782 w 12199782"/>
              <a:gd name="connsiteY1" fmla="*/ 0 h 2619408"/>
              <a:gd name="connsiteX2" fmla="*/ 12199782 w 12199782"/>
              <a:gd name="connsiteY2" fmla="*/ 1445928 h 2619408"/>
              <a:gd name="connsiteX3" fmla="*/ 37957 w 12199782"/>
              <a:gd name="connsiteY3" fmla="*/ 2619408 h 2619408"/>
              <a:gd name="connsiteX4" fmla="*/ 116 w 12199782"/>
              <a:gd name="connsiteY4" fmla="*/ 1767452 h 2619408"/>
              <a:gd name="connsiteX0" fmla="*/ 116 w 12199782"/>
              <a:gd name="connsiteY0" fmla="*/ 1615052 h 2619408"/>
              <a:gd name="connsiteX1" fmla="*/ 12199782 w 12199782"/>
              <a:gd name="connsiteY1" fmla="*/ 0 h 2619408"/>
              <a:gd name="connsiteX2" fmla="*/ 12199782 w 12199782"/>
              <a:gd name="connsiteY2" fmla="*/ 1445928 h 2619408"/>
              <a:gd name="connsiteX3" fmla="*/ 37957 w 12199782"/>
              <a:gd name="connsiteY3" fmla="*/ 2619408 h 2619408"/>
              <a:gd name="connsiteX4" fmla="*/ 116 w 12199782"/>
              <a:gd name="connsiteY4" fmla="*/ 1615052 h 2619408"/>
              <a:gd name="connsiteX0" fmla="*/ 789 w 12200455"/>
              <a:gd name="connsiteY0" fmla="*/ 1615052 h 2638458"/>
              <a:gd name="connsiteX1" fmla="*/ 12200455 w 12200455"/>
              <a:gd name="connsiteY1" fmla="*/ 0 h 2638458"/>
              <a:gd name="connsiteX2" fmla="*/ 12200455 w 12200455"/>
              <a:gd name="connsiteY2" fmla="*/ 1445928 h 2638458"/>
              <a:gd name="connsiteX3" fmla="*/ 530 w 12200455"/>
              <a:gd name="connsiteY3" fmla="*/ 2638458 h 2638458"/>
              <a:gd name="connsiteX4" fmla="*/ 789 w 12200455"/>
              <a:gd name="connsiteY4" fmla="*/ 1615052 h 2638458"/>
              <a:gd name="connsiteX0" fmla="*/ 789 w 12200455"/>
              <a:gd name="connsiteY0" fmla="*/ 1615052 h 2638458"/>
              <a:gd name="connsiteX1" fmla="*/ 12200455 w 12200455"/>
              <a:gd name="connsiteY1" fmla="*/ 0 h 2638458"/>
              <a:gd name="connsiteX2" fmla="*/ 12200455 w 12200455"/>
              <a:gd name="connsiteY2" fmla="*/ 1792770 h 2638458"/>
              <a:gd name="connsiteX3" fmla="*/ 530 w 12200455"/>
              <a:gd name="connsiteY3" fmla="*/ 2638458 h 2638458"/>
              <a:gd name="connsiteX4" fmla="*/ 789 w 12200455"/>
              <a:gd name="connsiteY4" fmla="*/ 1615052 h 2638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0455" h="2638458">
                <a:moveTo>
                  <a:pt x="789" y="1615052"/>
                </a:moveTo>
                <a:lnTo>
                  <a:pt x="12200455" y="0"/>
                </a:lnTo>
                <a:lnTo>
                  <a:pt x="12200455" y="1792770"/>
                </a:lnTo>
                <a:lnTo>
                  <a:pt x="530" y="2638458"/>
                </a:lnTo>
                <a:cubicBezTo>
                  <a:pt x="3156" y="2284623"/>
                  <a:pt x="-1837" y="1968887"/>
                  <a:pt x="789" y="1615052"/>
                </a:cubicBezTo>
                <a:close/>
              </a:path>
            </a:pathLst>
          </a:custGeom>
          <a:solidFill>
            <a:schemeClr val="tx2">
              <a:lumMod val="50000"/>
              <a:alpha val="72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 name="矩形 13"/>
          <p:cNvSpPr/>
          <p:nvPr/>
        </p:nvSpPr>
        <p:spPr>
          <a:xfrm>
            <a:off x="-6340" y="1631106"/>
            <a:ext cx="9149944" cy="1235990"/>
          </a:xfrm>
          <a:custGeom>
            <a:avLst/>
            <a:gdLst>
              <a:gd name="connsiteX0" fmla="*/ 0 w 12192000"/>
              <a:gd name="connsiteY0" fmla="*/ 0 h 790413"/>
              <a:gd name="connsiteX1" fmla="*/ 12192000 w 12192000"/>
              <a:gd name="connsiteY1" fmla="*/ 0 h 790413"/>
              <a:gd name="connsiteX2" fmla="*/ 12192000 w 12192000"/>
              <a:gd name="connsiteY2" fmla="*/ 790413 h 790413"/>
              <a:gd name="connsiteX3" fmla="*/ 0 w 12192000"/>
              <a:gd name="connsiteY3" fmla="*/ 790413 h 790413"/>
              <a:gd name="connsiteX4" fmla="*/ 0 w 12192000"/>
              <a:gd name="connsiteY4" fmla="*/ 0 h 790413"/>
              <a:gd name="connsiteX0" fmla="*/ 0 w 12195175"/>
              <a:gd name="connsiteY0" fmla="*/ 609600 h 1400013"/>
              <a:gd name="connsiteX1" fmla="*/ 12195175 w 12195175"/>
              <a:gd name="connsiteY1" fmla="*/ 0 h 1400013"/>
              <a:gd name="connsiteX2" fmla="*/ 12192000 w 12195175"/>
              <a:gd name="connsiteY2" fmla="*/ 1400013 h 1400013"/>
              <a:gd name="connsiteX3" fmla="*/ 0 w 12195175"/>
              <a:gd name="connsiteY3" fmla="*/ 1400013 h 1400013"/>
              <a:gd name="connsiteX4" fmla="*/ 0 w 12195175"/>
              <a:gd name="connsiteY4" fmla="*/ 609600 h 1400013"/>
              <a:gd name="connsiteX0" fmla="*/ 0 w 12192305"/>
              <a:gd name="connsiteY0" fmla="*/ 609600 h 1400013"/>
              <a:gd name="connsiteX1" fmla="*/ 12192000 w 12192305"/>
              <a:gd name="connsiteY1" fmla="*/ 0 h 1400013"/>
              <a:gd name="connsiteX2" fmla="*/ 12192000 w 12192305"/>
              <a:gd name="connsiteY2" fmla="*/ 1400013 h 1400013"/>
              <a:gd name="connsiteX3" fmla="*/ 0 w 12192305"/>
              <a:gd name="connsiteY3" fmla="*/ 1400013 h 1400013"/>
              <a:gd name="connsiteX4" fmla="*/ 0 w 12192305"/>
              <a:gd name="connsiteY4" fmla="*/ 609600 h 1400013"/>
              <a:gd name="connsiteX0" fmla="*/ 0 w 12192305"/>
              <a:gd name="connsiteY0" fmla="*/ 609600 h 1400013"/>
              <a:gd name="connsiteX1" fmla="*/ 12192000 w 12192305"/>
              <a:gd name="connsiteY1" fmla="*/ 0 h 1400013"/>
              <a:gd name="connsiteX2" fmla="*/ 12192000 w 12192305"/>
              <a:gd name="connsiteY2" fmla="*/ 1400013 h 1400013"/>
              <a:gd name="connsiteX3" fmla="*/ 0 w 12192305"/>
              <a:gd name="connsiteY3" fmla="*/ 1400013 h 1400013"/>
              <a:gd name="connsiteX4" fmla="*/ 0 w 12192305"/>
              <a:gd name="connsiteY4" fmla="*/ 609600 h 1400013"/>
              <a:gd name="connsiteX0" fmla="*/ 0 w 12192305"/>
              <a:gd name="connsiteY0" fmla="*/ 857573 h 1647986"/>
              <a:gd name="connsiteX1" fmla="*/ 12192000 w 12192305"/>
              <a:gd name="connsiteY1" fmla="*/ 0 h 1647986"/>
              <a:gd name="connsiteX2" fmla="*/ 12192000 w 12192305"/>
              <a:gd name="connsiteY2" fmla="*/ 1647986 h 1647986"/>
              <a:gd name="connsiteX3" fmla="*/ 0 w 12192305"/>
              <a:gd name="connsiteY3" fmla="*/ 1647986 h 1647986"/>
              <a:gd name="connsiteX4" fmla="*/ 0 w 12192305"/>
              <a:gd name="connsiteY4" fmla="*/ 857573 h 1647986"/>
              <a:gd name="connsiteX0" fmla="*/ 0 w 12199700"/>
              <a:gd name="connsiteY0" fmla="*/ 857573 h 1647986"/>
              <a:gd name="connsiteX1" fmla="*/ 12192000 w 12199700"/>
              <a:gd name="connsiteY1" fmla="*/ 0 h 1647986"/>
              <a:gd name="connsiteX2" fmla="*/ 12199620 w 12199700"/>
              <a:gd name="connsiteY2" fmla="*/ 1647986 h 1647986"/>
              <a:gd name="connsiteX3" fmla="*/ 0 w 12199700"/>
              <a:gd name="connsiteY3" fmla="*/ 1647986 h 1647986"/>
              <a:gd name="connsiteX4" fmla="*/ 0 w 12199700"/>
              <a:gd name="connsiteY4" fmla="*/ 857573 h 1647986"/>
              <a:gd name="connsiteX0" fmla="*/ 0 w 12199925"/>
              <a:gd name="connsiteY0" fmla="*/ 857573 h 1647986"/>
              <a:gd name="connsiteX1" fmla="*/ 12199620 w 12199925"/>
              <a:gd name="connsiteY1" fmla="*/ 0 h 1647986"/>
              <a:gd name="connsiteX2" fmla="*/ 12199620 w 12199925"/>
              <a:gd name="connsiteY2" fmla="*/ 1647986 h 1647986"/>
              <a:gd name="connsiteX3" fmla="*/ 0 w 12199925"/>
              <a:gd name="connsiteY3" fmla="*/ 1647986 h 1647986"/>
              <a:gd name="connsiteX4" fmla="*/ 0 w 12199925"/>
              <a:gd name="connsiteY4" fmla="*/ 857573 h 1647986"/>
              <a:gd name="connsiteX0" fmla="*/ 14515 w 12199925"/>
              <a:gd name="connsiteY0" fmla="*/ 567287 h 1647986"/>
              <a:gd name="connsiteX1" fmla="*/ 12199620 w 12199925"/>
              <a:gd name="connsiteY1" fmla="*/ 0 h 1647986"/>
              <a:gd name="connsiteX2" fmla="*/ 12199620 w 12199925"/>
              <a:gd name="connsiteY2" fmla="*/ 1647986 h 1647986"/>
              <a:gd name="connsiteX3" fmla="*/ 0 w 12199925"/>
              <a:gd name="connsiteY3" fmla="*/ 1647986 h 1647986"/>
              <a:gd name="connsiteX4" fmla="*/ 14515 w 12199925"/>
              <a:gd name="connsiteY4" fmla="*/ 567287 h 1647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9925" h="1647986">
                <a:moveTo>
                  <a:pt x="14515" y="567287"/>
                </a:moveTo>
                <a:lnTo>
                  <a:pt x="12199620" y="0"/>
                </a:lnTo>
                <a:cubicBezTo>
                  <a:pt x="12198562" y="466671"/>
                  <a:pt x="12200678" y="1181315"/>
                  <a:pt x="12199620" y="1647986"/>
                </a:cubicBezTo>
                <a:lnTo>
                  <a:pt x="0" y="1647986"/>
                </a:lnTo>
                <a:lnTo>
                  <a:pt x="14515" y="567287"/>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5" name="文本框 1"/>
          <p:cNvSpPr txBox="1"/>
          <p:nvPr/>
        </p:nvSpPr>
        <p:spPr>
          <a:xfrm>
            <a:off x="2171701" y="2069482"/>
            <a:ext cx="4793861" cy="623248"/>
          </a:xfrm>
          <a:prstGeom prst="rect">
            <a:avLst/>
          </a:prstGeom>
          <a:noFill/>
        </p:spPr>
        <p:txBody>
          <a:bodyPr wrap="square" lIns="68580" tIns="34290" rIns="68580" bIns="34290" rtlCol="0">
            <a:spAutoFit/>
          </a:bodyPr>
          <a:lstStyle/>
          <a:p>
            <a:pPr algn="ctr"/>
            <a:r>
              <a:rPr lang="en-US" altLang="zh-CN" sz="3600" b="1" dirty="0">
                <a:solidFill>
                  <a:schemeClr val="bg1"/>
                </a:solidFill>
                <a:latin typeface="微软雅黑" panose="020B0503020204020204" pitchFamily="34" charset="-122"/>
                <a:ea typeface="微软雅黑" panose="020B0503020204020204" pitchFamily="34" charset="-122"/>
                <a:cs typeface="+mn-ea"/>
                <a:sym typeface="+mn-lt"/>
              </a:rPr>
              <a:t>Feature Engineering</a:t>
            </a:r>
            <a:endParaRPr lang="zh-CN" altLang="en-US" sz="36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nvGrpSpPr>
          <p:cNvPr id="6" name="组合 5"/>
          <p:cNvGrpSpPr/>
          <p:nvPr/>
        </p:nvGrpSpPr>
        <p:grpSpPr>
          <a:xfrm>
            <a:off x="307235" y="3774798"/>
            <a:ext cx="1457578" cy="1458966"/>
            <a:chOff x="307235" y="3561056"/>
            <a:chExt cx="1457578" cy="1458966"/>
          </a:xfrm>
        </p:grpSpPr>
        <p:sp>
          <p:nvSpPr>
            <p:cNvPr id="7" name="椭圆 1"/>
            <p:cNvSpPr>
              <a:spLocks noChangeArrowheads="1"/>
            </p:cNvSpPr>
            <p:nvPr/>
          </p:nvSpPr>
          <p:spPr bwMode="auto">
            <a:xfrm>
              <a:off x="307235" y="3561056"/>
              <a:ext cx="1457578" cy="1458966"/>
            </a:xfrm>
            <a:prstGeom prst="ellipse">
              <a:avLst/>
            </a:prstGeom>
            <a:solidFill>
              <a:schemeClr val="tx2">
                <a:lumMod val="75000"/>
              </a:schemeClr>
            </a:solidFill>
            <a:ln w="9525">
              <a:noFill/>
              <a:bevel/>
              <a:headEnd/>
              <a:tailEnd/>
            </a:ln>
          </p:spPr>
          <p:txBody>
            <a:bodyPr lIns="68589" tIns="34295" rIns="68589" bIns="34295" anchor="ctr"/>
            <a:lstStyle/>
            <a:p>
              <a:pPr algn="ctr" eaLnBrk="1" hangingPunct="1">
                <a:buFont typeface="Arial" pitchFamily="34" charset="0"/>
                <a:buNone/>
              </a:pPr>
              <a:endParaRPr lang="zh-CN" altLang="zh-CN">
                <a:latin typeface="宋体" pitchFamily="2" charset="-122"/>
                <a:sym typeface="宋体" pitchFamily="2" charset="-122"/>
              </a:endParaRPr>
            </a:p>
          </p:txBody>
        </p:sp>
        <p:sp>
          <p:nvSpPr>
            <p:cNvPr id="8" name="文本框 17"/>
            <p:cNvSpPr>
              <a:spLocks noChangeArrowheads="1"/>
            </p:cNvSpPr>
            <p:nvPr/>
          </p:nvSpPr>
          <p:spPr bwMode="auto">
            <a:xfrm>
              <a:off x="307235" y="4040466"/>
              <a:ext cx="1457578" cy="500147"/>
            </a:xfrm>
            <a:prstGeom prst="rect">
              <a:avLst/>
            </a:prstGeom>
            <a:noFill/>
            <a:ln w="9525">
              <a:noFill/>
              <a:miter lim="800000"/>
              <a:headEnd/>
              <a:tailEnd/>
            </a:ln>
          </p:spPr>
          <p:txBody>
            <a:bodyPr wrap="square" lIns="68589" tIns="34295" rIns="68589" bIns="34295">
              <a:spAutoFit/>
            </a:bodyPr>
            <a:lstStyle/>
            <a:p>
              <a:pPr algn="ctr" eaLnBrk="1" hangingPunct="1">
                <a:buFont typeface="Arial" pitchFamily="34" charset="0"/>
                <a:buNone/>
              </a:pPr>
              <a:r>
                <a:rPr lang="en-US" altLang="zh-CN" sz="2800" b="1" dirty="0">
                  <a:solidFill>
                    <a:schemeClr val="bg1"/>
                  </a:solidFill>
                  <a:latin typeface="Adobe Gothic Std B" pitchFamily="34" charset="-128"/>
                  <a:ea typeface="Adobe Gothic Std B" pitchFamily="34" charset="-128"/>
                </a:rPr>
                <a:t>PART  2</a:t>
              </a:r>
              <a:endParaRPr lang="zh-CN" sz="2800" dirty="0">
                <a:solidFill>
                  <a:schemeClr val="bg1"/>
                </a:solidFill>
                <a:latin typeface="Adobe Gothic Std B" pitchFamily="34" charset="-128"/>
              </a:endParaRPr>
            </a:p>
          </p:txBody>
        </p:sp>
      </p:grpSp>
    </p:spTree>
    <p:extLst>
      <p:ext uri="{BB962C8B-B14F-4D97-AF65-F5344CB8AC3E}">
        <p14:creationId xmlns:p14="http://schemas.microsoft.com/office/powerpoint/2010/main" val="131937457"/>
      </p:ext>
    </p:extLst>
  </p:cSld>
  <p:clrMapOvr>
    <a:masterClrMapping/>
  </p:clrMapOvr>
  <mc:AlternateContent xmlns:mc="http://schemas.openxmlformats.org/markup-compatibility/2006">
    <mc:Choice xmlns:p14="http://schemas.microsoft.com/office/powerpoint/2010/main" Requires="p14">
      <p:transition spd="slow" p14:dur="20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Scale>
                                      <p:cBhvr>
                                        <p:cTn id="7"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6"/>
                                        </p:tgtEl>
                                        <p:attrNameLst>
                                          <p:attrName>ppt_x</p:attrName>
                                          <p:attrName>ppt_y</p:attrName>
                                        </p:attrNameLst>
                                      </p:cBhvr>
                                    </p:animMotion>
                                    <p:animEffect transition="in" filter="fade">
                                      <p:cBhvr>
                                        <p:cTn id="9" dur="1000"/>
                                        <p:tgtEl>
                                          <p:spTgt spid="6"/>
                                        </p:tgtEl>
                                      </p:cBhvr>
                                    </p:animEffect>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2"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8"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0-#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 presetClass="entr" presetSubtype="2"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1+#ppt_w/2"/>
                                          </p:val>
                                        </p:tav>
                                        <p:tav tm="100000">
                                          <p:val>
                                            <p:strVal val="#ppt_x"/>
                                          </p:val>
                                        </p:tav>
                                      </p:tavLst>
                                    </p:anim>
                                    <p:anim calcmode="lin" valueType="num">
                                      <p:cBhvr additive="base">
                                        <p:cTn id="29"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391475"/>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
          <p:cNvSpPr/>
          <p:nvPr/>
        </p:nvSpPr>
        <p:spPr>
          <a:xfrm>
            <a:off x="435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5" name="组合 4"/>
          <p:cNvGrpSpPr/>
          <p:nvPr/>
        </p:nvGrpSpPr>
        <p:grpSpPr>
          <a:xfrm rot="11762387">
            <a:off x="521300" y="1728247"/>
            <a:ext cx="1666387" cy="1666328"/>
            <a:chOff x="3779912" y="699542"/>
            <a:chExt cx="2088232" cy="2088232"/>
          </a:xfrm>
        </p:grpSpPr>
        <p:sp>
          <p:nvSpPr>
            <p:cNvPr id="6" name="同心圆 5"/>
            <p:cNvSpPr/>
            <p:nvPr/>
          </p:nvSpPr>
          <p:spPr>
            <a:xfrm>
              <a:off x="3780028" y="699658"/>
              <a:ext cx="2088000" cy="2088000"/>
            </a:xfrm>
            <a:prstGeom prst="donut">
              <a:avLst>
                <a:gd name="adj" fmla="val 1596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空心弧 6"/>
            <p:cNvSpPr/>
            <p:nvPr/>
          </p:nvSpPr>
          <p:spPr>
            <a:xfrm>
              <a:off x="3779912" y="699542"/>
              <a:ext cx="2088232" cy="2088232"/>
            </a:xfrm>
            <a:prstGeom prst="blockArc">
              <a:avLst>
                <a:gd name="adj1" fmla="val 4655426"/>
                <a:gd name="adj2" fmla="val 70197"/>
                <a:gd name="adj3" fmla="val 15957"/>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8" name="组合 7"/>
          <p:cNvGrpSpPr/>
          <p:nvPr/>
        </p:nvGrpSpPr>
        <p:grpSpPr>
          <a:xfrm rot="11762387">
            <a:off x="2681540" y="1728247"/>
            <a:ext cx="1666387" cy="1666328"/>
            <a:chOff x="3779912" y="699542"/>
            <a:chExt cx="2088232" cy="2088232"/>
          </a:xfrm>
        </p:grpSpPr>
        <p:sp>
          <p:nvSpPr>
            <p:cNvPr id="9" name="同心圆 8"/>
            <p:cNvSpPr/>
            <p:nvPr/>
          </p:nvSpPr>
          <p:spPr>
            <a:xfrm>
              <a:off x="3780028" y="699658"/>
              <a:ext cx="2088000" cy="2088000"/>
            </a:xfrm>
            <a:prstGeom prst="donut">
              <a:avLst>
                <a:gd name="adj" fmla="val 1596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空心弧 9"/>
            <p:cNvSpPr/>
            <p:nvPr/>
          </p:nvSpPr>
          <p:spPr>
            <a:xfrm rot="20637613">
              <a:off x="3779912" y="699542"/>
              <a:ext cx="2088232" cy="2088232"/>
            </a:xfrm>
            <a:prstGeom prst="blockArc">
              <a:avLst>
                <a:gd name="adj1" fmla="val 7356113"/>
                <a:gd name="adj2" fmla="val 70197"/>
                <a:gd name="adj3" fmla="val 15957"/>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1" name="组合 10"/>
          <p:cNvGrpSpPr/>
          <p:nvPr/>
        </p:nvGrpSpPr>
        <p:grpSpPr>
          <a:xfrm rot="11762387">
            <a:off x="4841780" y="1728247"/>
            <a:ext cx="1666387" cy="1666328"/>
            <a:chOff x="3779912" y="699542"/>
            <a:chExt cx="2088232" cy="2088232"/>
          </a:xfrm>
        </p:grpSpPr>
        <p:sp>
          <p:nvSpPr>
            <p:cNvPr id="12" name="同心圆 11"/>
            <p:cNvSpPr/>
            <p:nvPr/>
          </p:nvSpPr>
          <p:spPr>
            <a:xfrm>
              <a:off x="3780028" y="699658"/>
              <a:ext cx="2088000" cy="2088000"/>
            </a:xfrm>
            <a:prstGeom prst="donut">
              <a:avLst>
                <a:gd name="adj" fmla="val 1596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空心弧 12"/>
            <p:cNvSpPr/>
            <p:nvPr/>
          </p:nvSpPr>
          <p:spPr>
            <a:xfrm rot="19917613">
              <a:off x="3779912" y="699542"/>
              <a:ext cx="2088232" cy="2088232"/>
            </a:xfrm>
            <a:prstGeom prst="blockArc">
              <a:avLst>
                <a:gd name="adj1" fmla="val 8682750"/>
                <a:gd name="adj2" fmla="val 70197"/>
                <a:gd name="adj3" fmla="val 15957"/>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4" name="组合 13"/>
          <p:cNvGrpSpPr/>
          <p:nvPr/>
        </p:nvGrpSpPr>
        <p:grpSpPr>
          <a:xfrm rot="11762387">
            <a:off x="7002020" y="1728247"/>
            <a:ext cx="1666387" cy="1666328"/>
            <a:chOff x="3779912" y="699542"/>
            <a:chExt cx="2088232" cy="2088232"/>
          </a:xfrm>
        </p:grpSpPr>
        <p:sp>
          <p:nvSpPr>
            <p:cNvPr id="15" name="同心圆 14"/>
            <p:cNvSpPr/>
            <p:nvPr/>
          </p:nvSpPr>
          <p:spPr>
            <a:xfrm>
              <a:off x="3780028" y="699658"/>
              <a:ext cx="2088000" cy="2088000"/>
            </a:xfrm>
            <a:prstGeom prst="donut">
              <a:avLst>
                <a:gd name="adj" fmla="val 1596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空心弧 15"/>
            <p:cNvSpPr/>
            <p:nvPr/>
          </p:nvSpPr>
          <p:spPr>
            <a:xfrm rot="20397613">
              <a:off x="3779912" y="699542"/>
              <a:ext cx="2088232" cy="2088232"/>
            </a:xfrm>
            <a:prstGeom prst="blockArc">
              <a:avLst>
                <a:gd name="adj1" fmla="val 10875196"/>
                <a:gd name="adj2" fmla="val 70197"/>
                <a:gd name="adj3" fmla="val 15957"/>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1" name="文本框 7"/>
          <p:cNvSpPr txBox="1">
            <a:spLocks noChangeArrowheads="1"/>
          </p:cNvSpPr>
          <p:nvPr/>
        </p:nvSpPr>
        <p:spPr bwMode="auto">
          <a:xfrm>
            <a:off x="394940" y="3545694"/>
            <a:ext cx="1953006" cy="1124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565" tIns="49282" rIns="98565" bIns="49282"/>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r>
              <a:rPr lang="en-US" altLang="zh-CN" sz="2000" b="1" dirty="0">
                <a:latin typeface="微软雅黑" pitchFamily="34" charset="-122"/>
              </a:rPr>
              <a:t>Null values Handling</a:t>
            </a:r>
            <a:endParaRPr lang="zh-CN" altLang="en-US" sz="1800" dirty="0">
              <a:latin typeface="微软雅黑" pitchFamily="34" charset="-122"/>
            </a:endParaRPr>
          </a:p>
        </p:txBody>
      </p:sp>
      <p:sp>
        <p:nvSpPr>
          <p:cNvPr id="22" name="文本框 7"/>
          <p:cNvSpPr txBox="1">
            <a:spLocks noChangeArrowheads="1"/>
          </p:cNvSpPr>
          <p:nvPr/>
        </p:nvSpPr>
        <p:spPr bwMode="auto">
          <a:xfrm>
            <a:off x="2547937" y="3545694"/>
            <a:ext cx="1953006" cy="1124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565" tIns="49282" rIns="98565" bIns="49282"/>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r>
              <a:rPr lang="en-US" altLang="zh-CN" sz="2000" b="1" dirty="0">
                <a:latin typeface="微软雅黑" pitchFamily="34" charset="-122"/>
              </a:rPr>
              <a:t>Encoding</a:t>
            </a:r>
            <a:endParaRPr lang="zh-CN" altLang="en-US" sz="2000" dirty="0">
              <a:latin typeface="微软雅黑" pitchFamily="34" charset="-122"/>
            </a:endParaRPr>
          </a:p>
        </p:txBody>
      </p:sp>
      <p:sp>
        <p:nvSpPr>
          <p:cNvPr id="23" name="文本框 7"/>
          <p:cNvSpPr txBox="1">
            <a:spLocks noChangeArrowheads="1"/>
          </p:cNvSpPr>
          <p:nvPr/>
        </p:nvSpPr>
        <p:spPr bwMode="auto">
          <a:xfrm>
            <a:off x="4700931" y="3545694"/>
            <a:ext cx="1953006" cy="1124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565" tIns="49282" rIns="98565" bIns="49282" anchor="t"/>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r>
              <a:rPr lang="en-US" altLang="zh-CN" sz="2000" b="1">
                <a:latin typeface="微软雅黑"/>
                <a:ea typeface="微软雅黑"/>
              </a:rPr>
              <a:t>combination</a:t>
            </a:r>
            <a:endParaRPr lang="en-US" altLang="zh-CN" sz="2000" b="1" err="1">
              <a:latin typeface="微软雅黑" pitchFamily="34" charset="-122"/>
            </a:endParaRPr>
          </a:p>
        </p:txBody>
      </p:sp>
      <p:sp>
        <p:nvSpPr>
          <p:cNvPr id="24" name="文本框 7"/>
          <p:cNvSpPr txBox="1">
            <a:spLocks noChangeArrowheads="1"/>
          </p:cNvSpPr>
          <p:nvPr/>
        </p:nvSpPr>
        <p:spPr bwMode="auto">
          <a:xfrm>
            <a:off x="6853926" y="3545694"/>
            <a:ext cx="2290074" cy="1124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565" tIns="49282" rIns="98565" bIns="49282"/>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r>
              <a:rPr lang="en-US" altLang="zh-CN" sz="2000" b="1" dirty="0">
                <a:latin typeface="微软雅黑" pitchFamily="34" charset="-122"/>
              </a:rPr>
              <a:t>Data Transformation</a:t>
            </a:r>
            <a:endParaRPr lang="zh-CN" altLang="en-US" sz="1800" dirty="0">
              <a:latin typeface="微软雅黑" pitchFamily="34" charset="-122"/>
            </a:endParaRPr>
          </a:p>
        </p:txBody>
      </p:sp>
    </p:spTree>
    <p:extLst>
      <p:ext uri="{BB962C8B-B14F-4D97-AF65-F5344CB8AC3E}">
        <p14:creationId xmlns:p14="http://schemas.microsoft.com/office/powerpoint/2010/main" val="1336884846"/>
      </p:ext>
    </p:extLst>
  </p:cSld>
  <p:clrMapOvr>
    <a:masterClrMapping/>
  </p:clrMapOvr>
  <mc:AlternateContent xmlns:mc="http://schemas.openxmlformats.org/markup-compatibility/2006">
    <mc:Choice xmlns:p14="http://schemas.microsoft.com/office/powerpoint/2010/main" Requires="p14">
      <p:transition spd="slow" p14:dur="20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1" presetClass="entr" presetSubtype="1"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heel(1)">
                                      <p:cBhvr>
                                        <p:cTn id="14" dur="1000"/>
                                        <p:tgtEl>
                                          <p:spTgt spid="5"/>
                                        </p:tgtEl>
                                      </p:cBhvr>
                                    </p:animEffect>
                                  </p:childTnLst>
                                </p:cTn>
                              </p:par>
                            </p:childTnLst>
                          </p:cTn>
                        </p:par>
                        <p:par>
                          <p:cTn id="15" fill="hold">
                            <p:stCondLst>
                              <p:cond delay="1500"/>
                            </p:stCondLst>
                            <p:childTnLst>
                              <p:par>
                                <p:cTn id="16" presetID="22" presetClass="entr" presetSubtype="1" fill="hold" grpId="0"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up)">
                                      <p:cBhvr>
                                        <p:cTn id="18" dur="500"/>
                                        <p:tgtEl>
                                          <p:spTgt spid="21"/>
                                        </p:tgtEl>
                                      </p:cBhvr>
                                    </p:animEffect>
                                  </p:childTnLst>
                                </p:cTn>
                              </p:par>
                            </p:childTnLst>
                          </p:cTn>
                        </p:par>
                        <p:par>
                          <p:cTn id="19" fill="hold">
                            <p:stCondLst>
                              <p:cond delay="2000"/>
                            </p:stCondLst>
                            <p:childTnLst>
                              <p:par>
                                <p:cTn id="20" presetID="21" presetClass="entr" presetSubtype="1"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heel(1)">
                                      <p:cBhvr>
                                        <p:cTn id="22" dur="1000"/>
                                        <p:tgtEl>
                                          <p:spTgt spid="8"/>
                                        </p:tgtEl>
                                      </p:cBhvr>
                                    </p:animEffect>
                                  </p:childTnLst>
                                </p:cTn>
                              </p:par>
                            </p:childTnLst>
                          </p:cTn>
                        </p:par>
                        <p:par>
                          <p:cTn id="23" fill="hold">
                            <p:stCondLst>
                              <p:cond delay="3000"/>
                            </p:stCondLst>
                            <p:childTnLst>
                              <p:par>
                                <p:cTn id="24" presetID="22" presetClass="entr" presetSubtype="1" fill="hold" grpId="0"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up)">
                                      <p:cBhvr>
                                        <p:cTn id="26" dur="500"/>
                                        <p:tgtEl>
                                          <p:spTgt spid="22"/>
                                        </p:tgtEl>
                                      </p:cBhvr>
                                    </p:animEffect>
                                  </p:childTnLst>
                                </p:cTn>
                              </p:par>
                            </p:childTnLst>
                          </p:cTn>
                        </p:par>
                        <p:par>
                          <p:cTn id="27" fill="hold">
                            <p:stCondLst>
                              <p:cond delay="3500"/>
                            </p:stCondLst>
                            <p:childTnLst>
                              <p:par>
                                <p:cTn id="28" presetID="21" presetClass="entr" presetSubtype="1"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heel(1)">
                                      <p:cBhvr>
                                        <p:cTn id="30" dur="1000"/>
                                        <p:tgtEl>
                                          <p:spTgt spid="11"/>
                                        </p:tgtEl>
                                      </p:cBhvr>
                                    </p:animEffect>
                                  </p:childTnLst>
                                </p:cTn>
                              </p:par>
                            </p:childTnLst>
                          </p:cTn>
                        </p:par>
                        <p:par>
                          <p:cTn id="31" fill="hold">
                            <p:stCondLst>
                              <p:cond delay="4500"/>
                            </p:stCondLst>
                            <p:childTnLst>
                              <p:par>
                                <p:cTn id="32" presetID="22" presetClass="entr" presetSubtype="1"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up)">
                                      <p:cBhvr>
                                        <p:cTn id="34" dur="500"/>
                                        <p:tgtEl>
                                          <p:spTgt spid="23"/>
                                        </p:tgtEl>
                                      </p:cBhvr>
                                    </p:animEffect>
                                  </p:childTnLst>
                                </p:cTn>
                              </p:par>
                            </p:childTnLst>
                          </p:cTn>
                        </p:par>
                        <p:par>
                          <p:cTn id="35" fill="hold">
                            <p:stCondLst>
                              <p:cond delay="5000"/>
                            </p:stCondLst>
                            <p:childTnLst>
                              <p:par>
                                <p:cTn id="36" presetID="21" presetClass="entr" presetSubtype="1" fill="hold"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heel(1)">
                                      <p:cBhvr>
                                        <p:cTn id="38" dur="1000"/>
                                        <p:tgtEl>
                                          <p:spTgt spid="14"/>
                                        </p:tgtEl>
                                      </p:cBhvr>
                                    </p:animEffect>
                                  </p:childTnLst>
                                </p:cTn>
                              </p:par>
                            </p:childTnLst>
                          </p:cTn>
                        </p:par>
                        <p:par>
                          <p:cTn id="39" fill="hold">
                            <p:stCondLst>
                              <p:cond delay="6000"/>
                            </p:stCondLst>
                            <p:childTnLst>
                              <p:par>
                                <p:cTn id="40" presetID="22" presetClass="entr" presetSubtype="1"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up)">
                                      <p:cBhvr>
                                        <p:cTn id="4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21" grpId="0"/>
      <p:bldP spid="22" grpId="0"/>
      <p:bldP spid="23"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683568" y="481236"/>
            <a:ext cx="4848552" cy="400110"/>
          </a:xfrm>
          <a:prstGeom prst="rect">
            <a:avLst/>
          </a:prstGeom>
          <a:noFill/>
          <a:ln w="9525">
            <a:noFill/>
            <a:miter lim="800000"/>
            <a:headEnd/>
            <a:tailEnd/>
          </a:ln>
        </p:spPr>
        <p:txBody>
          <a:bodyPr wrap="square">
            <a:spAutoFit/>
          </a:bodyPr>
          <a:lstStyle/>
          <a:p>
            <a:r>
              <a:rPr lang="en-US" altLang="zh-CN" sz="2000" b="1" kern="0">
                <a:solidFill>
                  <a:schemeClr val="tx2">
                    <a:lumMod val="75000"/>
                  </a:schemeClr>
                </a:solidFill>
                <a:latin typeface="微软雅黑" pitchFamily="34" charset="-122"/>
                <a:ea typeface="微软雅黑" pitchFamily="34" charset="-122"/>
              </a:rPr>
              <a:t>Null values Handling</a:t>
            </a:r>
            <a:endParaRPr lang="zh-CN" altLang="en-US" sz="2000" b="1" kern="0">
              <a:solidFill>
                <a:schemeClr val="tx2">
                  <a:lumMod val="75000"/>
                </a:schemeClr>
              </a:solidFill>
              <a:latin typeface="微软雅黑" pitchFamily="34" charset="-122"/>
              <a:ea typeface="微软雅黑" pitchFamily="34" charset="-122"/>
            </a:endParaRPr>
          </a:p>
        </p:txBody>
      </p:sp>
      <p:sp>
        <p:nvSpPr>
          <p:cNvPr id="3" name="矩形 2"/>
          <p:cNvSpPr/>
          <p:nvPr/>
        </p:nvSpPr>
        <p:spPr>
          <a:xfrm>
            <a:off x="251520" y="391475"/>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
          <p:cNvSpPr/>
          <p:nvPr/>
        </p:nvSpPr>
        <p:spPr>
          <a:xfrm>
            <a:off x="435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9" name="图片 8" descr="背景图案&#10;&#10;中度可信度描述已自动生成">
            <a:extLst>
              <a:ext uri="{FF2B5EF4-FFF2-40B4-BE49-F238E27FC236}">
                <a16:creationId xmlns:a16="http://schemas.microsoft.com/office/drawing/2014/main" id="{5119FFB2-5ADF-0D54-3BD8-9F7C2A654FC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2984" y="1872713"/>
            <a:ext cx="7234192" cy="1470025"/>
          </a:xfrm>
          <a:prstGeom prst="rect">
            <a:avLst/>
          </a:prstGeom>
          <a:noFill/>
          <a:ln>
            <a:noFill/>
          </a:ln>
        </p:spPr>
      </p:pic>
      <p:sp>
        <p:nvSpPr>
          <p:cNvPr id="10" name="圆角矩形标注 66">
            <a:extLst>
              <a:ext uri="{FF2B5EF4-FFF2-40B4-BE49-F238E27FC236}">
                <a16:creationId xmlns:a16="http://schemas.microsoft.com/office/drawing/2014/main" id="{E4BC87A1-9FD5-BCB3-E7CD-1E012D5B43A6}"/>
              </a:ext>
            </a:extLst>
          </p:cNvPr>
          <p:cNvSpPr/>
          <p:nvPr/>
        </p:nvSpPr>
        <p:spPr>
          <a:xfrm rot="21600000">
            <a:off x="3489960" y="1003061"/>
            <a:ext cx="4699136" cy="484685"/>
          </a:xfrm>
          <a:prstGeom prst="wedgeRoundRectCallout">
            <a:avLst>
              <a:gd name="adj1" fmla="val 39405"/>
              <a:gd name="adj2" fmla="val 116729"/>
              <a:gd name="adj3" fmla="val 16667"/>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Try using a picture to display the missing value.</a:t>
            </a:r>
            <a:endParaRPr lang="zh-CN" altLang="en-US"/>
          </a:p>
        </p:txBody>
      </p:sp>
      <p:sp>
        <p:nvSpPr>
          <p:cNvPr id="11" name="圆角矩形标注 66">
            <a:extLst>
              <a:ext uri="{FF2B5EF4-FFF2-40B4-BE49-F238E27FC236}">
                <a16:creationId xmlns:a16="http://schemas.microsoft.com/office/drawing/2014/main" id="{CA07A140-E0A8-8961-E05E-F97A6B6C7B69}"/>
              </a:ext>
            </a:extLst>
          </p:cNvPr>
          <p:cNvSpPr/>
          <p:nvPr/>
        </p:nvSpPr>
        <p:spPr>
          <a:xfrm rot="21600000">
            <a:off x="832984" y="3550920"/>
            <a:ext cx="6091056" cy="1427479"/>
          </a:xfrm>
          <a:prstGeom prst="wedgeRoundRectCallout">
            <a:avLst>
              <a:gd name="adj1" fmla="val -43512"/>
              <a:gd name="adj2" fmla="val 94528"/>
              <a:gd name="adj3" fmla="val 1666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t>This images can only show the general situation (or the trend of the data) and are not conducive to us setting the value of the defined percentage. </a:t>
            </a:r>
            <a:endParaRPr lang="zh-CN" altLang="en-US">
              <a:solidFill>
                <a:schemeClr val="bg1"/>
              </a:solidFill>
            </a:endParaRPr>
          </a:p>
        </p:txBody>
      </p:sp>
    </p:spTree>
    <p:extLst>
      <p:ext uri="{BB962C8B-B14F-4D97-AF65-F5344CB8AC3E}">
        <p14:creationId xmlns:p14="http://schemas.microsoft.com/office/powerpoint/2010/main" val="861630585"/>
      </p:ext>
    </p:extLst>
  </p:cSld>
  <p:clrMapOvr>
    <a:masterClrMapping/>
  </p:clrMapOvr>
  <mc:AlternateContent xmlns:mc="http://schemas.openxmlformats.org/markup-compatibility/2006">
    <mc:Choice xmlns:p14="http://schemas.microsoft.com/office/powerpoint/2010/main" Requires="p14">
      <p:transition spd="slow" p14:dur="20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47"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7"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683568" y="481236"/>
            <a:ext cx="4848552" cy="400110"/>
          </a:xfrm>
          <a:prstGeom prst="rect">
            <a:avLst/>
          </a:prstGeom>
          <a:noFill/>
          <a:ln w="9525">
            <a:noFill/>
            <a:miter lim="800000"/>
            <a:headEnd/>
            <a:tailEnd/>
          </a:ln>
        </p:spPr>
        <p:txBody>
          <a:bodyPr wrap="square">
            <a:spAutoFit/>
          </a:bodyPr>
          <a:lstStyle/>
          <a:p>
            <a:r>
              <a:rPr lang="en-US" altLang="zh-CN" sz="2000" b="1" kern="0">
                <a:solidFill>
                  <a:schemeClr val="tx2">
                    <a:lumMod val="75000"/>
                  </a:schemeClr>
                </a:solidFill>
                <a:latin typeface="微软雅黑" pitchFamily="34" charset="-122"/>
                <a:ea typeface="微软雅黑" pitchFamily="34" charset="-122"/>
              </a:rPr>
              <a:t>Null values Handling</a:t>
            </a:r>
            <a:endParaRPr lang="zh-CN" altLang="en-US" sz="2000" b="1" kern="0">
              <a:solidFill>
                <a:schemeClr val="tx2">
                  <a:lumMod val="75000"/>
                </a:schemeClr>
              </a:solidFill>
              <a:latin typeface="微软雅黑" pitchFamily="34" charset="-122"/>
              <a:ea typeface="微软雅黑" pitchFamily="34" charset="-122"/>
            </a:endParaRPr>
          </a:p>
        </p:txBody>
      </p:sp>
      <p:sp>
        <p:nvSpPr>
          <p:cNvPr id="3" name="矩形 2"/>
          <p:cNvSpPr/>
          <p:nvPr/>
        </p:nvSpPr>
        <p:spPr>
          <a:xfrm>
            <a:off x="251520" y="391475"/>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
          <p:cNvSpPr/>
          <p:nvPr/>
        </p:nvSpPr>
        <p:spPr>
          <a:xfrm>
            <a:off x="435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圆角矩形 33"/>
          <p:cNvSpPr/>
          <p:nvPr/>
        </p:nvSpPr>
        <p:spPr>
          <a:xfrm>
            <a:off x="2212219" y="1030133"/>
            <a:ext cx="4269375" cy="194055"/>
          </a:xfrm>
          <a:prstGeom prst="roundRect">
            <a:avLst>
              <a:gd name="adj" fmla="val 50000"/>
            </a:avLst>
          </a:prstGeom>
          <a:solidFill>
            <a:srgbClr val="5BBAF6"/>
          </a:solidFill>
          <a:ln>
            <a:noFill/>
          </a:ln>
        </p:spPr>
        <p:style>
          <a:lnRef idx="2">
            <a:schemeClr val="accent1">
              <a:shade val="50000"/>
            </a:schemeClr>
          </a:lnRef>
          <a:fillRef idx="1">
            <a:schemeClr val="accent1"/>
          </a:fillRef>
          <a:effectRef idx="0">
            <a:schemeClr val="accent1"/>
          </a:effectRef>
          <a:fontRef idx="minor">
            <a:schemeClr val="lt1"/>
          </a:fontRef>
        </p:style>
        <p:txBody>
          <a:bodyPr lIns="98565" tIns="49282" rIns="98565" bIns="49282" rtlCol="0" anchor="ctr"/>
          <a:lstStyle/>
          <a:p>
            <a:pPr algn="ctr"/>
            <a:endParaRPr lang="zh-CN" altLang="en-US">
              <a:solidFill>
                <a:schemeClr val="tx1"/>
              </a:solidFill>
            </a:endParaRPr>
          </a:p>
        </p:txBody>
      </p:sp>
      <p:sp>
        <p:nvSpPr>
          <p:cNvPr id="38" name="圆角矩形 37"/>
          <p:cNvSpPr/>
          <p:nvPr/>
        </p:nvSpPr>
        <p:spPr>
          <a:xfrm>
            <a:off x="2211745" y="1030133"/>
            <a:ext cx="919530" cy="194055"/>
          </a:xfrm>
          <a:prstGeom prst="roundRect">
            <a:avLst>
              <a:gd name="adj" fmla="val 50000"/>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98565" tIns="49282" rIns="98565" bIns="49282" rtlCol="0" anchor="ctr"/>
          <a:lstStyle/>
          <a:p>
            <a:pPr algn="ctr"/>
            <a:endParaRPr lang="zh-CN" altLang="en-US">
              <a:solidFill>
                <a:schemeClr val="tx1"/>
              </a:solidFill>
            </a:endParaRPr>
          </a:p>
        </p:txBody>
      </p:sp>
      <p:sp>
        <p:nvSpPr>
          <p:cNvPr id="42" name="TextBox 41"/>
          <p:cNvSpPr txBox="1"/>
          <p:nvPr/>
        </p:nvSpPr>
        <p:spPr>
          <a:xfrm>
            <a:off x="6597919" y="923640"/>
            <a:ext cx="1009237" cy="407303"/>
          </a:xfrm>
          <a:prstGeom prst="rect">
            <a:avLst/>
          </a:prstGeom>
          <a:noFill/>
        </p:spPr>
        <p:txBody>
          <a:bodyPr wrap="square" lIns="98565" tIns="49282" rIns="98565" bIns="49282" rtlCol="0">
            <a:spAutoFit/>
          </a:bodyPr>
          <a:lstStyle/>
          <a:p>
            <a:r>
              <a:rPr lang="en-US" altLang="zh-CN" sz="2000" b="1" kern="0">
                <a:solidFill>
                  <a:schemeClr val="tx2">
                    <a:lumMod val="75000"/>
                  </a:schemeClr>
                </a:solidFill>
                <a:latin typeface="微软雅黑" pitchFamily="34" charset="-122"/>
                <a:ea typeface="微软雅黑" pitchFamily="34" charset="-122"/>
              </a:rPr>
              <a:t>15%</a:t>
            </a:r>
            <a:endParaRPr lang="zh-CN" altLang="en-US" sz="2000" b="1" kern="0">
              <a:solidFill>
                <a:schemeClr val="tx2">
                  <a:lumMod val="75000"/>
                </a:schemeClr>
              </a:solidFill>
              <a:latin typeface="微软雅黑" pitchFamily="34" charset="-122"/>
              <a:ea typeface="微软雅黑" pitchFamily="34" charset="-122"/>
            </a:endParaRPr>
          </a:p>
        </p:txBody>
      </p:sp>
      <p:sp>
        <p:nvSpPr>
          <p:cNvPr id="50" name="文本框 7"/>
          <p:cNvSpPr txBox="1">
            <a:spLocks noChangeArrowheads="1"/>
          </p:cNvSpPr>
          <p:nvPr/>
        </p:nvSpPr>
        <p:spPr bwMode="auto">
          <a:xfrm>
            <a:off x="1042943" y="2209669"/>
            <a:ext cx="4489177" cy="778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565" tIns="49282" rIns="98565" bIns="49282"/>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lvl="0"/>
            <a:r>
              <a:rPr lang="en-US" altLang="zh-CN" sz="1600" b="1" kern="0">
                <a:solidFill>
                  <a:schemeClr val="tx2">
                    <a:lumMod val="75000"/>
                  </a:schemeClr>
                </a:solidFill>
                <a:latin typeface="微软雅黑" pitchFamily="34" charset="-122"/>
              </a:rPr>
              <a:t>Directly delete these kinds attributes. Excessively high data missing ratio will reduce the completeness and reliability of the data set.</a:t>
            </a:r>
            <a:endParaRPr lang="zh-CN" altLang="zh-CN" sz="1600" b="1" kern="0">
              <a:solidFill>
                <a:schemeClr val="tx2">
                  <a:lumMod val="75000"/>
                </a:schemeClr>
              </a:solidFill>
              <a:latin typeface="微软雅黑" pitchFamily="34" charset="-122"/>
            </a:endParaRPr>
          </a:p>
        </p:txBody>
      </p:sp>
      <p:sp>
        <p:nvSpPr>
          <p:cNvPr id="5" name="文本框 7">
            <a:extLst>
              <a:ext uri="{FF2B5EF4-FFF2-40B4-BE49-F238E27FC236}">
                <a16:creationId xmlns:a16="http://schemas.microsoft.com/office/drawing/2014/main" id="{D8EE1B66-97C1-F049-1B9C-724CBA55EFFB}"/>
              </a:ext>
            </a:extLst>
          </p:cNvPr>
          <p:cNvSpPr txBox="1">
            <a:spLocks noChangeArrowheads="1"/>
          </p:cNvSpPr>
          <p:nvPr/>
        </p:nvSpPr>
        <p:spPr bwMode="auto">
          <a:xfrm>
            <a:off x="1042941" y="4043560"/>
            <a:ext cx="4438377" cy="1209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565" tIns="49282" rIns="98565" bIns="49282"/>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nSpc>
                <a:spcPct val="150000"/>
              </a:lnSpc>
              <a:spcBef>
                <a:spcPts val="323"/>
              </a:spcBef>
            </a:pPr>
            <a:r>
              <a:rPr lang="en-US" altLang="zh-CN" sz="1600" b="1" kern="0">
                <a:solidFill>
                  <a:schemeClr val="tx2">
                    <a:lumMod val="75000"/>
                  </a:schemeClr>
                </a:solidFill>
                <a:latin typeface="微软雅黑" pitchFamily="34" charset="-122"/>
              </a:rPr>
              <a:t>Try to fill the missing values with appropriate values and then retain the attribute. </a:t>
            </a:r>
            <a:endParaRPr lang="zh-CN" altLang="en-US" sz="1600" b="1" kern="0">
              <a:solidFill>
                <a:schemeClr val="tx2">
                  <a:lumMod val="75000"/>
                </a:schemeClr>
              </a:solidFill>
              <a:latin typeface="微软雅黑" pitchFamily="34" charset="-122"/>
            </a:endParaRPr>
          </a:p>
        </p:txBody>
      </p:sp>
      <p:sp>
        <p:nvSpPr>
          <p:cNvPr id="6" name="圆角矩形标注 66">
            <a:extLst>
              <a:ext uri="{FF2B5EF4-FFF2-40B4-BE49-F238E27FC236}">
                <a16:creationId xmlns:a16="http://schemas.microsoft.com/office/drawing/2014/main" id="{1880E599-674A-5CA5-13B0-2B8CDC811E20}"/>
              </a:ext>
            </a:extLst>
          </p:cNvPr>
          <p:cNvSpPr/>
          <p:nvPr/>
        </p:nvSpPr>
        <p:spPr>
          <a:xfrm rot="21600000">
            <a:off x="1042942" y="1572617"/>
            <a:ext cx="3933553" cy="484685"/>
          </a:xfrm>
          <a:prstGeom prst="wedgeRoundRectCallout">
            <a:avLst>
              <a:gd name="adj1" fmla="val -21633"/>
              <a:gd name="adj2" fmla="val 78997"/>
              <a:gd name="adj3" fmla="val 16667"/>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For attributes with missing value &gt; 15%</a:t>
            </a:r>
            <a:endParaRPr lang="zh-CN" altLang="en-US"/>
          </a:p>
        </p:txBody>
      </p:sp>
      <p:sp>
        <p:nvSpPr>
          <p:cNvPr id="7" name="圆角矩形标注 66">
            <a:extLst>
              <a:ext uri="{FF2B5EF4-FFF2-40B4-BE49-F238E27FC236}">
                <a16:creationId xmlns:a16="http://schemas.microsoft.com/office/drawing/2014/main" id="{97580089-A963-6820-94A2-EAF7E90A3F12}"/>
              </a:ext>
            </a:extLst>
          </p:cNvPr>
          <p:cNvSpPr/>
          <p:nvPr/>
        </p:nvSpPr>
        <p:spPr>
          <a:xfrm rot="21600000">
            <a:off x="1042943" y="3412863"/>
            <a:ext cx="4047217" cy="484685"/>
          </a:xfrm>
          <a:prstGeom prst="wedgeRoundRectCallout">
            <a:avLst>
              <a:gd name="adj1" fmla="val -21633"/>
              <a:gd name="adj2" fmla="val 78997"/>
              <a:gd name="adj3" fmla="val 16667"/>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For attributes with missing value &lt;= 15%</a:t>
            </a:r>
            <a:endParaRPr lang="zh-CN" altLang="en-US"/>
          </a:p>
        </p:txBody>
      </p:sp>
      <p:pic>
        <p:nvPicPr>
          <p:cNvPr id="8" name="图片 7" descr="表格&#10;&#10;描述已自动生成">
            <a:extLst>
              <a:ext uri="{FF2B5EF4-FFF2-40B4-BE49-F238E27FC236}">
                <a16:creationId xmlns:a16="http://schemas.microsoft.com/office/drawing/2014/main" id="{7ECC5597-AE62-2DCB-CDF4-E27DE7E4BD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90870" y="1372975"/>
            <a:ext cx="2564130" cy="4033379"/>
          </a:xfrm>
          <a:prstGeom prst="rect">
            <a:avLst/>
          </a:prstGeom>
        </p:spPr>
      </p:pic>
    </p:spTree>
    <p:extLst>
      <p:ext uri="{BB962C8B-B14F-4D97-AF65-F5344CB8AC3E}">
        <p14:creationId xmlns:p14="http://schemas.microsoft.com/office/powerpoint/2010/main" val="2058933894"/>
      </p:ext>
    </p:extLst>
  </p:cSld>
  <p:clrMapOvr>
    <a:masterClrMapping/>
  </p:clrMapOvr>
  <mc:AlternateContent xmlns:mc="http://schemas.openxmlformats.org/markup-compatibility/2006">
    <mc:Choice xmlns:p14="http://schemas.microsoft.com/office/powerpoint/2010/main" Requires="p14">
      <p:transition spd="slow" p14:dur="20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wipe(left)">
                                      <p:cBhvr>
                                        <p:cTn id="18" dur="750"/>
                                        <p:tgtEl>
                                          <p:spTgt spid="34"/>
                                        </p:tgtEl>
                                      </p:cBhvr>
                                    </p:animEffect>
                                  </p:childTnLst>
                                </p:cTn>
                              </p:par>
                              <p:par>
                                <p:cTn id="19" presetID="22" presetClass="entr" presetSubtype="8" fill="hold" grpId="0" nodeType="withEffect">
                                  <p:stCondLst>
                                    <p:cond delay="150"/>
                                  </p:stCondLst>
                                  <p:childTnLst>
                                    <p:set>
                                      <p:cBhvr>
                                        <p:cTn id="20" dur="1" fill="hold">
                                          <p:stCondLst>
                                            <p:cond delay="0"/>
                                          </p:stCondLst>
                                        </p:cTn>
                                        <p:tgtEl>
                                          <p:spTgt spid="38"/>
                                        </p:tgtEl>
                                        <p:attrNameLst>
                                          <p:attrName>style.visibility</p:attrName>
                                        </p:attrNameLst>
                                      </p:cBhvr>
                                      <p:to>
                                        <p:strVal val="visible"/>
                                      </p:to>
                                    </p:set>
                                    <p:animEffect transition="in" filter="wipe(left)">
                                      <p:cBhvr>
                                        <p:cTn id="21" dur="750"/>
                                        <p:tgtEl>
                                          <p:spTgt spid="38"/>
                                        </p:tgtEl>
                                      </p:cBhvr>
                                    </p:animEffect>
                                  </p:childTnLst>
                                </p:cTn>
                              </p:par>
                              <p:par>
                                <p:cTn id="22" presetID="22" presetClass="entr" presetSubtype="8" fill="hold" grpId="0" nodeType="withEffect">
                                  <p:stCondLst>
                                    <p:cond delay="150"/>
                                  </p:stCondLst>
                                  <p:childTnLst>
                                    <p:set>
                                      <p:cBhvr>
                                        <p:cTn id="23" dur="1" fill="hold">
                                          <p:stCondLst>
                                            <p:cond delay="0"/>
                                          </p:stCondLst>
                                        </p:cTn>
                                        <p:tgtEl>
                                          <p:spTgt spid="42"/>
                                        </p:tgtEl>
                                        <p:attrNameLst>
                                          <p:attrName>style.visibility</p:attrName>
                                        </p:attrNameLst>
                                      </p:cBhvr>
                                      <p:to>
                                        <p:strVal val="visible"/>
                                      </p:to>
                                    </p:set>
                                    <p:animEffect transition="in" filter="wipe(left)">
                                      <p:cBhvr>
                                        <p:cTn id="24" dur="500"/>
                                        <p:tgtEl>
                                          <p:spTgt spid="42"/>
                                        </p:tgtEl>
                                      </p:cBhvr>
                                    </p:animEffect>
                                  </p:childTnLst>
                                </p:cTn>
                              </p:par>
                            </p:childTnLst>
                          </p:cTn>
                        </p:par>
                        <p:par>
                          <p:cTn id="25" fill="hold">
                            <p:stCondLst>
                              <p:cond delay="1900"/>
                            </p:stCondLst>
                            <p:childTnLst>
                              <p:par>
                                <p:cTn id="26" presetID="22" presetClass="entr" presetSubtype="8" fill="hold" grpId="0" nodeType="after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wipe(left)">
                                      <p:cBhvr>
                                        <p:cTn id="28" dur="500"/>
                                        <p:tgtEl>
                                          <p:spTgt spid="50"/>
                                        </p:tgtEl>
                                      </p:cBhvr>
                                    </p:animEffect>
                                  </p:childTnLst>
                                </p:cTn>
                              </p:par>
                            </p:childTnLst>
                          </p:cTn>
                        </p:par>
                        <p:par>
                          <p:cTn id="29" fill="hold">
                            <p:stCondLst>
                              <p:cond delay="2400"/>
                            </p:stCondLst>
                            <p:childTnLst>
                              <p:par>
                                <p:cTn id="30" presetID="22" presetClass="entr" presetSubtype="8"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par>
                          <p:cTn id="33" fill="hold">
                            <p:stCondLst>
                              <p:cond delay="2900"/>
                            </p:stCondLst>
                            <p:childTnLst>
                              <p:par>
                                <p:cTn id="34" presetID="47" presetClass="entr" presetSubtype="0" fill="hold" grpId="0"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1000"/>
                                        <p:tgtEl>
                                          <p:spTgt spid="6"/>
                                        </p:tgtEl>
                                      </p:cBhvr>
                                    </p:animEffect>
                                    <p:anim calcmode="lin" valueType="num">
                                      <p:cBhvr>
                                        <p:cTn id="37" dur="1000" fill="hold"/>
                                        <p:tgtEl>
                                          <p:spTgt spid="6"/>
                                        </p:tgtEl>
                                        <p:attrNameLst>
                                          <p:attrName>ppt_x</p:attrName>
                                        </p:attrNameLst>
                                      </p:cBhvr>
                                      <p:tavLst>
                                        <p:tav tm="0">
                                          <p:val>
                                            <p:strVal val="#ppt_x"/>
                                          </p:val>
                                        </p:tav>
                                        <p:tav tm="100000">
                                          <p:val>
                                            <p:strVal val="#ppt_x"/>
                                          </p:val>
                                        </p:tav>
                                      </p:tavLst>
                                    </p:anim>
                                    <p:anim calcmode="lin" valueType="num">
                                      <p:cBhvr>
                                        <p:cTn id="38" dur="1000" fill="hold"/>
                                        <p:tgtEl>
                                          <p:spTgt spid="6"/>
                                        </p:tgtEl>
                                        <p:attrNameLst>
                                          <p:attrName>ppt_y</p:attrName>
                                        </p:attrNameLst>
                                      </p:cBhvr>
                                      <p:tavLst>
                                        <p:tav tm="0">
                                          <p:val>
                                            <p:strVal val="#ppt_y-.1"/>
                                          </p:val>
                                        </p:tav>
                                        <p:tav tm="100000">
                                          <p:val>
                                            <p:strVal val="#ppt_y"/>
                                          </p:val>
                                        </p:tav>
                                      </p:tavLst>
                                    </p:anim>
                                  </p:childTnLst>
                                </p:cTn>
                              </p:par>
                            </p:childTnLst>
                          </p:cTn>
                        </p:par>
                        <p:par>
                          <p:cTn id="39" fill="hold">
                            <p:stCondLst>
                              <p:cond delay="3900"/>
                            </p:stCondLst>
                            <p:childTnLst>
                              <p:par>
                                <p:cTn id="40" presetID="47" presetClass="entr" presetSubtype="0" fill="hold" grpId="0" nodeType="after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34" grpId="0" animBg="1"/>
      <p:bldP spid="38" grpId="0" animBg="1"/>
      <p:bldP spid="42" grpId="0"/>
      <p:bldP spid="50" grpId="0"/>
      <p:bldP spid="5" grpId="0"/>
      <p:bldP spid="6" grpId="0" animBg="1"/>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38A01369-3F9C-42EB-BC00-171046C2ECDA"/>
  <p:tag name="ISPRING_SCORM_RATE_SLIDES" val="1"/>
  <p:tag name="ISPRINGONLINEFOLDERID" val="0"/>
  <p:tag name="ISPRINGONLINEFOLDERPATH" val="Content List"/>
  <p:tag name="ISPRINGCLOUDFOLDERID" val="0"/>
  <p:tag name="ISPRINGCLOUDFOLDERPATH" val="Content List"/>
  <p:tag name="ISPRING_PLAYERS_CUSTOMIZATION" val="UEsDBBQAAgAIACqGsUg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AqhrFI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CqGsUi1/AlkugIAAFUKAAAhAAAAdW5pdmVyc2FsL2ZsYXNoX3NraW5fc2V0dGluZ3MueG1slVZtb+IwDP5+vwJx3+nulZ3UITHGSZN2t+k27XvamjYiTaokZce/vzhN1gQo9LAmEft5bMexzVK1pXzxYTJJc8GEfAatKS8VarxuQoubadZqLfgsF1wD1zMuZE3YdPHxp/2kiUVeYokdyLGcDcmhDzO3nzEUF+PbHGWIkIu6IXz/IEoxy0i+LaVoeXExtWrfgGSUbw3y6sd8tR4MwKjS9xrqKKf1Nco4SiNBKcCUvq9RLrIYyYD5SFf2M5LThzp/+wPajiqqLW35CWWI1pAS4iJfL1GG8dx4j19ljnKeoOGvNtAvn1EGoYzsQcbO776iDDJE0zb/0yONFCUWNOacf8R3DhOkMOOHWV2hXCTghTDQxVdw5bF3vQtA7ms49ymOqxTsCet6sBDw0TMGCy1bSBN/6myqEm+PrTbzAYsNYcoAQlUPejJJP5FWeTexrsf9gTfKi9CX0/SQV8HaGlZdwoG7WN/jV6tbuytCp++6IEMJO6cMUuyVPfK3qesRMlD2yGdGC3jkbH+cwaGpI/lHviXuOc/X31iBE3MsnNWfvBUjPeDoqiBVp/CYWhSwUJjOC60B3y1NrK5LKTnKKeVkR0uiqeC/EJft7WVUmhwYXK+d7qxUU83gVMPZHM2aDstlz3E/OmvckN3PQn+57jzRZovfTInWJK9q87OkphPHM2NiCjNNTjNwTxo4yHu+EQHHxh4i1URuQb4IwcaG4UKDGutedMM1BE+ToAZpcrrKqXNyqvy8rTOQa/NqFJSvcqzsgBUtK2b+9CuFNygOGAPWjqor448T+t6XgcI1ARCZV75ru0NnqVumKYMd+OEPFPbKQ3dLlenSoYZb6gfY6LDlnGZUT7pd0fdKvEMC/Qn8q0krcnxgGdH2mmTK3iyafL+G+1yixezXGTZfuMns2fVS5NjYjytolPjv5D9QSwMEFAACAAgAKoaxSC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KoaxSGhxUpGaAQAAHwYAAB8AAAB1bml2ZXJzYWwvaHRtbF9za2luX3NldHRpbmdzLmpzjZRNb8IwDIbv/AqUXSfEPmG7ocGkSRwmjdu0QyimVKRJlaQdHeK/rw5fTeqOxRfy8uR17CredrrVYhHrPne37rfbv/t7pwFqVudw7euiRU9RZ0YkC5glKYhEAguQ4nj0JO/OBGXMpDOdlx9oa2p+TOE/Sy5MHc8IC01ohjpcEOA3oW2owz8nsVOra19TrdHz3Fole5GSFqTtSaVT7hh29epWvcQAVgXoC+iSR+CZDtxqI8+ODwOMOhepNOOynKpY9eY8Wsda5XLRln9VZqCrT77eA/2nwcvEsxOJsW8W0jDxZIjRTmYajIFD3scJBgkLPgdR8+279QfqGTcLCugiMYk90qMbjDqd8RgaXRqOMHxMVl6Nbg4wmpyFjd0Td7cYHiF4CbphNb7H8ECV5dk/PmCmVYwdaaDNnp9QofgikfEhdR+D5PCyaNvWvXOh7vpj5j0hFTyhFfX80rbZEYKGAK03lo55TZB3StkJSpREDkVo1LQq6DliwzmC+88u49byaJVW46EajlUbuF6Dniklqtt/XbpnmKuz+wVQSwMEFAACAAgAKoaxSD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KoaxSJr5lmRrAAAAawAAABwAAAB1bml2ZXJzYWwvbG9jYWxfc2V0dGluZ3MueG1ss7GvyM1RKEstKs7Mz7NVMtQzUFJIzUvOT8nMS7dVCg1x07VQUiguScxLSczJz0u1VcrLV1Kwt+OyyclPTswJTi0pASosVijISaxMLQpJzQUySlL9EnOBKp/tmfJ8ya5n09qfr9ivpG/HBQB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KoaxSLCHI/RsAQAA9wIAACkAAAB1bml2ZXJzYWwvc2tpbl9jdXN0b21pemF0aW9uX3NldHRpbmdzLnhtbI1S20okMRB99yuCPzBJKreGdiC3lnlR0QGfm+ns0qyml07EZcnHm3Z3GEdHNPVUdU6doiqnTb/GaJ9Snh7Hv30ep3gXch7jz7Q+Q6jdTQ/TfDOHFHJaHSr3Yxym5038MS21Wk25j0M/D3ZB0xqj7vUhJbVyqmbMMIok89Qr5Dy3FWvANWAr5iix7eqdxD/dOexCzKdV29UR+rFhE1OY8yYO4c8ajtlvoeMNLud+GCsvrQVbouynFseWQIxwyX2hGgAEstwRh4uUjdQEecw4hmIUBQqIcE4aUYikHGrWNaKqMN8IxCRj1BXqae1GWhtHbZHQEKLrNK8aW7rOSIwRIQSYK1xAZzCqbKgaGtRyQHBgQBRtNFGAOtuZjhXvvLAcKeoFxoUZAxgfjnvY7u25DtVvr7M/5xeCJ7/gJLp4a3XCXO3uaZ4reRsefz/0OaBxuDi/ufV3/mqrt5vrq/P/vnz18J61mLVu/am3XwBQSwMEFAACAAgAK4axSAXZichKDQAA1SEAABcAAAB1bml2ZXJzYWwvdW5pdmVyc2FsLnBuZ+2a+VdS6/rAqdNpVvNU15xLvXmuOZQnp+NAmROna6UNZk61zLxhgqhoKGLTdUiJopaWiZ6sk+KAqZm6EbBDSR5E6jig4lBxFAXBgRAVkbupzr1r3fVd3z/gLn5gb57ns9/9Ps+73+d5n/1C7rEj/jobjTZCIBAdWIBPMASyBgaBfINcvxbU7Gq6MQGeViUF+3tDKF0mk6CwJvZg4EEIpI6wafnct6C8ISEgNAkC0WVqPqtYyIrzYDs4zOfgicuRkuGjebbyAdYHWdHc6rnV9Trn9ev1U78jntz8/fe7cy7o5+8MWPOuevNPOectLV79c+3W9Tt8bm8pM1Zf+Vn69/0bVNjpLpn7IulHxafSBxc9jydtD/9UTKmUUkRSt4hSSmVL3YMsLlSNla0op5EjGYrhmqZRnDFo0lknP1nFSpDpeTOEH1EPuvyMZKjR1lRm558zhnmpPnWneIOKK41V9vV4qyjsrK/7KlBuQwdl/OFner0bvwaUmu0rCUML4ij14K1/ixN+4DdIuIvFBvB0IMdKI+0iao43AlaDxy1aoAVaoAVaoAVaoAVaoAVaoAVaoAVaoAVaoAVa8L8HUAJz9QJLs2X6HtgK02i8rTRbiuvvaPYOd/p8p9lu3PL/g4/hd/5o4HrxWz/9fvihdSk2UfbGknAJtywwH0WJUL2CKlYooSlMF7yyDzmSJXlhXnszbXmsiaGSBPFbnOI5P4xPI5SVFazM3yTLjy07/M0znmNmXq7jr0svr2SFEahhZpqmYppihBrNGGLkDHbVxIgLMKe6wxvjFw71JKW9mTMXTwTMDSVxG/VmjoSALUryljhIXEMvPgxQryhdpulKaTxP/UEvs99j9tXWMK6Xcipe4EZqGkkTjwOZi2OFSEMXqIPTsAfiFHfgvlRAgNJjhppX3grl1bw3MUMs+qRZxqd3JDYmKInGyFc/mbJbC2nzkscsGn3TMdP5A/c527PqIoDh/VzCZ4/s+jgRkHhy0wlPKQJjX+bszJjFIy+5eFBnD6eOZijieSfPksVx11ux4rDRwUj7csF++HCICRm9wjRfmbnwPXnLvpK8OdI0VtjZdlLWG8MJ68aj5EDFzDFBO1fWSpI6JRoq6uKAM32AKs2Ot4ChsxNFnm9FLyQam6rpAelTdaxBLiHudztl9cPYQJEbvdMhkHDLavg6YAOMudUOVlTje4FqfBeiKDT+bKrxs0ZhW+u5M03oNxIUqnFE+P5YetCJHeTSwl2Prp32DJEn/bNmthj/xvFpFY/Z31BRxmzlsVwYixzn55tjaX5d6eaNmwXCiO5eRwJPRrboCKlbN0ie/8s3kPfwSs9bVC4+rvuzIfGiFmmBysOHmGSU/VcTIye4ZfrIW888Txj9R3mxbSn15gZ0S36IXNbPfuzdnrNtu3H7/phWM5sDtoqN5MzpNAQ3DV+s8BIJ00jSh4hXxEWAPX9y6mrKTdprCKS5SBS+fTi23UlUkNnHaXButEsIFVrrw+z/celZiuCCPFC1HIgrd+5kjWwsjlQM4QPqN6+Vyxz339un2otoeIiLuuEqdkp8p3RNBjII0xaAQvC3ZIUOpE0enB1ZvehhdXj4x/toWXWQaUq3nbrOh7jJyLh6uHkg0RJ9yrjdKXLnIhzNHeYZwgC+g0XHB0C5FvI+LVSW+5P7l3YnVQ8ECFOTQ1YtP9e9HMQbi7bcbHhKPhAsvDbR5fvyYu+uH5LuF3FhwTzCIfhv2CPE0ECobsjfBNhd6OHmmnM8N1gKzc8+zTz7iDUYxgm9tNl2Y4nwlZO4jwmOK2cEK+OkeJqI4vKs2B/eogze2XF9Tb+D2VwplpefjGOmF+9NOo1oTTRqLNnzl3zh05I8fW8b7x5ZsH7cjWr9QFHiqxuYEoDk5nXi/n1haNbNATrvDUb6OLKQ5VHgbkdsnfttj0ROxVl/GZAEEaPicrmo77WmZ/ulQgdf4qZKna66WUzB2CNdpmvnhYujEhQGHsH7YBvjc2cf5ddXO0LSkfli4damW1ccnz4spervFy0BQ9t3ijDTFAchjQBw9CN1MbZUb44veprV0OPQyFCrpmPpCi5A/9rpHagiLOqtnUoUwgDc6F57uAKcgjoaj1tkRyFws3lRUzTS3LKMO9qKX8KUlPfE9zYD4bf45WEGDYiSDFFdj2MXD886zQ5SU8YqMlPh2BrGEiaS8AuiiVLLVck8DgtDDZi+XUctiBBrHs3cXZ43I+NC1erUFQnDYJx9JHUUAqmOIuWVKbGXKxqy9DeKkkShTD6SQVOkiA63GUG9xPaKy4vvr+u94BEgqHxERieAmTdkmtjYhHfy8A7O1EftIQcqHxVgbJHf3jVqX+p36lH17heiR2R3c6zaOkC3z/GeFSPoU5/9BWiyLndJLDO6Z6/z0OHXdxYBfdi4jmKjUSluaXJ+Sd8Ffh8ZO8nNXJGlFGEc8EVNWRv/KnueLerrAB9K6b6eOby466ZVNDa28zg74tF5n7KYzUbiVB7gTkiLTxafN7izxrVFqnKdMmpfkNZ3D7tAIOIUw0zO06yxtUv91Mc4qQUMI2nkgb4kHGNSdFR1qa9NfPxuT+oy3XyajlwY9lB2Mk+Py3yIjn2C+7gWXTbZAkZzBtD1eQGri8MVOJMUnWhs6sCk1BhyBS32MjCryhq8X4uXO370lyweEwjxC4NvHNgX2yXJTJO17SPWAuxuSwtbvZduJ77cvecY+wyhpqB2ftl1D9E2O2Zix7mKLAz33gDYz2Rfh71Fh26mkj/qfNRT3jP/7b4qMTzcRS+B+l8u9WXYe/SFMl0nJ/pzzK8+zrq5Du1FHPQrRpZTavGqgdbCNzl70KGyvmPZj/NnWV8Hz0iEIoxRxjz2EDvZofCWcX6RXgN5VtZ80Cp3LGGiOW+ioPz4qieR1dCFl3rOUOUA15kAXVmwM8MtfOB4KoYaSH62V1Vg+ngWt0NA/Tpx+JYEj99xzh5+OrISK8s1m6MtcVP6jtdeOq7veYY8lOn1aNK158Kiwdlb72ruhrpwvZzyx3YIg8iZvL19nAWFR1T56sM6lns5wmjD9iXaVEBwLR5BmrIg2mLnOqwfmqsm/Plbgh16GjxUn7r5F+GDReVUu/eMzzacPuISlaLJRmeHIzPkvfMNH/bB+xuv0vOtYkx2NyyLnbMvTXDTnxSj1//2CEA7iscHyrPqTGQlO51MtsLgekVG8EE3XfwhfNZxX+LXqXP+0fy2FnA5Hdz7O/liXIn0xRW1aIRACvqDtZdgrDYrJEnpqyCnGWAVUK8Cg8UoJf7n1DvnTWyOM9evc0rO5tsi06cOBjMTkfei0eJoMFcf1ZFFU+JH99ladrTmH/K9fQbaaP+TKlyWP0Zp24+gFlsQe+LKwsyVOVZ3wdU6Ln0Hx/HGlIw2nYGUfcxzQKzMFTISXrfO/LqJz6x0DVNdE484sCZGCLHkqNuPT6QK/swhSxnzA7FCr9mLZLwsoq7MaytvP5tx4LixCq3KsZbLQscXbYzyxf4HXGu/BC+Z1Rhuju4PjIDOrybPRhsWwIvOgNfNzRSh3BvtPCnGYkXZy39U8LxpuwF5HSHAkby1vs8toED/SckQLyozowoXeUs9eTQTwEw8yh7EJ0ixETvenxpWju0YVqIKl345xbCiov6dVWe63Kefl+rzKJ8zVmO6jOPCR6Nyau2IWFNg7EGGWjk6isvzXHe7MpKNFwGIkqcpgkVpKiOdnxyuE7HtzxvPbvu89CxdnvylcJCbG9dXkw1OqCJwYiZJ0lzvBTi2KKVUZK75L/wKe/YkXSVBNnWjhOIySJPoy6iVv9WEDo8dTfDsw50Kr0KYgmPRV7lSxMHoNRj6EHMDEj3RQVfC0NOF0cnTrOMTmhAXjz0meAFvF2GUoi/Xi8BKLY73cp8PEZbaHEi6fr4liObhkMuMp7yw35hQJVUl5td+hJIBgmauNONExdv+s3T7IVtn/ajLrO9gu+XlWOrWppUVBYPRcjAC6sDi5YaJj67iGo+Em/7pMzr8rKKk9e8GnvNbwFyzaON1fWQDEFMKrrmcGMQmE1MYRYQ4nI1lL7OgKyjqweb8ncohNC/iYZR6iSdZ65r6AqqaPNr07SoEepqmeAF6VZxWyAIkX02jw2vVUpngTI+bKzBW0rt/uDUuiItqGhKik61aKp2kb+s/tX2jd0kT/c5ZyV9DL1O00HZ82fpkE8aQZbYa8swrDgrt2MVviRt5PL4tqsAMtOlj3tT97QrNj//cwLm7pctP8BbM7qNQGunp0xoMwAeL9Pfik1EVNfvumQAkat+xE+zkmw6HwRJu7MTo+tJfMfQYykSQ0JrM3CxKNAzArchKkXqHKlCrwbq+jSSxiWeafeyXDInpyyzXEKsWe03sczTPSNXd1gBQ2tEyTdUecvf/ehsoVS/Huq/+/DpQ4ZUoYDswLvlrxHCDXn/EshCqvvgf8ZJj/8PP/zCgVOb1PMNbOS2Lo9Rwa43qdJVoV3SzIQy+oGCoaYtgpA4+0HTQV7bkj76t1nnIUa/KjXsT7L356opGD/M94kPxPnvtX1BLAwQUAAIACAArhrFIKwvAbUoAAABrAAAAGwAAAHVuaXZlcnNhbC91bml2ZXJzYWwucG5nLnhtbLOxr8jNUShLLSrOzM+zVTLUM1Cyt+PlsikoSi3LTC1XqACKGekZQICSQiUqtzwzpSQDKGRgbowQzEjNTM8osVWyMDCFC+oDzQQAUEsBAgAAFAACAAgAKoaxSBUOrShkBAAABxEAAB0AAAAAAAAAAQAAAAAAAAAAAHVuaXZlcnNhbC9jb21tb25fbWVzc2FnZXMubG5nUEsBAgAAFAACAAgAKoaxSAh+CyMpAwAAhgwAACcAAAAAAAAAAQAAAAAAnwQAAHVuaXZlcnNhbC9mbGFzaF9wdWJsaXNoaW5nX3NldHRpbmdzLnhtbFBLAQIAABQAAgAIACqGsUi1/AlkugIAAFUKAAAhAAAAAAAAAAEAAAAAAA0IAAB1bml2ZXJzYWwvZmxhc2hfc2tpbl9zZXR0aW5ncy54bWxQSwECAAAUAAIACAAqhrFIKpYPZ/4CAACXCwAAJgAAAAAAAAABAAAAAAAGCwAAdW5pdmVyc2FsL2h0bWxfcHVibGlzaGluZ19zZXR0aW5ncy54bWxQSwECAAAUAAIACAAqhrFIaHFSkZoBAAAfBgAAHwAAAAAAAAABAAAAAABIDgAAdW5pdmVyc2FsL2h0bWxfc2tpbl9zZXR0aW5ncy5qc1BLAQIAABQAAgAIACqGsUg9PC/RwQAAAOUBAAAaAAAAAAAAAAEAAAAAAB8QAAB1bml2ZXJzYWwvaTE4bl9wcmVzZXRzLnhtbFBLAQIAABQAAgAIACqGsUia+ZZkawAAAGsAAAAcAAAAAAAAAAEAAAAAABgRAAB1bml2ZXJzYWwvbG9jYWxfc2V0dGluZ3MueG1sUEsBAgAAFAACAAgARJRXRyO0Tvv7AgAAsAgAABQAAAAAAAAAAQAAAAAAvREAAHVuaXZlcnNhbC9wbGF5ZXIueG1sUEsBAgAAFAACAAgAKoaxSLCHI/RsAQAA9wIAACkAAAAAAAAAAQAAAAAA6hQAAHVuaXZlcnNhbC9za2luX2N1c3RvbWl6YXRpb25fc2V0dGluZ3MueG1sUEsBAgAAFAACAAgAK4axSAXZichKDQAA1SEAABcAAAAAAAAAAAAAAAAAnRYAAHVuaXZlcnNhbC91bml2ZXJzYWwucG5nUEsBAgAAFAACAAgAK4axSCsLwG1KAAAAawAAABsAAAAAAAAAAQAAAAAAHCQAAHVuaXZlcnNhbC91bml2ZXJzYWwucG5nLnhtbFBLBQYAAAAACwALAEkDAACfJAAAAAA="/>
  <p:tag name="ISPRING_PRESENTATION_TITLE" val="6356356"/>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Office 主题">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BC59EF429E9AB44A4CFBB495EFAE7AE" ma:contentTypeVersion="15" ma:contentTypeDescription="Create a new document." ma:contentTypeScope="" ma:versionID="cc634e57b79b4de21d101e4357851485">
  <xsd:schema xmlns:xsd="http://www.w3.org/2001/XMLSchema" xmlns:xs="http://www.w3.org/2001/XMLSchema" xmlns:p="http://schemas.microsoft.com/office/2006/metadata/properties" xmlns:ns3="63bf98a9-a798-45f2-86aa-79674507e1c8" xmlns:ns4="9c2e0cfd-1497-4a8e-8786-3da6dbeecbfe" targetNamespace="http://schemas.microsoft.com/office/2006/metadata/properties" ma:root="true" ma:fieldsID="a866d8c0015098f8ac2631b7e2e54acb" ns3:_="" ns4:_="">
    <xsd:import namespace="63bf98a9-a798-45f2-86aa-79674507e1c8"/>
    <xsd:import namespace="9c2e0cfd-1497-4a8e-8786-3da6dbeecbf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bf98a9-a798-45f2-86aa-79674507e1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_activity" ma:index="20" nillable="true" ma:displayName="_activity" ma:hidden="true" ma:internalName="_activity">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ystemTags" ma:index="2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c2e0cfd-1497-4a8e-8786-3da6dbeecbf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63bf98a9-a798-45f2-86aa-79674507e1c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8CDE5F4-B3E2-403C-9095-9C516BC1D179}">
  <ds:schemaRefs>
    <ds:schemaRef ds:uri="63bf98a9-a798-45f2-86aa-79674507e1c8"/>
    <ds:schemaRef ds:uri="9c2e0cfd-1497-4a8e-8786-3da6dbeecbf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1C54014-92F0-4B26-AEA2-C6666EE3F4A3}">
  <ds:schemaRefs>
    <ds:schemaRef ds:uri="9c2e0cfd-1497-4a8e-8786-3da6dbeecbfe"/>
    <ds:schemaRef ds:uri="63bf98a9-a798-45f2-86aa-79674507e1c8"/>
    <ds:schemaRef ds:uri="http://purl.org/dc/dcmitype/"/>
    <ds:schemaRef ds:uri="http://schemas.microsoft.com/office/infopath/2007/PartnerControls"/>
    <ds:schemaRef ds:uri="http://www.w3.org/XML/1998/namespace"/>
    <ds:schemaRef ds:uri="http://purl.org/dc/terms/"/>
    <ds:schemaRef ds:uri="http://schemas.microsoft.com/office/2006/documentManagement/types"/>
    <ds:schemaRef ds:uri="http://schemas.openxmlformats.org/package/2006/metadata/core-propertie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56C1640C-AE05-4CCA-A6A6-37F6EFDC98A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664</TotalTime>
  <Words>1402</Words>
  <Application>Microsoft Office PowerPoint</Application>
  <PresentationFormat>全屏显示(16:10)</PresentationFormat>
  <Paragraphs>244</Paragraphs>
  <Slides>36</Slides>
  <Notes>36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36</vt:i4>
      </vt:variant>
    </vt:vector>
  </HeadingPairs>
  <TitlesOfParts>
    <vt:vector size="48" baseType="lpstr">
      <vt:lpstr>Adobe Gothic Std B</vt:lpstr>
      <vt:lpstr>微软雅黑</vt:lpstr>
      <vt:lpstr>宋体</vt:lpstr>
      <vt:lpstr>幼圆</vt:lpstr>
      <vt:lpstr>Arial</vt:lpstr>
      <vt:lpstr>Calibri</vt:lpstr>
      <vt:lpstr>Cambria Math</vt:lpstr>
      <vt:lpstr>Impact</vt:lpstr>
      <vt:lpstr>Segoe UI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6356356</dc:title>
  <dc:creator>cd</dc:creator>
  <cp:lastModifiedBy>LU, Zhoudao [Student]</cp:lastModifiedBy>
  <cp:revision>131</cp:revision>
  <dcterms:created xsi:type="dcterms:W3CDTF">2014-12-21T11:18:20Z</dcterms:created>
  <dcterms:modified xsi:type="dcterms:W3CDTF">2023-11-11T13:30:19Z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0x0101005BC59EF429E9AB44A4CFBB495EFAE7AE</vt:lpwstr>
  </property>
</Properties>
</file>