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6858000" cy="9144000"/>
  <p:embeddedFontLst>
    <p:embeddedFont>
      <p:font typeface="TT Ramillas" panose="020B0604020202020204" charset="0"/>
      <p:regular r:id="rId19"/>
    </p:embeddedFont>
    <p:embeddedFont>
      <p:font typeface="TT Ramillas Bold" panose="020B0604020202020204" charset="0"/>
      <p:regular r:id="rId20"/>
    </p:embeddedFont>
    <p:embeddedFont>
      <p:font typeface="TT Ramillas Bold Italics" panose="020B0604020202020204" charset="0"/>
      <p:regular r:id="rId21"/>
    </p:embeddedFont>
    <p:embeddedFont>
      <p:font typeface="TT Ramillas Italics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6.svg"/><Relationship Id="rId7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sv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1.svg"/><Relationship Id="rId7" Type="http://schemas.openxmlformats.org/officeDocument/2006/relationships/image" Target="../media/image3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3.svg"/><Relationship Id="rId10" Type="http://schemas.openxmlformats.org/officeDocument/2006/relationships/image" Target="../media/image39.png"/><Relationship Id="rId4" Type="http://schemas.openxmlformats.org/officeDocument/2006/relationships/image" Target="../media/image12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sv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sv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66361" y="5505856"/>
            <a:ext cx="11955278" cy="1186477"/>
            <a:chOff x="0" y="0"/>
            <a:chExt cx="4241545" cy="4209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41545" cy="420943"/>
            </a:xfrm>
            <a:custGeom>
              <a:avLst/>
              <a:gdLst/>
              <a:ahLst/>
              <a:cxnLst/>
              <a:rect l="l" t="t" r="r" b="b"/>
              <a:pathLst>
                <a:path w="4241545" h="420943">
                  <a:moveTo>
                    <a:pt x="0" y="0"/>
                  </a:moveTo>
                  <a:lnTo>
                    <a:pt x="4241545" y="0"/>
                  </a:lnTo>
                  <a:lnTo>
                    <a:pt x="4241545" y="420943"/>
                  </a:lnTo>
                  <a:lnTo>
                    <a:pt x="0" y="420943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41545" cy="4590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12297" y="6743544"/>
            <a:ext cx="2339986" cy="3677778"/>
          </a:xfrm>
          <a:custGeom>
            <a:avLst/>
            <a:gdLst/>
            <a:ahLst/>
            <a:cxnLst/>
            <a:rect l="l" t="t" r="r" b="b"/>
            <a:pathLst>
              <a:path w="2339986" h="3677778">
                <a:moveTo>
                  <a:pt x="0" y="0"/>
                </a:moveTo>
                <a:lnTo>
                  <a:pt x="2339986" y="0"/>
                </a:lnTo>
                <a:lnTo>
                  <a:pt x="2339986" y="3677778"/>
                </a:lnTo>
                <a:lnTo>
                  <a:pt x="0" y="36777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" name="Freeform 6"/>
          <p:cNvSpPr/>
          <p:nvPr/>
        </p:nvSpPr>
        <p:spPr>
          <a:xfrm rot="-10800000">
            <a:off x="1731731" y="8582433"/>
            <a:ext cx="2304584" cy="1760126"/>
          </a:xfrm>
          <a:custGeom>
            <a:avLst/>
            <a:gdLst/>
            <a:ahLst/>
            <a:cxnLst/>
            <a:rect l="l" t="t" r="r" b="b"/>
            <a:pathLst>
              <a:path w="2304584" h="1760126">
                <a:moveTo>
                  <a:pt x="0" y="0"/>
                </a:moveTo>
                <a:lnTo>
                  <a:pt x="2304583" y="0"/>
                </a:lnTo>
                <a:lnTo>
                  <a:pt x="2304583" y="1760125"/>
                </a:lnTo>
                <a:lnTo>
                  <a:pt x="0" y="17601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8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sp>
        <p:nvSpPr>
          <p:cNvPr id="7" name="Freeform 7"/>
          <p:cNvSpPr/>
          <p:nvPr/>
        </p:nvSpPr>
        <p:spPr>
          <a:xfrm rot="-10800000">
            <a:off x="15470036" y="-85725"/>
            <a:ext cx="2339986" cy="3677778"/>
          </a:xfrm>
          <a:custGeom>
            <a:avLst/>
            <a:gdLst/>
            <a:ahLst/>
            <a:cxnLst/>
            <a:rect l="l" t="t" r="r" b="b"/>
            <a:pathLst>
              <a:path w="2339986" h="3677778">
                <a:moveTo>
                  <a:pt x="0" y="0"/>
                </a:moveTo>
                <a:lnTo>
                  <a:pt x="2339986" y="0"/>
                </a:lnTo>
                <a:lnTo>
                  <a:pt x="2339986" y="3677778"/>
                </a:lnTo>
                <a:lnTo>
                  <a:pt x="0" y="36777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8" name="Freeform 8"/>
          <p:cNvSpPr/>
          <p:nvPr/>
        </p:nvSpPr>
        <p:spPr>
          <a:xfrm>
            <a:off x="14086005" y="-6962"/>
            <a:ext cx="2304584" cy="1760126"/>
          </a:xfrm>
          <a:custGeom>
            <a:avLst/>
            <a:gdLst/>
            <a:ahLst/>
            <a:cxnLst/>
            <a:rect l="l" t="t" r="r" b="b"/>
            <a:pathLst>
              <a:path w="2304584" h="1760126">
                <a:moveTo>
                  <a:pt x="0" y="0"/>
                </a:moveTo>
                <a:lnTo>
                  <a:pt x="2304584" y="0"/>
                </a:lnTo>
                <a:lnTo>
                  <a:pt x="2304584" y="1760126"/>
                </a:lnTo>
                <a:lnTo>
                  <a:pt x="0" y="1760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8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sp>
        <p:nvSpPr>
          <p:cNvPr id="9" name="Freeform 9"/>
          <p:cNvSpPr/>
          <p:nvPr/>
        </p:nvSpPr>
        <p:spPr>
          <a:xfrm>
            <a:off x="14144369" y="8469828"/>
            <a:ext cx="3607289" cy="1817172"/>
          </a:xfrm>
          <a:custGeom>
            <a:avLst/>
            <a:gdLst/>
            <a:ahLst/>
            <a:cxnLst/>
            <a:rect l="l" t="t" r="r" b="b"/>
            <a:pathLst>
              <a:path w="3607289" h="1817172">
                <a:moveTo>
                  <a:pt x="0" y="0"/>
                </a:moveTo>
                <a:lnTo>
                  <a:pt x="3607289" y="0"/>
                </a:lnTo>
                <a:lnTo>
                  <a:pt x="3607289" y="1817172"/>
                </a:lnTo>
                <a:lnTo>
                  <a:pt x="0" y="18171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7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sp>
        <p:nvSpPr>
          <p:cNvPr id="10" name="Freeform 10"/>
          <p:cNvSpPr/>
          <p:nvPr/>
        </p:nvSpPr>
        <p:spPr>
          <a:xfrm rot="-10800000">
            <a:off x="848639" y="-35485"/>
            <a:ext cx="3607289" cy="1817172"/>
          </a:xfrm>
          <a:custGeom>
            <a:avLst/>
            <a:gdLst/>
            <a:ahLst/>
            <a:cxnLst/>
            <a:rect l="l" t="t" r="r" b="b"/>
            <a:pathLst>
              <a:path w="3607289" h="1817172">
                <a:moveTo>
                  <a:pt x="0" y="0"/>
                </a:moveTo>
                <a:lnTo>
                  <a:pt x="3607289" y="0"/>
                </a:lnTo>
                <a:lnTo>
                  <a:pt x="3607289" y="1817172"/>
                </a:lnTo>
                <a:lnTo>
                  <a:pt x="0" y="18171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7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sp>
        <p:nvSpPr>
          <p:cNvPr id="11" name="Freeform 11"/>
          <p:cNvSpPr/>
          <p:nvPr/>
        </p:nvSpPr>
        <p:spPr>
          <a:xfrm>
            <a:off x="7853334" y="1301535"/>
            <a:ext cx="3732508" cy="1782273"/>
          </a:xfrm>
          <a:custGeom>
            <a:avLst/>
            <a:gdLst/>
            <a:ahLst/>
            <a:cxnLst/>
            <a:rect l="l" t="t" r="r" b="b"/>
            <a:pathLst>
              <a:path w="3732508" h="1782273">
                <a:moveTo>
                  <a:pt x="0" y="0"/>
                </a:moveTo>
                <a:lnTo>
                  <a:pt x="3732509" y="0"/>
                </a:lnTo>
                <a:lnTo>
                  <a:pt x="3732509" y="1782273"/>
                </a:lnTo>
                <a:lnTo>
                  <a:pt x="0" y="178227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2" name="TextBox 12"/>
          <p:cNvSpPr txBox="1"/>
          <p:nvPr/>
        </p:nvSpPr>
        <p:spPr>
          <a:xfrm>
            <a:off x="3105329" y="3324631"/>
            <a:ext cx="12077341" cy="2181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7099"/>
              </a:lnSpc>
            </a:pPr>
            <a:r>
              <a:rPr lang="en-US" sz="15000" b="1">
                <a:solidFill>
                  <a:srgbClr val="F5F3F3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BOLT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442314" y="5779553"/>
            <a:ext cx="11403371" cy="581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71"/>
              </a:lnSpc>
              <a:spcBef>
                <a:spcPct val="0"/>
              </a:spcBef>
            </a:pPr>
            <a:r>
              <a:rPr lang="en-US" sz="3479" i="1">
                <a:solidFill>
                  <a:srgbClr val="094C69"/>
                </a:solidFill>
                <a:latin typeface="TT Ramillas Italics"/>
                <a:ea typeface="TT Ramillas Italics"/>
                <a:cs typeface="TT Ramillas Italics"/>
                <a:sym typeface="TT Ramillas Italics"/>
              </a:rPr>
              <a:t>Proyecto Capstone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229260" y="7574609"/>
            <a:ext cx="9226223" cy="1958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41"/>
              </a:lnSpc>
            </a:pPr>
            <a:r>
              <a:rPr lang="en-US" sz="2815">
                <a:solidFill>
                  <a:srgbClr val="FFFFFF"/>
                </a:solidFill>
                <a:latin typeface="TT Ramillas"/>
                <a:ea typeface="TT Ramillas"/>
                <a:cs typeface="TT Ramillas"/>
                <a:sym typeface="TT Ramillas"/>
              </a:rPr>
              <a:t>Integrantes: España Marcelo</a:t>
            </a:r>
          </a:p>
          <a:p>
            <a:pPr algn="ctr">
              <a:lnSpc>
                <a:spcPts val="3941"/>
              </a:lnSpc>
            </a:pPr>
            <a:r>
              <a:rPr lang="en-US" sz="2815">
                <a:solidFill>
                  <a:srgbClr val="FFFFFF"/>
                </a:solidFill>
                <a:latin typeface="TT Ramillas"/>
                <a:ea typeface="TT Ramillas"/>
                <a:cs typeface="TT Ramillas"/>
                <a:sym typeface="TT Ramillas"/>
              </a:rPr>
              <a:t>                  Llancafil Alex</a:t>
            </a:r>
          </a:p>
          <a:p>
            <a:pPr algn="ctr">
              <a:lnSpc>
                <a:spcPts val="3941"/>
              </a:lnSpc>
            </a:pPr>
            <a:r>
              <a:rPr lang="en-US" sz="2815">
                <a:solidFill>
                  <a:srgbClr val="FFFFFF"/>
                </a:solidFill>
                <a:latin typeface="TT Ramillas"/>
                <a:ea typeface="TT Ramillas"/>
                <a:cs typeface="TT Ramillas"/>
                <a:sym typeface="TT Ramillas"/>
              </a:rPr>
              <a:t>             Salas Ariel</a:t>
            </a:r>
          </a:p>
          <a:p>
            <a:pPr algn="ctr">
              <a:lnSpc>
                <a:spcPts val="3941"/>
              </a:lnSpc>
              <a:spcBef>
                <a:spcPct val="0"/>
              </a:spcBef>
            </a:pPr>
            <a:endParaRPr lang="en-US" sz="2815">
              <a:solidFill>
                <a:srgbClr val="FFFFFF"/>
              </a:solidFill>
              <a:latin typeface="TT Ramillas"/>
              <a:ea typeface="TT Ramillas"/>
              <a:cs typeface="TT Ramillas"/>
              <a:sym typeface="TT Ramilla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848639" y="-35485"/>
            <a:ext cx="3607289" cy="1817172"/>
          </a:xfrm>
          <a:custGeom>
            <a:avLst/>
            <a:gdLst/>
            <a:ahLst/>
            <a:cxnLst/>
            <a:rect l="l" t="t" r="r" b="b"/>
            <a:pathLst>
              <a:path w="3607289" h="1817172">
                <a:moveTo>
                  <a:pt x="0" y="0"/>
                </a:moveTo>
                <a:lnTo>
                  <a:pt x="3607289" y="0"/>
                </a:lnTo>
                <a:lnTo>
                  <a:pt x="3607289" y="1817172"/>
                </a:lnTo>
                <a:lnTo>
                  <a:pt x="0" y="1817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grpSp>
        <p:nvGrpSpPr>
          <p:cNvPr id="3" name="Group 3"/>
          <p:cNvGrpSpPr/>
          <p:nvPr/>
        </p:nvGrpSpPr>
        <p:grpSpPr>
          <a:xfrm rot="-5400000">
            <a:off x="224081" y="653360"/>
            <a:ext cx="977593" cy="1425756"/>
            <a:chOff x="0" y="0"/>
            <a:chExt cx="257473" cy="37550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7473" cy="375508"/>
            </a:xfrm>
            <a:custGeom>
              <a:avLst/>
              <a:gdLst/>
              <a:ahLst/>
              <a:cxnLst/>
              <a:rect l="l" t="t" r="r" b="b"/>
              <a:pathLst>
                <a:path w="257473" h="375508">
                  <a:moveTo>
                    <a:pt x="0" y="0"/>
                  </a:moveTo>
                  <a:lnTo>
                    <a:pt x="257473" y="0"/>
                  </a:lnTo>
                  <a:lnTo>
                    <a:pt x="257473" y="375508"/>
                  </a:lnTo>
                  <a:lnTo>
                    <a:pt x="0" y="375508"/>
                  </a:lnTo>
                  <a:close/>
                </a:path>
              </a:pathLst>
            </a:custGeom>
            <a:solidFill>
              <a:srgbClr val="132D4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57473" cy="4136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5400000">
            <a:off x="12096873" y="-4336093"/>
            <a:ext cx="977593" cy="11404661"/>
            <a:chOff x="0" y="0"/>
            <a:chExt cx="257473" cy="300369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57473" cy="3003697"/>
            </a:xfrm>
            <a:custGeom>
              <a:avLst/>
              <a:gdLst/>
              <a:ahLst/>
              <a:cxnLst/>
              <a:rect l="l" t="t" r="r" b="b"/>
              <a:pathLst>
                <a:path w="257473" h="3003697">
                  <a:moveTo>
                    <a:pt x="0" y="0"/>
                  </a:moveTo>
                  <a:lnTo>
                    <a:pt x="257473" y="0"/>
                  </a:lnTo>
                  <a:lnTo>
                    <a:pt x="257473" y="3003697"/>
                  </a:lnTo>
                  <a:lnTo>
                    <a:pt x="0" y="3003697"/>
                  </a:lnTo>
                  <a:close/>
                </a:path>
              </a:pathLst>
            </a:custGeom>
            <a:solidFill>
              <a:srgbClr val="132D4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57473" cy="3041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12878" y="5693915"/>
            <a:ext cx="15631246" cy="1038796"/>
            <a:chOff x="0" y="0"/>
            <a:chExt cx="20841661" cy="1385062"/>
          </a:xfrm>
        </p:grpSpPr>
        <p:sp>
          <p:nvSpPr>
            <p:cNvPr id="10" name="AutoShape 10"/>
            <p:cNvSpPr/>
            <p:nvPr/>
          </p:nvSpPr>
          <p:spPr>
            <a:xfrm flipV="1">
              <a:off x="19273" y="262882"/>
              <a:ext cx="3173095" cy="984295"/>
            </a:xfrm>
            <a:prstGeom prst="line">
              <a:avLst/>
            </a:prstGeom>
            <a:ln w="130104" cap="flat">
              <a:solidFill>
                <a:srgbClr val="00C380"/>
              </a:solidFill>
              <a:prstDash val="solid"/>
              <a:headEnd type="none" w="sm" len="sm"/>
              <a:tailEnd type="oval" w="lg" len="lg"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1" name="AutoShape 11"/>
            <p:cNvSpPr/>
            <p:nvPr/>
          </p:nvSpPr>
          <p:spPr>
            <a:xfrm>
              <a:off x="2958629" y="324473"/>
              <a:ext cx="3180741" cy="922704"/>
            </a:xfrm>
            <a:prstGeom prst="line">
              <a:avLst/>
            </a:prstGeom>
            <a:ln w="130104" cap="flat">
              <a:solidFill>
                <a:srgbClr val="00C380"/>
              </a:solidFill>
              <a:prstDash val="solid"/>
              <a:headEnd type="none" w="sm" len="sm"/>
              <a:tailEnd type="oval" w="lg" len="lg"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2" name="AutoShape 12"/>
            <p:cNvSpPr/>
            <p:nvPr/>
          </p:nvSpPr>
          <p:spPr>
            <a:xfrm flipV="1">
              <a:off x="5908134" y="200544"/>
              <a:ext cx="3173095" cy="984295"/>
            </a:xfrm>
            <a:prstGeom prst="line">
              <a:avLst/>
            </a:prstGeom>
            <a:ln w="130104" cap="flat">
              <a:solidFill>
                <a:srgbClr val="00C380"/>
              </a:solidFill>
              <a:prstDash val="solid"/>
              <a:headEnd type="none" w="sm" len="sm"/>
              <a:tailEnd type="oval" w="lg" len="lg"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3" name="AutoShape 13"/>
            <p:cNvSpPr/>
            <p:nvPr/>
          </p:nvSpPr>
          <p:spPr>
            <a:xfrm>
              <a:off x="8860774" y="294095"/>
              <a:ext cx="3180741" cy="922704"/>
            </a:xfrm>
            <a:prstGeom prst="line">
              <a:avLst/>
            </a:prstGeom>
            <a:ln w="130104" cap="flat">
              <a:solidFill>
                <a:srgbClr val="00C380"/>
              </a:solidFill>
              <a:prstDash val="solid"/>
              <a:headEnd type="none" w="sm" len="sm"/>
              <a:tailEnd type="oval" w="lg" len="lg"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4" name="AutoShape 14"/>
            <p:cNvSpPr/>
            <p:nvPr/>
          </p:nvSpPr>
          <p:spPr>
            <a:xfrm flipV="1">
              <a:off x="11794406" y="170166"/>
              <a:ext cx="3173095" cy="984295"/>
            </a:xfrm>
            <a:prstGeom prst="line">
              <a:avLst/>
            </a:prstGeom>
            <a:ln w="130104" cap="flat">
              <a:solidFill>
                <a:srgbClr val="00C380"/>
              </a:solidFill>
              <a:prstDash val="solid"/>
              <a:headEnd type="none" w="sm" len="sm"/>
              <a:tailEnd type="oval" w="lg" len="lg"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5" name="AutoShape 15"/>
            <p:cNvSpPr/>
            <p:nvPr/>
          </p:nvSpPr>
          <p:spPr>
            <a:xfrm>
              <a:off x="14711010" y="261813"/>
              <a:ext cx="3180741" cy="922704"/>
            </a:xfrm>
            <a:prstGeom prst="line">
              <a:avLst/>
            </a:prstGeom>
            <a:ln w="130104" cap="flat">
              <a:solidFill>
                <a:srgbClr val="00C380"/>
              </a:solidFill>
              <a:prstDash val="solid"/>
              <a:headEnd type="none" w="sm" len="sm"/>
              <a:tailEnd type="oval" w="lg" len="lg"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6" name="AutoShape 16"/>
            <p:cNvSpPr/>
            <p:nvPr/>
          </p:nvSpPr>
          <p:spPr>
            <a:xfrm flipV="1">
              <a:off x="17649293" y="138207"/>
              <a:ext cx="3173095" cy="984295"/>
            </a:xfrm>
            <a:prstGeom prst="line">
              <a:avLst/>
            </a:prstGeom>
            <a:ln w="130104" cap="flat">
              <a:solidFill>
                <a:srgbClr val="00C380"/>
              </a:solidFill>
              <a:prstDash val="solid"/>
              <a:headEnd type="none" w="sm" len="sm"/>
              <a:tailEnd type="oval" w="lg" len="lg"/>
            </a:ln>
          </p:spPr>
          <p:txBody>
            <a:bodyPr/>
            <a:lstStyle/>
            <a:p>
              <a:endParaRPr lang="es-CL"/>
            </a:p>
          </p:txBody>
        </p:sp>
        <p:grpSp>
          <p:nvGrpSpPr>
            <p:cNvPr id="17" name="Group 17"/>
            <p:cNvGrpSpPr/>
            <p:nvPr/>
          </p:nvGrpSpPr>
          <p:grpSpPr>
            <a:xfrm>
              <a:off x="2765778" y="123929"/>
              <a:ext cx="385701" cy="401089"/>
              <a:chOff x="0" y="0"/>
              <a:chExt cx="781617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781617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81617" h="812800">
                    <a:moveTo>
                      <a:pt x="390808" y="0"/>
                    </a:moveTo>
                    <a:cubicBezTo>
                      <a:pt x="174971" y="0"/>
                      <a:pt x="0" y="181951"/>
                      <a:pt x="0" y="406400"/>
                    </a:cubicBezTo>
                    <a:cubicBezTo>
                      <a:pt x="0" y="630849"/>
                      <a:pt x="174971" y="812800"/>
                      <a:pt x="390808" y="812800"/>
                    </a:cubicBezTo>
                    <a:cubicBezTo>
                      <a:pt x="606646" y="812800"/>
                      <a:pt x="781617" y="630849"/>
                      <a:pt x="781617" y="406400"/>
                    </a:cubicBezTo>
                    <a:cubicBezTo>
                      <a:pt x="781617" y="181951"/>
                      <a:pt x="606646" y="0"/>
                      <a:pt x="390808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73277" y="38100"/>
                <a:ext cx="635064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8644724" y="62732"/>
              <a:ext cx="385701" cy="401089"/>
              <a:chOff x="0" y="0"/>
              <a:chExt cx="781617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781617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81617" h="812800">
                    <a:moveTo>
                      <a:pt x="390808" y="0"/>
                    </a:moveTo>
                    <a:cubicBezTo>
                      <a:pt x="174971" y="0"/>
                      <a:pt x="0" y="181951"/>
                      <a:pt x="0" y="406400"/>
                    </a:cubicBezTo>
                    <a:cubicBezTo>
                      <a:pt x="0" y="630849"/>
                      <a:pt x="174971" y="812800"/>
                      <a:pt x="390808" y="812800"/>
                    </a:cubicBezTo>
                    <a:cubicBezTo>
                      <a:pt x="606646" y="812800"/>
                      <a:pt x="781617" y="630849"/>
                      <a:pt x="781617" y="406400"/>
                    </a:cubicBezTo>
                    <a:cubicBezTo>
                      <a:pt x="781617" y="181951"/>
                      <a:pt x="606646" y="0"/>
                      <a:pt x="390808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22" name="TextBox 22"/>
              <p:cNvSpPr txBox="1"/>
              <p:nvPr/>
            </p:nvSpPr>
            <p:spPr>
              <a:xfrm>
                <a:off x="73277" y="38100"/>
                <a:ext cx="635064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5715284" y="983973"/>
              <a:ext cx="385701" cy="401089"/>
              <a:chOff x="0" y="0"/>
              <a:chExt cx="781617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781617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81617" h="812800">
                    <a:moveTo>
                      <a:pt x="390808" y="0"/>
                    </a:moveTo>
                    <a:cubicBezTo>
                      <a:pt x="174971" y="0"/>
                      <a:pt x="0" y="181951"/>
                      <a:pt x="0" y="406400"/>
                    </a:cubicBezTo>
                    <a:cubicBezTo>
                      <a:pt x="0" y="630849"/>
                      <a:pt x="174971" y="812800"/>
                      <a:pt x="390808" y="812800"/>
                    </a:cubicBezTo>
                    <a:cubicBezTo>
                      <a:pt x="606646" y="812800"/>
                      <a:pt x="781617" y="630849"/>
                      <a:pt x="781617" y="406400"/>
                    </a:cubicBezTo>
                    <a:cubicBezTo>
                      <a:pt x="781617" y="181951"/>
                      <a:pt x="606646" y="0"/>
                      <a:pt x="390808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25" name="TextBox 25"/>
              <p:cNvSpPr txBox="1"/>
              <p:nvPr/>
            </p:nvSpPr>
            <p:spPr>
              <a:xfrm>
                <a:off x="73277" y="38100"/>
                <a:ext cx="635064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11601555" y="953916"/>
              <a:ext cx="385701" cy="401089"/>
              <a:chOff x="0" y="0"/>
              <a:chExt cx="781617" cy="8128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781617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81617" h="812800">
                    <a:moveTo>
                      <a:pt x="390808" y="0"/>
                    </a:moveTo>
                    <a:cubicBezTo>
                      <a:pt x="174971" y="0"/>
                      <a:pt x="0" y="181951"/>
                      <a:pt x="0" y="406400"/>
                    </a:cubicBezTo>
                    <a:cubicBezTo>
                      <a:pt x="0" y="630849"/>
                      <a:pt x="174971" y="812800"/>
                      <a:pt x="390808" y="812800"/>
                    </a:cubicBezTo>
                    <a:cubicBezTo>
                      <a:pt x="606646" y="812800"/>
                      <a:pt x="781617" y="630849"/>
                      <a:pt x="781617" y="406400"/>
                    </a:cubicBezTo>
                    <a:cubicBezTo>
                      <a:pt x="781617" y="181951"/>
                      <a:pt x="606646" y="0"/>
                      <a:pt x="390808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28" name="TextBox 28"/>
              <p:cNvSpPr txBox="1"/>
              <p:nvPr/>
            </p:nvSpPr>
            <p:spPr>
              <a:xfrm>
                <a:off x="73277" y="38100"/>
                <a:ext cx="635064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17456442" y="921957"/>
              <a:ext cx="385701" cy="401089"/>
              <a:chOff x="0" y="0"/>
              <a:chExt cx="781617" cy="8128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781617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81617" h="812800">
                    <a:moveTo>
                      <a:pt x="390808" y="0"/>
                    </a:moveTo>
                    <a:cubicBezTo>
                      <a:pt x="174971" y="0"/>
                      <a:pt x="0" y="181951"/>
                      <a:pt x="0" y="406400"/>
                    </a:cubicBezTo>
                    <a:cubicBezTo>
                      <a:pt x="0" y="630849"/>
                      <a:pt x="174971" y="812800"/>
                      <a:pt x="390808" y="812800"/>
                    </a:cubicBezTo>
                    <a:cubicBezTo>
                      <a:pt x="606646" y="812800"/>
                      <a:pt x="781617" y="630849"/>
                      <a:pt x="781617" y="406400"/>
                    </a:cubicBezTo>
                    <a:cubicBezTo>
                      <a:pt x="781617" y="181951"/>
                      <a:pt x="606646" y="0"/>
                      <a:pt x="390808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1" name="TextBox 31"/>
              <p:cNvSpPr txBox="1"/>
              <p:nvPr/>
            </p:nvSpPr>
            <p:spPr>
              <a:xfrm>
                <a:off x="73277" y="38100"/>
                <a:ext cx="635064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14538178" y="53099"/>
              <a:ext cx="385701" cy="401089"/>
              <a:chOff x="0" y="0"/>
              <a:chExt cx="781617" cy="8128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781617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81617" h="812800">
                    <a:moveTo>
                      <a:pt x="390808" y="0"/>
                    </a:moveTo>
                    <a:cubicBezTo>
                      <a:pt x="174971" y="0"/>
                      <a:pt x="0" y="181951"/>
                      <a:pt x="0" y="406400"/>
                    </a:cubicBezTo>
                    <a:cubicBezTo>
                      <a:pt x="0" y="630849"/>
                      <a:pt x="174971" y="812800"/>
                      <a:pt x="390808" y="812800"/>
                    </a:cubicBezTo>
                    <a:cubicBezTo>
                      <a:pt x="606646" y="812800"/>
                      <a:pt x="781617" y="630849"/>
                      <a:pt x="781617" y="406400"/>
                    </a:cubicBezTo>
                    <a:cubicBezTo>
                      <a:pt x="781617" y="181951"/>
                      <a:pt x="606646" y="0"/>
                      <a:pt x="390808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4" name="TextBox 34"/>
              <p:cNvSpPr txBox="1"/>
              <p:nvPr/>
            </p:nvSpPr>
            <p:spPr>
              <a:xfrm>
                <a:off x="73277" y="38100"/>
                <a:ext cx="635064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5" name="Group 35"/>
            <p:cNvGrpSpPr/>
            <p:nvPr/>
          </p:nvGrpSpPr>
          <p:grpSpPr>
            <a:xfrm>
              <a:off x="20394515" y="0"/>
              <a:ext cx="385701" cy="401089"/>
              <a:chOff x="0" y="0"/>
              <a:chExt cx="781617" cy="8128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781617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81617" h="812800">
                    <a:moveTo>
                      <a:pt x="390808" y="0"/>
                    </a:moveTo>
                    <a:cubicBezTo>
                      <a:pt x="174971" y="0"/>
                      <a:pt x="0" y="181951"/>
                      <a:pt x="0" y="406400"/>
                    </a:cubicBezTo>
                    <a:cubicBezTo>
                      <a:pt x="0" y="630849"/>
                      <a:pt x="174971" y="812800"/>
                      <a:pt x="390808" y="812800"/>
                    </a:cubicBezTo>
                    <a:cubicBezTo>
                      <a:pt x="606646" y="812800"/>
                      <a:pt x="781617" y="630849"/>
                      <a:pt x="781617" y="406400"/>
                    </a:cubicBezTo>
                    <a:cubicBezTo>
                      <a:pt x="781617" y="181951"/>
                      <a:pt x="606646" y="0"/>
                      <a:pt x="390808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7" name="TextBox 37"/>
              <p:cNvSpPr txBox="1"/>
              <p:nvPr/>
            </p:nvSpPr>
            <p:spPr>
              <a:xfrm>
                <a:off x="73277" y="38100"/>
                <a:ext cx="635064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38" name="Group 38"/>
          <p:cNvGrpSpPr/>
          <p:nvPr/>
        </p:nvGrpSpPr>
        <p:grpSpPr>
          <a:xfrm>
            <a:off x="1344972" y="3553347"/>
            <a:ext cx="3086100" cy="1618320"/>
            <a:chOff x="0" y="0"/>
            <a:chExt cx="4114800" cy="2157760"/>
          </a:xfrm>
        </p:grpSpPr>
        <p:grpSp>
          <p:nvGrpSpPr>
            <p:cNvPr id="39" name="Group 39"/>
            <p:cNvGrpSpPr/>
            <p:nvPr/>
          </p:nvGrpSpPr>
          <p:grpSpPr>
            <a:xfrm>
              <a:off x="0" y="0"/>
              <a:ext cx="4114800" cy="1963168"/>
              <a:chOff x="0" y="0"/>
              <a:chExt cx="812800" cy="387786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0" y="0"/>
                <a:ext cx="812800" cy="387786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387786">
                    <a:moveTo>
                      <a:pt x="20069" y="0"/>
                    </a:moveTo>
                    <a:lnTo>
                      <a:pt x="792731" y="0"/>
                    </a:lnTo>
                    <a:cubicBezTo>
                      <a:pt x="798054" y="0"/>
                      <a:pt x="803158" y="2114"/>
                      <a:pt x="806922" y="5878"/>
                    </a:cubicBezTo>
                    <a:cubicBezTo>
                      <a:pt x="810686" y="9642"/>
                      <a:pt x="812800" y="14746"/>
                      <a:pt x="812800" y="20069"/>
                    </a:cubicBezTo>
                    <a:lnTo>
                      <a:pt x="812800" y="367717"/>
                    </a:lnTo>
                    <a:cubicBezTo>
                      <a:pt x="812800" y="373040"/>
                      <a:pt x="810686" y="378145"/>
                      <a:pt x="806922" y="381908"/>
                    </a:cubicBezTo>
                    <a:cubicBezTo>
                      <a:pt x="803158" y="385672"/>
                      <a:pt x="798054" y="387786"/>
                      <a:pt x="792731" y="387786"/>
                    </a:cubicBezTo>
                    <a:lnTo>
                      <a:pt x="20069" y="387786"/>
                    </a:lnTo>
                    <a:cubicBezTo>
                      <a:pt x="14746" y="387786"/>
                      <a:pt x="9642" y="385672"/>
                      <a:pt x="5878" y="381908"/>
                    </a:cubicBezTo>
                    <a:cubicBezTo>
                      <a:pt x="2114" y="378145"/>
                      <a:pt x="0" y="373040"/>
                      <a:pt x="0" y="367717"/>
                    </a:cubicBezTo>
                    <a:lnTo>
                      <a:pt x="0" y="20069"/>
                    </a:lnTo>
                    <a:cubicBezTo>
                      <a:pt x="0" y="14746"/>
                      <a:pt x="2114" y="9642"/>
                      <a:pt x="5878" y="5878"/>
                    </a:cubicBezTo>
                    <a:cubicBezTo>
                      <a:pt x="9642" y="2114"/>
                      <a:pt x="14746" y="0"/>
                      <a:pt x="20069" y="0"/>
                    </a:cubicBezTo>
                    <a:close/>
                  </a:path>
                </a:pathLst>
              </a:custGeom>
              <a:solidFill>
                <a:srgbClr val="00C380"/>
              </a:solidFill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1" name="TextBox 41"/>
              <p:cNvSpPr txBox="1"/>
              <p:nvPr/>
            </p:nvSpPr>
            <p:spPr>
              <a:xfrm>
                <a:off x="0" y="-47625"/>
                <a:ext cx="812800" cy="43541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19"/>
                  </a:lnSpc>
                </a:pPr>
                <a:r>
                  <a:rPr lang="en-US" sz="2299">
                    <a:solidFill>
                      <a:srgbClr val="FFFFFF"/>
                    </a:solidFill>
                    <a:latin typeface="TT Ramillas"/>
                    <a:ea typeface="TT Ramillas"/>
                    <a:cs typeface="TT Ramillas"/>
                    <a:sym typeface="TT Ramillas"/>
                  </a:rPr>
                  <a:t>Revisión de Requerimientos</a:t>
                </a:r>
              </a:p>
            </p:txBody>
          </p:sp>
        </p:grpSp>
        <p:grpSp>
          <p:nvGrpSpPr>
            <p:cNvPr id="42" name="Group 42"/>
            <p:cNvGrpSpPr/>
            <p:nvPr/>
          </p:nvGrpSpPr>
          <p:grpSpPr>
            <a:xfrm>
              <a:off x="1853291" y="1909769"/>
              <a:ext cx="408218" cy="247991"/>
              <a:chOff x="0" y="0"/>
              <a:chExt cx="179350" cy="108955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0" y="0"/>
                <a:ext cx="179350" cy="108955"/>
              </a:xfrm>
              <a:custGeom>
                <a:avLst/>
                <a:gdLst/>
                <a:ahLst/>
                <a:cxnLst/>
                <a:rect l="l" t="t" r="r" b="b"/>
                <a:pathLst>
                  <a:path w="179350" h="108955">
                    <a:moveTo>
                      <a:pt x="89675" y="108955"/>
                    </a:moveTo>
                    <a:lnTo>
                      <a:pt x="179350" y="0"/>
                    </a:lnTo>
                    <a:lnTo>
                      <a:pt x="0" y="0"/>
                    </a:lnTo>
                    <a:lnTo>
                      <a:pt x="89675" y="108955"/>
                    </a:lnTo>
                    <a:close/>
                  </a:path>
                </a:pathLst>
              </a:custGeom>
              <a:solidFill>
                <a:srgbClr val="00C380"/>
              </a:solidFill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4" name="TextBox 44"/>
              <p:cNvSpPr txBox="1"/>
              <p:nvPr/>
            </p:nvSpPr>
            <p:spPr>
              <a:xfrm>
                <a:off x="28024" y="-30317"/>
                <a:ext cx="123303" cy="8868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45" name="TextBox 45"/>
          <p:cNvSpPr txBox="1"/>
          <p:nvPr/>
        </p:nvSpPr>
        <p:spPr>
          <a:xfrm>
            <a:off x="1719672" y="953641"/>
            <a:ext cx="4869751" cy="901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880"/>
              </a:lnSpc>
              <a:spcBef>
                <a:spcPct val="0"/>
              </a:spcBef>
            </a:pPr>
            <a:r>
              <a:rPr lang="en-US" sz="6430" b="1">
                <a:solidFill>
                  <a:srgbClr val="002038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Cronograma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365273" y="5266423"/>
            <a:ext cx="3086100" cy="349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48"/>
              </a:lnSpc>
              <a:spcBef>
                <a:spcPct val="0"/>
              </a:spcBef>
            </a:pPr>
            <a:r>
              <a:rPr lang="en-US" sz="1940" b="1" u="none" strike="noStrike">
                <a:solidFill>
                  <a:srgbClr val="000000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SEMANA 1</a:t>
            </a:r>
          </a:p>
        </p:txBody>
      </p:sp>
      <p:grpSp>
        <p:nvGrpSpPr>
          <p:cNvPr id="47" name="Group 47"/>
          <p:cNvGrpSpPr/>
          <p:nvPr/>
        </p:nvGrpSpPr>
        <p:grpSpPr>
          <a:xfrm>
            <a:off x="5797289" y="3553347"/>
            <a:ext cx="3086100" cy="1618320"/>
            <a:chOff x="0" y="0"/>
            <a:chExt cx="4114800" cy="2157760"/>
          </a:xfrm>
        </p:grpSpPr>
        <p:grpSp>
          <p:nvGrpSpPr>
            <p:cNvPr id="48" name="Group 48"/>
            <p:cNvGrpSpPr/>
            <p:nvPr/>
          </p:nvGrpSpPr>
          <p:grpSpPr>
            <a:xfrm>
              <a:off x="0" y="0"/>
              <a:ext cx="4114800" cy="1963168"/>
              <a:chOff x="0" y="0"/>
              <a:chExt cx="812800" cy="387786"/>
            </a:xfrm>
          </p:grpSpPr>
          <p:sp>
            <p:nvSpPr>
              <p:cNvPr id="49" name="Freeform 49"/>
              <p:cNvSpPr/>
              <p:nvPr/>
            </p:nvSpPr>
            <p:spPr>
              <a:xfrm>
                <a:off x="0" y="0"/>
                <a:ext cx="812800" cy="387786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387786">
                    <a:moveTo>
                      <a:pt x="20069" y="0"/>
                    </a:moveTo>
                    <a:lnTo>
                      <a:pt x="792731" y="0"/>
                    </a:lnTo>
                    <a:cubicBezTo>
                      <a:pt x="798054" y="0"/>
                      <a:pt x="803158" y="2114"/>
                      <a:pt x="806922" y="5878"/>
                    </a:cubicBezTo>
                    <a:cubicBezTo>
                      <a:pt x="810686" y="9642"/>
                      <a:pt x="812800" y="14746"/>
                      <a:pt x="812800" y="20069"/>
                    </a:cubicBezTo>
                    <a:lnTo>
                      <a:pt x="812800" y="367717"/>
                    </a:lnTo>
                    <a:cubicBezTo>
                      <a:pt x="812800" y="373040"/>
                      <a:pt x="810686" y="378145"/>
                      <a:pt x="806922" y="381908"/>
                    </a:cubicBezTo>
                    <a:cubicBezTo>
                      <a:pt x="803158" y="385672"/>
                      <a:pt x="798054" y="387786"/>
                      <a:pt x="792731" y="387786"/>
                    </a:cubicBezTo>
                    <a:lnTo>
                      <a:pt x="20069" y="387786"/>
                    </a:lnTo>
                    <a:cubicBezTo>
                      <a:pt x="14746" y="387786"/>
                      <a:pt x="9642" y="385672"/>
                      <a:pt x="5878" y="381908"/>
                    </a:cubicBezTo>
                    <a:cubicBezTo>
                      <a:pt x="2114" y="378145"/>
                      <a:pt x="0" y="373040"/>
                      <a:pt x="0" y="367717"/>
                    </a:cubicBezTo>
                    <a:lnTo>
                      <a:pt x="0" y="20069"/>
                    </a:lnTo>
                    <a:cubicBezTo>
                      <a:pt x="0" y="14746"/>
                      <a:pt x="2114" y="9642"/>
                      <a:pt x="5878" y="5878"/>
                    </a:cubicBezTo>
                    <a:cubicBezTo>
                      <a:pt x="9642" y="2114"/>
                      <a:pt x="14746" y="0"/>
                      <a:pt x="20069" y="0"/>
                    </a:cubicBezTo>
                    <a:close/>
                  </a:path>
                </a:pathLst>
              </a:custGeom>
              <a:solidFill>
                <a:srgbClr val="00C380"/>
              </a:solidFill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50" name="TextBox 50"/>
              <p:cNvSpPr txBox="1"/>
              <p:nvPr/>
            </p:nvSpPr>
            <p:spPr>
              <a:xfrm>
                <a:off x="0" y="-47625"/>
                <a:ext cx="812800" cy="43541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19"/>
                  </a:lnSpc>
                </a:pPr>
                <a:r>
                  <a:rPr lang="en-US" sz="2299">
                    <a:solidFill>
                      <a:srgbClr val="FFFFFF"/>
                    </a:solidFill>
                    <a:latin typeface="TT Ramillas"/>
                    <a:ea typeface="TT Ramillas"/>
                    <a:cs typeface="TT Ramillas"/>
                    <a:sym typeface="TT Ramillas"/>
                  </a:rPr>
                  <a:t>Inicio del Desarrollo</a:t>
                </a:r>
              </a:p>
            </p:txBody>
          </p:sp>
        </p:grpSp>
        <p:grpSp>
          <p:nvGrpSpPr>
            <p:cNvPr id="51" name="Group 51"/>
            <p:cNvGrpSpPr/>
            <p:nvPr/>
          </p:nvGrpSpPr>
          <p:grpSpPr>
            <a:xfrm>
              <a:off x="1853291" y="1909769"/>
              <a:ext cx="408218" cy="247991"/>
              <a:chOff x="0" y="0"/>
              <a:chExt cx="179350" cy="108955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0" y="0"/>
                <a:ext cx="179350" cy="108955"/>
              </a:xfrm>
              <a:custGeom>
                <a:avLst/>
                <a:gdLst/>
                <a:ahLst/>
                <a:cxnLst/>
                <a:rect l="l" t="t" r="r" b="b"/>
                <a:pathLst>
                  <a:path w="179350" h="108955">
                    <a:moveTo>
                      <a:pt x="89675" y="108955"/>
                    </a:moveTo>
                    <a:lnTo>
                      <a:pt x="179350" y="0"/>
                    </a:lnTo>
                    <a:lnTo>
                      <a:pt x="0" y="0"/>
                    </a:lnTo>
                    <a:lnTo>
                      <a:pt x="89675" y="108955"/>
                    </a:lnTo>
                    <a:close/>
                  </a:path>
                </a:pathLst>
              </a:custGeom>
              <a:solidFill>
                <a:srgbClr val="00C380"/>
              </a:solidFill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53" name="TextBox 53"/>
              <p:cNvSpPr txBox="1"/>
              <p:nvPr/>
            </p:nvSpPr>
            <p:spPr>
              <a:xfrm>
                <a:off x="28024" y="-30317"/>
                <a:ext cx="123303" cy="8868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54" name="TextBox 54"/>
          <p:cNvSpPr txBox="1"/>
          <p:nvPr/>
        </p:nvSpPr>
        <p:spPr>
          <a:xfrm>
            <a:off x="5817589" y="5266423"/>
            <a:ext cx="3086100" cy="349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48"/>
              </a:lnSpc>
              <a:spcBef>
                <a:spcPct val="0"/>
              </a:spcBef>
            </a:pPr>
            <a:r>
              <a:rPr lang="en-US" sz="1940" b="1" u="none" strike="noStrike">
                <a:solidFill>
                  <a:srgbClr val="000000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SEMANA 3</a:t>
            </a:r>
          </a:p>
        </p:txBody>
      </p:sp>
      <p:grpSp>
        <p:nvGrpSpPr>
          <p:cNvPr id="55" name="Group 55"/>
          <p:cNvGrpSpPr/>
          <p:nvPr/>
        </p:nvGrpSpPr>
        <p:grpSpPr>
          <a:xfrm>
            <a:off x="10249605" y="3553347"/>
            <a:ext cx="3086100" cy="1618320"/>
            <a:chOff x="0" y="0"/>
            <a:chExt cx="4114800" cy="2157760"/>
          </a:xfrm>
        </p:grpSpPr>
        <p:grpSp>
          <p:nvGrpSpPr>
            <p:cNvPr id="56" name="Group 56"/>
            <p:cNvGrpSpPr/>
            <p:nvPr/>
          </p:nvGrpSpPr>
          <p:grpSpPr>
            <a:xfrm>
              <a:off x="0" y="0"/>
              <a:ext cx="4114800" cy="1963168"/>
              <a:chOff x="0" y="0"/>
              <a:chExt cx="812800" cy="387786"/>
            </a:xfrm>
          </p:grpSpPr>
          <p:sp>
            <p:nvSpPr>
              <p:cNvPr id="57" name="Freeform 57"/>
              <p:cNvSpPr/>
              <p:nvPr/>
            </p:nvSpPr>
            <p:spPr>
              <a:xfrm>
                <a:off x="0" y="0"/>
                <a:ext cx="812800" cy="387786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387786">
                    <a:moveTo>
                      <a:pt x="20069" y="0"/>
                    </a:moveTo>
                    <a:lnTo>
                      <a:pt x="792731" y="0"/>
                    </a:lnTo>
                    <a:cubicBezTo>
                      <a:pt x="798054" y="0"/>
                      <a:pt x="803158" y="2114"/>
                      <a:pt x="806922" y="5878"/>
                    </a:cubicBezTo>
                    <a:cubicBezTo>
                      <a:pt x="810686" y="9642"/>
                      <a:pt x="812800" y="14746"/>
                      <a:pt x="812800" y="20069"/>
                    </a:cubicBezTo>
                    <a:lnTo>
                      <a:pt x="812800" y="367717"/>
                    </a:lnTo>
                    <a:cubicBezTo>
                      <a:pt x="812800" y="373040"/>
                      <a:pt x="810686" y="378145"/>
                      <a:pt x="806922" y="381908"/>
                    </a:cubicBezTo>
                    <a:cubicBezTo>
                      <a:pt x="803158" y="385672"/>
                      <a:pt x="798054" y="387786"/>
                      <a:pt x="792731" y="387786"/>
                    </a:cubicBezTo>
                    <a:lnTo>
                      <a:pt x="20069" y="387786"/>
                    </a:lnTo>
                    <a:cubicBezTo>
                      <a:pt x="14746" y="387786"/>
                      <a:pt x="9642" y="385672"/>
                      <a:pt x="5878" y="381908"/>
                    </a:cubicBezTo>
                    <a:cubicBezTo>
                      <a:pt x="2114" y="378145"/>
                      <a:pt x="0" y="373040"/>
                      <a:pt x="0" y="367717"/>
                    </a:cubicBezTo>
                    <a:lnTo>
                      <a:pt x="0" y="20069"/>
                    </a:lnTo>
                    <a:cubicBezTo>
                      <a:pt x="0" y="14746"/>
                      <a:pt x="2114" y="9642"/>
                      <a:pt x="5878" y="5878"/>
                    </a:cubicBezTo>
                    <a:cubicBezTo>
                      <a:pt x="9642" y="2114"/>
                      <a:pt x="14746" y="0"/>
                      <a:pt x="20069" y="0"/>
                    </a:cubicBezTo>
                    <a:close/>
                  </a:path>
                </a:pathLst>
              </a:custGeom>
              <a:solidFill>
                <a:srgbClr val="00C380"/>
              </a:solidFill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58" name="TextBox 58"/>
              <p:cNvSpPr txBox="1"/>
              <p:nvPr/>
            </p:nvSpPr>
            <p:spPr>
              <a:xfrm>
                <a:off x="0" y="-47625"/>
                <a:ext cx="812800" cy="43541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19"/>
                  </a:lnSpc>
                </a:pPr>
                <a:r>
                  <a:rPr lang="en-US" sz="2299">
                    <a:solidFill>
                      <a:srgbClr val="FFFFFF"/>
                    </a:solidFill>
                    <a:latin typeface="TT Ramillas"/>
                    <a:ea typeface="TT Ramillas"/>
                    <a:cs typeface="TT Ramillas"/>
                    <a:sym typeface="TT Ramillas"/>
                  </a:rPr>
                  <a:t>Fin del desarrollo</a:t>
                </a:r>
              </a:p>
              <a:p>
                <a:pPr algn="ctr">
                  <a:lnSpc>
                    <a:spcPts val="3219"/>
                  </a:lnSpc>
                </a:pPr>
                <a:r>
                  <a:rPr lang="en-US" sz="2299">
                    <a:solidFill>
                      <a:srgbClr val="FFFFFF"/>
                    </a:solidFill>
                    <a:latin typeface="TT Ramillas"/>
                    <a:ea typeface="TT Ramillas"/>
                    <a:cs typeface="TT Ramillas"/>
                    <a:sym typeface="TT Ramillas"/>
                  </a:rPr>
                  <a:t> Backend - Frontend</a:t>
                </a:r>
              </a:p>
            </p:txBody>
          </p:sp>
        </p:grpSp>
        <p:grpSp>
          <p:nvGrpSpPr>
            <p:cNvPr id="59" name="Group 59"/>
            <p:cNvGrpSpPr/>
            <p:nvPr/>
          </p:nvGrpSpPr>
          <p:grpSpPr>
            <a:xfrm>
              <a:off x="1853291" y="1909769"/>
              <a:ext cx="408218" cy="247991"/>
              <a:chOff x="0" y="0"/>
              <a:chExt cx="179350" cy="108955"/>
            </a:xfrm>
          </p:grpSpPr>
          <p:sp>
            <p:nvSpPr>
              <p:cNvPr id="60" name="Freeform 60"/>
              <p:cNvSpPr/>
              <p:nvPr/>
            </p:nvSpPr>
            <p:spPr>
              <a:xfrm>
                <a:off x="0" y="0"/>
                <a:ext cx="179350" cy="108955"/>
              </a:xfrm>
              <a:custGeom>
                <a:avLst/>
                <a:gdLst/>
                <a:ahLst/>
                <a:cxnLst/>
                <a:rect l="l" t="t" r="r" b="b"/>
                <a:pathLst>
                  <a:path w="179350" h="108955">
                    <a:moveTo>
                      <a:pt x="89675" y="108955"/>
                    </a:moveTo>
                    <a:lnTo>
                      <a:pt x="179350" y="0"/>
                    </a:lnTo>
                    <a:lnTo>
                      <a:pt x="0" y="0"/>
                    </a:lnTo>
                    <a:lnTo>
                      <a:pt x="89675" y="108955"/>
                    </a:lnTo>
                    <a:close/>
                  </a:path>
                </a:pathLst>
              </a:custGeom>
              <a:solidFill>
                <a:srgbClr val="00C380"/>
              </a:solidFill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61" name="TextBox 61"/>
              <p:cNvSpPr txBox="1"/>
              <p:nvPr/>
            </p:nvSpPr>
            <p:spPr>
              <a:xfrm>
                <a:off x="28024" y="-30317"/>
                <a:ext cx="123303" cy="8868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62" name="TextBox 62"/>
          <p:cNvSpPr txBox="1"/>
          <p:nvPr/>
        </p:nvSpPr>
        <p:spPr>
          <a:xfrm>
            <a:off x="10269905" y="5266423"/>
            <a:ext cx="3086100" cy="349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48"/>
              </a:lnSpc>
              <a:spcBef>
                <a:spcPct val="0"/>
              </a:spcBef>
            </a:pPr>
            <a:r>
              <a:rPr lang="en-US" sz="1940" b="1" u="none" strike="noStrike">
                <a:solidFill>
                  <a:srgbClr val="000000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SEMANA 10</a:t>
            </a:r>
          </a:p>
        </p:txBody>
      </p:sp>
      <p:grpSp>
        <p:nvGrpSpPr>
          <p:cNvPr id="63" name="Group 63"/>
          <p:cNvGrpSpPr/>
          <p:nvPr/>
        </p:nvGrpSpPr>
        <p:grpSpPr>
          <a:xfrm>
            <a:off x="14701921" y="3553347"/>
            <a:ext cx="3086100" cy="1731899"/>
            <a:chOff x="0" y="0"/>
            <a:chExt cx="4114800" cy="2309198"/>
          </a:xfrm>
        </p:grpSpPr>
        <p:grpSp>
          <p:nvGrpSpPr>
            <p:cNvPr id="64" name="Group 64"/>
            <p:cNvGrpSpPr/>
            <p:nvPr/>
          </p:nvGrpSpPr>
          <p:grpSpPr>
            <a:xfrm>
              <a:off x="0" y="0"/>
              <a:ext cx="4114800" cy="2309198"/>
              <a:chOff x="0" y="0"/>
              <a:chExt cx="812800" cy="456138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812800" cy="456138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56138">
                    <a:moveTo>
                      <a:pt x="20069" y="0"/>
                    </a:moveTo>
                    <a:lnTo>
                      <a:pt x="792731" y="0"/>
                    </a:lnTo>
                    <a:cubicBezTo>
                      <a:pt x="798054" y="0"/>
                      <a:pt x="803158" y="2114"/>
                      <a:pt x="806922" y="5878"/>
                    </a:cubicBezTo>
                    <a:cubicBezTo>
                      <a:pt x="810686" y="9642"/>
                      <a:pt x="812800" y="14746"/>
                      <a:pt x="812800" y="20069"/>
                    </a:cubicBezTo>
                    <a:lnTo>
                      <a:pt x="812800" y="436069"/>
                    </a:lnTo>
                    <a:cubicBezTo>
                      <a:pt x="812800" y="441391"/>
                      <a:pt x="810686" y="446496"/>
                      <a:pt x="806922" y="450260"/>
                    </a:cubicBezTo>
                    <a:cubicBezTo>
                      <a:pt x="803158" y="454024"/>
                      <a:pt x="798054" y="456138"/>
                      <a:pt x="792731" y="456138"/>
                    </a:cubicBezTo>
                    <a:lnTo>
                      <a:pt x="20069" y="456138"/>
                    </a:lnTo>
                    <a:cubicBezTo>
                      <a:pt x="14746" y="456138"/>
                      <a:pt x="9642" y="454024"/>
                      <a:pt x="5878" y="450260"/>
                    </a:cubicBezTo>
                    <a:cubicBezTo>
                      <a:pt x="2114" y="446496"/>
                      <a:pt x="0" y="441391"/>
                      <a:pt x="0" y="436069"/>
                    </a:cubicBezTo>
                    <a:lnTo>
                      <a:pt x="0" y="20069"/>
                    </a:lnTo>
                    <a:cubicBezTo>
                      <a:pt x="0" y="14746"/>
                      <a:pt x="2114" y="9642"/>
                      <a:pt x="5878" y="5878"/>
                    </a:cubicBezTo>
                    <a:cubicBezTo>
                      <a:pt x="9642" y="2114"/>
                      <a:pt x="14746" y="0"/>
                      <a:pt x="20069" y="0"/>
                    </a:cubicBezTo>
                    <a:close/>
                  </a:path>
                </a:pathLst>
              </a:custGeom>
              <a:solidFill>
                <a:srgbClr val="00C380"/>
              </a:solidFill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66" name="TextBox 66"/>
              <p:cNvSpPr txBox="1"/>
              <p:nvPr/>
            </p:nvSpPr>
            <p:spPr>
              <a:xfrm>
                <a:off x="0" y="-47625"/>
                <a:ext cx="812800" cy="50376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19"/>
                  </a:lnSpc>
                </a:pPr>
                <a:r>
                  <a:rPr lang="en-US" sz="2299">
                    <a:solidFill>
                      <a:srgbClr val="FFFFFF"/>
                    </a:solidFill>
                    <a:latin typeface="TT Ramillas"/>
                    <a:ea typeface="TT Ramillas"/>
                    <a:cs typeface="TT Ramillas"/>
                    <a:sym typeface="TT Ramillas"/>
                  </a:rPr>
                  <a:t>Término de Certificación QA Presentación Profesor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1853291" y="1909769"/>
              <a:ext cx="408218" cy="247991"/>
              <a:chOff x="0" y="0"/>
              <a:chExt cx="179350" cy="108955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179350" cy="108955"/>
              </a:xfrm>
              <a:custGeom>
                <a:avLst/>
                <a:gdLst/>
                <a:ahLst/>
                <a:cxnLst/>
                <a:rect l="l" t="t" r="r" b="b"/>
                <a:pathLst>
                  <a:path w="179350" h="108955">
                    <a:moveTo>
                      <a:pt x="89675" y="108955"/>
                    </a:moveTo>
                    <a:lnTo>
                      <a:pt x="179350" y="0"/>
                    </a:lnTo>
                    <a:lnTo>
                      <a:pt x="0" y="0"/>
                    </a:lnTo>
                    <a:lnTo>
                      <a:pt x="89675" y="108955"/>
                    </a:lnTo>
                    <a:close/>
                  </a:path>
                </a:pathLst>
              </a:custGeom>
              <a:solidFill>
                <a:srgbClr val="00C380"/>
              </a:solidFill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69" name="TextBox 69"/>
              <p:cNvSpPr txBox="1"/>
              <p:nvPr/>
            </p:nvSpPr>
            <p:spPr>
              <a:xfrm>
                <a:off x="28024" y="-30317"/>
                <a:ext cx="123303" cy="8868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70" name="TextBox 70"/>
          <p:cNvSpPr txBox="1"/>
          <p:nvPr/>
        </p:nvSpPr>
        <p:spPr>
          <a:xfrm>
            <a:off x="14722222" y="5266423"/>
            <a:ext cx="3086100" cy="349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48"/>
              </a:lnSpc>
              <a:spcBef>
                <a:spcPct val="0"/>
              </a:spcBef>
            </a:pPr>
            <a:r>
              <a:rPr lang="en-US" sz="1940" b="1" u="none" strike="noStrike">
                <a:solidFill>
                  <a:srgbClr val="000000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SEMANA 12</a:t>
            </a:r>
          </a:p>
        </p:txBody>
      </p:sp>
      <p:grpSp>
        <p:nvGrpSpPr>
          <p:cNvPr id="71" name="Group 71"/>
          <p:cNvGrpSpPr/>
          <p:nvPr/>
        </p:nvGrpSpPr>
        <p:grpSpPr>
          <a:xfrm>
            <a:off x="3573278" y="7465927"/>
            <a:ext cx="3086100" cy="1472376"/>
            <a:chOff x="0" y="0"/>
            <a:chExt cx="812800" cy="387786"/>
          </a:xfrm>
        </p:grpSpPr>
        <p:sp>
          <p:nvSpPr>
            <p:cNvPr id="72" name="Freeform 72"/>
            <p:cNvSpPr/>
            <p:nvPr/>
          </p:nvSpPr>
          <p:spPr>
            <a:xfrm>
              <a:off x="0" y="0"/>
              <a:ext cx="812800" cy="387786"/>
            </a:xfrm>
            <a:custGeom>
              <a:avLst/>
              <a:gdLst/>
              <a:ahLst/>
              <a:cxnLst/>
              <a:rect l="l" t="t" r="r" b="b"/>
              <a:pathLst>
                <a:path w="812800" h="387786">
                  <a:moveTo>
                    <a:pt x="20069" y="0"/>
                  </a:moveTo>
                  <a:lnTo>
                    <a:pt x="792731" y="0"/>
                  </a:lnTo>
                  <a:cubicBezTo>
                    <a:pt x="798054" y="0"/>
                    <a:pt x="803158" y="2114"/>
                    <a:pt x="806922" y="5878"/>
                  </a:cubicBezTo>
                  <a:cubicBezTo>
                    <a:pt x="810686" y="9642"/>
                    <a:pt x="812800" y="14746"/>
                    <a:pt x="812800" y="20069"/>
                  </a:cubicBezTo>
                  <a:lnTo>
                    <a:pt x="812800" y="367717"/>
                  </a:lnTo>
                  <a:cubicBezTo>
                    <a:pt x="812800" y="373040"/>
                    <a:pt x="810686" y="378145"/>
                    <a:pt x="806922" y="381908"/>
                  </a:cubicBezTo>
                  <a:cubicBezTo>
                    <a:pt x="803158" y="385672"/>
                    <a:pt x="798054" y="387786"/>
                    <a:pt x="792731" y="387786"/>
                  </a:cubicBezTo>
                  <a:lnTo>
                    <a:pt x="20069" y="387786"/>
                  </a:lnTo>
                  <a:cubicBezTo>
                    <a:pt x="14746" y="387786"/>
                    <a:pt x="9642" y="385672"/>
                    <a:pt x="5878" y="381908"/>
                  </a:cubicBezTo>
                  <a:cubicBezTo>
                    <a:pt x="2114" y="378145"/>
                    <a:pt x="0" y="373040"/>
                    <a:pt x="0" y="367717"/>
                  </a:cubicBezTo>
                  <a:lnTo>
                    <a:pt x="0" y="20069"/>
                  </a:lnTo>
                  <a:cubicBezTo>
                    <a:pt x="0" y="14746"/>
                    <a:pt x="2114" y="9642"/>
                    <a:pt x="5878" y="5878"/>
                  </a:cubicBezTo>
                  <a:cubicBezTo>
                    <a:pt x="9642" y="2114"/>
                    <a:pt x="14746" y="0"/>
                    <a:pt x="20069" y="0"/>
                  </a:cubicBezTo>
                  <a:close/>
                </a:path>
              </a:pathLst>
            </a:custGeom>
            <a:solidFill>
              <a:srgbClr val="00C380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73" name="TextBox 73"/>
            <p:cNvSpPr txBox="1"/>
            <p:nvPr/>
          </p:nvSpPr>
          <p:spPr>
            <a:xfrm>
              <a:off x="0" y="-47625"/>
              <a:ext cx="812800" cy="435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FFFFFF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Definición de alcance</a:t>
              </a:r>
            </a:p>
          </p:txBody>
        </p:sp>
      </p:grpSp>
      <p:grpSp>
        <p:nvGrpSpPr>
          <p:cNvPr id="74" name="Group 74"/>
          <p:cNvGrpSpPr/>
          <p:nvPr/>
        </p:nvGrpSpPr>
        <p:grpSpPr>
          <a:xfrm rot="-10800000">
            <a:off x="4963246" y="7321096"/>
            <a:ext cx="306163" cy="185994"/>
            <a:chOff x="0" y="0"/>
            <a:chExt cx="179350" cy="108955"/>
          </a:xfrm>
        </p:grpSpPr>
        <p:sp>
          <p:nvSpPr>
            <p:cNvPr id="75" name="Freeform 75"/>
            <p:cNvSpPr/>
            <p:nvPr/>
          </p:nvSpPr>
          <p:spPr>
            <a:xfrm>
              <a:off x="0" y="0"/>
              <a:ext cx="179350" cy="108955"/>
            </a:xfrm>
            <a:custGeom>
              <a:avLst/>
              <a:gdLst/>
              <a:ahLst/>
              <a:cxnLst/>
              <a:rect l="l" t="t" r="r" b="b"/>
              <a:pathLst>
                <a:path w="179350" h="108955">
                  <a:moveTo>
                    <a:pt x="89675" y="108955"/>
                  </a:moveTo>
                  <a:lnTo>
                    <a:pt x="179350" y="0"/>
                  </a:lnTo>
                  <a:lnTo>
                    <a:pt x="0" y="0"/>
                  </a:lnTo>
                  <a:lnTo>
                    <a:pt x="89675" y="108955"/>
                  </a:lnTo>
                  <a:close/>
                </a:path>
              </a:pathLst>
            </a:custGeom>
            <a:solidFill>
              <a:srgbClr val="00C380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76" name="TextBox 76"/>
            <p:cNvSpPr txBox="1"/>
            <p:nvPr/>
          </p:nvSpPr>
          <p:spPr>
            <a:xfrm>
              <a:off x="28024" y="-30317"/>
              <a:ext cx="123303" cy="886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7" name="TextBox 77"/>
          <p:cNvSpPr txBox="1"/>
          <p:nvPr/>
        </p:nvSpPr>
        <p:spPr>
          <a:xfrm>
            <a:off x="3573278" y="6827961"/>
            <a:ext cx="3086100" cy="349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48"/>
              </a:lnSpc>
              <a:spcBef>
                <a:spcPct val="0"/>
              </a:spcBef>
            </a:pPr>
            <a:r>
              <a:rPr lang="en-US" sz="1940" b="1" u="none" strike="noStrike">
                <a:solidFill>
                  <a:srgbClr val="000000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SEMANA 2-3</a:t>
            </a:r>
          </a:p>
        </p:txBody>
      </p:sp>
      <p:grpSp>
        <p:nvGrpSpPr>
          <p:cNvPr id="78" name="Group 78"/>
          <p:cNvGrpSpPr/>
          <p:nvPr/>
        </p:nvGrpSpPr>
        <p:grpSpPr>
          <a:xfrm>
            <a:off x="8037459" y="7465927"/>
            <a:ext cx="3086100" cy="1472376"/>
            <a:chOff x="0" y="0"/>
            <a:chExt cx="812800" cy="387786"/>
          </a:xfrm>
        </p:grpSpPr>
        <p:sp>
          <p:nvSpPr>
            <p:cNvPr id="79" name="Freeform 79"/>
            <p:cNvSpPr/>
            <p:nvPr/>
          </p:nvSpPr>
          <p:spPr>
            <a:xfrm>
              <a:off x="0" y="0"/>
              <a:ext cx="812800" cy="387786"/>
            </a:xfrm>
            <a:custGeom>
              <a:avLst/>
              <a:gdLst/>
              <a:ahLst/>
              <a:cxnLst/>
              <a:rect l="l" t="t" r="r" b="b"/>
              <a:pathLst>
                <a:path w="812800" h="387786">
                  <a:moveTo>
                    <a:pt x="20069" y="0"/>
                  </a:moveTo>
                  <a:lnTo>
                    <a:pt x="792731" y="0"/>
                  </a:lnTo>
                  <a:cubicBezTo>
                    <a:pt x="798054" y="0"/>
                    <a:pt x="803158" y="2114"/>
                    <a:pt x="806922" y="5878"/>
                  </a:cubicBezTo>
                  <a:cubicBezTo>
                    <a:pt x="810686" y="9642"/>
                    <a:pt x="812800" y="14746"/>
                    <a:pt x="812800" y="20069"/>
                  </a:cubicBezTo>
                  <a:lnTo>
                    <a:pt x="812800" y="367717"/>
                  </a:lnTo>
                  <a:cubicBezTo>
                    <a:pt x="812800" y="373040"/>
                    <a:pt x="810686" y="378145"/>
                    <a:pt x="806922" y="381908"/>
                  </a:cubicBezTo>
                  <a:cubicBezTo>
                    <a:pt x="803158" y="385672"/>
                    <a:pt x="798054" y="387786"/>
                    <a:pt x="792731" y="387786"/>
                  </a:cubicBezTo>
                  <a:lnTo>
                    <a:pt x="20069" y="387786"/>
                  </a:lnTo>
                  <a:cubicBezTo>
                    <a:pt x="14746" y="387786"/>
                    <a:pt x="9642" y="385672"/>
                    <a:pt x="5878" y="381908"/>
                  </a:cubicBezTo>
                  <a:cubicBezTo>
                    <a:pt x="2114" y="378145"/>
                    <a:pt x="0" y="373040"/>
                    <a:pt x="0" y="367717"/>
                  </a:cubicBezTo>
                  <a:lnTo>
                    <a:pt x="0" y="20069"/>
                  </a:lnTo>
                  <a:cubicBezTo>
                    <a:pt x="0" y="14746"/>
                    <a:pt x="2114" y="9642"/>
                    <a:pt x="5878" y="5878"/>
                  </a:cubicBezTo>
                  <a:cubicBezTo>
                    <a:pt x="9642" y="2114"/>
                    <a:pt x="14746" y="0"/>
                    <a:pt x="20069" y="0"/>
                  </a:cubicBezTo>
                  <a:close/>
                </a:path>
              </a:pathLst>
            </a:custGeom>
            <a:solidFill>
              <a:srgbClr val="00C380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80" name="TextBox 80"/>
            <p:cNvSpPr txBox="1"/>
            <p:nvPr/>
          </p:nvSpPr>
          <p:spPr>
            <a:xfrm>
              <a:off x="0" y="-38100"/>
              <a:ext cx="812800" cy="4258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Desarrollo del producto mínimo viable (MVP) Login de usuario funcional</a:t>
              </a:r>
            </a:p>
          </p:txBody>
        </p:sp>
      </p:grpSp>
      <p:grpSp>
        <p:nvGrpSpPr>
          <p:cNvPr id="81" name="Group 81"/>
          <p:cNvGrpSpPr/>
          <p:nvPr/>
        </p:nvGrpSpPr>
        <p:grpSpPr>
          <a:xfrm rot="-10800000">
            <a:off x="9427427" y="7321096"/>
            <a:ext cx="306163" cy="185994"/>
            <a:chOff x="0" y="0"/>
            <a:chExt cx="179350" cy="108955"/>
          </a:xfrm>
        </p:grpSpPr>
        <p:sp>
          <p:nvSpPr>
            <p:cNvPr id="82" name="Freeform 82"/>
            <p:cNvSpPr/>
            <p:nvPr/>
          </p:nvSpPr>
          <p:spPr>
            <a:xfrm>
              <a:off x="0" y="0"/>
              <a:ext cx="179350" cy="108955"/>
            </a:xfrm>
            <a:custGeom>
              <a:avLst/>
              <a:gdLst/>
              <a:ahLst/>
              <a:cxnLst/>
              <a:rect l="l" t="t" r="r" b="b"/>
              <a:pathLst>
                <a:path w="179350" h="108955">
                  <a:moveTo>
                    <a:pt x="89675" y="108955"/>
                  </a:moveTo>
                  <a:lnTo>
                    <a:pt x="179350" y="0"/>
                  </a:lnTo>
                  <a:lnTo>
                    <a:pt x="0" y="0"/>
                  </a:lnTo>
                  <a:lnTo>
                    <a:pt x="89675" y="108955"/>
                  </a:lnTo>
                  <a:close/>
                </a:path>
              </a:pathLst>
            </a:custGeom>
            <a:solidFill>
              <a:srgbClr val="00C380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83" name="TextBox 83"/>
            <p:cNvSpPr txBox="1"/>
            <p:nvPr/>
          </p:nvSpPr>
          <p:spPr>
            <a:xfrm>
              <a:off x="28024" y="-30317"/>
              <a:ext cx="123303" cy="886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4" name="TextBox 84"/>
          <p:cNvSpPr txBox="1"/>
          <p:nvPr/>
        </p:nvSpPr>
        <p:spPr>
          <a:xfrm>
            <a:off x="8037459" y="6827961"/>
            <a:ext cx="3086100" cy="349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48"/>
              </a:lnSpc>
              <a:spcBef>
                <a:spcPct val="0"/>
              </a:spcBef>
            </a:pPr>
            <a:r>
              <a:rPr lang="en-US" sz="1940" b="1" u="none" strike="noStrike">
                <a:solidFill>
                  <a:srgbClr val="000000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SEMANA 4</a:t>
            </a:r>
          </a:p>
        </p:txBody>
      </p:sp>
      <p:grpSp>
        <p:nvGrpSpPr>
          <p:cNvPr id="85" name="Group 85"/>
          <p:cNvGrpSpPr/>
          <p:nvPr/>
        </p:nvGrpSpPr>
        <p:grpSpPr>
          <a:xfrm>
            <a:off x="12501640" y="7465927"/>
            <a:ext cx="3086100" cy="1472376"/>
            <a:chOff x="0" y="0"/>
            <a:chExt cx="812800" cy="387786"/>
          </a:xfrm>
        </p:grpSpPr>
        <p:sp>
          <p:nvSpPr>
            <p:cNvPr id="86" name="Freeform 86"/>
            <p:cNvSpPr/>
            <p:nvPr/>
          </p:nvSpPr>
          <p:spPr>
            <a:xfrm>
              <a:off x="0" y="0"/>
              <a:ext cx="812800" cy="387786"/>
            </a:xfrm>
            <a:custGeom>
              <a:avLst/>
              <a:gdLst/>
              <a:ahLst/>
              <a:cxnLst/>
              <a:rect l="l" t="t" r="r" b="b"/>
              <a:pathLst>
                <a:path w="812800" h="387786">
                  <a:moveTo>
                    <a:pt x="20069" y="0"/>
                  </a:moveTo>
                  <a:lnTo>
                    <a:pt x="792731" y="0"/>
                  </a:lnTo>
                  <a:cubicBezTo>
                    <a:pt x="798054" y="0"/>
                    <a:pt x="803158" y="2114"/>
                    <a:pt x="806922" y="5878"/>
                  </a:cubicBezTo>
                  <a:cubicBezTo>
                    <a:pt x="810686" y="9642"/>
                    <a:pt x="812800" y="14746"/>
                    <a:pt x="812800" y="20069"/>
                  </a:cubicBezTo>
                  <a:lnTo>
                    <a:pt x="812800" y="367717"/>
                  </a:lnTo>
                  <a:cubicBezTo>
                    <a:pt x="812800" y="373040"/>
                    <a:pt x="810686" y="378145"/>
                    <a:pt x="806922" y="381908"/>
                  </a:cubicBezTo>
                  <a:cubicBezTo>
                    <a:pt x="803158" y="385672"/>
                    <a:pt x="798054" y="387786"/>
                    <a:pt x="792731" y="387786"/>
                  </a:cubicBezTo>
                  <a:lnTo>
                    <a:pt x="20069" y="387786"/>
                  </a:lnTo>
                  <a:cubicBezTo>
                    <a:pt x="14746" y="387786"/>
                    <a:pt x="9642" y="385672"/>
                    <a:pt x="5878" y="381908"/>
                  </a:cubicBezTo>
                  <a:cubicBezTo>
                    <a:pt x="2114" y="378145"/>
                    <a:pt x="0" y="373040"/>
                    <a:pt x="0" y="367717"/>
                  </a:cubicBezTo>
                  <a:lnTo>
                    <a:pt x="0" y="20069"/>
                  </a:lnTo>
                  <a:cubicBezTo>
                    <a:pt x="0" y="14746"/>
                    <a:pt x="2114" y="9642"/>
                    <a:pt x="5878" y="5878"/>
                  </a:cubicBezTo>
                  <a:cubicBezTo>
                    <a:pt x="9642" y="2114"/>
                    <a:pt x="14746" y="0"/>
                    <a:pt x="20069" y="0"/>
                  </a:cubicBezTo>
                  <a:close/>
                </a:path>
              </a:pathLst>
            </a:custGeom>
            <a:solidFill>
              <a:srgbClr val="00C380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87" name="TextBox 87"/>
            <p:cNvSpPr txBox="1"/>
            <p:nvPr/>
          </p:nvSpPr>
          <p:spPr>
            <a:xfrm>
              <a:off x="0" y="-47625"/>
              <a:ext cx="812800" cy="435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FFFFFF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Inicio de Certificación QA</a:t>
              </a:r>
            </a:p>
          </p:txBody>
        </p:sp>
      </p:grpSp>
      <p:grpSp>
        <p:nvGrpSpPr>
          <p:cNvPr id="88" name="Group 88"/>
          <p:cNvGrpSpPr/>
          <p:nvPr/>
        </p:nvGrpSpPr>
        <p:grpSpPr>
          <a:xfrm rot="-10800000">
            <a:off x="13891609" y="7321096"/>
            <a:ext cx="306163" cy="185994"/>
            <a:chOff x="0" y="0"/>
            <a:chExt cx="179350" cy="108955"/>
          </a:xfrm>
        </p:grpSpPr>
        <p:sp>
          <p:nvSpPr>
            <p:cNvPr id="89" name="Freeform 89"/>
            <p:cNvSpPr/>
            <p:nvPr/>
          </p:nvSpPr>
          <p:spPr>
            <a:xfrm>
              <a:off x="0" y="0"/>
              <a:ext cx="179350" cy="108955"/>
            </a:xfrm>
            <a:custGeom>
              <a:avLst/>
              <a:gdLst/>
              <a:ahLst/>
              <a:cxnLst/>
              <a:rect l="l" t="t" r="r" b="b"/>
              <a:pathLst>
                <a:path w="179350" h="108955">
                  <a:moveTo>
                    <a:pt x="89675" y="108955"/>
                  </a:moveTo>
                  <a:lnTo>
                    <a:pt x="179350" y="0"/>
                  </a:lnTo>
                  <a:lnTo>
                    <a:pt x="0" y="0"/>
                  </a:lnTo>
                  <a:lnTo>
                    <a:pt x="89675" y="108955"/>
                  </a:lnTo>
                  <a:close/>
                </a:path>
              </a:pathLst>
            </a:custGeom>
            <a:solidFill>
              <a:srgbClr val="00C380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90" name="TextBox 90"/>
            <p:cNvSpPr txBox="1"/>
            <p:nvPr/>
          </p:nvSpPr>
          <p:spPr>
            <a:xfrm>
              <a:off x="28024" y="-30317"/>
              <a:ext cx="123303" cy="886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1" name="TextBox 91"/>
          <p:cNvSpPr txBox="1"/>
          <p:nvPr/>
        </p:nvSpPr>
        <p:spPr>
          <a:xfrm>
            <a:off x="12501640" y="6827961"/>
            <a:ext cx="3086100" cy="349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48"/>
              </a:lnSpc>
              <a:spcBef>
                <a:spcPct val="0"/>
              </a:spcBef>
            </a:pPr>
            <a:r>
              <a:rPr lang="en-US" sz="1940" b="1" u="none" strike="noStrike">
                <a:solidFill>
                  <a:srgbClr val="000000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SEMANA 11</a:t>
            </a:r>
          </a:p>
        </p:txBody>
      </p:sp>
      <p:sp>
        <p:nvSpPr>
          <p:cNvPr id="92" name="Freeform 92"/>
          <p:cNvSpPr/>
          <p:nvPr/>
        </p:nvSpPr>
        <p:spPr>
          <a:xfrm>
            <a:off x="15708882" y="241156"/>
            <a:ext cx="2381049" cy="573741"/>
          </a:xfrm>
          <a:custGeom>
            <a:avLst/>
            <a:gdLst/>
            <a:ahLst/>
            <a:cxnLst/>
            <a:rect l="l" t="t" r="r" b="b"/>
            <a:pathLst>
              <a:path w="2381049" h="573741">
                <a:moveTo>
                  <a:pt x="0" y="0"/>
                </a:moveTo>
                <a:lnTo>
                  <a:pt x="2381049" y="0"/>
                </a:lnTo>
                <a:lnTo>
                  <a:pt x="2381049" y="573741"/>
                </a:lnTo>
                <a:lnTo>
                  <a:pt x="0" y="5737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194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93" name="Freeform 93"/>
          <p:cNvSpPr/>
          <p:nvPr/>
        </p:nvSpPr>
        <p:spPr>
          <a:xfrm>
            <a:off x="16331159" y="9258300"/>
            <a:ext cx="1758772" cy="838484"/>
          </a:xfrm>
          <a:custGeom>
            <a:avLst/>
            <a:gdLst/>
            <a:ahLst/>
            <a:cxnLst/>
            <a:rect l="l" t="t" r="r" b="b"/>
            <a:pathLst>
              <a:path w="1758772" h="838484">
                <a:moveTo>
                  <a:pt x="0" y="0"/>
                </a:moveTo>
                <a:lnTo>
                  <a:pt x="1758772" y="0"/>
                </a:lnTo>
                <a:lnTo>
                  <a:pt x="1758772" y="838484"/>
                </a:lnTo>
                <a:lnTo>
                  <a:pt x="0" y="8384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331159" y="9258300"/>
            <a:ext cx="1758772" cy="838484"/>
          </a:xfrm>
          <a:custGeom>
            <a:avLst/>
            <a:gdLst/>
            <a:ahLst/>
            <a:cxnLst/>
            <a:rect l="l" t="t" r="r" b="b"/>
            <a:pathLst>
              <a:path w="1758772" h="838484">
                <a:moveTo>
                  <a:pt x="0" y="0"/>
                </a:moveTo>
                <a:lnTo>
                  <a:pt x="1758772" y="0"/>
                </a:lnTo>
                <a:lnTo>
                  <a:pt x="1758772" y="838484"/>
                </a:lnTo>
                <a:lnTo>
                  <a:pt x="0" y="8384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>
            <a:off x="15708882" y="241156"/>
            <a:ext cx="2381049" cy="573741"/>
          </a:xfrm>
          <a:custGeom>
            <a:avLst/>
            <a:gdLst/>
            <a:ahLst/>
            <a:cxnLst/>
            <a:rect l="l" t="t" r="r" b="b"/>
            <a:pathLst>
              <a:path w="2381049" h="573741">
                <a:moveTo>
                  <a:pt x="0" y="0"/>
                </a:moveTo>
                <a:lnTo>
                  <a:pt x="2381049" y="0"/>
                </a:lnTo>
                <a:lnTo>
                  <a:pt x="2381049" y="573741"/>
                </a:lnTo>
                <a:lnTo>
                  <a:pt x="0" y="5737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194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Freeform 4"/>
          <p:cNvSpPr/>
          <p:nvPr/>
        </p:nvSpPr>
        <p:spPr>
          <a:xfrm>
            <a:off x="3702278" y="1656861"/>
            <a:ext cx="11505751" cy="8298523"/>
          </a:xfrm>
          <a:custGeom>
            <a:avLst/>
            <a:gdLst/>
            <a:ahLst/>
            <a:cxnLst/>
            <a:rect l="l" t="t" r="r" b="b"/>
            <a:pathLst>
              <a:path w="11505751" h="8298523">
                <a:moveTo>
                  <a:pt x="0" y="0"/>
                </a:moveTo>
                <a:lnTo>
                  <a:pt x="11505752" y="0"/>
                </a:lnTo>
                <a:lnTo>
                  <a:pt x="11505752" y="8298523"/>
                </a:lnTo>
                <a:lnTo>
                  <a:pt x="0" y="82985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TextBox 5"/>
          <p:cNvSpPr txBox="1"/>
          <p:nvPr/>
        </p:nvSpPr>
        <p:spPr>
          <a:xfrm>
            <a:off x="508713" y="843472"/>
            <a:ext cx="6387130" cy="813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30"/>
              </a:lnSpc>
              <a:spcBef>
                <a:spcPct val="0"/>
              </a:spcBef>
            </a:pPr>
            <a:r>
              <a:rPr lang="en-US" sz="5552" b="1">
                <a:solidFill>
                  <a:srgbClr val="FFFFFF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ARQUITECTURA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203" y="1773904"/>
            <a:ext cx="13372432" cy="58125"/>
            <a:chOff x="0" y="0"/>
            <a:chExt cx="3521957" cy="153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521958" cy="15309"/>
            </a:xfrm>
            <a:custGeom>
              <a:avLst/>
              <a:gdLst/>
              <a:ahLst/>
              <a:cxnLst/>
              <a:rect l="l" t="t" r="r" b="b"/>
              <a:pathLst>
                <a:path w="3521958" h="15309">
                  <a:moveTo>
                    <a:pt x="0" y="0"/>
                  </a:moveTo>
                  <a:lnTo>
                    <a:pt x="3521958" y="0"/>
                  </a:lnTo>
                  <a:lnTo>
                    <a:pt x="3521958" y="15309"/>
                  </a:lnTo>
                  <a:lnTo>
                    <a:pt x="0" y="153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521957" cy="534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331159" y="9258300"/>
            <a:ext cx="1758772" cy="838484"/>
          </a:xfrm>
          <a:custGeom>
            <a:avLst/>
            <a:gdLst/>
            <a:ahLst/>
            <a:cxnLst/>
            <a:rect l="l" t="t" r="r" b="b"/>
            <a:pathLst>
              <a:path w="1758772" h="838484">
                <a:moveTo>
                  <a:pt x="0" y="0"/>
                </a:moveTo>
                <a:lnTo>
                  <a:pt x="1758772" y="0"/>
                </a:lnTo>
                <a:lnTo>
                  <a:pt x="1758772" y="838484"/>
                </a:lnTo>
                <a:lnTo>
                  <a:pt x="0" y="8384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" name="Freeform 6"/>
          <p:cNvSpPr/>
          <p:nvPr/>
        </p:nvSpPr>
        <p:spPr>
          <a:xfrm>
            <a:off x="15708882" y="241156"/>
            <a:ext cx="2381049" cy="573741"/>
          </a:xfrm>
          <a:custGeom>
            <a:avLst/>
            <a:gdLst/>
            <a:ahLst/>
            <a:cxnLst/>
            <a:rect l="l" t="t" r="r" b="b"/>
            <a:pathLst>
              <a:path w="2381049" h="573741">
                <a:moveTo>
                  <a:pt x="0" y="0"/>
                </a:moveTo>
                <a:lnTo>
                  <a:pt x="2381049" y="0"/>
                </a:lnTo>
                <a:lnTo>
                  <a:pt x="2381049" y="573741"/>
                </a:lnTo>
                <a:lnTo>
                  <a:pt x="0" y="5737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194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7" name="Freeform 7"/>
          <p:cNvSpPr/>
          <p:nvPr/>
        </p:nvSpPr>
        <p:spPr>
          <a:xfrm>
            <a:off x="1077455" y="2605292"/>
            <a:ext cx="16181845" cy="6331147"/>
          </a:xfrm>
          <a:custGeom>
            <a:avLst/>
            <a:gdLst/>
            <a:ahLst/>
            <a:cxnLst/>
            <a:rect l="l" t="t" r="r" b="b"/>
            <a:pathLst>
              <a:path w="16181845" h="6331147">
                <a:moveTo>
                  <a:pt x="0" y="0"/>
                </a:moveTo>
                <a:lnTo>
                  <a:pt x="16181845" y="0"/>
                </a:lnTo>
                <a:lnTo>
                  <a:pt x="16181845" y="6331147"/>
                </a:lnTo>
                <a:lnTo>
                  <a:pt x="0" y="63311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8" name="TextBox 8"/>
          <p:cNvSpPr txBox="1"/>
          <p:nvPr/>
        </p:nvSpPr>
        <p:spPr>
          <a:xfrm>
            <a:off x="508713" y="843472"/>
            <a:ext cx="5924919" cy="813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30"/>
              </a:lnSpc>
              <a:spcBef>
                <a:spcPct val="0"/>
              </a:spcBef>
            </a:pPr>
            <a:r>
              <a:rPr lang="en-US" sz="5552" b="1">
                <a:solidFill>
                  <a:srgbClr val="FFFFFF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TECNOLOGÍAS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203" y="1773904"/>
            <a:ext cx="13372432" cy="58125"/>
            <a:chOff x="0" y="0"/>
            <a:chExt cx="3521957" cy="153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521958" cy="15309"/>
            </a:xfrm>
            <a:custGeom>
              <a:avLst/>
              <a:gdLst/>
              <a:ahLst/>
              <a:cxnLst/>
              <a:rect l="l" t="t" r="r" b="b"/>
              <a:pathLst>
                <a:path w="3521958" h="15309">
                  <a:moveTo>
                    <a:pt x="0" y="0"/>
                  </a:moveTo>
                  <a:lnTo>
                    <a:pt x="3521958" y="0"/>
                  </a:lnTo>
                  <a:lnTo>
                    <a:pt x="3521958" y="15309"/>
                  </a:lnTo>
                  <a:lnTo>
                    <a:pt x="0" y="153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521957" cy="534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331159" y="9258300"/>
            <a:ext cx="1758772" cy="838484"/>
          </a:xfrm>
          <a:custGeom>
            <a:avLst/>
            <a:gdLst/>
            <a:ahLst/>
            <a:cxnLst/>
            <a:rect l="l" t="t" r="r" b="b"/>
            <a:pathLst>
              <a:path w="1758772" h="838484">
                <a:moveTo>
                  <a:pt x="0" y="0"/>
                </a:moveTo>
                <a:lnTo>
                  <a:pt x="1758772" y="0"/>
                </a:lnTo>
                <a:lnTo>
                  <a:pt x="1758772" y="838484"/>
                </a:lnTo>
                <a:lnTo>
                  <a:pt x="0" y="8384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" name="Freeform 6"/>
          <p:cNvSpPr/>
          <p:nvPr/>
        </p:nvSpPr>
        <p:spPr>
          <a:xfrm>
            <a:off x="15708882" y="241156"/>
            <a:ext cx="2381049" cy="573741"/>
          </a:xfrm>
          <a:custGeom>
            <a:avLst/>
            <a:gdLst/>
            <a:ahLst/>
            <a:cxnLst/>
            <a:rect l="l" t="t" r="r" b="b"/>
            <a:pathLst>
              <a:path w="2381049" h="573741">
                <a:moveTo>
                  <a:pt x="0" y="0"/>
                </a:moveTo>
                <a:lnTo>
                  <a:pt x="2381049" y="0"/>
                </a:lnTo>
                <a:lnTo>
                  <a:pt x="2381049" y="573741"/>
                </a:lnTo>
                <a:lnTo>
                  <a:pt x="0" y="5737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194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7" name="Freeform 7"/>
          <p:cNvSpPr/>
          <p:nvPr/>
        </p:nvSpPr>
        <p:spPr>
          <a:xfrm>
            <a:off x="2595465" y="2581331"/>
            <a:ext cx="13443728" cy="6405789"/>
          </a:xfrm>
          <a:custGeom>
            <a:avLst/>
            <a:gdLst/>
            <a:ahLst/>
            <a:cxnLst/>
            <a:rect l="l" t="t" r="r" b="b"/>
            <a:pathLst>
              <a:path w="13443728" h="6405789">
                <a:moveTo>
                  <a:pt x="0" y="0"/>
                </a:moveTo>
                <a:lnTo>
                  <a:pt x="13443728" y="0"/>
                </a:lnTo>
                <a:lnTo>
                  <a:pt x="13443728" y="6405789"/>
                </a:lnTo>
                <a:lnTo>
                  <a:pt x="0" y="64057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8" name="TextBox 8"/>
          <p:cNvSpPr txBox="1"/>
          <p:nvPr/>
        </p:nvSpPr>
        <p:spPr>
          <a:xfrm>
            <a:off x="508713" y="843472"/>
            <a:ext cx="4692359" cy="813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30"/>
              </a:lnSpc>
              <a:spcBef>
                <a:spcPct val="0"/>
              </a:spcBef>
            </a:pPr>
            <a:r>
              <a:rPr lang="en-US" sz="5552" b="1">
                <a:solidFill>
                  <a:srgbClr val="FFFFFF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DEMO APP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958738" y="8469828"/>
            <a:ext cx="3607289" cy="1817172"/>
          </a:xfrm>
          <a:custGeom>
            <a:avLst/>
            <a:gdLst/>
            <a:ahLst/>
            <a:cxnLst/>
            <a:rect l="l" t="t" r="r" b="b"/>
            <a:pathLst>
              <a:path w="3607289" h="1817172">
                <a:moveTo>
                  <a:pt x="0" y="0"/>
                </a:moveTo>
                <a:lnTo>
                  <a:pt x="3607289" y="0"/>
                </a:lnTo>
                <a:lnTo>
                  <a:pt x="3607289" y="1817172"/>
                </a:lnTo>
                <a:lnTo>
                  <a:pt x="0" y="1817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 rot="-10800000">
            <a:off x="848639" y="-35485"/>
            <a:ext cx="3607289" cy="1817172"/>
          </a:xfrm>
          <a:custGeom>
            <a:avLst/>
            <a:gdLst/>
            <a:ahLst/>
            <a:cxnLst/>
            <a:rect l="l" t="t" r="r" b="b"/>
            <a:pathLst>
              <a:path w="3607289" h="1817172">
                <a:moveTo>
                  <a:pt x="0" y="0"/>
                </a:moveTo>
                <a:lnTo>
                  <a:pt x="3607289" y="0"/>
                </a:lnTo>
                <a:lnTo>
                  <a:pt x="3607289" y="1817172"/>
                </a:lnTo>
                <a:lnTo>
                  <a:pt x="0" y="1817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sp>
        <p:nvSpPr>
          <p:cNvPr id="4" name="TextBox 4"/>
          <p:cNvSpPr txBox="1"/>
          <p:nvPr/>
        </p:nvSpPr>
        <p:spPr>
          <a:xfrm>
            <a:off x="1566200" y="1034105"/>
            <a:ext cx="11984729" cy="703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456"/>
              </a:lnSpc>
              <a:spcBef>
                <a:spcPct val="0"/>
              </a:spcBef>
            </a:pPr>
            <a:r>
              <a:rPr lang="en-US" sz="5099" b="1">
                <a:solidFill>
                  <a:srgbClr val="002038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RESULTADOS DEL PROYECTO </a:t>
            </a:r>
          </a:p>
        </p:txBody>
      </p:sp>
      <p:sp>
        <p:nvSpPr>
          <p:cNvPr id="5" name="Freeform 5"/>
          <p:cNvSpPr/>
          <p:nvPr/>
        </p:nvSpPr>
        <p:spPr>
          <a:xfrm>
            <a:off x="15708882" y="241156"/>
            <a:ext cx="2381049" cy="573741"/>
          </a:xfrm>
          <a:custGeom>
            <a:avLst/>
            <a:gdLst/>
            <a:ahLst/>
            <a:cxnLst/>
            <a:rect l="l" t="t" r="r" b="b"/>
            <a:pathLst>
              <a:path w="2381049" h="573741">
                <a:moveTo>
                  <a:pt x="0" y="0"/>
                </a:moveTo>
                <a:lnTo>
                  <a:pt x="2381049" y="0"/>
                </a:lnTo>
                <a:lnTo>
                  <a:pt x="2381049" y="573741"/>
                </a:lnTo>
                <a:lnTo>
                  <a:pt x="0" y="5737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194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" name="Freeform 6"/>
          <p:cNvSpPr/>
          <p:nvPr/>
        </p:nvSpPr>
        <p:spPr>
          <a:xfrm>
            <a:off x="712878" y="2763295"/>
            <a:ext cx="6937021" cy="1299115"/>
          </a:xfrm>
          <a:custGeom>
            <a:avLst/>
            <a:gdLst/>
            <a:ahLst/>
            <a:cxnLst/>
            <a:rect l="l" t="t" r="r" b="b"/>
            <a:pathLst>
              <a:path w="6937021" h="1299115">
                <a:moveTo>
                  <a:pt x="0" y="0"/>
                </a:moveTo>
                <a:lnTo>
                  <a:pt x="6937021" y="0"/>
                </a:lnTo>
                <a:lnTo>
                  <a:pt x="6937021" y="1299114"/>
                </a:lnTo>
                <a:lnTo>
                  <a:pt x="0" y="12991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7" name="TextBox 7"/>
          <p:cNvSpPr txBox="1"/>
          <p:nvPr/>
        </p:nvSpPr>
        <p:spPr>
          <a:xfrm>
            <a:off x="1028700" y="3201973"/>
            <a:ext cx="6272281" cy="434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4"/>
              </a:lnSpc>
              <a:spcBef>
                <a:spcPct val="0"/>
              </a:spcBef>
            </a:pPr>
            <a:r>
              <a:rPr lang="en-US" sz="2560" b="1">
                <a:solidFill>
                  <a:srgbClr val="FFFFFF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1.- Solicitud del servicio en tiempo real </a:t>
            </a:r>
          </a:p>
        </p:txBody>
      </p:sp>
      <p:grpSp>
        <p:nvGrpSpPr>
          <p:cNvPr id="8" name="Group 8"/>
          <p:cNvGrpSpPr/>
          <p:nvPr/>
        </p:nvGrpSpPr>
        <p:grpSpPr>
          <a:xfrm rot="-5400000">
            <a:off x="224081" y="653360"/>
            <a:ext cx="977593" cy="1425756"/>
            <a:chOff x="0" y="0"/>
            <a:chExt cx="257473" cy="37550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7473" cy="375508"/>
            </a:xfrm>
            <a:custGeom>
              <a:avLst/>
              <a:gdLst/>
              <a:ahLst/>
              <a:cxnLst/>
              <a:rect l="l" t="t" r="r" b="b"/>
              <a:pathLst>
                <a:path w="257473" h="375508">
                  <a:moveTo>
                    <a:pt x="0" y="0"/>
                  </a:moveTo>
                  <a:lnTo>
                    <a:pt x="257473" y="0"/>
                  </a:lnTo>
                  <a:lnTo>
                    <a:pt x="257473" y="375508"/>
                  </a:lnTo>
                  <a:lnTo>
                    <a:pt x="0" y="375508"/>
                  </a:lnTo>
                  <a:close/>
                </a:path>
              </a:pathLst>
            </a:custGeom>
            <a:solidFill>
              <a:srgbClr val="132D4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57473" cy="4136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5400000">
            <a:off x="15315730" y="-1117237"/>
            <a:ext cx="977593" cy="4966948"/>
            <a:chOff x="0" y="0"/>
            <a:chExt cx="257473" cy="130816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57473" cy="1308167"/>
            </a:xfrm>
            <a:custGeom>
              <a:avLst/>
              <a:gdLst/>
              <a:ahLst/>
              <a:cxnLst/>
              <a:rect l="l" t="t" r="r" b="b"/>
              <a:pathLst>
                <a:path w="257473" h="1308167">
                  <a:moveTo>
                    <a:pt x="0" y="0"/>
                  </a:moveTo>
                  <a:lnTo>
                    <a:pt x="257473" y="0"/>
                  </a:lnTo>
                  <a:lnTo>
                    <a:pt x="257473" y="1308167"/>
                  </a:lnTo>
                  <a:lnTo>
                    <a:pt x="0" y="1308167"/>
                  </a:lnTo>
                  <a:close/>
                </a:path>
              </a:pathLst>
            </a:custGeom>
            <a:solidFill>
              <a:srgbClr val="132D4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57473" cy="13462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9637067" y="2522123"/>
            <a:ext cx="2154808" cy="434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4"/>
              </a:lnSpc>
              <a:spcBef>
                <a:spcPct val="0"/>
              </a:spcBef>
            </a:pPr>
            <a:r>
              <a:rPr lang="en-US" sz="2560" b="1">
                <a:solidFill>
                  <a:srgbClr val="FFFFFF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5. Probar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78920" y="5474703"/>
            <a:ext cx="3011574" cy="607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09"/>
              </a:lnSpc>
              <a:spcBef>
                <a:spcPct val="0"/>
              </a:spcBef>
            </a:pPr>
            <a:r>
              <a:rPr lang="en-US" sz="3578" b="1">
                <a:solidFill>
                  <a:srgbClr val="FFFFFF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6. Optimizar</a:t>
            </a:r>
          </a:p>
        </p:txBody>
      </p:sp>
      <p:sp>
        <p:nvSpPr>
          <p:cNvPr id="16" name="Freeform 16"/>
          <p:cNvSpPr/>
          <p:nvPr/>
        </p:nvSpPr>
        <p:spPr>
          <a:xfrm>
            <a:off x="11316886" y="924445"/>
            <a:ext cx="949978" cy="949978"/>
          </a:xfrm>
          <a:custGeom>
            <a:avLst/>
            <a:gdLst/>
            <a:ahLst/>
            <a:cxnLst/>
            <a:rect l="l" t="t" r="r" b="b"/>
            <a:pathLst>
              <a:path w="949978" h="949978">
                <a:moveTo>
                  <a:pt x="0" y="0"/>
                </a:moveTo>
                <a:lnTo>
                  <a:pt x="949978" y="0"/>
                </a:lnTo>
                <a:lnTo>
                  <a:pt x="949978" y="949978"/>
                </a:lnTo>
                <a:lnTo>
                  <a:pt x="0" y="94997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grpSp>
        <p:nvGrpSpPr>
          <p:cNvPr id="17" name="Group 17"/>
          <p:cNvGrpSpPr/>
          <p:nvPr/>
        </p:nvGrpSpPr>
        <p:grpSpPr>
          <a:xfrm>
            <a:off x="-1146359" y="9657397"/>
            <a:ext cx="20580718" cy="1930377"/>
            <a:chOff x="0" y="0"/>
            <a:chExt cx="5420436" cy="50841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420436" cy="508412"/>
            </a:xfrm>
            <a:custGeom>
              <a:avLst/>
              <a:gdLst/>
              <a:ahLst/>
              <a:cxnLst/>
              <a:rect l="l" t="t" r="r" b="b"/>
              <a:pathLst>
                <a:path w="5420436" h="508412">
                  <a:moveTo>
                    <a:pt x="0" y="0"/>
                  </a:moveTo>
                  <a:lnTo>
                    <a:pt x="5420436" y="0"/>
                  </a:lnTo>
                  <a:lnTo>
                    <a:pt x="5420436" y="508412"/>
                  </a:lnTo>
                  <a:lnTo>
                    <a:pt x="0" y="508412"/>
                  </a:lnTo>
                  <a:close/>
                </a:path>
              </a:pathLst>
            </a:custGeom>
            <a:solidFill>
              <a:srgbClr val="132D4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5420436" cy="5465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5823448" y="9223270"/>
            <a:ext cx="2151916" cy="1025914"/>
          </a:xfrm>
          <a:custGeom>
            <a:avLst/>
            <a:gdLst/>
            <a:ahLst/>
            <a:cxnLst/>
            <a:rect l="l" t="t" r="r" b="b"/>
            <a:pathLst>
              <a:path w="2151916" h="1025914">
                <a:moveTo>
                  <a:pt x="0" y="0"/>
                </a:moveTo>
                <a:lnTo>
                  <a:pt x="2151917" y="0"/>
                </a:lnTo>
                <a:lnTo>
                  <a:pt x="2151917" y="1025914"/>
                </a:lnTo>
                <a:lnTo>
                  <a:pt x="0" y="102591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21" name="Freeform 21"/>
          <p:cNvSpPr/>
          <p:nvPr/>
        </p:nvSpPr>
        <p:spPr>
          <a:xfrm>
            <a:off x="712878" y="5529259"/>
            <a:ext cx="6937021" cy="1299115"/>
          </a:xfrm>
          <a:custGeom>
            <a:avLst/>
            <a:gdLst/>
            <a:ahLst/>
            <a:cxnLst/>
            <a:rect l="l" t="t" r="r" b="b"/>
            <a:pathLst>
              <a:path w="6937021" h="1299115">
                <a:moveTo>
                  <a:pt x="0" y="0"/>
                </a:moveTo>
                <a:lnTo>
                  <a:pt x="6937021" y="0"/>
                </a:lnTo>
                <a:lnTo>
                  <a:pt x="6937021" y="1299115"/>
                </a:lnTo>
                <a:lnTo>
                  <a:pt x="0" y="12991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22" name="Freeform 22"/>
          <p:cNvSpPr/>
          <p:nvPr/>
        </p:nvSpPr>
        <p:spPr>
          <a:xfrm>
            <a:off x="9304698" y="5616561"/>
            <a:ext cx="6937021" cy="1299115"/>
          </a:xfrm>
          <a:custGeom>
            <a:avLst/>
            <a:gdLst/>
            <a:ahLst/>
            <a:cxnLst/>
            <a:rect l="l" t="t" r="r" b="b"/>
            <a:pathLst>
              <a:path w="6937021" h="1299115">
                <a:moveTo>
                  <a:pt x="0" y="0"/>
                </a:moveTo>
                <a:lnTo>
                  <a:pt x="6937021" y="0"/>
                </a:lnTo>
                <a:lnTo>
                  <a:pt x="6937021" y="1299115"/>
                </a:lnTo>
                <a:lnTo>
                  <a:pt x="0" y="12991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23" name="Freeform 23"/>
          <p:cNvSpPr/>
          <p:nvPr/>
        </p:nvSpPr>
        <p:spPr>
          <a:xfrm>
            <a:off x="9637067" y="2763295"/>
            <a:ext cx="6937021" cy="1299115"/>
          </a:xfrm>
          <a:custGeom>
            <a:avLst/>
            <a:gdLst/>
            <a:ahLst/>
            <a:cxnLst/>
            <a:rect l="l" t="t" r="r" b="b"/>
            <a:pathLst>
              <a:path w="6937021" h="1299115">
                <a:moveTo>
                  <a:pt x="0" y="0"/>
                </a:moveTo>
                <a:lnTo>
                  <a:pt x="6937021" y="0"/>
                </a:lnTo>
                <a:lnTo>
                  <a:pt x="6937021" y="1299114"/>
                </a:lnTo>
                <a:lnTo>
                  <a:pt x="0" y="12991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24" name="TextBox 24"/>
          <p:cNvSpPr txBox="1"/>
          <p:nvPr/>
        </p:nvSpPr>
        <p:spPr>
          <a:xfrm>
            <a:off x="1028700" y="5798845"/>
            <a:ext cx="6272281" cy="886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4"/>
              </a:lnSpc>
              <a:spcBef>
                <a:spcPct val="0"/>
              </a:spcBef>
            </a:pPr>
            <a:r>
              <a:rPr lang="en-US" sz="2560" b="1">
                <a:solidFill>
                  <a:srgbClr val="FFFFFF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2.- Aplicacion de Usuarios solicitantes completa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637067" y="5798845"/>
            <a:ext cx="6272281" cy="886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4"/>
              </a:lnSpc>
              <a:spcBef>
                <a:spcPct val="0"/>
              </a:spcBef>
            </a:pPr>
            <a:r>
              <a:rPr lang="en-US" sz="2560" b="1">
                <a:solidFill>
                  <a:srgbClr val="FFFFFF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3.- Calculo de viajes, según distancia y productos correctamente implementada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121837" y="3128291"/>
            <a:ext cx="6272281" cy="886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4"/>
              </a:lnSpc>
              <a:spcBef>
                <a:spcPct val="0"/>
              </a:spcBef>
            </a:pPr>
            <a:r>
              <a:rPr lang="en-US" sz="2560" b="1">
                <a:solidFill>
                  <a:srgbClr val="FFFFFF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3- Aplicacion de Usuarios Conductor  completa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5452394" y="-293807"/>
            <a:ext cx="2339986" cy="3677778"/>
          </a:xfrm>
          <a:custGeom>
            <a:avLst/>
            <a:gdLst/>
            <a:ahLst/>
            <a:cxnLst/>
            <a:rect l="l" t="t" r="r" b="b"/>
            <a:pathLst>
              <a:path w="2339986" h="3677778">
                <a:moveTo>
                  <a:pt x="0" y="0"/>
                </a:moveTo>
                <a:lnTo>
                  <a:pt x="2339986" y="0"/>
                </a:lnTo>
                <a:lnTo>
                  <a:pt x="2339986" y="3677778"/>
                </a:lnTo>
                <a:lnTo>
                  <a:pt x="0" y="36777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>
            <a:off x="14068362" y="-215044"/>
            <a:ext cx="2304584" cy="1760126"/>
          </a:xfrm>
          <a:custGeom>
            <a:avLst/>
            <a:gdLst/>
            <a:ahLst/>
            <a:cxnLst/>
            <a:rect l="l" t="t" r="r" b="b"/>
            <a:pathLst>
              <a:path w="2304584" h="1760126">
                <a:moveTo>
                  <a:pt x="0" y="0"/>
                </a:moveTo>
                <a:lnTo>
                  <a:pt x="2304584" y="0"/>
                </a:lnTo>
                <a:lnTo>
                  <a:pt x="2304584" y="1760126"/>
                </a:lnTo>
                <a:lnTo>
                  <a:pt x="0" y="1760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9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grpSp>
        <p:nvGrpSpPr>
          <p:cNvPr id="4" name="Group 4"/>
          <p:cNvGrpSpPr/>
          <p:nvPr/>
        </p:nvGrpSpPr>
        <p:grpSpPr>
          <a:xfrm rot="-5400000">
            <a:off x="224081" y="653360"/>
            <a:ext cx="977593" cy="1425756"/>
            <a:chOff x="0" y="0"/>
            <a:chExt cx="257473" cy="37550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57473" cy="375508"/>
            </a:xfrm>
            <a:custGeom>
              <a:avLst/>
              <a:gdLst/>
              <a:ahLst/>
              <a:cxnLst/>
              <a:rect l="l" t="t" r="r" b="b"/>
              <a:pathLst>
                <a:path w="257473" h="375508">
                  <a:moveTo>
                    <a:pt x="0" y="0"/>
                  </a:moveTo>
                  <a:lnTo>
                    <a:pt x="257473" y="0"/>
                  </a:lnTo>
                  <a:lnTo>
                    <a:pt x="257473" y="375508"/>
                  </a:lnTo>
                  <a:lnTo>
                    <a:pt x="0" y="375508"/>
                  </a:lnTo>
                  <a:close/>
                </a:path>
              </a:pathLst>
            </a:custGeom>
            <a:solidFill>
              <a:srgbClr val="132D4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57473" cy="4136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5400000">
            <a:off x="11775203" y="-4657763"/>
            <a:ext cx="977593" cy="12048001"/>
            <a:chOff x="0" y="0"/>
            <a:chExt cx="257473" cy="317313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57473" cy="3173136"/>
            </a:xfrm>
            <a:custGeom>
              <a:avLst/>
              <a:gdLst/>
              <a:ahLst/>
              <a:cxnLst/>
              <a:rect l="l" t="t" r="r" b="b"/>
              <a:pathLst>
                <a:path w="257473" h="3173136">
                  <a:moveTo>
                    <a:pt x="0" y="0"/>
                  </a:moveTo>
                  <a:lnTo>
                    <a:pt x="257473" y="0"/>
                  </a:lnTo>
                  <a:lnTo>
                    <a:pt x="257473" y="3173136"/>
                  </a:lnTo>
                  <a:lnTo>
                    <a:pt x="0" y="3173136"/>
                  </a:lnTo>
                  <a:close/>
                </a:path>
              </a:pathLst>
            </a:custGeom>
            <a:solidFill>
              <a:srgbClr val="132D4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57473" cy="32112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5835923" y="2809013"/>
            <a:ext cx="5461864" cy="5567153"/>
          </a:xfrm>
          <a:custGeom>
            <a:avLst/>
            <a:gdLst/>
            <a:ahLst/>
            <a:cxnLst/>
            <a:rect l="l" t="t" r="r" b="b"/>
            <a:pathLst>
              <a:path w="5461864" h="5567153">
                <a:moveTo>
                  <a:pt x="0" y="0"/>
                </a:moveTo>
                <a:lnTo>
                  <a:pt x="5461864" y="0"/>
                </a:lnTo>
                <a:lnTo>
                  <a:pt x="5461864" y="5567154"/>
                </a:lnTo>
                <a:lnTo>
                  <a:pt x="0" y="556715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1" name="TextBox 11"/>
          <p:cNvSpPr txBox="1"/>
          <p:nvPr/>
        </p:nvSpPr>
        <p:spPr>
          <a:xfrm>
            <a:off x="1706929" y="1057275"/>
            <a:ext cx="4533070" cy="713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00"/>
              </a:lnSpc>
              <a:spcBef>
                <a:spcPct val="0"/>
              </a:spcBef>
            </a:pPr>
            <a:r>
              <a:rPr lang="en-US" sz="4913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OBSTÁCULOS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712878" y="3383971"/>
            <a:ext cx="4512451" cy="1759529"/>
            <a:chOff x="0" y="0"/>
            <a:chExt cx="6016601" cy="2346039"/>
          </a:xfrm>
        </p:grpSpPr>
        <p:sp>
          <p:nvSpPr>
            <p:cNvPr id="13" name="TextBox 13"/>
            <p:cNvSpPr txBox="1"/>
            <p:nvPr/>
          </p:nvSpPr>
          <p:spPr>
            <a:xfrm>
              <a:off x="421096" y="-85725"/>
              <a:ext cx="5162252" cy="9873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299"/>
                </a:lnSpc>
                <a:spcBef>
                  <a:spcPct val="0"/>
                </a:spcBef>
              </a:pPr>
              <a:r>
                <a:rPr lang="en-US" sz="4499" b="1">
                  <a:solidFill>
                    <a:srgbClr val="0F956E"/>
                  </a:solidFill>
                  <a:latin typeface="TT Ramillas Bold"/>
                  <a:ea typeface="TT Ramillas Bold"/>
                  <a:cs typeface="TT Ramillas Bold"/>
                  <a:sym typeface="TT Ramillas Bold"/>
                </a:rPr>
                <a:t>EXPERIENCIA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120051"/>
              <a:ext cx="6016601" cy="12259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000000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Dominio en profundidad de las tecnologías que usamos.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109936" y="3383971"/>
            <a:ext cx="4512451" cy="1759529"/>
            <a:chOff x="0" y="0"/>
            <a:chExt cx="6016601" cy="2346039"/>
          </a:xfrm>
        </p:grpSpPr>
        <p:sp>
          <p:nvSpPr>
            <p:cNvPr id="16" name="TextBox 16"/>
            <p:cNvSpPr txBox="1"/>
            <p:nvPr/>
          </p:nvSpPr>
          <p:spPr>
            <a:xfrm>
              <a:off x="421096" y="-85725"/>
              <a:ext cx="5162252" cy="9873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299"/>
                </a:lnSpc>
                <a:spcBef>
                  <a:spcPct val="0"/>
                </a:spcBef>
              </a:pPr>
              <a:r>
                <a:rPr lang="en-US" sz="4499" b="1">
                  <a:solidFill>
                    <a:srgbClr val="0F956E"/>
                  </a:solidFill>
                  <a:latin typeface="TT Ramillas Bold"/>
                  <a:ea typeface="TT Ramillas Bold"/>
                  <a:cs typeface="TT Ramillas Bold"/>
                  <a:sym typeface="TT Ramillas Bold"/>
                </a:rPr>
                <a:t>GIT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1120051"/>
              <a:ext cx="6016601" cy="12259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000000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Manejo eficaz de Github para control de versiones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795604" y="8616623"/>
            <a:ext cx="5541151" cy="1283353"/>
            <a:chOff x="0" y="0"/>
            <a:chExt cx="7388201" cy="1711138"/>
          </a:xfrm>
        </p:grpSpPr>
        <p:sp>
          <p:nvSpPr>
            <p:cNvPr id="19" name="TextBox 19"/>
            <p:cNvSpPr txBox="1"/>
            <p:nvPr/>
          </p:nvSpPr>
          <p:spPr>
            <a:xfrm>
              <a:off x="517093" y="-85725"/>
              <a:ext cx="6339087" cy="9873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299"/>
                </a:lnSpc>
                <a:spcBef>
                  <a:spcPct val="0"/>
                </a:spcBef>
              </a:pPr>
              <a:r>
                <a:rPr lang="en-US" sz="4499" b="1">
                  <a:solidFill>
                    <a:srgbClr val="0F956E"/>
                  </a:solidFill>
                  <a:latin typeface="TT Ramillas Bold"/>
                  <a:ea typeface="TT Ramillas Bold"/>
                  <a:cs typeface="TT Ramillas Bold"/>
                  <a:sym typeface="TT Ramillas Bold"/>
                </a:rPr>
                <a:t>INTEGRACIONES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1120051"/>
              <a:ext cx="7388201" cy="5910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000000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Integraciones de servicios externos</a:t>
              </a:r>
            </a:p>
          </p:txBody>
        </p:sp>
      </p:grpSp>
      <p:sp>
        <p:nvSpPr>
          <p:cNvPr id="21" name="Freeform 21"/>
          <p:cNvSpPr/>
          <p:nvPr/>
        </p:nvSpPr>
        <p:spPr>
          <a:xfrm>
            <a:off x="15708882" y="241156"/>
            <a:ext cx="2381049" cy="573741"/>
          </a:xfrm>
          <a:custGeom>
            <a:avLst/>
            <a:gdLst/>
            <a:ahLst/>
            <a:cxnLst/>
            <a:rect l="l" t="t" r="r" b="b"/>
            <a:pathLst>
              <a:path w="2381049" h="573741">
                <a:moveTo>
                  <a:pt x="0" y="0"/>
                </a:moveTo>
                <a:lnTo>
                  <a:pt x="2381049" y="0"/>
                </a:lnTo>
                <a:lnTo>
                  <a:pt x="2381049" y="573741"/>
                </a:lnTo>
                <a:lnTo>
                  <a:pt x="0" y="57374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2194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22" name="Freeform 22"/>
          <p:cNvSpPr/>
          <p:nvPr/>
        </p:nvSpPr>
        <p:spPr>
          <a:xfrm>
            <a:off x="16331159" y="9258300"/>
            <a:ext cx="1758772" cy="838484"/>
          </a:xfrm>
          <a:custGeom>
            <a:avLst/>
            <a:gdLst/>
            <a:ahLst/>
            <a:cxnLst/>
            <a:rect l="l" t="t" r="r" b="b"/>
            <a:pathLst>
              <a:path w="1758772" h="838484">
                <a:moveTo>
                  <a:pt x="0" y="0"/>
                </a:moveTo>
                <a:lnTo>
                  <a:pt x="1758772" y="0"/>
                </a:lnTo>
                <a:lnTo>
                  <a:pt x="1758772" y="838484"/>
                </a:lnTo>
                <a:lnTo>
                  <a:pt x="0" y="83848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5452394" y="-293807"/>
            <a:ext cx="2339986" cy="3677778"/>
          </a:xfrm>
          <a:custGeom>
            <a:avLst/>
            <a:gdLst/>
            <a:ahLst/>
            <a:cxnLst/>
            <a:rect l="l" t="t" r="r" b="b"/>
            <a:pathLst>
              <a:path w="2339986" h="3677778">
                <a:moveTo>
                  <a:pt x="0" y="0"/>
                </a:moveTo>
                <a:lnTo>
                  <a:pt x="2339986" y="0"/>
                </a:lnTo>
                <a:lnTo>
                  <a:pt x="2339986" y="3677778"/>
                </a:lnTo>
                <a:lnTo>
                  <a:pt x="0" y="36777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>
            <a:off x="14068362" y="-215044"/>
            <a:ext cx="2304584" cy="1760126"/>
          </a:xfrm>
          <a:custGeom>
            <a:avLst/>
            <a:gdLst/>
            <a:ahLst/>
            <a:cxnLst/>
            <a:rect l="l" t="t" r="r" b="b"/>
            <a:pathLst>
              <a:path w="2304584" h="1760126">
                <a:moveTo>
                  <a:pt x="0" y="0"/>
                </a:moveTo>
                <a:lnTo>
                  <a:pt x="2304584" y="0"/>
                </a:lnTo>
                <a:lnTo>
                  <a:pt x="2304584" y="1760126"/>
                </a:lnTo>
                <a:lnTo>
                  <a:pt x="0" y="1760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9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grpSp>
        <p:nvGrpSpPr>
          <p:cNvPr id="4" name="Group 4"/>
          <p:cNvGrpSpPr/>
          <p:nvPr/>
        </p:nvGrpSpPr>
        <p:grpSpPr>
          <a:xfrm rot="-5400000">
            <a:off x="364668" y="512773"/>
            <a:ext cx="977593" cy="1706929"/>
            <a:chOff x="0" y="0"/>
            <a:chExt cx="257473" cy="44956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57473" cy="449562"/>
            </a:xfrm>
            <a:custGeom>
              <a:avLst/>
              <a:gdLst/>
              <a:ahLst/>
              <a:cxnLst/>
              <a:rect l="l" t="t" r="r" b="b"/>
              <a:pathLst>
                <a:path w="257473" h="449562">
                  <a:moveTo>
                    <a:pt x="0" y="0"/>
                  </a:moveTo>
                  <a:lnTo>
                    <a:pt x="257473" y="0"/>
                  </a:lnTo>
                  <a:lnTo>
                    <a:pt x="257473" y="449562"/>
                  </a:lnTo>
                  <a:lnTo>
                    <a:pt x="0" y="449562"/>
                  </a:lnTo>
                  <a:close/>
                </a:path>
              </a:pathLst>
            </a:custGeom>
            <a:solidFill>
              <a:srgbClr val="132D4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57473" cy="4876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5400000">
            <a:off x="12938631" y="-3494335"/>
            <a:ext cx="977593" cy="9721145"/>
            <a:chOff x="0" y="0"/>
            <a:chExt cx="257473" cy="256030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57473" cy="2560302"/>
            </a:xfrm>
            <a:custGeom>
              <a:avLst/>
              <a:gdLst/>
              <a:ahLst/>
              <a:cxnLst/>
              <a:rect l="l" t="t" r="r" b="b"/>
              <a:pathLst>
                <a:path w="257473" h="2560302">
                  <a:moveTo>
                    <a:pt x="0" y="0"/>
                  </a:moveTo>
                  <a:lnTo>
                    <a:pt x="257473" y="0"/>
                  </a:lnTo>
                  <a:lnTo>
                    <a:pt x="257473" y="2560302"/>
                  </a:lnTo>
                  <a:lnTo>
                    <a:pt x="0" y="2560302"/>
                  </a:lnTo>
                  <a:close/>
                </a:path>
              </a:pathLst>
            </a:custGeom>
            <a:solidFill>
              <a:srgbClr val="132D4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57473" cy="25984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5708882" y="241156"/>
            <a:ext cx="2381049" cy="573741"/>
          </a:xfrm>
          <a:custGeom>
            <a:avLst/>
            <a:gdLst/>
            <a:ahLst/>
            <a:cxnLst/>
            <a:rect l="l" t="t" r="r" b="b"/>
            <a:pathLst>
              <a:path w="2381049" h="573741">
                <a:moveTo>
                  <a:pt x="0" y="0"/>
                </a:moveTo>
                <a:lnTo>
                  <a:pt x="2381049" y="0"/>
                </a:lnTo>
                <a:lnTo>
                  <a:pt x="2381049" y="573741"/>
                </a:lnTo>
                <a:lnTo>
                  <a:pt x="0" y="57374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2194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1" name="Freeform 11"/>
          <p:cNvSpPr/>
          <p:nvPr/>
        </p:nvSpPr>
        <p:spPr>
          <a:xfrm>
            <a:off x="13731847" y="4632126"/>
            <a:ext cx="1488807" cy="1874794"/>
          </a:xfrm>
          <a:custGeom>
            <a:avLst/>
            <a:gdLst/>
            <a:ahLst/>
            <a:cxnLst/>
            <a:rect l="l" t="t" r="r" b="b"/>
            <a:pathLst>
              <a:path w="1488807" h="1874794">
                <a:moveTo>
                  <a:pt x="0" y="0"/>
                </a:moveTo>
                <a:lnTo>
                  <a:pt x="1488807" y="0"/>
                </a:lnTo>
                <a:lnTo>
                  <a:pt x="1488807" y="1874794"/>
                </a:lnTo>
                <a:lnTo>
                  <a:pt x="0" y="187479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2" name="Freeform 12"/>
          <p:cNvSpPr/>
          <p:nvPr/>
        </p:nvSpPr>
        <p:spPr>
          <a:xfrm>
            <a:off x="2741553" y="4916975"/>
            <a:ext cx="1775246" cy="1594434"/>
          </a:xfrm>
          <a:custGeom>
            <a:avLst/>
            <a:gdLst/>
            <a:ahLst/>
            <a:cxnLst/>
            <a:rect l="l" t="t" r="r" b="b"/>
            <a:pathLst>
              <a:path w="1775246" h="1594434">
                <a:moveTo>
                  <a:pt x="0" y="0"/>
                </a:moveTo>
                <a:lnTo>
                  <a:pt x="1775246" y="0"/>
                </a:lnTo>
                <a:lnTo>
                  <a:pt x="1775246" y="1594434"/>
                </a:lnTo>
                <a:lnTo>
                  <a:pt x="0" y="159443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grpSp>
        <p:nvGrpSpPr>
          <p:cNvPr id="13" name="Group 13"/>
          <p:cNvGrpSpPr/>
          <p:nvPr/>
        </p:nvGrpSpPr>
        <p:grpSpPr>
          <a:xfrm>
            <a:off x="-1146359" y="9657397"/>
            <a:ext cx="20580718" cy="1930377"/>
            <a:chOff x="0" y="0"/>
            <a:chExt cx="5420436" cy="50841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420436" cy="508412"/>
            </a:xfrm>
            <a:custGeom>
              <a:avLst/>
              <a:gdLst/>
              <a:ahLst/>
              <a:cxnLst/>
              <a:rect l="l" t="t" r="r" b="b"/>
              <a:pathLst>
                <a:path w="5420436" h="508412">
                  <a:moveTo>
                    <a:pt x="0" y="0"/>
                  </a:moveTo>
                  <a:lnTo>
                    <a:pt x="5420436" y="0"/>
                  </a:lnTo>
                  <a:lnTo>
                    <a:pt x="5420436" y="508412"/>
                  </a:lnTo>
                  <a:lnTo>
                    <a:pt x="0" y="508412"/>
                  </a:lnTo>
                  <a:close/>
                </a:path>
              </a:pathLst>
            </a:custGeom>
            <a:solidFill>
              <a:srgbClr val="132D4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5420436" cy="5465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16020020" y="9258300"/>
            <a:ext cx="1758772" cy="838484"/>
          </a:xfrm>
          <a:custGeom>
            <a:avLst/>
            <a:gdLst/>
            <a:ahLst/>
            <a:cxnLst/>
            <a:rect l="l" t="t" r="r" b="b"/>
            <a:pathLst>
              <a:path w="1758772" h="838484">
                <a:moveTo>
                  <a:pt x="0" y="0"/>
                </a:moveTo>
                <a:lnTo>
                  <a:pt x="1758772" y="0"/>
                </a:lnTo>
                <a:lnTo>
                  <a:pt x="1758772" y="838484"/>
                </a:lnTo>
                <a:lnTo>
                  <a:pt x="0" y="83848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7" name="Freeform 17"/>
          <p:cNvSpPr/>
          <p:nvPr/>
        </p:nvSpPr>
        <p:spPr>
          <a:xfrm>
            <a:off x="7361742" y="7114812"/>
            <a:ext cx="2772919" cy="1736576"/>
          </a:xfrm>
          <a:custGeom>
            <a:avLst/>
            <a:gdLst/>
            <a:ahLst/>
            <a:cxnLst/>
            <a:rect l="l" t="t" r="r" b="b"/>
            <a:pathLst>
              <a:path w="2772919" h="1736576">
                <a:moveTo>
                  <a:pt x="0" y="0"/>
                </a:moveTo>
                <a:lnTo>
                  <a:pt x="2772919" y="0"/>
                </a:lnTo>
                <a:lnTo>
                  <a:pt x="2772919" y="1736575"/>
                </a:lnTo>
                <a:lnTo>
                  <a:pt x="0" y="173657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8" name="TextBox 18"/>
          <p:cNvSpPr txBox="1"/>
          <p:nvPr/>
        </p:nvSpPr>
        <p:spPr>
          <a:xfrm>
            <a:off x="1706929" y="1057275"/>
            <a:ext cx="7257785" cy="713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00"/>
              </a:lnSpc>
              <a:spcBef>
                <a:spcPct val="0"/>
              </a:spcBef>
            </a:pPr>
            <a:r>
              <a:rPr lang="en-US" sz="4913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REQUISITOS FUTUROS 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954291" y="2971347"/>
            <a:ext cx="5349769" cy="1528895"/>
            <a:chOff x="0" y="0"/>
            <a:chExt cx="7133026" cy="2038526"/>
          </a:xfrm>
        </p:grpSpPr>
        <p:sp>
          <p:nvSpPr>
            <p:cNvPr id="20" name="TextBox 20"/>
            <p:cNvSpPr txBox="1"/>
            <p:nvPr/>
          </p:nvSpPr>
          <p:spPr>
            <a:xfrm>
              <a:off x="499234" y="-57150"/>
              <a:ext cx="6120146" cy="14473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 b="1">
                  <a:solidFill>
                    <a:srgbClr val="0F956E"/>
                  </a:solidFill>
                  <a:latin typeface="TT Ramillas Bold"/>
                  <a:ea typeface="TT Ramillas Bold"/>
                  <a:cs typeface="TT Ramillas Bold"/>
                  <a:sym typeface="TT Ramillas Bold"/>
                </a:rPr>
                <a:t>Implementación de Rieles de Pago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1555655"/>
              <a:ext cx="7133026" cy="4828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026"/>
                </a:lnSpc>
                <a:spcBef>
                  <a:spcPct val="0"/>
                </a:spcBef>
              </a:pPr>
              <a:r>
                <a:rPr lang="en-US" sz="2161">
                  <a:solidFill>
                    <a:srgbClr val="000000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         WebPay, Mercado, pago entre otros 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530459" y="2971347"/>
            <a:ext cx="6261921" cy="1488920"/>
            <a:chOff x="0" y="0"/>
            <a:chExt cx="8349228" cy="1985226"/>
          </a:xfrm>
        </p:grpSpPr>
        <p:sp>
          <p:nvSpPr>
            <p:cNvPr id="23" name="TextBox 23"/>
            <p:cNvSpPr txBox="1"/>
            <p:nvPr/>
          </p:nvSpPr>
          <p:spPr>
            <a:xfrm>
              <a:off x="584355" y="-57150"/>
              <a:ext cx="7163649" cy="14473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 b="1">
                  <a:solidFill>
                    <a:srgbClr val="0F956E"/>
                  </a:solidFill>
                  <a:latin typeface="TT Ramillas Bold"/>
                  <a:ea typeface="TT Ramillas Bold"/>
                  <a:cs typeface="TT Ramillas Bold"/>
                  <a:sym typeface="TT Ramillas Bold"/>
                </a:rPr>
                <a:t>Inteligencia Artificial por cámara de teléfono 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1565542"/>
              <a:ext cx="8349228" cy="4196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653"/>
                </a:lnSpc>
                <a:spcBef>
                  <a:spcPct val="0"/>
                </a:spcBef>
              </a:pPr>
              <a:r>
                <a:rPr lang="en-US" sz="1895">
                  <a:solidFill>
                    <a:srgbClr val="000000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Calculo de dimensiones del producto a transportar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6029154" y="4916975"/>
            <a:ext cx="5871119" cy="2197837"/>
            <a:chOff x="0" y="0"/>
            <a:chExt cx="7828159" cy="2930449"/>
          </a:xfrm>
        </p:grpSpPr>
        <p:sp>
          <p:nvSpPr>
            <p:cNvPr id="26" name="TextBox 26"/>
            <p:cNvSpPr txBox="1"/>
            <p:nvPr/>
          </p:nvSpPr>
          <p:spPr>
            <a:xfrm>
              <a:off x="547886" y="-57150"/>
              <a:ext cx="6716571" cy="698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 b="1">
                  <a:solidFill>
                    <a:srgbClr val="0F956E"/>
                  </a:solidFill>
                  <a:latin typeface="TT Ramillas Bold"/>
                  <a:ea typeface="TT Ramillas Bold"/>
                  <a:cs typeface="TT Ramillas Bold"/>
                  <a:sym typeface="TT Ramillas Bold"/>
                </a:rPr>
                <a:t>Mejora a la PP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827117"/>
              <a:ext cx="7828159" cy="21033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220"/>
                </a:lnSpc>
                <a:spcBef>
                  <a:spcPct val="0"/>
                </a:spcBef>
              </a:pPr>
              <a:r>
                <a:rPr lang="en-US" sz="2300">
                  <a:solidFill>
                    <a:srgbClr val="000000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Se implementará una nueva variable destinada a abordar el tiempo empleado debido a problemas de tráfico que retrasan el viaje.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56250" y="1381375"/>
            <a:ext cx="9108442" cy="4359293"/>
          </a:xfrm>
          <a:custGeom>
            <a:avLst/>
            <a:gdLst/>
            <a:ahLst/>
            <a:cxnLst/>
            <a:rect l="l" t="t" r="r" b="b"/>
            <a:pathLst>
              <a:path w="9108442" h="4359293">
                <a:moveTo>
                  <a:pt x="0" y="0"/>
                </a:moveTo>
                <a:lnTo>
                  <a:pt x="9108442" y="0"/>
                </a:lnTo>
                <a:lnTo>
                  <a:pt x="9108442" y="4359293"/>
                </a:lnTo>
                <a:lnTo>
                  <a:pt x="0" y="43592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TextBox 3"/>
          <p:cNvSpPr txBox="1"/>
          <p:nvPr/>
        </p:nvSpPr>
        <p:spPr>
          <a:xfrm>
            <a:off x="5256250" y="6057080"/>
            <a:ext cx="8584367" cy="131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191"/>
              </a:lnSpc>
              <a:spcBef>
                <a:spcPct val="0"/>
              </a:spcBef>
            </a:pPr>
            <a:r>
              <a:rPr lang="en-US" sz="9524" b="1" i="1">
                <a:solidFill>
                  <a:srgbClr val="FFFFFF"/>
                </a:solidFill>
                <a:latin typeface="TT Ramillas Bold Italics"/>
                <a:ea typeface="TT Ramillas Bold Italics"/>
                <a:cs typeface="TT Ramillas Bold Italics"/>
                <a:sym typeface="TT Ramillas Bold Italics"/>
              </a:rPr>
              <a:t>Gracias!</a:t>
            </a:r>
          </a:p>
        </p:txBody>
      </p:sp>
      <p:sp>
        <p:nvSpPr>
          <p:cNvPr id="4" name="Freeform 4"/>
          <p:cNvSpPr/>
          <p:nvPr/>
        </p:nvSpPr>
        <p:spPr>
          <a:xfrm>
            <a:off x="14144369" y="8469828"/>
            <a:ext cx="3607289" cy="1817172"/>
          </a:xfrm>
          <a:custGeom>
            <a:avLst/>
            <a:gdLst/>
            <a:ahLst/>
            <a:cxnLst/>
            <a:rect l="l" t="t" r="r" b="b"/>
            <a:pathLst>
              <a:path w="3607289" h="1817172">
                <a:moveTo>
                  <a:pt x="0" y="0"/>
                </a:moveTo>
                <a:lnTo>
                  <a:pt x="3607289" y="0"/>
                </a:lnTo>
                <a:lnTo>
                  <a:pt x="3607289" y="1817172"/>
                </a:lnTo>
                <a:lnTo>
                  <a:pt x="0" y="18171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sp>
        <p:nvSpPr>
          <p:cNvPr id="5" name="Freeform 5"/>
          <p:cNvSpPr/>
          <p:nvPr/>
        </p:nvSpPr>
        <p:spPr>
          <a:xfrm rot="-10800000">
            <a:off x="848639" y="-35485"/>
            <a:ext cx="3607289" cy="1817172"/>
          </a:xfrm>
          <a:custGeom>
            <a:avLst/>
            <a:gdLst/>
            <a:ahLst/>
            <a:cxnLst/>
            <a:rect l="l" t="t" r="r" b="b"/>
            <a:pathLst>
              <a:path w="3607289" h="1817172">
                <a:moveTo>
                  <a:pt x="0" y="0"/>
                </a:moveTo>
                <a:lnTo>
                  <a:pt x="3607289" y="0"/>
                </a:lnTo>
                <a:lnTo>
                  <a:pt x="3607289" y="1817172"/>
                </a:lnTo>
                <a:lnTo>
                  <a:pt x="0" y="18171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sp>
        <p:nvSpPr>
          <p:cNvPr id="6" name="Freeform 6"/>
          <p:cNvSpPr/>
          <p:nvPr/>
        </p:nvSpPr>
        <p:spPr>
          <a:xfrm rot="-10800000">
            <a:off x="15470036" y="-85725"/>
            <a:ext cx="2339986" cy="3677778"/>
          </a:xfrm>
          <a:custGeom>
            <a:avLst/>
            <a:gdLst/>
            <a:ahLst/>
            <a:cxnLst/>
            <a:rect l="l" t="t" r="r" b="b"/>
            <a:pathLst>
              <a:path w="2339986" h="3677778">
                <a:moveTo>
                  <a:pt x="0" y="0"/>
                </a:moveTo>
                <a:lnTo>
                  <a:pt x="2339986" y="0"/>
                </a:lnTo>
                <a:lnTo>
                  <a:pt x="2339986" y="3677778"/>
                </a:lnTo>
                <a:lnTo>
                  <a:pt x="0" y="367777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8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7" name="Freeform 7"/>
          <p:cNvSpPr/>
          <p:nvPr/>
        </p:nvSpPr>
        <p:spPr>
          <a:xfrm>
            <a:off x="14086005" y="-6962"/>
            <a:ext cx="2304584" cy="1760126"/>
          </a:xfrm>
          <a:custGeom>
            <a:avLst/>
            <a:gdLst/>
            <a:ahLst/>
            <a:cxnLst/>
            <a:rect l="l" t="t" r="r" b="b"/>
            <a:pathLst>
              <a:path w="2304584" h="1760126">
                <a:moveTo>
                  <a:pt x="0" y="0"/>
                </a:moveTo>
                <a:lnTo>
                  <a:pt x="2304584" y="0"/>
                </a:lnTo>
                <a:lnTo>
                  <a:pt x="2304584" y="1760126"/>
                </a:lnTo>
                <a:lnTo>
                  <a:pt x="0" y="176012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18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sp>
        <p:nvSpPr>
          <p:cNvPr id="8" name="Freeform 8"/>
          <p:cNvSpPr/>
          <p:nvPr/>
        </p:nvSpPr>
        <p:spPr>
          <a:xfrm>
            <a:off x="312297" y="6743544"/>
            <a:ext cx="2339986" cy="3677778"/>
          </a:xfrm>
          <a:custGeom>
            <a:avLst/>
            <a:gdLst/>
            <a:ahLst/>
            <a:cxnLst/>
            <a:rect l="l" t="t" r="r" b="b"/>
            <a:pathLst>
              <a:path w="2339986" h="3677778">
                <a:moveTo>
                  <a:pt x="0" y="0"/>
                </a:moveTo>
                <a:lnTo>
                  <a:pt x="2339986" y="0"/>
                </a:lnTo>
                <a:lnTo>
                  <a:pt x="2339986" y="3677778"/>
                </a:lnTo>
                <a:lnTo>
                  <a:pt x="0" y="367777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8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9" name="Freeform 9"/>
          <p:cNvSpPr/>
          <p:nvPr/>
        </p:nvSpPr>
        <p:spPr>
          <a:xfrm rot="-10800000">
            <a:off x="1731731" y="8582433"/>
            <a:ext cx="2304584" cy="1760126"/>
          </a:xfrm>
          <a:custGeom>
            <a:avLst/>
            <a:gdLst/>
            <a:ahLst/>
            <a:cxnLst/>
            <a:rect l="l" t="t" r="r" b="b"/>
            <a:pathLst>
              <a:path w="2304584" h="1760126">
                <a:moveTo>
                  <a:pt x="0" y="0"/>
                </a:moveTo>
                <a:lnTo>
                  <a:pt x="2304583" y="0"/>
                </a:lnTo>
                <a:lnTo>
                  <a:pt x="2304583" y="1760125"/>
                </a:lnTo>
                <a:lnTo>
                  <a:pt x="0" y="17601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18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224081" y="737465"/>
            <a:ext cx="977593" cy="1425756"/>
            <a:chOff x="0" y="0"/>
            <a:chExt cx="257473" cy="3755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7473" cy="375508"/>
            </a:xfrm>
            <a:custGeom>
              <a:avLst/>
              <a:gdLst/>
              <a:ahLst/>
              <a:cxnLst/>
              <a:rect l="l" t="t" r="r" b="b"/>
              <a:pathLst>
                <a:path w="257473" h="375508">
                  <a:moveTo>
                    <a:pt x="0" y="0"/>
                  </a:moveTo>
                  <a:lnTo>
                    <a:pt x="257473" y="0"/>
                  </a:lnTo>
                  <a:lnTo>
                    <a:pt x="257473" y="375508"/>
                  </a:lnTo>
                  <a:lnTo>
                    <a:pt x="0" y="375508"/>
                  </a:lnTo>
                  <a:close/>
                </a:path>
              </a:pathLst>
            </a:custGeom>
            <a:solidFill>
              <a:srgbClr val="132D4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57473" cy="4136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12712526" y="-3636334"/>
            <a:ext cx="977593" cy="10173354"/>
            <a:chOff x="0" y="0"/>
            <a:chExt cx="257473" cy="267940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7473" cy="2679402"/>
            </a:xfrm>
            <a:custGeom>
              <a:avLst/>
              <a:gdLst/>
              <a:ahLst/>
              <a:cxnLst/>
              <a:rect l="l" t="t" r="r" b="b"/>
              <a:pathLst>
                <a:path w="257473" h="2679402">
                  <a:moveTo>
                    <a:pt x="0" y="0"/>
                  </a:moveTo>
                  <a:lnTo>
                    <a:pt x="257473" y="0"/>
                  </a:lnTo>
                  <a:lnTo>
                    <a:pt x="257473" y="2679402"/>
                  </a:lnTo>
                  <a:lnTo>
                    <a:pt x="0" y="2679402"/>
                  </a:lnTo>
                  <a:close/>
                </a:path>
              </a:pathLst>
            </a:custGeom>
            <a:solidFill>
              <a:srgbClr val="132D4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57473" cy="27175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328042" y="3253590"/>
            <a:ext cx="553022" cy="553022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94C69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328042" y="4032402"/>
            <a:ext cx="553022" cy="553022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94C69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328042" y="4811215"/>
            <a:ext cx="553022" cy="553022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94C69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328042" y="5590028"/>
            <a:ext cx="553022" cy="55302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94C69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2328042" y="6368840"/>
            <a:ext cx="553022" cy="553022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94C69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2328042" y="7147653"/>
            <a:ext cx="553022" cy="553022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94C69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2328042" y="7926465"/>
            <a:ext cx="553022" cy="553022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94C69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9846192" y="3350521"/>
            <a:ext cx="553022" cy="553022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94C69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9846192" y="4129333"/>
            <a:ext cx="553022" cy="553022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94C69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9846192" y="4908146"/>
            <a:ext cx="553022" cy="553022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94C69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846192" y="5686959"/>
            <a:ext cx="553022" cy="553022"/>
            <a:chOff x="0" y="0"/>
            <a:chExt cx="812800" cy="8128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94C69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1" name="Freeform 41"/>
          <p:cNvSpPr/>
          <p:nvPr/>
        </p:nvSpPr>
        <p:spPr>
          <a:xfrm>
            <a:off x="16331159" y="9258300"/>
            <a:ext cx="1758772" cy="838484"/>
          </a:xfrm>
          <a:custGeom>
            <a:avLst/>
            <a:gdLst/>
            <a:ahLst/>
            <a:cxnLst/>
            <a:rect l="l" t="t" r="r" b="b"/>
            <a:pathLst>
              <a:path w="1758772" h="838484">
                <a:moveTo>
                  <a:pt x="0" y="0"/>
                </a:moveTo>
                <a:lnTo>
                  <a:pt x="1758772" y="0"/>
                </a:lnTo>
                <a:lnTo>
                  <a:pt x="1758772" y="838484"/>
                </a:lnTo>
                <a:lnTo>
                  <a:pt x="0" y="8384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2" name="Freeform 42"/>
          <p:cNvSpPr/>
          <p:nvPr/>
        </p:nvSpPr>
        <p:spPr>
          <a:xfrm>
            <a:off x="15708882" y="241156"/>
            <a:ext cx="2381049" cy="573741"/>
          </a:xfrm>
          <a:custGeom>
            <a:avLst/>
            <a:gdLst/>
            <a:ahLst/>
            <a:cxnLst/>
            <a:rect l="l" t="t" r="r" b="b"/>
            <a:pathLst>
              <a:path w="2381049" h="573741">
                <a:moveTo>
                  <a:pt x="0" y="0"/>
                </a:moveTo>
                <a:lnTo>
                  <a:pt x="2381049" y="0"/>
                </a:lnTo>
                <a:lnTo>
                  <a:pt x="2381049" y="573741"/>
                </a:lnTo>
                <a:lnTo>
                  <a:pt x="0" y="5737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194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3" name="TextBox 43"/>
          <p:cNvSpPr txBox="1"/>
          <p:nvPr/>
        </p:nvSpPr>
        <p:spPr>
          <a:xfrm>
            <a:off x="1966637" y="1037747"/>
            <a:ext cx="5607126" cy="90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880"/>
              </a:lnSpc>
              <a:spcBef>
                <a:spcPct val="0"/>
              </a:spcBef>
            </a:pPr>
            <a:r>
              <a:rPr lang="en-US" sz="6430" b="1">
                <a:solidFill>
                  <a:srgbClr val="002038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CONTENIDO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3289389" y="3039033"/>
            <a:ext cx="4411139" cy="5431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260"/>
              </a:lnSpc>
            </a:pPr>
            <a:r>
              <a:rPr lang="en-US" sz="3161" b="1">
                <a:solidFill>
                  <a:srgbClr val="094C69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Contexto</a:t>
            </a:r>
          </a:p>
          <a:p>
            <a:pPr marL="0" lvl="0" indent="0" algn="l">
              <a:lnSpc>
                <a:spcPts val="6260"/>
              </a:lnSpc>
            </a:pPr>
            <a:r>
              <a:rPr lang="en-US" sz="3161" b="1" u="none" strike="noStrike">
                <a:solidFill>
                  <a:srgbClr val="094C69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Objetivos </a:t>
            </a:r>
          </a:p>
          <a:p>
            <a:pPr marL="0" lvl="0" indent="0" algn="l">
              <a:lnSpc>
                <a:spcPts val="6260"/>
              </a:lnSpc>
            </a:pPr>
            <a:r>
              <a:rPr lang="en-US" sz="3161" b="1" u="none" strike="noStrike">
                <a:solidFill>
                  <a:srgbClr val="094C69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Alcance del proyecto</a:t>
            </a:r>
          </a:p>
          <a:p>
            <a:pPr marL="0" lvl="0" indent="0" algn="l">
              <a:lnSpc>
                <a:spcPts val="6260"/>
              </a:lnSpc>
            </a:pPr>
            <a:r>
              <a:rPr lang="en-US" sz="3161" b="1" u="none" strike="noStrike">
                <a:solidFill>
                  <a:srgbClr val="094C69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Metodología</a:t>
            </a:r>
          </a:p>
          <a:p>
            <a:pPr marL="0" lvl="0" indent="0" algn="l">
              <a:lnSpc>
                <a:spcPts val="6260"/>
              </a:lnSpc>
            </a:pPr>
            <a:r>
              <a:rPr lang="en-US" sz="3161" b="1" u="none" strike="noStrike">
                <a:solidFill>
                  <a:srgbClr val="094C69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Cronograma</a:t>
            </a:r>
          </a:p>
          <a:p>
            <a:pPr marL="0" lvl="0" indent="0" algn="l">
              <a:lnSpc>
                <a:spcPts val="6260"/>
              </a:lnSpc>
            </a:pPr>
            <a:r>
              <a:rPr lang="en-US" sz="3161" b="1" u="none" strike="noStrike">
                <a:solidFill>
                  <a:srgbClr val="094C69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Arquitectura</a:t>
            </a:r>
          </a:p>
          <a:p>
            <a:pPr marL="0" lvl="0" indent="0" algn="l">
              <a:lnSpc>
                <a:spcPts val="6260"/>
              </a:lnSpc>
            </a:pPr>
            <a:r>
              <a:rPr lang="en-US" sz="3161" b="1" u="none" strike="noStrike">
                <a:solidFill>
                  <a:srgbClr val="094C69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Tecnologías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0632350" y="3142677"/>
            <a:ext cx="5327608" cy="5431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60"/>
              </a:lnSpc>
            </a:pPr>
            <a:r>
              <a:rPr lang="en-US" sz="3161" b="1">
                <a:solidFill>
                  <a:srgbClr val="094C69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Demo</a:t>
            </a:r>
          </a:p>
          <a:p>
            <a:pPr algn="l">
              <a:lnSpc>
                <a:spcPts val="6260"/>
              </a:lnSpc>
            </a:pPr>
            <a:r>
              <a:rPr lang="en-US" sz="3161" b="1">
                <a:solidFill>
                  <a:srgbClr val="094C69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Resultados del proyecto</a:t>
            </a:r>
          </a:p>
          <a:p>
            <a:pPr algn="l">
              <a:lnSpc>
                <a:spcPts val="6260"/>
              </a:lnSpc>
            </a:pPr>
            <a:r>
              <a:rPr lang="en-US" sz="3161" b="1">
                <a:solidFill>
                  <a:srgbClr val="094C69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Requisitos futuros</a:t>
            </a:r>
          </a:p>
          <a:p>
            <a:pPr algn="l">
              <a:lnSpc>
                <a:spcPts val="6260"/>
              </a:lnSpc>
            </a:pPr>
            <a:r>
              <a:rPr lang="en-US" sz="3161" b="1">
                <a:solidFill>
                  <a:srgbClr val="094C69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Obstáculos</a:t>
            </a:r>
          </a:p>
          <a:p>
            <a:pPr algn="l">
              <a:lnSpc>
                <a:spcPts val="6260"/>
              </a:lnSpc>
            </a:pPr>
            <a:endParaRPr lang="en-US" sz="3161" b="1">
              <a:solidFill>
                <a:srgbClr val="094C69"/>
              </a:solidFill>
              <a:latin typeface="TT Ramillas Bold"/>
              <a:ea typeface="TT Ramillas Bold"/>
              <a:cs typeface="TT Ramillas Bold"/>
              <a:sym typeface="TT Ramillas Bold"/>
            </a:endParaRPr>
          </a:p>
          <a:p>
            <a:pPr algn="l">
              <a:lnSpc>
                <a:spcPts val="6260"/>
              </a:lnSpc>
            </a:pPr>
            <a:endParaRPr lang="en-US" sz="3161" b="1">
              <a:solidFill>
                <a:srgbClr val="094C69"/>
              </a:solidFill>
              <a:latin typeface="TT Ramillas Bold"/>
              <a:ea typeface="TT Ramillas Bold"/>
              <a:cs typeface="TT Ramillas Bold"/>
              <a:sym typeface="TT Ramillas Bold"/>
            </a:endParaRPr>
          </a:p>
          <a:p>
            <a:pPr marL="0" lvl="0" indent="0" algn="l">
              <a:lnSpc>
                <a:spcPts val="6260"/>
              </a:lnSpc>
            </a:pPr>
            <a:endParaRPr lang="en-US" sz="3161" b="1">
              <a:solidFill>
                <a:srgbClr val="094C69"/>
              </a:solidFill>
              <a:latin typeface="TT Ramillas Bold"/>
              <a:ea typeface="TT Ramillas Bold"/>
              <a:cs typeface="TT Ramillas Bold"/>
              <a:sym typeface="TT Ramillas Bold"/>
            </a:endParaRPr>
          </a:p>
        </p:txBody>
      </p:sp>
      <p:sp>
        <p:nvSpPr>
          <p:cNvPr id="46" name="TextBox 46"/>
          <p:cNvSpPr txBox="1"/>
          <p:nvPr/>
        </p:nvSpPr>
        <p:spPr>
          <a:xfrm>
            <a:off x="2543011" y="3179071"/>
            <a:ext cx="116288" cy="520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607"/>
              </a:lnSpc>
              <a:spcBef>
                <a:spcPct val="0"/>
              </a:spcBef>
            </a:pPr>
            <a:r>
              <a:rPr lang="en-US" sz="2326" b="1" u="none" strike="noStrike">
                <a:solidFill>
                  <a:srgbClr val="FFFFFF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1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2518470" y="3960319"/>
            <a:ext cx="164049" cy="520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607"/>
              </a:lnSpc>
              <a:spcBef>
                <a:spcPct val="0"/>
              </a:spcBef>
            </a:pPr>
            <a:r>
              <a:rPr lang="en-US" sz="2326" b="1">
                <a:solidFill>
                  <a:srgbClr val="FFFFFF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2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2518470" y="4739132"/>
            <a:ext cx="157064" cy="520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607"/>
              </a:lnSpc>
              <a:spcBef>
                <a:spcPct val="0"/>
              </a:spcBef>
            </a:pPr>
            <a:r>
              <a:rPr lang="en-US" sz="2326" b="1">
                <a:solidFill>
                  <a:srgbClr val="FFFFFF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3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2518470" y="5517944"/>
            <a:ext cx="165370" cy="520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607"/>
              </a:lnSpc>
              <a:spcBef>
                <a:spcPct val="0"/>
              </a:spcBef>
            </a:pPr>
            <a:r>
              <a:rPr lang="en-US" sz="2326" b="1">
                <a:solidFill>
                  <a:srgbClr val="FFFFFF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4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2518470" y="6296757"/>
            <a:ext cx="161783" cy="520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607"/>
              </a:lnSpc>
              <a:spcBef>
                <a:spcPct val="0"/>
              </a:spcBef>
            </a:pPr>
            <a:r>
              <a:rPr lang="en-US" sz="2326" b="1">
                <a:solidFill>
                  <a:srgbClr val="FFFFFF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5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2518470" y="7075569"/>
            <a:ext cx="172166" cy="520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607"/>
              </a:lnSpc>
              <a:spcBef>
                <a:spcPct val="0"/>
              </a:spcBef>
            </a:pPr>
            <a:r>
              <a:rPr lang="en-US" sz="2326" b="1">
                <a:solidFill>
                  <a:srgbClr val="FFFFFF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6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2518470" y="7854382"/>
            <a:ext cx="153855" cy="520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607"/>
              </a:lnSpc>
              <a:spcBef>
                <a:spcPct val="0"/>
              </a:spcBef>
            </a:pPr>
            <a:r>
              <a:rPr lang="en-US" sz="2326" b="1">
                <a:solidFill>
                  <a:srgbClr val="FFFFFF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7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0046342" y="3285833"/>
            <a:ext cx="172166" cy="520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607"/>
              </a:lnSpc>
              <a:spcBef>
                <a:spcPct val="0"/>
              </a:spcBef>
            </a:pPr>
            <a:r>
              <a:rPr lang="en-US" sz="2326" b="1">
                <a:solidFill>
                  <a:srgbClr val="FFFFFF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9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9986121" y="4059686"/>
            <a:ext cx="310352" cy="520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607"/>
              </a:lnSpc>
              <a:spcBef>
                <a:spcPct val="0"/>
              </a:spcBef>
            </a:pPr>
            <a:r>
              <a:rPr lang="en-US" sz="2326" b="1">
                <a:solidFill>
                  <a:srgbClr val="FFFFFF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10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9986121" y="4838498"/>
            <a:ext cx="232386" cy="520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607"/>
              </a:lnSpc>
              <a:spcBef>
                <a:spcPct val="0"/>
              </a:spcBef>
            </a:pPr>
            <a:r>
              <a:rPr lang="en-US" sz="2326" b="1">
                <a:solidFill>
                  <a:srgbClr val="FFFFFF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11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9986121" y="5617311"/>
            <a:ext cx="280336" cy="520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607"/>
              </a:lnSpc>
              <a:spcBef>
                <a:spcPct val="0"/>
              </a:spcBef>
            </a:pPr>
            <a:r>
              <a:rPr lang="en-US" sz="2326" b="1">
                <a:solidFill>
                  <a:srgbClr val="FFFFFF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12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9986121" y="7953749"/>
            <a:ext cx="277882" cy="520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607"/>
              </a:lnSpc>
              <a:spcBef>
                <a:spcPct val="0"/>
              </a:spcBef>
            </a:pPr>
            <a:r>
              <a:rPr lang="en-US" sz="2326" b="1">
                <a:solidFill>
                  <a:srgbClr val="FFFFFF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07930" y="-535143"/>
            <a:ext cx="3020465" cy="11934400"/>
            <a:chOff x="0" y="0"/>
            <a:chExt cx="795514" cy="31432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95514" cy="3143216"/>
            </a:xfrm>
            <a:custGeom>
              <a:avLst/>
              <a:gdLst/>
              <a:ahLst/>
              <a:cxnLst/>
              <a:rect l="l" t="t" r="r" b="b"/>
              <a:pathLst>
                <a:path w="795514" h="3143216">
                  <a:moveTo>
                    <a:pt x="0" y="0"/>
                  </a:moveTo>
                  <a:lnTo>
                    <a:pt x="795514" y="0"/>
                  </a:lnTo>
                  <a:lnTo>
                    <a:pt x="795514" y="3143216"/>
                  </a:lnTo>
                  <a:lnTo>
                    <a:pt x="0" y="3143216"/>
                  </a:lnTo>
                  <a:close/>
                </a:path>
              </a:pathLst>
            </a:custGeom>
            <a:solidFill>
              <a:srgbClr val="132D4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795514" cy="3181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10800000">
            <a:off x="15452394" y="-293807"/>
            <a:ext cx="2339986" cy="3677778"/>
          </a:xfrm>
          <a:custGeom>
            <a:avLst/>
            <a:gdLst/>
            <a:ahLst/>
            <a:cxnLst/>
            <a:rect l="l" t="t" r="r" b="b"/>
            <a:pathLst>
              <a:path w="2339986" h="3677778">
                <a:moveTo>
                  <a:pt x="0" y="0"/>
                </a:moveTo>
                <a:lnTo>
                  <a:pt x="2339986" y="0"/>
                </a:lnTo>
                <a:lnTo>
                  <a:pt x="2339986" y="3677778"/>
                </a:lnTo>
                <a:lnTo>
                  <a:pt x="0" y="36777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sp>
        <p:nvSpPr>
          <p:cNvPr id="6" name="Freeform 6"/>
          <p:cNvSpPr/>
          <p:nvPr/>
        </p:nvSpPr>
        <p:spPr>
          <a:xfrm>
            <a:off x="14068362" y="-215044"/>
            <a:ext cx="2304584" cy="1760126"/>
          </a:xfrm>
          <a:custGeom>
            <a:avLst/>
            <a:gdLst/>
            <a:ahLst/>
            <a:cxnLst/>
            <a:rect l="l" t="t" r="r" b="b"/>
            <a:pathLst>
              <a:path w="2304584" h="1760126">
                <a:moveTo>
                  <a:pt x="0" y="0"/>
                </a:moveTo>
                <a:lnTo>
                  <a:pt x="2304584" y="0"/>
                </a:lnTo>
                <a:lnTo>
                  <a:pt x="2304584" y="1760126"/>
                </a:lnTo>
                <a:lnTo>
                  <a:pt x="0" y="1760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9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sp>
        <p:nvSpPr>
          <p:cNvPr id="7" name="Freeform 7"/>
          <p:cNvSpPr/>
          <p:nvPr/>
        </p:nvSpPr>
        <p:spPr>
          <a:xfrm>
            <a:off x="16331159" y="9258300"/>
            <a:ext cx="1758772" cy="838484"/>
          </a:xfrm>
          <a:custGeom>
            <a:avLst/>
            <a:gdLst/>
            <a:ahLst/>
            <a:cxnLst/>
            <a:rect l="l" t="t" r="r" b="b"/>
            <a:pathLst>
              <a:path w="1758772" h="838484">
                <a:moveTo>
                  <a:pt x="0" y="0"/>
                </a:moveTo>
                <a:lnTo>
                  <a:pt x="1758772" y="0"/>
                </a:lnTo>
                <a:lnTo>
                  <a:pt x="1758772" y="838484"/>
                </a:lnTo>
                <a:lnTo>
                  <a:pt x="0" y="8384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8" name="Freeform 8"/>
          <p:cNvSpPr/>
          <p:nvPr/>
        </p:nvSpPr>
        <p:spPr>
          <a:xfrm>
            <a:off x="15708882" y="241156"/>
            <a:ext cx="2381049" cy="573741"/>
          </a:xfrm>
          <a:custGeom>
            <a:avLst/>
            <a:gdLst/>
            <a:ahLst/>
            <a:cxnLst/>
            <a:rect l="l" t="t" r="r" b="b"/>
            <a:pathLst>
              <a:path w="2381049" h="573741">
                <a:moveTo>
                  <a:pt x="0" y="0"/>
                </a:moveTo>
                <a:lnTo>
                  <a:pt x="2381049" y="0"/>
                </a:lnTo>
                <a:lnTo>
                  <a:pt x="2381049" y="573741"/>
                </a:lnTo>
                <a:lnTo>
                  <a:pt x="0" y="57374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2194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9" name="Freeform 9"/>
          <p:cNvSpPr/>
          <p:nvPr/>
        </p:nvSpPr>
        <p:spPr>
          <a:xfrm>
            <a:off x="2848763" y="3743566"/>
            <a:ext cx="2799868" cy="2799868"/>
          </a:xfrm>
          <a:custGeom>
            <a:avLst/>
            <a:gdLst/>
            <a:ahLst/>
            <a:cxnLst/>
            <a:rect l="l" t="t" r="r" b="b"/>
            <a:pathLst>
              <a:path w="2799868" h="2799868">
                <a:moveTo>
                  <a:pt x="0" y="0"/>
                </a:moveTo>
                <a:lnTo>
                  <a:pt x="2799868" y="0"/>
                </a:lnTo>
                <a:lnTo>
                  <a:pt x="2799868" y="2799868"/>
                </a:lnTo>
                <a:lnTo>
                  <a:pt x="0" y="27998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0" name="TextBox 10"/>
          <p:cNvSpPr txBox="1"/>
          <p:nvPr/>
        </p:nvSpPr>
        <p:spPr>
          <a:xfrm>
            <a:off x="1712535" y="1104900"/>
            <a:ext cx="10373041" cy="896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880"/>
              </a:lnSpc>
              <a:spcBef>
                <a:spcPct val="0"/>
              </a:spcBef>
            </a:pPr>
            <a:r>
              <a:rPr lang="en-US" sz="6430" b="1">
                <a:solidFill>
                  <a:srgbClr val="002038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E</a:t>
            </a:r>
            <a:r>
              <a:rPr lang="en-US" sz="6430" b="1" u="none" strike="noStrike">
                <a:solidFill>
                  <a:srgbClr val="002038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QUIPO DE TRABAJO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223765" y="7031578"/>
            <a:ext cx="4049864" cy="529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93"/>
              </a:lnSpc>
              <a:spcBef>
                <a:spcPct val="0"/>
              </a:spcBef>
            </a:pPr>
            <a:r>
              <a:rPr lang="en-US" sz="3138" b="1">
                <a:solidFill>
                  <a:srgbClr val="01C380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Alex Llancafil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543889" y="7706296"/>
            <a:ext cx="3449789" cy="414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13"/>
              </a:lnSpc>
              <a:spcBef>
                <a:spcPct val="0"/>
              </a:spcBef>
            </a:pPr>
            <a:r>
              <a:rPr lang="en-US" sz="2438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QA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416629" y="7032587"/>
            <a:ext cx="4115452" cy="528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93"/>
              </a:lnSpc>
              <a:spcBef>
                <a:spcPct val="0"/>
              </a:spcBef>
            </a:pPr>
            <a:r>
              <a:rPr lang="en-US" sz="3138" b="1">
                <a:solidFill>
                  <a:srgbClr val="01C380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Ariel Salas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773527" y="7706296"/>
            <a:ext cx="3492821" cy="380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22"/>
              </a:lnSpc>
              <a:spcBef>
                <a:spcPct val="0"/>
              </a:spcBef>
            </a:pPr>
            <a:r>
              <a:rPr lang="en-US" sz="2230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Desarrollo Frontend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814108" y="7031578"/>
            <a:ext cx="3954141" cy="528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93"/>
              </a:lnSpc>
              <a:spcBef>
                <a:spcPct val="0"/>
              </a:spcBef>
            </a:pPr>
            <a:r>
              <a:rPr lang="en-US" sz="3138" b="1">
                <a:solidFill>
                  <a:srgbClr val="01C380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Marcelo España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066284" y="7706296"/>
            <a:ext cx="3449789" cy="411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13"/>
              </a:lnSpc>
              <a:spcBef>
                <a:spcPct val="0"/>
              </a:spcBef>
            </a:pPr>
            <a:r>
              <a:rPr lang="en-US" sz="2438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Desarrollo Backend</a:t>
            </a:r>
          </a:p>
        </p:txBody>
      </p:sp>
      <p:sp>
        <p:nvSpPr>
          <p:cNvPr id="17" name="Freeform 17"/>
          <p:cNvSpPr/>
          <p:nvPr/>
        </p:nvSpPr>
        <p:spPr>
          <a:xfrm>
            <a:off x="8120004" y="3743566"/>
            <a:ext cx="2799868" cy="2799868"/>
          </a:xfrm>
          <a:custGeom>
            <a:avLst/>
            <a:gdLst/>
            <a:ahLst/>
            <a:cxnLst/>
            <a:rect l="l" t="t" r="r" b="b"/>
            <a:pathLst>
              <a:path w="2799868" h="2799868">
                <a:moveTo>
                  <a:pt x="0" y="0"/>
                </a:moveTo>
                <a:lnTo>
                  <a:pt x="2799867" y="0"/>
                </a:lnTo>
                <a:lnTo>
                  <a:pt x="2799867" y="2799868"/>
                </a:lnTo>
                <a:lnTo>
                  <a:pt x="0" y="27998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8" name="Freeform 18"/>
          <p:cNvSpPr/>
          <p:nvPr/>
        </p:nvSpPr>
        <p:spPr>
          <a:xfrm>
            <a:off x="13391244" y="3743566"/>
            <a:ext cx="2799868" cy="2799868"/>
          </a:xfrm>
          <a:custGeom>
            <a:avLst/>
            <a:gdLst/>
            <a:ahLst/>
            <a:cxnLst/>
            <a:rect l="l" t="t" r="r" b="b"/>
            <a:pathLst>
              <a:path w="2799868" h="2799868">
                <a:moveTo>
                  <a:pt x="0" y="0"/>
                </a:moveTo>
                <a:lnTo>
                  <a:pt x="2799868" y="0"/>
                </a:lnTo>
                <a:lnTo>
                  <a:pt x="2799868" y="2799868"/>
                </a:lnTo>
                <a:lnTo>
                  <a:pt x="0" y="27998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8662709" y="471493"/>
            <a:ext cx="962582" cy="18288000"/>
            <a:chOff x="0" y="0"/>
            <a:chExt cx="253520" cy="481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3520" cy="4816592"/>
            </a:xfrm>
            <a:custGeom>
              <a:avLst/>
              <a:gdLst/>
              <a:ahLst/>
              <a:cxnLst/>
              <a:rect l="l" t="t" r="r" b="b"/>
              <a:pathLst>
                <a:path w="253520" h="4816592">
                  <a:moveTo>
                    <a:pt x="0" y="0"/>
                  </a:moveTo>
                  <a:lnTo>
                    <a:pt x="253520" y="0"/>
                  </a:lnTo>
                  <a:lnTo>
                    <a:pt x="253520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132D4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53520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53496" y="1009113"/>
            <a:ext cx="14930613" cy="3614162"/>
            <a:chOff x="0" y="0"/>
            <a:chExt cx="3932342" cy="95187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932343" cy="951878"/>
            </a:xfrm>
            <a:custGeom>
              <a:avLst/>
              <a:gdLst/>
              <a:ahLst/>
              <a:cxnLst/>
              <a:rect l="l" t="t" r="r" b="b"/>
              <a:pathLst>
                <a:path w="3932343" h="951878">
                  <a:moveTo>
                    <a:pt x="26445" y="0"/>
                  </a:moveTo>
                  <a:lnTo>
                    <a:pt x="3905898" y="0"/>
                  </a:lnTo>
                  <a:cubicBezTo>
                    <a:pt x="3920503" y="0"/>
                    <a:pt x="3932343" y="11840"/>
                    <a:pt x="3932343" y="26445"/>
                  </a:cubicBezTo>
                  <a:lnTo>
                    <a:pt x="3932343" y="925433"/>
                  </a:lnTo>
                  <a:cubicBezTo>
                    <a:pt x="3932343" y="932447"/>
                    <a:pt x="3929556" y="939173"/>
                    <a:pt x="3924597" y="944132"/>
                  </a:cubicBezTo>
                  <a:cubicBezTo>
                    <a:pt x="3919637" y="949092"/>
                    <a:pt x="3912911" y="951878"/>
                    <a:pt x="3905898" y="951878"/>
                  </a:cubicBezTo>
                  <a:lnTo>
                    <a:pt x="26445" y="951878"/>
                  </a:lnTo>
                  <a:cubicBezTo>
                    <a:pt x="19431" y="951878"/>
                    <a:pt x="12705" y="949092"/>
                    <a:pt x="7746" y="944132"/>
                  </a:cubicBezTo>
                  <a:cubicBezTo>
                    <a:pt x="2786" y="939173"/>
                    <a:pt x="0" y="932447"/>
                    <a:pt x="0" y="925433"/>
                  </a:cubicBezTo>
                  <a:lnTo>
                    <a:pt x="0" y="26445"/>
                  </a:lnTo>
                  <a:cubicBezTo>
                    <a:pt x="0" y="19431"/>
                    <a:pt x="2786" y="12705"/>
                    <a:pt x="7746" y="7746"/>
                  </a:cubicBezTo>
                  <a:cubicBezTo>
                    <a:pt x="12705" y="2786"/>
                    <a:pt x="19431" y="0"/>
                    <a:pt x="26445" y="0"/>
                  </a:cubicBez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932342" cy="9899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378690" y="814897"/>
            <a:ext cx="3957935" cy="741213"/>
          </a:xfrm>
          <a:custGeom>
            <a:avLst/>
            <a:gdLst/>
            <a:ahLst/>
            <a:cxnLst/>
            <a:rect l="l" t="t" r="r" b="b"/>
            <a:pathLst>
              <a:path w="3957935" h="741213">
                <a:moveTo>
                  <a:pt x="0" y="0"/>
                </a:moveTo>
                <a:lnTo>
                  <a:pt x="3957935" y="0"/>
                </a:lnTo>
                <a:lnTo>
                  <a:pt x="3957935" y="741213"/>
                </a:lnTo>
                <a:lnTo>
                  <a:pt x="0" y="7412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9" name="Freeform 9"/>
          <p:cNvSpPr/>
          <p:nvPr/>
        </p:nvSpPr>
        <p:spPr>
          <a:xfrm>
            <a:off x="16331159" y="9258300"/>
            <a:ext cx="1758772" cy="838484"/>
          </a:xfrm>
          <a:custGeom>
            <a:avLst/>
            <a:gdLst/>
            <a:ahLst/>
            <a:cxnLst/>
            <a:rect l="l" t="t" r="r" b="b"/>
            <a:pathLst>
              <a:path w="1758772" h="838484">
                <a:moveTo>
                  <a:pt x="0" y="0"/>
                </a:moveTo>
                <a:lnTo>
                  <a:pt x="1758772" y="0"/>
                </a:lnTo>
                <a:lnTo>
                  <a:pt x="1758772" y="838484"/>
                </a:lnTo>
                <a:lnTo>
                  <a:pt x="0" y="8384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0" name="Freeform 10"/>
          <p:cNvSpPr/>
          <p:nvPr/>
        </p:nvSpPr>
        <p:spPr>
          <a:xfrm>
            <a:off x="15708882" y="241156"/>
            <a:ext cx="2381049" cy="573741"/>
          </a:xfrm>
          <a:custGeom>
            <a:avLst/>
            <a:gdLst/>
            <a:ahLst/>
            <a:cxnLst/>
            <a:rect l="l" t="t" r="r" b="b"/>
            <a:pathLst>
              <a:path w="2381049" h="573741">
                <a:moveTo>
                  <a:pt x="0" y="0"/>
                </a:moveTo>
                <a:lnTo>
                  <a:pt x="2381049" y="0"/>
                </a:lnTo>
                <a:lnTo>
                  <a:pt x="2381049" y="573741"/>
                </a:lnTo>
                <a:lnTo>
                  <a:pt x="0" y="5737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2194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1" name="Freeform 11"/>
          <p:cNvSpPr/>
          <p:nvPr/>
        </p:nvSpPr>
        <p:spPr>
          <a:xfrm>
            <a:off x="7815323" y="5769650"/>
            <a:ext cx="2657353" cy="3364552"/>
          </a:xfrm>
          <a:custGeom>
            <a:avLst/>
            <a:gdLst/>
            <a:ahLst/>
            <a:cxnLst/>
            <a:rect l="l" t="t" r="r" b="b"/>
            <a:pathLst>
              <a:path w="2657353" h="3364552">
                <a:moveTo>
                  <a:pt x="0" y="0"/>
                </a:moveTo>
                <a:lnTo>
                  <a:pt x="2657354" y="0"/>
                </a:lnTo>
                <a:lnTo>
                  <a:pt x="2657354" y="3364552"/>
                </a:lnTo>
                <a:lnTo>
                  <a:pt x="0" y="336455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2" name="Freeform 12"/>
          <p:cNvSpPr/>
          <p:nvPr/>
        </p:nvSpPr>
        <p:spPr>
          <a:xfrm>
            <a:off x="14266403" y="5361917"/>
            <a:ext cx="2090009" cy="2090009"/>
          </a:xfrm>
          <a:custGeom>
            <a:avLst/>
            <a:gdLst/>
            <a:ahLst/>
            <a:cxnLst/>
            <a:rect l="l" t="t" r="r" b="b"/>
            <a:pathLst>
              <a:path w="2090009" h="2090009">
                <a:moveTo>
                  <a:pt x="0" y="0"/>
                </a:moveTo>
                <a:lnTo>
                  <a:pt x="2090009" y="0"/>
                </a:lnTo>
                <a:lnTo>
                  <a:pt x="2090009" y="2090009"/>
                </a:lnTo>
                <a:lnTo>
                  <a:pt x="0" y="209000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3" name="Freeform 13"/>
          <p:cNvSpPr/>
          <p:nvPr/>
        </p:nvSpPr>
        <p:spPr>
          <a:xfrm>
            <a:off x="1158146" y="5289499"/>
            <a:ext cx="3178479" cy="3178479"/>
          </a:xfrm>
          <a:custGeom>
            <a:avLst/>
            <a:gdLst/>
            <a:ahLst/>
            <a:cxnLst/>
            <a:rect l="l" t="t" r="r" b="b"/>
            <a:pathLst>
              <a:path w="3178479" h="3178479">
                <a:moveTo>
                  <a:pt x="0" y="0"/>
                </a:moveTo>
                <a:lnTo>
                  <a:pt x="3178479" y="0"/>
                </a:lnTo>
                <a:lnTo>
                  <a:pt x="3178479" y="3178479"/>
                </a:lnTo>
                <a:lnTo>
                  <a:pt x="0" y="317847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4" name="TextBox 14"/>
          <p:cNvSpPr txBox="1"/>
          <p:nvPr/>
        </p:nvSpPr>
        <p:spPr>
          <a:xfrm>
            <a:off x="553496" y="738697"/>
            <a:ext cx="3015225" cy="777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493"/>
              </a:lnSpc>
              <a:spcBef>
                <a:spcPct val="0"/>
              </a:spcBef>
            </a:pPr>
            <a:r>
              <a:rPr lang="en-US" sz="4638" b="1" u="none" strike="noStrike">
                <a:solidFill>
                  <a:srgbClr val="FFFFFF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Problema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96538" y="1674092"/>
            <a:ext cx="14514870" cy="2497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1393" lvl="1" indent="-275696" algn="l">
              <a:lnSpc>
                <a:spcPts val="4060"/>
              </a:lnSpc>
              <a:buFont typeface="Arial"/>
              <a:buChar char="•"/>
            </a:pPr>
            <a:r>
              <a:rPr lang="en-US" sz="2553" u="none" strike="noStrike">
                <a:solidFill>
                  <a:srgbClr val="FFFFFF"/>
                </a:solidFill>
                <a:latin typeface="TT Ramillas"/>
                <a:ea typeface="TT Ramillas"/>
                <a:cs typeface="TT Ramillas"/>
                <a:sym typeface="TT Ramillas"/>
              </a:rPr>
              <a:t>La contratación de servicios de fletes se realiza de manera informal, insegura y poco eficiente. </a:t>
            </a:r>
          </a:p>
          <a:p>
            <a:pPr marL="551393" lvl="1" indent="-275696" algn="l">
              <a:lnSpc>
                <a:spcPts val="4060"/>
              </a:lnSpc>
              <a:buFont typeface="Arial"/>
              <a:buChar char="•"/>
            </a:pPr>
            <a:r>
              <a:rPr lang="en-US" sz="2553" u="none" strike="noStrike">
                <a:solidFill>
                  <a:srgbClr val="FFFFFF"/>
                </a:solidFill>
                <a:latin typeface="TT Ramillas"/>
                <a:ea typeface="TT Ramillas"/>
                <a:cs typeface="TT Ramillas"/>
                <a:sym typeface="TT Ramillas"/>
              </a:rPr>
              <a:t>Los usuarios deben confiar en contactos telefónicos o búsquedas en internet y redes sociales.</a:t>
            </a:r>
          </a:p>
          <a:p>
            <a:pPr marL="551393" lvl="1" indent="-275696" algn="l">
              <a:lnSpc>
                <a:spcPts val="4060"/>
              </a:lnSpc>
              <a:buFont typeface="Arial"/>
              <a:buChar char="•"/>
            </a:pPr>
            <a:r>
              <a:rPr lang="en-US" sz="2553" u="none" strike="noStrike">
                <a:solidFill>
                  <a:srgbClr val="FFFFFF"/>
                </a:solidFill>
                <a:latin typeface="TT Ramillas"/>
                <a:ea typeface="TT Ramillas"/>
                <a:cs typeface="TT Ramillas"/>
                <a:sym typeface="TT Ramillas"/>
              </a:rPr>
              <a:t>Se pueden enfrentar a riesgos de fraude, falta de información clara y largos tiempos de espera. </a:t>
            </a:r>
          </a:p>
          <a:p>
            <a:pPr marL="551393" lvl="1" indent="-275696" algn="l">
              <a:lnSpc>
                <a:spcPts val="4060"/>
              </a:lnSpc>
              <a:buFont typeface="Arial"/>
              <a:buChar char="•"/>
            </a:pPr>
            <a:r>
              <a:rPr lang="en-US" sz="2553" u="none" strike="noStrike">
                <a:solidFill>
                  <a:srgbClr val="FFFFFF"/>
                </a:solidFill>
                <a:latin typeface="TT Ramillas"/>
                <a:ea typeface="TT Ramillas"/>
                <a:cs typeface="TT Ramillas"/>
                <a:sym typeface="TT Ramillas"/>
              </a:rPr>
              <a:t>No existe un sistema que fomente la confianza entre los usuarios y los conductores para este tipo de Servicio.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8662709" y="471493"/>
            <a:ext cx="962582" cy="18288000"/>
            <a:chOff x="0" y="0"/>
            <a:chExt cx="253520" cy="481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3520" cy="4816592"/>
            </a:xfrm>
            <a:custGeom>
              <a:avLst/>
              <a:gdLst/>
              <a:ahLst/>
              <a:cxnLst/>
              <a:rect l="l" t="t" r="r" b="b"/>
              <a:pathLst>
                <a:path w="253520" h="4816592">
                  <a:moveTo>
                    <a:pt x="0" y="0"/>
                  </a:moveTo>
                  <a:lnTo>
                    <a:pt x="253520" y="0"/>
                  </a:lnTo>
                  <a:lnTo>
                    <a:pt x="253520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132D4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53520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331159" y="9258300"/>
            <a:ext cx="1758772" cy="838484"/>
          </a:xfrm>
          <a:custGeom>
            <a:avLst/>
            <a:gdLst/>
            <a:ahLst/>
            <a:cxnLst/>
            <a:rect l="l" t="t" r="r" b="b"/>
            <a:pathLst>
              <a:path w="1758772" h="838484">
                <a:moveTo>
                  <a:pt x="0" y="0"/>
                </a:moveTo>
                <a:lnTo>
                  <a:pt x="1758772" y="0"/>
                </a:lnTo>
                <a:lnTo>
                  <a:pt x="1758772" y="838484"/>
                </a:lnTo>
                <a:lnTo>
                  <a:pt x="0" y="8384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" name="Freeform 6"/>
          <p:cNvSpPr/>
          <p:nvPr/>
        </p:nvSpPr>
        <p:spPr>
          <a:xfrm>
            <a:off x="15708882" y="241156"/>
            <a:ext cx="2381049" cy="573741"/>
          </a:xfrm>
          <a:custGeom>
            <a:avLst/>
            <a:gdLst/>
            <a:ahLst/>
            <a:cxnLst/>
            <a:rect l="l" t="t" r="r" b="b"/>
            <a:pathLst>
              <a:path w="2381049" h="573741">
                <a:moveTo>
                  <a:pt x="0" y="0"/>
                </a:moveTo>
                <a:lnTo>
                  <a:pt x="2381049" y="0"/>
                </a:lnTo>
                <a:lnTo>
                  <a:pt x="2381049" y="573741"/>
                </a:lnTo>
                <a:lnTo>
                  <a:pt x="0" y="5737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194"/>
            </a:stretch>
          </a:blipFill>
        </p:spPr>
        <p:txBody>
          <a:bodyPr/>
          <a:lstStyle/>
          <a:p>
            <a:endParaRPr lang="es-CL"/>
          </a:p>
        </p:txBody>
      </p:sp>
      <p:grpSp>
        <p:nvGrpSpPr>
          <p:cNvPr id="7" name="Group 7"/>
          <p:cNvGrpSpPr/>
          <p:nvPr/>
        </p:nvGrpSpPr>
        <p:grpSpPr>
          <a:xfrm>
            <a:off x="553496" y="1009113"/>
            <a:ext cx="15155386" cy="3821192"/>
            <a:chOff x="0" y="0"/>
            <a:chExt cx="3991542" cy="100640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991542" cy="1006404"/>
            </a:xfrm>
            <a:custGeom>
              <a:avLst/>
              <a:gdLst/>
              <a:ahLst/>
              <a:cxnLst/>
              <a:rect l="l" t="t" r="r" b="b"/>
              <a:pathLst>
                <a:path w="3991542" h="1006404">
                  <a:moveTo>
                    <a:pt x="26053" y="0"/>
                  </a:moveTo>
                  <a:lnTo>
                    <a:pt x="3965489" y="0"/>
                  </a:lnTo>
                  <a:cubicBezTo>
                    <a:pt x="3972399" y="0"/>
                    <a:pt x="3979026" y="2745"/>
                    <a:pt x="3983911" y="7631"/>
                  </a:cubicBezTo>
                  <a:cubicBezTo>
                    <a:pt x="3988797" y="12516"/>
                    <a:pt x="3991542" y="19143"/>
                    <a:pt x="3991542" y="26053"/>
                  </a:cubicBezTo>
                  <a:lnTo>
                    <a:pt x="3991542" y="980352"/>
                  </a:lnTo>
                  <a:cubicBezTo>
                    <a:pt x="3991542" y="987261"/>
                    <a:pt x="3988797" y="993888"/>
                    <a:pt x="3983911" y="998774"/>
                  </a:cubicBezTo>
                  <a:cubicBezTo>
                    <a:pt x="3979026" y="1003660"/>
                    <a:pt x="3972399" y="1006404"/>
                    <a:pt x="3965489" y="1006404"/>
                  </a:cubicBezTo>
                  <a:lnTo>
                    <a:pt x="26053" y="1006404"/>
                  </a:lnTo>
                  <a:cubicBezTo>
                    <a:pt x="19143" y="1006404"/>
                    <a:pt x="12516" y="1003660"/>
                    <a:pt x="7631" y="998774"/>
                  </a:cubicBezTo>
                  <a:cubicBezTo>
                    <a:pt x="2745" y="993888"/>
                    <a:pt x="0" y="987261"/>
                    <a:pt x="0" y="980352"/>
                  </a:cubicBezTo>
                  <a:lnTo>
                    <a:pt x="0" y="26053"/>
                  </a:lnTo>
                  <a:cubicBezTo>
                    <a:pt x="0" y="19143"/>
                    <a:pt x="2745" y="12516"/>
                    <a:pt x="7631" y="7631"/>
                  </a:cubicBezTo>
                  <a:cubicBezTo>
                    <a:pt x="12516" y="2745"/>
                    <a:pt x="19143" y="0"/>
                    <a:pt x="26053" y="0"/>
                  </a:cubicBez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991542" cy="10445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378690" y="814897"/>
            <a:ext cx="3957935" cy="741213"/>
          </a:xfrm>
          <a:custGeom>
            <a:avLst/>
            <a:gdLst/>
            <a:ahLst/>
            <a:cxnLst/>
            <a:rect l="l" t="t" r="r" b="b"/>
            <a:pathLst>
              <a:path w="3957935" h="741213">
                <a:moveTo>
                  <a:pt x="0" y="0"/>
                </a:moveTo>
                <a:lnTo>
                  <a:pt x="3957935" y="0"/>
                </a:lnTo>
                <a:lnTo>
                  <a:pt x="3957935" y="741213"/>
                </a:lnTo>
                <a:lnTo>
                  <a:pt x="0" y="7412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14703500" y="3151972"/>
            <a:ext cx="2953390" cy="5843789"/>
            <a:chOff x="0" y="0"/>
            <a:chExt cx="2620010" cy="5184140"/>
          </a:xfrm>
        </p:grpSpPr>
        <p:sp>
          <p:nvSpPr>
            <p:cNvPr id="12" name="Freeform 12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6"/>
              <a:stretch>
                <a:fillRect l="-28234" r="-37098"/>
              </a:stretch>
            </a:blipFill>
          </p:spPr>
          <p:txBody>
            <a:bodyPr/>
            <a:lstStyle/>
            <a:p>
              <a:endParaRPr lang="es-CL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21" name="Freeform 21"/>
          <p:cNvSpPr/>
          <p:nvPr/>
        </p:nvSpPr>
        <p:spPr>
          <a:xfrm>
            <a:off x="2956512" y="5427759"/>
            <a:ext cx="3078950" cy="3108989"/>
          </a:xfrm>
          <a:custGeom>
            <a:avLst/>
            <a:gdLst/>
            <a:ahLst/>
            <a:cxnLst/>
            <a:rect l="l" t="t" r="r" b="b"/>
            <a:pathLst>
              <a:path w="3078950" h="3108989">
                <a:moveTo>
                  <a:pt x="0" y="0"/>
                </a:moveTo>
                <a:lnTo>
                  <a:pt x="3078950" y="0"/>
                </a:lnTo>
                <a:lnTo>
                  <a:pt x="3078950" y="3108989"/>
                </a:lnTo>
                <a:lnTo>
                  <a:pt x="0" y="310898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22" name="TextBox 22"/>
          <p:cNvSpPr txBox="1"/>
          <p:nvPr/>
        </p:nvSpPr>
        <p:spPr>
          <a:xfrm>
            <a:off x="553496" y="738697"/>
            <a:ext cx="3015225" cy="777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493"/>
              </a:lnSpc>
              <a:spcBef>
                <a:spcPct val="0"/>
              </a:spcBef>
            </a:pPr>
            <a:r>
              <a:rPr lang="en-US" sz="4638" b="1">
                <a:solidFill>
                  <a:srgbClr val="FFFFFF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Solución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47100" y="1603015"/>
            <a:ext cx="14568178" cy="3002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1393" lvl="1" indent="-275696" algn="l">
              <a:lnSpc>
                <a:spcPts val="4060"/>
              </a:lnSpc>
              <a:buFont typeface="Arial"/>
              <a:buChar char="•"/>
            </a:pPr>
            <a:r>
              <a:rPr lang="en-US" sz="2553">
                <a:solidFill>
                  <a:srgbClr val="FFFFFF"/>
                </a:solidFill>
                <a:latin typeface="TT Ramillas"/>
                <a:ea typeface="TT Ramillas"/>
                <a:cs typeface="TT Ramillas"/>
                <a:sym typeface="TT Ramillas"/>
              </a:rPr>
              <a:t>Una aplicación móvil que conecta usuarios y conductores de fletes a través de perfiles personalizados y un sistema de geolocalización en tiempo real. </a:t>
            </a:r>
          </a:p>
          <a:p>
            <a:pPr marL="551393" lvl="1" indent="-275696" algn="l">
              <a:lnSpc>
                <a:spcPts val="4060"/>
              </a:lnSpc>
              <a:buFont typeface="Arial"/>
              <a:buChar char="•"/>
            </a:pPr>
            <a:r>
              <a:rPr lang="en-US" sz="2553">
                <a:solidFill>
                  <a:srgbClr val="FFFFFF"/>
                </a:solidFill>
                <a:latin typeface="TT Ramillas"/>
                <a:ea typeface="TT Ramillas"/>
                <a:cs typeface="TT Ramillas"/>
                <a:sym typeface="TT Ramillas"/>
              </a:rPr>
              <a:t>La app permite detallar productos, calcular tarifas y distancias, y genera un sistema de puntuaciones para garantizar seguridad y confianza. </a:t>
            </a:r>
          </a:p>
          <a:p>
            <a:pPr marL="551393" lvl="1" indent="-275696" algn="l">
              <a:lnSpc>
                <a:spcPts val="4060"/>
              </a:lnSpc>
              <a:buFont typeface="Arial"/>
              <a:buChar char="•"/>
            </a:pPr>
            <a:r>
              <a:rPr lang="en-US" sz="2553">
                <a:solidFill>
                  <a:srgbClr val="FFFFFF"/>
                </a:solidFill>
                <a:latin typeface="TT Ramillas"/>
                <a:ea typeface="TT Ramillas"/>
                <a:cs typeface="TT Ramillas"/>
                <a:sym typeface="TT Ramillas"/>
              </a:rPr>
              <a:t>Esto facilita contrataciones rápidas, confiables y eficientes, revolucionando el mercado tradicional con una solución innovadora y segura.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224081" y="675017"/>
            <a:ext cx="977593" cy="1425756"/>
            <a:chOff x="0" y="0"/>
            <a:chExt cx="257473" cy="3755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7473" cy="375508"/>
            </a:xfrm>
            <a:custGeom>
              <a:avLst/>
              <a:gdLst/>
              <a:ahLst/>
              <a:cxnLst/>
              <a:rect l="l" t="t" r="r" b="b"/>
              <a:pathLst>
                <a:path w="257473" h="375508">
                  <a:moveTo>
                    <a:pt x="0" y="0"/>
                  </a:moveTo>
                  <a:lnTo>
                    <a:pt x="257473" y="0"/>
                  </a:lnTo>
                  <a:lnTo>
                    <a:pt x="257473" y="375508"/>
                  </a:lnTo>
                  <a:lnTo>
                    <a:pt x="0" y="375508"/>
                  </a:lnTo>
                  <a:close/>
                </a:path>
              </a:pathLst>
            </a:custGeom>
            <a:solidFill>
              <a:srgbClr val="132D4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57473" cy="4136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13112337" y="-3298972"/>
            <a:ext cx="977593" cy="9373733"/>
            <a:chOff x="0" y="0"/>
            <a:chExt cx="257473" cy="246880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7473" cy="2468802"/>
            </a:xfrm>
            <a:custGeom>
              <a:avLst/>
              <a:gdLst/>
              <a:ahLst/>
              <a:cxnLst/>
              <a:rect l="l" t="t" r="r" b="b"/>
              <a:pathLst>
                <a:path w="257473" h="2468802">
                  <a:moveTo>
                    <a:pt x="0" y="0"/>
                  </a:moveTo>
                  <a:lnTo>
                    <a:pt x="257473" y="0"/>
                  </a:lnTo>
                  <a:lnTo>
                    <a:pt x="257473" y="2468802"/>
                  </a:lnTo>
                  <a:lnTo>
                    <a:pt x="0" y="2468802"/>
                  </a:lnTo>
                  <a:close/>
                </a:path>
              </a:pathLst>
            </a:custGeom>
            <a:solidFill>
              <a:srgbClr val="132D4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57473" cy="25069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331159" y="9258300"/>
            <a:ext cx="1758772" cy="838484"/>
          </a:xfrm>
          <a:custGeom>
            <a:avLst/>
            <a:gdLst/>
            <a:ahLst/>
            <a:cxnLst/>
            <a:rect l="l" t="t" r="r" b="b"/>
            <a:pathLst>
              <a:path w="1758772" h="838484">
                <a:moveTo>
                  <a:pt x="0" y="0"/>
                </a:moveTo>
                <a:lnTo>
                  <a:pt x="1758772" y="0"/>
                </a:lnTo>
                <a:lnTo>
                  <a:pt x="1758772" y="838484"/>
                </a:lnTo>
                <a:lnTo>
                  <a:pt x="0" y="8384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9" name="Freeform 9"/>
          <p:cNvSpPr/>
          <p:nvPr/>
        </p:nvSpPr>
        <p:spPr>
          <a:xfrm>
            <a:off x="15708882" y="241156"/>
            <a:ext cx="2381049" cy="573741"/>
          </a:xfrm>
          <a:custGeom>
            <a:avLst/>
            <a:gdLst/>
            <a:ahLst/>
            <a:cxnLst/>
            <a:rect l="l" t="t" r="r" b="b"/>
            <a:pathLst>
              <a:path w="2381049" h="573741">
                <a:moveTo>
                  <a:pt x="0" y="0"/>
                </a:moveTo>
                <a:lnTo>
                  <a:pt x="2381049" y="0"/>
                </a:lnTo>
                <a:lnTo>
                  <a:pt x="2381049" y="573741"/>
                </a:lnTo>
                <a:lnTo>
                  <a:pt x="0" y="5737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194"/>
            </a:stretch>
          </a:blipFill>
        </p:spPr>
        <p:txBody>
          <a:bodyPr/>
          <a:lstStyle/>
          <a:p>
            <a:endParaRPr lang="es-CL"/>
          </a:p>
        </p:txBody>
      </p:sp>
      <p:grpSp>
        <p:nvGrpSpPr>
          <p:cNvPr id="10" name="Group 10"/>
          <p:cNvGrpSpPr/>
          <p:nvPr/>
        </p:nvGrpSpPr>
        <p:grpSpPr>
          <a:xfrm>
            <a:off x="239353" y="7732155"/>
            <a:ext cx="10371536" cy="2022857"/>
            <a:chOff x="0" y="0"/>
            <a:chExt cx="2731598" cy="53276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31598" cy="532769"/>
            </a:xfrm>
            <a:custGeom>
              <a:avLst/>
              <a:gdLst/>
              <a:ahLst/>
              <a:cxnLst/>
              <a:rect l="l" t="t" r="r" b="b"/>
              <a:pathLst>
                <a:path w="2731598" h="532769">
                  <a:moveTo>
                    <a:pt x="12690" y="0"/>
                  </a:moveTo>
                  <a:lnTo>
                    <a:pt x="2718908" y="0"/>
                  </a:lnTo>
                  <a:cubicBezTo>
                    <a:pt x="2722274" y="0"/>
                    <a:pt x="2725501" y="1337"/>
                    <a:pt x="2727881" y="3717"/>
                  </a:cubicBezTo>
                  <a:cubicBezTo>
                    <a:pt x="2730261" y="6097"/>
                    <a:pt x="2731598" y="9324"/>
                    <a:pt x="2731598" y="12690"/>
                  </a:cubicBezTo>
                  <a:lnTo>
                    <a:pt x="2731598" y="520079"/>
                  </a:lnTo>
                  <a:cubicBezTo>
                    <a:pt x="2731598" y="523445"/>
                    <a:pt x="2730261" y="526672"/>
                    <a:pt x="2727881" y="529052"/>
                  </a:cubicBezTo>
                  <a:cubicBezTo>
                    <a:pt x="2725501" y="531432"/>
                    <a:pt x="2722274" y="532769"/>
                    <a:pt x="2718908" y="532769"/>
                  </a:cubicBezTo>
                  <a:lnTo>
                    <a:pt x="12690" y="532769"/>
                  </a:lnTo>
                  <a:cubicBezTo>
                    <a:pt x="5681" y="532769"/>
                    <a:pt x="0" y="527087"/>
                    <a:pt x="0" y="520079"/>
                  </a:cubicBezTo>
                  <a:lnTo>
                    <a:pt x="0" y="12690"/>
                  </a:lnTo>
                  <a:cubicBezTo>
                    <a:pt x="0" y="9324"/>
                    <a:pt x="1337" y="6097"/>
                    <a:pt x="3717" y="3717"/>
                  </a:cubicBezTo>
                  <a:cubicBezTo>
                    <a:pt x="6097" y="1337"/>
                    <a:pt x="9324" y="0"/>
                    <a:pt x="12690" y="0"/>
                  </a:cubicBezTo>
                  <a:close/>
                </a:path>
              </a:pathLst>
            </a:custGeom>
            <a:solidFill>
              <a:srgbClr val="094C69">
                <a:alpha val="8627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31598" cy="5708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718394" y="5290198"/>
            <a:ext cx="10371536" cy="2022857"/>
            <a:chOff x="0" y="0"/>
            <a:chExt cx="2731598" cy="53276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731598" cy="532769"/>
            </a:xfrm>
            <a:custGeom>
              <a:avLst/>
              <a:gdLst/>
              <a:ahLst/>
              <a:cxnLst/>
              <a:rect l="l" t="t" r="r" b="b"/>
              <a:pathLst>
                <a:path w="2731598" h="532769">
                  <a:moveTo>
                    <a:pt x="12690" y="0"/>
                  </a:moveTo>
                  <a:lnTo>
                    <a:pt x="2718908" y="0"/>
                  </a:lnTo>
                  <a:cubicBezTo>
                    <a:pt x="2722274" y="0"/>
                    <a:pt x="2725501" y="1337"/>
                    <a:pt x="2727881" y="3717"/>
                  </a:cubicBezTo>
                  <a:cubicBezTo>
                    <a:pt x="2730261" y="6097"/>
                    <a:pt x="2731598" y="9324"/>
                    <a:pt x="2731598" y="12690"/>
                  </a:cubicBezTo>
                  <a:lnTo>
                    <a:pt x="2731598" y="520079"/>
                  </a:lnTo>
                  <a:cubicBezTo>
                    <a:pt x="2731598" y="523445"/>
                    <a:pt x="2730261" y="526672"/>
                    <a:pt x="2727881" y="529052"/>
                  </a:cubicBezTo>
                  <a:cubicBezTo>
                    <a:pt x="2725501" y="531432"/>
                    <a:pt x="2722274" y="532769"/>
                    <a:pt x="2718908" y="532769"/>
                  </a:cubicBezTo>
                  <a:lnTo>
                    <a:pt x="12690" y="532769"/>
                  </a:lnTo>
                  <a:cubicBezTo>
                    <a:pt x="5681" y="532769"/>
                    <a:pt x="0" y="527087"/>
                    <a:pt x="0" y="520079"/>
                  </a:cubicBezTo>
                  <a:lnTo>
                    <a:pt x="0" y="12690"/>
                  </a:lnTo>
                  <a:cubicBezTo>
                    <a:pt x="0" y="9324"/>
                    <a:pt x="1337" y="6097"/>
                    <a:pt x="3717" y="3717"/>
                  </a:cubicBezTo>
                  <a:cubicBezTo>
                    <a:pt x="6097" y="1337"/>
                    <a:pt x="9324" y="0"/>
                    <a:pt x="12690" y="0"/>
                  </a:cubicBezTo>
                  <a:close/>
                </a:path>
              </a:pathLst>
            </a:custGeom>
            <a:solidFill>
              <a:srgbClr val="094C69">
                <a:alpha val="8627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731598" cy="5708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239353" y="2848241"/>
            <a:ext cx="10371536" cy="2022857"/>
            <a:chOff x="0" y="0"/>
            <a:chExt cx="2731598" cy="53276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731598" cy="532769"/>
            </a:xfrm>
            <a:custGeom>
              <a:avLst/>
              <a:gdLst/>
              <a:ahLst/>
              <a:cxnLst/>
              <a:rect l="l" t="t" r="r" b="b"/>
              <a:pathLst>
                <a:path w="2731598" h="532769">
                  <a:moveTo>
                    <a:pt x="12690" y="0"/>
                  </a:moveTo>
                  <a:lnTo>
                    <a:pt x="2718908" y="0"/>
                  </a:lnTo>
                  <a:cubicBezTo>
                    <a:pt x="2722274" y="0"/>
                    <a:pt x="2725501" y="1337"/>
                    <a:pt x="2727881" y="3717"/>
                  </a:cubicBezTo>
                  <a:cubicBezTo>
                    <a:pt x="2730261" y="6097"/>
                    <a:pt x="2731598" y="9324"/>
                    <a:pt x="2731598" y="12690"/>
                  </a:cubicBezTo>
                  <a:lnTo>
                    <a:pt x="2731598" y="520079"/>
                  </a:lnTo>
                  <a:cubicBezTo>
                    <a:pt x="2731598" y="523445"/>
                    <a:pt x="2730261" y="526672"/>
                    <a:pt x="2727881" y="529052"/>
                  </a:cubicBezTo>
                  <a:cubicBezTo>
                    <a:pt x="2725501" y="531432"/>
                    <a:pt x="2722274" y="532769"/>
                    <a:pt x="2718908" y="532769"/>
                  </a:cubicBezTo>
                  <a:lnTo>
                    <a:pt x="12690" y="532769"/>
                  </a:lnTo>
                  <a:cubicBezTo>
                    <a:pt x="5681" y="532769"/>
                    <a:pt x="0" y="527087"/>
                    <a:pt x="0" y="520079"/>
                  </a:cubicBezTo>
                  <a:lnTo>
                    <a:pt x="0" y="12690"/>
                  </a:lnTo>
                  <a:cubicBezTo>
                    <a:pt x="0" y="9324"/>
                    <a:pt x="1337" y="6097"/>
                    <a:pt x="3717" y="3717"/>
                  </a:cubicBezTo>
                  <a:cubicBezTo>
                    <a:pt x="6097" y="1337"/>
                    <a:pt x="9324" y="0"/>
                    <a:pt x="12690" y="0"/>
                  </a:cubicBezTo>
                  <a:close/>
                </a:path>
              </a:pathLst>
            </a:custGeom>
            <a:solidFill>
              <a:srgbClr val="094C69">
                <a:alpha val="8627"/>
              </a:srgbClr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2731598" cy="5708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>
            <a:off x="11784556" y="2848241"/>
            <a:ext cx="2185906" cy="2210284"/>
          </a:xfrm>
          <a:custGeom>
            <a:avLst/>
            <a:gdLst/>
            <a:ahLst/>
            <a:cxnLst/>
            <a:rect l="l" t="t" r="r" b="b"/>
            <a:pathLst>
              <a:path w="2185906" h="2210284">
                <a:moveTo>
                  <a:pt x="0" y="0"/>
                </a:moveTo>
                <a:lnTo>
                  <a:pt x="2185905" y="0"/>
                </a:lnTo>
                <a:lnTo>
                  <a:pt x="2185905" y="2210284"/>
                </a:lnTo>
                <a:lnTo>
                  <a:pt x="0" y="22102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20" name="Freeform 20"/>
          <p:cNvSpPr/>
          <p:nvPr/>
        </p:nvSpPr>
        <p:spPr>
          <a:xfrm>
            <a:off x="4463646" y="5058525"/>
            <a:ext cx="2094553" cy="2287696"/>
          </a:xfrm>
          <a:custGeom>
            <a:avLst/>
            <a:gdLst/>
            <a:ahLst/>
            <a:cxnLst/>
            <a:rect l="l" t="t" r="r" b="b"/>
            <a:pathLst>
              <a:path w="2094553" h="2287696">
                <a:moveTo>
                  <a:pt x="0" y="0"/>
                </a:moveTo>
                <a:lnTo>
                  <a:pt x="2094553" y="0"/>
                </a:lnTo>
                <a:lnTo>
                  <a:pt x="2094553" y="2287696"/>
                </a:lnTo>
                <a:lnTo>
                  <a:pt x="0" y="228769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9418" t="-23284" r="-30432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21" name="Freeform 21"/>
          <p:cNvSpPr/>
          <p:nvPr/>
        </p:nvSpPr>
        <p:spPr>
          <a:xfrm>
            <a:off x="11946061" y="7579674"/>
            <a:ext cx="2185906" cy="2175338"/>
          </a:xfrm>
          <a:custGeom>
            <a:avLst/>
            <a:gdLst/>
            <a:ahLst/>
            <a:cxnLst/>
            <a:rect l="l" t="t" r="r" b="b"/>
            <a:pathLst>
              <a:path w="2185906" h="2175338">
                <a:moveTo>
                  <a:pt x="0" y="0"/>
                </a:moveTo>
                <a:lnTo>
                  <a:pt x="2185906" y="0"/>
                </a:lnTo>
                <a:lnTo>
                  <a:pt x="2185906" y="2175338"/>
                </a:lnTo>
                <a:lnTo>
                  <a:pt x="0" y="21753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0992" t="-19635" r="-19652" b="-21693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22" name="TextBox 22"/>
          <p:cNvSpPr txBox="1"/>
          <p:nvPr/>
        </p:nvSpPr>
        <p:spPr>
          <a:xfrm>
            <a:off x="481785" y="7899078"/>
            <a:ext cx="10001061" cy="1650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97"/>
              </a:lnSpc>
              <a:spcBef>
                <a:spcPct val="0"/>
              </a:spcBef>
            </a:pPr>
            <a:r>
              <a:rPr lang="en-US" sz="2355" u="none" strike="noStrike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La solución optimizará tiempos, fortalecerá la confianza a través de perfiles personalizados y evaluación en base a puntuaciones entre perfiles de usuario, y mejorará la seguridad y eficiencia en las transacción y contrataciones de este servicio de transporte.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966637" y="975298"/>
            <a:ext cx="6673288" cy="90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880"/>
              </a:lnSpc>
              <a:spcBef>
                <a:spcPct val="0"/>
              </a:spcBef>
            </a:pPr>
            <a:r>
              <a:rPr lang="en-US" sz="6430" b="1">
                <a:solidFill>
                  <a:srgbClr val="002038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Objetivo General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81785" y="3437874"/>
            <a:ext cx="9886672" cy="804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97"/>
              </a:lnSpc>
              <a:spcBef>
                <a:spcPct val="0"/>
              </a:spcBef>
            </a:pPr>
            <a:r>
              <a:rPr lang="en-US" sz="2355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Diseñar y desarrollar una aplicación móvil que transforme y optimice el proceso de contratación de servicios de transporte (Fletes).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949396" y="5678963"/>
            <a:ext cx="9856225" cy="1207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97"/>
              </a:lnSpc>
              <a:spcBef>
                <a:spcPct val="0"/>
              </a:spcBef>
            </a:pPr>
            <a:r>
              <a:rPr lang="en-US" sz="2355" u="none" strike="noStrike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Mediante una plataforma intuitiva y centralizada, desarrollada bajo lenguajes de programación y frameworks como IONIC en Node.js, con base de datos PostgreSQL y la API de geolocalización de Google Maps.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958738" y="8469828"/>
            <a:ext cx="3607289" cy="1817172"/>
          </a:xfrm>
          <a:custGeom>
            <a:avLst/>
            <a:gdLst/>
            <a:ahLst/>
            <a:cxnLst/>
            <a:rect l="l" t="t" r="r" b="b"/>
            <a:pathLst>
              <a:path w="3607289" h="1817172">
                <a:moveTo>
                  <a:pt x="0" y="0"/>
                </a:moveTo>
                <a:lnTo>
                  <a:pt x="3607289" y="0"/>
                </a:lnTo>
                <a:lnTo>
                  <a:pt x="3607289" y="1817172"/>
                </a:lnTo>
                <a:lnTo>
                  <a:pt x="0" y="1817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 rot="-10800000">
            <a:off x="848639" y="-35485"/>
            <a:ext cx="3607289" cy="1817172"/>
          </a:xfrm>
          <a:custGeom>
            <a:avLst/>
            <a:gdLst/>
            <a:ahLst/>
            <a:cxnLst/>
            <a:rect l="l" t="t" r="r" b="b"/>
            <a:pathLst>
              <a:path w="3607289" h="1817172">
                <a:moveTo>
                  <a:pt x="0" y="0"/>
                </a:moveTo>
                <a:lnTo>
                  <a:pt x="3607289" y="0"/>
                </a:lnTo>
                <a:lnTo>
                  <a:pt x="3607289" y="1817172"/>
                </a:lnTo>
                <a:lnTo>
                  <a:pt x="0" y="1817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sp>
        <p:nvSpPr>
          <p:cNvPr id="4" name="TextBox 4"/>
          <p:cNvSpPr txBox="1"/>
          <p:nvPr/>
        </p:nvSpPr>
        <p:spPr>
          <a:xfrm>
            <a:off x="1562265" y="953641"/>
            <a:ext cx="8731753" cy="901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880"/>
              </a:lnSpc>
              <a:spcBef>
                <a:spcPct val="0"/>
              </a:spcBef>
            </a:pPr>
            <a:r>
              <a:rPr lang="en-US" sz="6430" b="1" u="none" strike="noStrike">
                <a:solidFill>
                  <a:srgbClr val="002038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Objetivos Específicos</a:t>
            </a:r>
          </a:p>
        </p:txBody>
      </p:sp>
      <p:sp>
        <p:nvSpPr>
          <p:cNvPr id="5" name="Freeform 5"/>
          <p:cNvSpPr/>
          <p:nvPr/>
        </p:nvSpPr>
        <p:spPr>
          <a:xfrm>
            <a:off x="15708882" y="241156"/>
            <a:ext cx="2381049" cy="573741"/>
          </a:xfrm>
          <a:custGeom>
            <a:avLst/>
            <a:gdLst/>
            <a:ahLst/>
            <a:cxnLst/>
            <a:rect l="l" t="t" r="r" b="b"/>
            <a:pathLst>
              <a:path w="2381049" h="573741">
                <a:moveTo>
                  <a:pt x="0" y="0"/>
                </a:moveTo>
                <a:lnTo>
                  <a:pt x="2381049" y="0"/>
                </a:lnTo>
                <a:lnTo>
                  <a:pt x="2381049" y="573741"/>
                </a:lnTo>
                <a:lnTo>
                  <a:pt x="0" y="5737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194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" name="Freeform 6"/>
          <p:cNvSpPr/>
          <p:nvPr/>
        </p:nvSpPr>
        <p:spPr>
          <a:xfrm>
            <a:off x="16331159" y="9258300"/>
            <a:ext cx="1758772" cy="838484"/>
          </a:xfrm>
          <a:custGeom>
            <a:avLst/>
            <a:gdLst/>
            <a:ahLst/>
            <a:cxnLst/>
            <a:rect l="l" t="t" r="r" b="b"/>
            <a:pathLst>
              <a:path w="1758772" h="838484">
                <a:moveTo>
                  <a:pt x="0" y="0"/>
                </a:moveTo>
                <a:lnTo>
                  <a:pt x="1758772" y="0"/>
                </a:lnTo>
                <a:lnTo>
                  <a:pt x="1758772" y="838484"/>
                </a:lnTo>
                <a:lnTo>
                  <a:pt x="0" y="8384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grpSp>
        <p:nvGrpSpPr>
          <p:cNvPr id="7" name="Group 7"/>
          <p:cNvGrpSpPr/>
          <p:nvPr/>
        </p:nvGrpSpPr>
        <p:grpSpPr>
          <a:xfrm>
            <a:off x="364535" y="2892381"/>
            <a:ext cx="8111042" cy="1338432"/>
            <a:chOff x="0" y="0"/>
            <a:chExt cx="2458464" cy="40568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458464" cy="405680"/>
            </a:xfrm>
            <a:custGeom>
              <a:avLst/>
              <a:gdLst/>
              <a:ahLst/>
              <a:cxnLst/>
              <a:rect l="l" t="t" r="r" b="b"/>
              <a:pathLst>
                <a:path w="2458464" h="405680">
                  <a:moveTo>
                    <a:pt x="18135" y="0"/>
                  </a:moveTo>
                  <a:lnTo>
                    <a:pt x="2440329" y="0"/>
                  </a:lnTo>
                  <a:cubicBezTo>
                    <a:pt x="2450345" y="0"/>
                    <a:pt x="2458464" y="8119"/>
                    <a:pt x="2458464" y="18135"/>
                  </a:cubicBezTo>
                  <a:lnTo>
                    <a:pt x="2458464" y="387545"/>
                  </a:lnTo>
                  <a:cubicBezTo>
                    <a:pt x="2458464" y="397560"/>
                    <a:pt x="2450345" y="405680"/>
                    <a:pt x="2440329" y="405680"/>
                  </a:cubicBezTo>
                  <a:lnTo>
                    <a:pt x="18135" y="405680"/>
                  </a:lnTo>
                  <a:cubicBezTo>
                    <a:pt x="8119" y="405680"/>
                    <a:pt x="0" y="397560"/>
                    <a:pt x="0" y="387545"/>
                  </a:cubicBezTo>
                  <a:lnTo>
                    <a:pt x="0" y="18135"/>
                  </a:lnTo>
                  <a:cubicBezTo>
                    <a:pt x="0" y="8119"/>
                    <a:pt x="8119" y="0"/>
                    <a:pt x="18135" y="0"/>
                  </a:cubicBezTo>
                  <a:close/>
                </a:path>
              </a:pathLst>
            </a:custGeom>
            <a:solidFill>
              <a:srgbClr val="065172">
                <a:alpha val="12941"/>
              </a:srgbClr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458464" cy="4437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69460" y="2569748"/>
            <a:ext cx="2498404" cy="467883"/>
          </a:xfrm>
          <a:custGeom>
            <a:avLst/>
            <a:gdLst/>
            <a:ahLst/>
            <a:cxnLst/>
            <a:rect l="l" t="t" r="r" b="b"/>
            <a:pathLst>
              <a:path w="2498404" h="467883">
                <a:moveTo>
                  <a:pt x="0" y="0"/>
                </a:moveTo>
                <a:lnTo>
                  <a:pt x="2498405" y="0"/>
                </a:lnTo>
                <a:lnTo>
                  <a:pt x="2498405" y="467883"/>
                </a:lnTo>
                <a:lnTo>
                  <a:pt x="0" y="4678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1" name="TextBox 11"/>
          <p:cNvSpPr txBox="1"/>
          <p:nvPr/>
        </p:nvSpPr>
        <p:spPr>
          <a:xfrm>
            <a:off x="224946" y="2522123"/>
            <a:ext cx="2154808" cy="434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2759" lvl="1" indent="-276380" algn="ctr">
              <a:lnSpc>
                <a:spcPts val="3584"/>
              </a:lnSpc>
              <a:spcBef>
                <a:spcPct val="0"/>
              </a:spcBef>
              <a:buAutoNum type="arabicPeriod"/>
            </a:pPr>
            <a:r>
              <a:rPr lang="en-US" sz="2560" b="1">
                <a:solidFill>
                  <a:srgbClr val="FFFFFF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Investigar</a:t>
            </a:r>
          </a:p>
        </p:txBody>
      </p:sp>
      <p:grpSp>
        <p:nvGrpSpPr>
          <p:cNvPr id="12" name="Group 12"/>
          <p:cNvGrpSpPr/>
          <p:nvPr/>
        </p:nvGrpSpPr>
        <p:grpSpPr>
          <a:xfrm rot="-5400000">
            <a:off x="224081" y="653360"/>
            <a:ext cx="977593" cy="1425756"/>
            <a:chOff x="0" y="0"/>
            <a:chExt cx="257473" cy="37550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7473" cy="375508"/>
            </a:xfrm>
            <a:custGeom>
              <a:avLst/>
              <a:gdLst/>
              <a:ahLst/>
              <a:cxnLst/>
              <a:rect l="l" t="t" r="r" b="b"/>
              <a:pathLst>
                <a:path w="257473" h="375508">
                  <a:moveTo>
                    <a:pt x="0" y="0"/>
                  </a:moveTo>
                  <a:lnTo>
                    <a:pt x="257473" y="0"/>
                  </a:lnTo>
                  <a:lnTo>
                    <a:pt x="257473" y="375508"/>
                  </a:lnTo>
                  <a:lnTo>
                    <a:pt x="0" y="375508"/>
                  </a:lnTo>
                  <a:close/>
                </a:path>
              </a:pathLst>
            </a:custGeom>
            <a:solidFill>
              <a:srgbClr val="132D4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57473" cy="4136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-5400000">
            <a:off x="13618764" y="-2814203"/>
            <a:ext cx="977593" cy="8360880"/>
            <a:chOff x="0" y="0"/>
            <a:chExt cx="257473" cy="220204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57473" cy="2202043"/>
            </a:xfrm>
            <a:custGeom>
              <a:avLst/>
              <a:gdLst/>
              <a:ahLst/>
              <a:cxnLst/>
              <a:rect l="l" t="t" r="r" b="b"/>
              <a:pathLst>
                <a:path w="257473" h="2202043">
                  <a:moveTo>
                    <a:pt x="0" y="0"/>
                  </a:moveTo>
                  <a:lnTo>
                    <a:pt x="257473" y="0"/>
                  </a:lnTo>
                  <a:lnTo>
                    <a:pt x="257473" y="2202043"/>
                  </a:lnTo>
                  <a:lnTo>
                    <a:pt x="0" y="2202043"/>
                  </a:lnTo>
                  <a:close/>
                </a:path>
              </a:pathLst>
            </a:custGeom>
            <a:solidFill>
              <a:srgbClr val="132D4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257473" cy="22401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580518" y="3157070"/>
            <a:ext cx="7679076" cy="989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Las necesidades del mercado para definir los requisitos funcionales y no funcionales de la aplicación en base a un estudio para obtener las necesidades de los usuarios.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364535" y="4791571"/>
            <a:ext cx="8111042" cy="1338432"/>
            <a:chOff x="0" y="0"/>
            <a:chExt cx="2458464" cy="40568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458464" cy="405680"/>
            </a:xfrm>
            <a:custGeom>
              <a:avLst/>
              <a:gdLst/>
              <a:ahLst/>
              <a:cxnLst/>
              <a:rect l="l" t="t" r="r" b="b"/>
              <a:pathLst>
                <a:path w="2458464" h="405680">
                  <a:moveTo>
                    <a:pt x="18135" y="0"/>
                  </a:moveTo>
                  <a:lnTo>
                    <a:pt x="2440329" y="0"/>
                  </a:lnTo>
                  <a:cubicBezTo>
                    <a:pt x="2450345" y="0"/>
                    <a:pt x="2458464" y="8119"/>
                    <a:pt x="2458464" y="18135"/>
                  </a:cubicBezTo>
                  <a:lnTo>
                    <a:pt x="2458464" y="387545"/>
                  </a:lnTo>
                  <a:cubicBezTo>
                    <a:pt x="2458464" y="397560"/>
                    <a:pt x="2450345" y="405680"/>
                    <a:pt x="2440329" y="405680"/>
                  </a:cubicBezTo>
                  <a:lnTo>
                    <a:pt x="18135" y="405680"/>
                  </a:lnTo>
                  <a:cubicBezTo>
                    <a:pt x="8119" y="405680"/>
                    <a:pt x="0" y="397560"/>
                    <a:pt x="0" y="387545"/>
                  </a:cubicBezTo>
                  <a:lnTo>
                    <a:pt x="0" y="18135"/>
                  </a:lnTo>
                  <a:cubicBezTo>
                    <a:pt x="0" y="8119"/>
                    <a:pt x="8119" y="0"/>
                    <a:pt x="18135" y="0"/>
                  </a:cubicBezTo>
                  <a:close/>
                </a:path>
              </a:pathLst>
            </a:custGeom>
            <a:solidFill>
              <a:srgbClr val="065172">
                <a:alpha val="12941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2458464" cy="4437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269460" y="4468938"/>
            <a:ext cx="2498404" cy="467883"/>
          </a:xfrm>
          <a:custGeom>
            <a:avLst/>
            <a:gdLst/>
            <a:ahLst/>
            <a:cxnLst/>
            <a:rect l="l" t="t" r="r" b="b"/>
            <a:pathLst>
              <a:path w="2498404" h="467883">
                <a:moveTo>
                  <a:pt x="0" y="0"/>
                </a:moveTo>
                <a:lnTo>
                  <a:pt x="2498405" y="0"/>
                </a:lnTo>
                <a:lnTo>
                  <a:pt x="2498405" y="467883"/>
                </a:lnTo>
                <a:lnTo>
                  <a:pt x="0" y="4678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23" name="TextBox 23"/>
          <p:cNvSpPr txBox="1"/>
          <p:nvPr/>
        </p:nvSpPr>
        <p:spPr>
          <a:xfrm>
            <a:off x="224946" y="4461708"/>
            <a:ext cx="2154808" cy="434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4"/>
              </a:lnSpc>
              <a:spcBef>
                <a:spcPct val="0"/>
              </a:spcBef>
            </a:pPr>
            <a:r>
              <a:rPr lang="en-US" sz="2560" b="1">
                <a:solidFill>
                  <a:srgbClr val="FFFFFF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2. Diseñar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80518" y="5056260"/>
            <a:ext cx="7679076" cy="656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La arquitectura del sistema, incluyendo la base de datos PostgreSQL y la integración con la API de Google Maps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412072" y="6728861"/>
            <a:ext cx="8111042" cy="1338432"/>
            <a:chOff x="0" y="0"/>
            <a:chExt cx="2458464" cy="40568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2458464" cy="405680"/>
            </a:xfrm>
            <a:custGeom>
              <a:avLst/>
              <a:gdLst/>
              <a:ahLst/>
              <a:cxnLst/>
              <a:rect l="l" t="t" r="r" b="b"/>
              <a:pathLst>
                <a:path w="2458464" h="405680">
                  <a:moveTo>
                    <a:pt x="18135" y="0"/>
                  </a:moveTo>
                  <a:lnTo>
                    <a:pt x="2440329" y="0"/>
                  </a:lnTo>
                  <a:cubicBezTo>
                    <a:pt x="2450345" y="0"/>
                    <a:pt x="2458464" y="8119"/>
                    <a:pt x="2458464" y="18135"/>
                  </a:cubicBezTo>
                  <a:lnTo>
                    <a:pt x="2458464" y="387545"/>
                  </a:lnTo>
                  <a:cubicBezTo>
                    <a:pt x="2458464" y="397560"/>
                    <a:pt x="2450345" y="405680"/>
                    <a:pt x="2440329" y="405680"/>
                  </a:cubicBezTo>
                  <a:lnTo>
                    <a:pt x="18135" y="405680"/>
                  </a:lnTo>
                  <a:cubicBezTo>
                    <a:pt x="8119" y="405680"/>
                    <a:pt x="0" y="397560"/>
                    <a:pt x="0" y="387545"/>
                  </a:cubicBezTo>
                  <a:lnTo>
                    <a:pt x="0" y="18135"/>
                  </a:lnTo>
                  <a:cubicBezTo>
                    <a:pt x="0" y="8119"/>
                    <a:pt x="8119" y="0"/>
                    <a:pt x="18135" y="0"/>
                  </a:cubicBezTo>
                  <a:close/>
                </a:path>
              </a:pathLst>
            </a:custGeom>
            <a:solidFill>
              <a:srgbClr val="065172">
                <a:alpha val="12941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2458464" cy="4437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28"/>
          <p:cNvSpPr/>
          <p:nvPr/>
        </p:nvSpPr>
        <p:spPr>
          <a:xfrm>
            <a:off x="316997" y="6406228"/>
            <a:ext cx="2498404" cy="467883"/>
          </a:xfrm>
          <a:custGeom>
            <a:avLst/>
            <a:gdLst/>
            <a:ahLst/>
            <a:cxnLst/>
            <a:rect l="l" t="t" r="r" b="b"/>
            <a:pathLst>
              <a:path w="2498404" h="467883">
                <a:moveTo>
                  <a:pt x="0" y="0"/>
                </a:moveTo>
                <a:lnTo>
                  <a:pt x="2498405" y="0"/>
                </a:lnTo>
                <a:lnTo>
                  <a:pt x="2498405" y="467883"/>
                </a:lnTo>
                <a:lnTo>
                  <a:pt x="0" y="4678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29" name="TextBox 29"/>
          <p:cNvSpPr txBox="1"/>
          <p:nvPr/>
        </p:nvSpPr>
        <p:spPr>
          <a:xfrm>
            <a:off x="386792" y="6398998"/>
            <a:ext cx="2154808" cy="434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4"/>
              </a:lnSpc>
              <a:spcBef>
                <a:spcPct val="0"/>
              </a:spcBef>
            </a:pPr>
            <a:r>
              <a:rPr lang="en-US" sz="2560" b="1">
                <a:solidFill>
                  <a:srgbClr val="FFFFFF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3. Desarrollar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628055" y="6993550"/>
            <a:ext cx="7679076" cy="989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Funcionalidades específicas como geolocalización en tiempo real, perfiles de usuario y cálculo de tarifas definidas según distancia y producto.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447797" y="8745803"/>
            <a:ext cx="8111042" cy="1338432"/>
            <a:chOff x="0" y="0"/>
            <a:chExt cx="2458464" cy="40568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2458464" cy="405680"/>
            </a:xfrm>
            <a:custGeom>
              <a:avLst/>
              <a:gdLst/>
              <a:ahLst/>
              <a:cxnLst/>
              <a:rect l="l" t="t" r="r" b="b"/>
              <a:pathLst>
                <a:path w="2458464" h="405680">
                  <a:moveTo>
                    <a:pt x="18135" y="0"/>
                  </a:moveTo>
                  <a:lnTo>
                    <a:pt x="2440329" y="0"/>
                  </a:lnTo>
                  <a:cubicBezTo>
                    <a:pt x="2450345" y="0"/>
                    <a:pt x="2458464" y="8119"/>
                    <a:pt x="2458464" y="18135"/>
                  </a:cubicBezTo>
                  <a:lnTo>
                    <a:pt x="2458464" y="387545"/>
                  </a:lnTo>
                  <a:cubicBezTo>
                    <a:pt x="2458464" y="397560"/>
                    <a:pt x="2450345" y="405680"/>
                    <a:pt x="2440329" y="405680"/>
                  </a:cubicBezTo>
                  <a:lnTo>
                    <a:pt x="18135" y="405680"/>
                  </a:lnTo>
                  <a:cubicBezTo>
                    <a:pt x="8119" y="405680"/>
                    <a:pt x="0" y="397560"/>
                    <a:pt x="0" y="387545"/>
                  </a:cubicBezTo>
                  <a:lnTo>
                    <a:pt x="0" y="18135"/>
                  </a:lnTo>
                  <a:cubicBezTo>
                    <a:pt x="0" y="8119"/>
                    <a:pt x="8119" y="0"/>
                    <a:pt x="18135" y="0"/>
                  </a:cubicBezTo>
                  <a:close/>
                </a:path>
              </a:pathLst>
            </a:custGeom>
            <a:solidFill>
              <a:srgbClr val="065172">
                <a:alpha val="12941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-38100"/>
              <a:ext cx="2458464" cy="4437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4" name="Freeform 34"/>
          <p:cNvSpPr/>
          <p:nvPr/>
        </p:nvSpPr>
        <p:spPr>
          <a:xfrm>
            <a:off x="339255" y="8423170"/>
            <a:ext cx="2498404" cy="467883"/>
          </a:xfrm>
          <a:custGeom>
            <a:avLst/>
            <a:gdLst/>
            <a:ahLst/>
            <a:cxnLst/>
            <a:rect l="l" t="t" r="r" b="b"/>
            <a:pathLst>
              <a:path w="2498404" h="467883">
                <a:moveTo>
                  <a:pt x="0" y="0"/>
                </a:moveTo>
                <a:lnTo>
                  <a:pt x="2498404" y="0"/>
                </a:lnTo>
                <a:lnTo>
                  <a:pt x="2498404" y="467884"/>
                </a:lnTo>
                <a:lnTo>
                  <a:pt x="0" y="4678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5" name="TextBox 35"/>
          <p:cNvSpPr txBox="1"/>
          <p:nvPr/>
        </p:nvSpPr>
        <p:spPr>
          <a:xfrm>
            <a:off x="409685" y="8375545"/>
            <a:ext cx="2357543" cy="434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4"/>
              </a:lnSpc>
              <a:spcBef>
                <a:spcPct val="0"/>
              </a:spcBef>
            </a:pPr>
            <a:r>
              <a:rPr lang="en-US" sz="2560" b="1">
                <a:solidFill>
                  <a:srgbClr val="FFFFFF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4. Implementar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663781" y="9010492"/>
            <a:ext cx="7679076" cy="8654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286"/>
              </a:lnSpc>
              <a:spcBef>
                <a:spcPct val="0"/>
              </a:spcBef>
            </a:pPr>
            <a:r>
              <a:rPr lang="en-US" sz="1632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Las necesidades del mercado para definir los requisitos funcionales y no funcionales de la aplicación en base a un estudio para obtener las necesidades de los usuarios.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9776656" y="2892381"/>
            <a:ext cx="8111042" cy="1338432"/>
            <a:chOff x="0" y="0"/>
            <a:chExt cx="2458464" cy="40568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2458464" cy="405680"/>
            </a:xfrm>
            <a:custGeom>
              <a:avLst/>
              <a:gdLst/>
              <a:ahLst/>
              <a:cxnLst/>
              <a:rect l="l" t="t" r="r" b="b"/>
              <a:pathLst>
                <a:path w="2458464" h="405680">
                  <a:moveTo>
                    <a:pt x="18135" y="0"/>
                  </a:moveTo>
                  <a:lnTo>
                    <a:pt x="2440329" y="0"/>
                  </a:lnTo>
                  <a:cubicBezTo>
                    <a:pt x="2450345" y="0"/>
                    <a:pt x="2458464" y="8119"/>
                    <a:pt x="2458464" y="18135"/>
                  </a:cubicBezTo>
                  <a:lnTo>
                    <a:pt x="2458464" y="387545"/>
                  </a:lnTo>
                  <a:cubicBezTo>
                    <a:pt x="2458464" y="397560"/>
                    <a:pt x="2450345" y="405680"/>
                    <a:pt x="2440329" y="405680"/>
                  </a:cubicBezTo>
                  <a:lnTo>
                    <a:pt x="18135" y="405680"/>
                  </a:lnTo>
                  <a:cubicBezTo>
                    <a:pt x="8119" y="405680"/>
                    <a:pt x="0" y="397560"/>
                    <a:pt x="0" y="387545"/>
                  </a:cubicBezTo>
                  <a:lnTo>
                    <a:pt x="0" y="18135"/>
                  </a:lnTo>
                  <a:cubicBezTo>
                    <a:pt x="0" y="8119"/>
                    <a:pt x="8119" y="0"/>
                    <a:pt x="18135" y="0"/>
                  </a:cubicBezTo>
                  <a:close/>
                </a:path>
              </a:pathLst>
            </a:custGeom>
            <a:solidFill>
              <a:srgbClr val="065172">
                <a:alpha val="12941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0" y="-38100"/>
              <a:ext cx="2458464" cy="4437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0" name="Freeform 40"/>
          <p:cNvSpPr/>
          <p:nvPr/>
        </p:nvSpPr>
        <p:spPr>
          <a:xfrm>
            <a:off x="9681582" y="2569748"/>
            <a:ext cx="2498404" cy="467883"/>
          </a:xfrm>
          <a:custGeom>
            <a:avLst/>
            <a:gdLst/>
            <a:ahLst/>
            <a:cxnLst/>
            <a:rect l="l" t="t" r="r" b="b"/>
            <a:pathLst>
              <a:path w="2498404" h="467883">
                <a:moveTo>
                  <a:pt x="0" y="0"/>
                </a:moveTo>
                <a:lnTo>
                  <a:pt x="2498404" y="0"/>
                </a:lnTo>
                <a:lnTo>
                  <a:pt x="2498404" y="467883"/>
                </a:lnTo>
                <a:lnTo>
                  <a:pt x="0" y="4678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1" name="TextBox 41"/>
          <p:cNvSpPr txBox="1"/>
          <p:nvPr/>
        </p:nvSpPr>
        <p:spPr>
          <a:xfrm>
            <a:off x="9637067" y="2522123"/>
            <a:ext cx="2154808" cy="434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4"/>
              </a:lnSpc>
              <a:spcBef>
                <a:spcPct val="0"/>
              </a:spcBef>
            </a:pPr>
            <a:r>
              <a:rPr lang="en-US" sz="2560" b="1">
                <a:solidFill>
                  <a:srgbClr val="FFFFFF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5. Probar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9992639" y="3157070"/>
            <a:ext cx="7679076" cy="989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La aplicación mediante pruebas de calidad y rendimiento para garantizar una experiencia fluida y de fácil uso.</a:t>
            </a:r>
          </a:p>
          <a:p>
            <a:pPr algn="just">
              <a:lnSpc>
                <a:spcPts val="2659"/>
              </a:lnSpc>
              <a:spcBef>
                <a:spcPct val="0"/>
              </a:spcBef>
            </a:pPr>
            <a:endParaRPr lang="en-US" sz="1899">
              <a:solidFill>
                <a:srgbClr val="000000"/>
              </a:solidFill>
              <a:latin typeface="TT Ramillas"/>
              <a:ea typeface="TT Ramillas"/>
              <a:cs typeface="TT Ramillas"/>
              <a:sym typeface="TT Ramillas"/>
            </a:endParaRPr>
          </a:p>
        </p:txBody>
      </p:sp>
      <p:grpSp>
        <p:nvGrpSpPr>
          <p:cNvPr id="43" name="Group 43"/>
          <p:cNvGrpSpPr/>
          <p:nvPr/>
        </p:nvGrpSpPr>
        <p:grpSpPr>
          <a:xfrm>
            <a:off x="9776656" y="4814074"/>
            <a:ext cx="8111042" cy="1338432"/>
            <a:chOff x="0" y="0"/>
            <a:chExt cx="2458464" cy="40568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2458464" cy="405680"/>
            </a:xfrm>
            <a:custGeom>
              <a:avLst/>
              <a:gdLst/>
              <a:ahLst/>
              <a:cxnLst/>
              <a:rect l="l" t="t" r="r" b="b"/>
              <a:pathLst>
                <a:path w="2458464" h="405680">
                  <a:moveTo>
                    <a:pt x="18135" y="0"/>
                  </a:moveTo>
                  <a:lnTo>
                    <a:pt x="2440329" y="0"/>
                  </a:lnTo>
                  <a:cubicBezTo>
                    <a:pt x="2450345" y="0"/>
                    <a:pt x="2458464" y="8119"/>
                    <a:pt x="2458464" y="18135"/>
                  </a:cubicBezTo>
                  <a:lnTo>
                    <a:pt x="2458464" y="387545"/>
                  </a:lnTo>
                  <a:cubicBezTo>
                    <a:pt x="2458464" y="397560"/>
                    <a:pt x="2450345" y="405680"/>
                    <a:pt x="2440329" y="405680"/>
                  </a:cubicBezTo>
                  <a:lnTo>
                    <a:pt x="18135" y="405680"/>
                  </a:lnTo>
                  <a:cubicBezTo>
                    <a:pt x="8119" y="405680"/>
                    <a:pt x="0" y="397560"/>
                    <a:pt x="0" y="387545"/>
                  </a:cubicBezTo>
                  <a:lnTo>
                    <a:pt x="0" y="18135"/>
                  </a:lnTo>
                  <a:cubicBezTo>
                    <a:pt x="0" y="8119"/>
                    <a:pt x="8119" y="0"/>
                    <a:pt x="18135" y="0"/>
                  </a:cubicBezTo>
                  <a:close/>
                </a:path>
              </a:pathLst>
            </a:custGeom>
            <a:solidFill>
              <a:srgbClr val="065172">
                <a:alpha val="12941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0" y="-38100"/>
              <a:ext cx="2458464" cy="4437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6" name="Freeform 46"/>
          <p:cNvSpPr/>
          <p:nvPr/>
        </p:nvSpPr>
        <p:spPr>
          <a:xfrm>
            <a:off x="9681582" y="4491441"/>
            <a:ext cx="2498404" cy="467883"/>
          </a:xfrm>
          <a:custGeom>
            <a:avLst/>
            <a:gdLst/>
            <a:ahLst/>
            <a:cxnLst/>
            <a:rect l="l" t="t" r="r" b="b"/>
            <a:pathLst>
              <a:path w="2498404" h="467883">
                <a:moveTo>
                  <a:pt x="0" y="0"/>
                </a:moveTo>
                <a:lnTo>
                  <a:pt x="2498404" y="0"/>
                </a:lnTo>
                <a:lnTo>
                  <a:pt x="2498404" y="467883"/>
                </a:lnTo>
                <a:lnTo>
                  <a:pt x="0" y="4678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7" name="TextBox 47"/>
          <p:cNvSpPr txBox="1"/>
          <p:nvPr/>
        </p:nvSpPr>
        <p:spPr>
          <a:xfrm>
            <a:off x="9637067" y="4443816"/>
            <a:ext cx="2154808" cy="434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4"/>
              </a:lnSpc>
              <a:spcBef>
                <a:spcPct val="0"/>
              </a:spcBef>
            </a:pPr>
            <a:r>
              <a:rPr lang="en-US" sz="2560" b="1">
                <a:solidFill>
                  <a:srgbClr val="FFFFFF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6. Optimizar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9992639" y="5069238"/>
            <a:ext cx="7679076" cy="701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La interfaz de usuario para una experiencia intuitiva.</a:t>
            </a:r>
          </a:p>
          <a:p>
            <a:pPr algn="just">
              <a:lnSpc>
                <a:spcPts val="2800"/>
              </a:lnSpc>
              <a:spcBef>
                <a:spcPct val="0"/>
              </a:spcBef>
            </a:pPr>
            <a:endParaRPr lang="en-US" sz="2000">
              <a:solidFill>
                <a:srgbClr val="000000"/>
              </a:solidFill>
              <a:latin typeface="TT Ramillas"/>
              <a:ea typeface="TT Ramillas"/>
              <a:cs typeface="TT Ramillas"/>
              <a:sym typeface="TT Ramillas"/>
            </a:endParaRPr>
          </a:p>
        </p:txBody>
      </p:sp>
      <p:grpSp>
        <p:nvGrpSpPr>
          <p:cNvPr id="49" name="Group 49"/>
          <p:cNvGrpSpPr/>
          <p:nvPr/>
        </p:nvGrpSpPr>
        <p:grpSpPr>
          <a:xfrm>
            <a:off x="9776656" y="6846614"/>
            <a:ext cx="8111042" cy="1338432"/>
            <a:chOff x="0" y="0"/>
            <a:chExt cx="2458464" cy="405680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2458464" cy="405680"/>
            </a:xfrm>
            <a:custGeom>
              <a:avLst/>
              <a:gdLst/>
              <a:ahLst/>
              <a:cxnLst/>
              <a:rect l="l" t="t" r="r" b="b"/>
              <a:pathLst>
                <a:path w="2458464" h="405680">
                  <a:moveTo>
                    <a:pt x="18135" y="0"/>
                  </a:moveTo>
                  <a:lnTo>
                    <a:pt x="2440329" y="0"/>
                  </a:lnTo>
                  <a:cubicBezTo>
                    <a:pt x="2450345" y="0"/>
                    <a:pt x="2458464" y="8119"/>
                    <a:pt x="2458464" y="18135"/>
                  </a:cubicBezTo>
                  <a:lnTo>
                    <a:pt x="2458464" y="387545"/>
                  </a:lnTo>
                  <a:cubicBezTo>
                    <a:pt x="2458464" y="397560"/>
                    <a:pt x="2450345" y="405680"/>
                    <a:pt x="2440329" y="405680"/>
                  </a:cubicBezTo>
                  <a:lnTo>
                    <a:pt x="18135" y="405680"/>
                  </a:lnTo>
                  <a:cubicBezTo>
                    <a:pt x="8119" y="405680"/>
                    <a:pt x="0" y="397560"/>
                    <a:pt x="0" y="387545"/>
                  </a:cubicBezTo>
                  <a:lnTo>
                    <a:pt x="0" y="18135"/>
                  </a:lnTo>
                  <a:cubicBezTo>
                    <a:pt x="0" y="8119"/>
                    <a:pt x="8119" y="0"/>
                    <a:pt x="18135" y="0"/>
                  </a:cubicBezTo>
                  <a:close/>
                </a:path>
              </a:pathLst>
            </a:custGeom>
            <a:solidFill>
              <a:srgbClr val="065172">
                <a:alpha val="12941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0" y="-38100"/>
              <a:ext cx="2458464" cy="4437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2" name="Freeform 52"/>
          <p:cNvSpPr/>
          <p:nvPr/>
        </p:nvSpPr>
        <p:spPr>
          <a:xfrm>
            <a:off x="9681582" y="6523981"/>
            <a:ext cx="2498404" cy="467883"/>
          </a:xfrm>
          <a:custGeom>
            <a:avLst/>
            <a:gdLst/>
            <a:ahLst/>
            <a:cxnLst/>
            <a:rect l="l" t="t" r="r" b="b"/>
            <a:pathLst>
              <a:path w="2498404" h="467883">
                <a:moveTo>
                  <a:pt x="0" y="0"/>
                </a:moveTo>
                <a:lnTo>
                  <a:pt x="2498404" y="0"/>
                </a:lnTo>
                <a:lnTo>
                  <a:pt x="2498404" y="467883"/>
                </a:lnTo>
                <a:lnTo>
                  <a:pt x="0" y="4678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3" name="TextBox 53"/>
          <p:cNvSpPr txBox="1"/>
          <p:nvPr/>
        </p:nvSpPr>
        <p:spPr>
          <a:xfrm>
            <a:off x="9637067" y="6476356"/>
            <a:ext cx="2154808" cy="434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4"/>
              </a:lnSpc>
              <a:spcBef>
                <a:spcPct val="0"/>
              </a:spcBef>
            </a:pPr>
            <a:r>
              <a:rPr lang="en-US" sz="2560" b="1">
                <a:solidFill>
                  <a:srgbClr val="FFFFFF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7. Realizar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9992639" y="7111302"/>
            <a:ext cx="7679076" cy="989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pruebas con distintos usuarios que no conozcan la app, para obtener retroalimentación y hacer ajustes finales antes de la presentación o implementación final.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96592" y="1789717"/>
            <a:ext cx="10370161" cy="141033"/>
            <a:chOff x="0" y="0"/>
            <a:chExt cx="2731236" cy="371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31236" cy="37145"/>
            </a:xfrm>
            <a:custGeom>
              <a:avLst/>
              <a:gdLst/>
              <a:ahLst/>
              <a:cxnLst/>
              <a:rect l="l" t="t" r="r" b="b"/>
              <a:pathLst>
                <a:path w="2731236" h="37145">
                  <a:moveTo>
                    <a:pt x="0" y="0"/>
                  </a:moveTo>
                  <a:lnTo>
                    <a:pt x="2731236" y="0"/>
                  </a:lnTo>
                  <a:lnTo>
                    <a:pt x="2731236" y="37145"/>
                  </a:lnTo>
                  <a:lnTo>
                    <a:pt x="0" y="37145"/>
                  </a:lnTo>
                  <a:close/>
                </a:path>
              </a:pathLst>
            </a:custGeom>
            <a:solidFill>
              <a:srgbClr val="132D4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731236" cy="752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296592" y="2560701"/>
            <a:ext cx="11257184" cy="6107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5"/>
              </a:lnSpc>
            </a:pPr>
            <a:r>
              <a:rPr lang="en-US" sz="2299" b="1">
                <a:solidFill>
                  <a:srgbClr val="000000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Plataforma: </a:t>
            </a:r>
            <a:r>
              <a:rPr lang="en-US" sz="2299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La aplicación estará disponible exclusivamente para dispositivos Android en su primera implementación. Incluirá una lista predefinida de los 10 primeros productos a trasladar, cada uno con un valor propio definido. Además, el costo del viaje será calculado en base a una tarifa inicial de 800 CLP por kilómetro recorrido.</a:t>
            </a:r>
          </a:p>
          <a:p>
            <a:pPr algn="just">
              <a:lnSpc>
                <a:spcPts val="3495"/>
              </a:lnSpc>
            </a:pPr>
            <a:endParaRPr lang="en-US" sz="2299">
              <a:solidFill>
                <a:srgbClr val="000000"/>
              </a:solidFill>
              <a:latin typeface="TT Ramillas"/>
              <a:ea typeface="TT Ramillas"/>
              <a:cs typeface="TT Ramillas"/>
              <a:sym typeface="TT Ramillas"/>
            </a:endParaRPr>
          </a:p>
          <a:p>
            <a:pPr algn="just">
              <a:lnSpc>
                <a:spcPts val="3495"/>
              </a:lnSpc>
            </a:pPr>
            <a:r>
              <a:rPr lang="en-US" sz="2299" b="1">
                <a:solidFill>
                  <a:srgbClr val="000000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Ubicación de funcionamiento: </a:t>
            </a:r>
            <a:r>
              <a:rPr lang="en-US" sz="2299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Su implementación estará limitada a la ciudad de Santiago, con el objetivo de evaluar su funcionamiento en esta ciudad específica antes de considerar una expansión hacia otra región.</a:t>
            </a:r>
          </a:p>
          <a:p>
            <a:pPr algn="just">
              <a:lnSpc>
                <a:spcPts val="3495"/>
              </a:lnSpc>
            </a:pPr>
            <a:endParaRPr lang="en-US" sz="2299">
              <a:solidFill>
                <a:srgbClr val="000000"/>
              </a:solidFill>
              <a:latin typeface="TT Ramillas"/>
              <a:ea typeface="TT Ramillas"/>
              <a:cs typeface="TT Ramillas"/>
              <a:sym typeface="TT Ramillas"/>
            </a:endParaRPr>
          </a:p>
          <a:p>
            <a:pPr algn="just">
              <a:lnSpc>
                <a:spcPts val="3495"/>
              </a:lnSpc>
            </a:pPr>
            <a:r>
              <a:rPr lang="en-US" sz="2299" b="1">
                <a:solidFill>
                  <a:srgbClr val="000000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Perfiles de Usuario: </a:t>
            </a:r>
            <a:r>
              <a:rPr lang="en-US" sz="2299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La aplicación manejará dos perfiles: uno para Usuario Cliente y otro para Usuario Conductor, cada uno con funcionalidades específicas adaptadas a sus necesidades.</a:t>
            </a:r>
          </a:p>
          <a:p>
            <a:pPr marL="0" lvl="0" indent="0" algn="just">
              <a:lnSpc>
                <a:spcPts val="3495"/>
              </a:lnSpc>
              <a:spcBef>
                <a:spcPct val="0"/>
              </a:spcBef>
            </a:pPr>
            <a:endParaRPr lang="en-US" sz="2299">
              <a:solidFill>
                <a:srgbClr val="000000"/>
              </a:solidFill>
              <a:latin typeface="TT Ramillas"/>
              <a:ea typeface="TT Ramillas"/>
              <a:cs typeface="TT Ramillas"/>
              <a:sym typeface="TT Ramillas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5708882" y="241156"/>
            <a:ext cx="2381049" cy="573741"/>
          </a:xfrm>
          <a:custGeom>
            <a:avLst/>
            <a:gdLst/>
            <a:ahLst/>
            <a:cxnLst/>
            <a:rect l="l" t="t" r="r" b="b"/>
            <a:pathLst>
              <a:path w="2381049" h="573741">
                <a:moveTo>
                  <a:pt x="0" y="0"/>
                </a:moveTo>
                <a:lnTo>
                  <a:pt x="2381049" y="0"/>
                </a:lnTo>
                <a:lnTo>
                  <a:pt x="2381049" y="573741"/>
                </a:lnTo>
                <a:lnTo>
                  <a:pt x="0" y="5737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194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7" name="Freeform 7"/>
          <p:cNvSpPr/>
          <p:nvPr/>
        </p:nvSpPr>
        <p:spPr>
          <a:xfrm>
            <a:off x="16331159" y="9258300"/>
            <a:ext cx="1758772" cy="838484"/>
          </a:xfrm>
          <a:custGeom>
            <a:avLst/>
            <a:gdLst/>
            <a:ahLst/>
            <a:cxnLst/>
            <a:rect l="l" t="t" r="r" b="b"/>
            <a:pathLst>
              <a:path w="1758772" h="838484">
                <a:moveTo>
                  <a:pt x="0" y="0"/>
                </a:moveTo>
                <a:lnTo>
                  <a:pt x="1758772" y="0"/>
                </a:lnTo>
                <a:lnTo>
                  <a:pt x="1758772" y="838484"/>
                </a:lnTo>
                <a:lnTo>
                  <a:pt x="0" y="8384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536105" y="215686"/>
            <a:ext cx="4980931" cy="9855628"/>
            <a:chOff x="0" y="0"/>
            <a:chExt cx="2620010" cy="5184140"/>
          </a:xfrm>
        </p:grpSpPr>
        <p:sp>
          <p:nvSpPr>
            <p:cNvPr id="9" name="Freeform 9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l="-13827" r="-6277"/>
              </a:stretch>
            </a:blipFill>
          </p:spPr>
          <p:txBody>
            <a:bodyPr/>
            <a:lstStyle/>
            <a:p>
              <a:endParaRPr lang="es-CL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6264693" y="787022"/>
            <a:ext cx="9153133" cy="807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314"/>
              </a:lnSpc>
              <a:spcBef>
                <a:spcPct val="0"/>
              </a:spcBef>
            </a:pPr>
            <a:r>
              <a:rPr lang="en-US" sz="5538" b="1">
                <a:solidFill>
                  <a:srgbClr val="002038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ALCANCE DEL PROYECTO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79224" y="2347440"/>
            <a:ext cx="13129553" cy="157398"/>
            <a:chOff x="0" y="0"/>
            <a:chExt cx="3457989" cy="4145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57989" cy="41455"/>
            </a:xfrm>
            <a:custGeom>
              <a:avLst/>
              <a:gdLst/>
              <a:ahLst/>
              <a:cxnLst/>
              <a:rect l="l" t="t" r="r" b="b"/>
              <a:pathLst>
                <a:path w="3457989" h="41455">
                  <a:moveTo>
                    <a:pt x="0" y="0"/>
                  </a:moveTo>
                  <a:lnTo>
                    <a:pt x="3457989" y="0"/>
                  </a:lnTo>
                  <a:lnTo>
                    <a:pt x="3457989" y="41455"/>
                  </a:lnTo>
                  <a:lnTo>
                    <a:pt x="0" y="41455"/>
                  </a:lnTo>
                  <a:close/>
                </a:path>
              </a:pathLst>
            </a:custGeom>
            <a:solidFill>
              <a:srgbClr val="132D4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457989" cy="795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10053" y="3257099"/>
            <a:ext cx="16467894" cy="4344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60"/>
              </a:lnSpc>
            </a:pPr>
            <a:r>
              <a:rPr lang="en-US" sz="2540" b="1">
                <a:solidFill>
                  <a:srgbClr val="000000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Cascada:</a:t>
            </a:r>
          </a:p>
          <a:p>
            <a:pPr algn="just">
              <a:lnSpc>
                <a:spcPts val="3860"/>
              </a:lnSpc>
            </a:pPr>
            <a:r>
              <a:rPr lang="en-US" sz="2540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La metodología en cascada es un enfoque secuencial donde cada fase del proyecto (análisis, diseño, desarrollo, pruebas, implementación y mantenimiento) se completa antes de pasar a la siguiente de manera secuencial.</a:t>
            </a:r>
          </a:p>
          <a:p>
            <a:pPr algn="just">
              <a:lnSpc>
                <a:spcPts val="3860"/>
              </a:lnSpc>
            </a:pPr>
            <a:endParaRPr lang="en-US" sz="2540">
              <a:solidFill>
                <a:srgbClr val="000000"/>
              </a:solidFill>
              <a:latin typeface="TT Ramillas"/>
              <a:ea typeface="TT Ramillas"/>
              <a:cs typeface="TT Ramillas"/>
              <a:sym typeface="TT Ramillas"/>
            </a:endParaRPr>
          </a:p>
          <a:p>
            <a:pPr algn="just">
              <a:lnSpc>
                <a:spcPts val="3860"/>
              </a:lnSpc>
            </a:pPr>
            <a:r>
              <a:rPr lang="en-US" sz="2540" b="1">
                <a:solidFill>
                  <a:srgbClr val="000000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¿Por qué?</a:t>
            </a:r>
          </a:p>
          <a:p>
            <a:pPr algn="just">
              <a:lnSpc>
                <a:spcPts val="3860"/>
              </a:lnSpc>
            </a:pPr>
            <a:r>
              <a:rPr lang="en-US" sz="2540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Se seleccionó Cascada porque el proyecto tiene requisitos y alcance ya definidos, lo que permite un desarrollo estructurado y controlado sin necesidad de revisiones constantes e iteraciones como en la metodología Agil.</a:t>
            </a:r>
          </a:p>
          <a:p>
            <a:pPr algn="just">
              <a:lnSpc>
                <a:spcPts val="3860"/>
              </a:lnSpc>
            </a:pPr>
            <a:endParaRPr lang="en-US" sz="2540">
              <a:solidFill>
                <a:srgbClr val="000000"/>
              </a:solidFill>
              <a:latin typeface="TT Ramillas"/>
              <a:ea typeface="TT Ramillas"/>
              <a:cs typeface="TT Ramillas"/>
              <a:sym typeface="TT Ramillas"/>
            </a:endParaRPr>
          </a:p>
          <a:p>
            <a:pPr marL="0" lvl="0" indent="0" algn="just">
              <a:lnSpc>
                <a:spcPts val="3860"/>
              </a:lnSpc>
              <a:spcBef>
                <a:spcPct val="0"/>
              </a:spcBef>
            </a:pPr>
            <a:endParaRPr lang="en-US" sz="2540">
              <a:solidFill>
                <a:srgbClr val="000000"/>
              </a:solidFill>
              <a:latin typeface="TT Ramillas"/>
              <a:ea typeface="TT Ramillas"/>
              <a:cs typeface="TT Ramillas"/>
              <a:sym typeface="TT Ramillas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3157643" y="7422039"/>
            <a:ext cx="2420409" cy="2380803"/>
          </a:xfrm>
          <a:custGeom>
            <a:avLst/>
            <a:gdLst/>
            <a:ahLst/>
            <a:cxnLst/>
            <a:rect l="l" t="t" r="r" b="b"/>
            <a:pathLst>
              <a:path w="2420409" h="2380803">
                <a:moveTo>
                  <a:pt x="0" y="0"/>
                </a:moveTo>
                <a:lnTo>
                  <a:pt x="2420409" y="0"/>
                </a:lnTo>
                <a:lnTo>
                  <a:pt x="2420409" y="2380803"/>
                </a:lnTo>
                <a:lnTo>
                  <a:pt x="0" y="23808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7" name="TextBox 7"/>
          <p:cNvSpPr txBox="1"/>
          <p:nvPr/>
        </p:nvSpPr>
        <p:spPr>
          <a:xfrm>
            <a:off x="2579224" y="1066800"/>
            <a:ext cx="13129553" cy="994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766"/>
              </a:lnSpc>
              <a:spcBef>
                <a:spcPct val="0"/>
              </a:spcBef>
            </a:pPr>
            <a:r>
              <a:rPr lang="en-US" sz="6812" b="1">
                <a:solidFill>
                  <a:srgbClr val="002038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METODOLOGÍA</a:t>
            </a:r>
          </a:p>
        </p:txBody>
      </p:sp>
      <p:sp>
        <p:nvSpPr>
          <p:cNvPr id="8" name="Freeform 8"/>
          <p:cNvSpPr/>
          <p:nvPr/>
        </p:nvSpPr>
        <p:spPr>
          <a:xfrm>
            <a:off x="16331159" y="9258300"/>
            <a:ext cx="1758772" cy="838484"/>
          </a:xfrm>
          <a:custGeom>
            <a:avLst/>
            <a:gdLst/>
            <a:ahLst/>
            <a:cxnLst/>
            <a:rect l="l" t="t" r="r" b="b"/>
            <a:pathLst>
              <a:path w="1758772" h="838484">
                <a:moveTo>
                  <a:pt x="0" y="0"/>
                </a:moveTo>
                <a:lnTo>
                  <a:pt x="1758772" y="0"/>
                </a:lnTo>
                <a:lnTo>
                  <a:pt x="1758772" y="838484"/>
                </a:lnTo>
                <a:lnTo>
                  <a:pt x="0" y="8384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9" name="Freeform 9"/>
          <p:cNvSpPr/>
          <p:nvPr/>
        </p:nvSpPr>
        <p:spPr>
          <a:xfrm>
            <a:off x="15708882" y="241156"/>
            <a:ext cx="2381049" cy="573741"/>
          </a:xfrm>
          <a:custGeom>
            <a:avLst/>
            <a:gdLst/>
            <a:ahLst/>
            <a:cxnLst/>
            <a:rect l="l" t="t" r="r" b="b"/>
            <a:pathLst>
              <a:path w="2381049" h="573741">
                <a:moveTo>
                  <a:pt x="0" y="0"/>
                </a:moveTo>
                <a:lnTo>
                  <a:pt x="2381049" y="0"/>
                </a:lnTo>
                <a:lnTo>
                  <a:pt x="2381049" y="573741"/>
                </a:lnTo>
                <a:lnTo>
                  <a:pt x="0" y="5737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2194"/>
            </a:stretch>
          </a:blipFill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845</Words>
  <Application>Microsoft Office PowerPoint</Application>
  <PresentationFormat>Personalizado</PresentationFormat>
  <Paragraphs>118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TT Ramillas</vt:lpstr>
      <vt:lpstr>Arial</vt:lpstr>
      <vt:lpstr>Calibri</vt:lpstr>
      <vt:lpstr>TT Ramillas Bold</vt:lpstr>
      <vt:lpstr>TT Ramillas Bold Italics</vt:lpstr>
      <vt:lpstr>TT Ramillas Italics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Final Bolt</dc:title>
  <dc:creator>alex llancafil caseres</dc:creator>
  <cp:lastModifiedBy>Alex Llancafil C.</cp:lastModifiedBy>
  <cp:revision>1</cp:revision>
  <dcterms:created xsi:type="dcterms:W3CDTF">2006-08-16T00:00:00Z</dcterms:created>
  <dcterms:modified xsi:type="dcterms:W3CDTF">2024-11-27T03:40:06Z</dcterms:modified>
  <dc:identifier>DAGXWfUCZvA</dc:identifier>
</cp:coreProperties>
</file>