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 Black"/>
      <p:bold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Barlow Semi Condense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492097-F250-4D22-9BBF-9CAAAB101EBA}">
  <a:tblStyle styleId="{9E492097-F250-4D22-9BBF-9CAAAB101E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9C53F1B-A92F-44A3-9ECE-A81B72D01DC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regular.fntdata"/><Relationship Id="rId20" Type="http://schemas.openxmlformats.org/officeDocument/2006/relationships/slide" Target="slides/slide14.xml"/><Relationship Id="rId42" Type="http://schemas.openxmlformats.org/officeDocument/2006/relationships/font" Target="fonts/BarlowSemiCondensed-italic.fntdata"/><Relationship Id="rId41" Type="http://schemas.openxmlformats.org/officeDocument/2006/relationships/font" Target="fonts/BarlowSemiCondense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BarlowSemiCondensed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Black-bold.fntdata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font" Target="fonts/RobotoBlac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4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7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01251c7a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01251c7a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27f2eb0c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27f2eb0c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317e1490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317e1490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317e149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317e149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247970e3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247970e3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29ac7325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129ac732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247970e3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247970e3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27f2eb0c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27f2eb0c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27f2eb0c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27f2eb0c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317e1490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317e1490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317e1490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317e1490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317e1490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317e1490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01251c7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01251c7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El proyecto aborda el área de logística y transporte, específicamente en la gestión y automatización de servicios de flete para el transporte de muebles y encomiendas de gran tamaño. Esto incluye la implementación de una solución tecnológica que facilite tanto a los usuarios como a los proveedores de flete, la contratación y buena coordinación para el uso y trabajo de estos servicios, mejorando la eficiencia en la entrega y transporte de bienes de gran tamaño y difícil transporte.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01251c7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01251c7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El proyecto aborda el área de logística y transporte, específicamente en la gestión y automatización de servicios de flete para el transporte de muebles y encomiendas de gran tamaño. Esto incluye la implementación de una solución tecnológica que facilite tanto a los usuarios como a los proveedores de flete, la contratación y buena coordinación para el uso y trabajo de estos servicios, mejorando la eficiencia en la entrega y transporte de bienes de gran tamaño y difícil transporte.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317e1490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317e1490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01251c7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01251c7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1e0c04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1e0c04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01251c7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01251c7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132D4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0" Type="http://schemas.openxmlformats.org/officeDocument/2006/relationships/image" Target="../media/image30.png"/><Relationship Id="rId9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23.png"/><Relationship Id="rId8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0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31.png"/><Relationship Id="rId8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Black"/>
                <a:ea typeface="Roboto Black"/>
                <a:cs typeface="Roboto Black"/>
                <a:sym typeface="Roboto Black"/>
              </a:rPr>
              <a:t>BOLT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Marcelo España - Alex Llancafil - Ariel Salas</a:t>
            </a:r>
            <a:endParaRPr sz="1600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775" y="1293173"/>
            <a:ext cx="1047750" cy="5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89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Proyecto Capstone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32D4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08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CRONOGRAMA: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2"/>
          <p:cNvSpPr/>
          <p:nvPr/>
        </p:nvSpPr>
        <p:spPr>
          <a:xfrm rot="-779214">
            <a:off x="4961235" y="2483670"/>
            <a:ext cx="1168078" cy="54365"/>
          </a:xfrm>
          <a:prstGeom prst="roundRect">
            <a:avLst>
              <a:gd fmla="val 50000" name="adj"/>
            </a:avLst>
          </a:prstGeom>
          <a:solidFill>
            <a:srgbClr val="01C3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 flipH="1" rot="779214">
            <a:off x="3855348" y="2483670"/>
            <a:ext cx="1168078" cy="54365"/>
          </a:xfrm>
          <a:prstGeom prst="roundRect">
            <a:avLst>
              <a:gd fmla="val 50000" name="adj"/>
            </a:avLst>
          </a:prstGeom>
          <a:solidFill>
            <a:srgbClr val="01C3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 flipH="1" rot="779214">
            <a:off x="1639555" y="2483670"/>
            <a:ext cx="1168078" cy="54365"/>
          </a:xfrm>
          <a:prstGeom prst="roundRect">
            <a:avLst>
              <a:gd fmla="val 50000" name="adj"/>
            </a:avLst>
          </a:prstGeom>
          <a:solidFill>
            <a:srgbClr val="01C3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 rot="-779214">
            <a:off x="2751420" y="2483670"/>
            <a:ext cx="1168078" cy="54365"/>
          </a:xfrm>
          <a:prstGeom prst="roundRect">
            <a:avLst>
              <a:gd fmla="val 50000" name="adj"/>
            </a:avLst>
          </a:prstGeom>
          <a:solidFill>
            <a:srgbClr val="01C3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2"/>
          <p:cNvGrpSpPr/>
          <p:nvPr/>
        </p:nvGrpSpPr>
        <p:grpSpPr>
          <a:xfrm>
            <a:off x="2257513" y="2527781"/>
            <a:ext cx="1148365" cy="1172932"/>
            <a:chOff x="3021975" y="2532496"/>
            <a:chExt cx="1712700" cy="1240017"/>
          </a:xfrm>
        </p:grpSpPr>
        <p:sp>
          <p:nvSpPr>
            <p:cNvPr id="182" name="Google Shape;182;p22"/>
            <p:cNvSpPr txBox="1"/>
            <p:nvPr/>
          </p:nvSpPr>
          <p:spPr>
            <a:xfrm>
              <a:off x="3256407" y="2795493"/>
              <a:ext cx="1434000" cy="276000"/>
            </a:xfrm>
            <a:prstGeom prst="rect">
              <a:avLst/>
            </a:prstGeom>
            <a:solidFill>
              <a:srgbClr val="132D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SEMANA 2 - 3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-1786832">
              <a:off x="3799728" y="2565638"/>
              <a:ext cx="179391" cy="171615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Definición de alcance</a:t>
              </a:r>
              <a:endParaRPr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2"/>
          <p:cNvSpPr/>
          <p:nvPr/>
        </p:nvSpPr>
        <p:spPr>
          <a:xfrm rot="-779214">
            <a:off x="541611" y="2483670"/>
            <a:ext cx="1168078" cy="54365"/>
          </a:xfrm>
          <a:prstGeom prst="roundRect">
            <a:avLst>
              <a:gd fmla="val 50000" name="adj"/>
            </a:avLst>
          </a:prstGeom>
          <a:solidFill>
            <a:srgbClr val="01C3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2"/>
          <p:cNvGrpSpPr/>
          <p:nvPr/>
        </p:nvGrpSpPr>
        <p:grpSpPr>
          <a:xfrm>
            <a:off x="936633" y="1305806"/>
            <a:ext cx="1474977" cy="1179304"/>
            <a:chOff x="1637475" y="1219942"/>
            <a:chExt cx="1712700" cy="1246754"/>
          </a:xfrm>
        </p:grpSpPr>
        <p:sp>
          <p:nvSpPr>
            <p:cNvPr id="189" name="Google Shape;189;p22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1C38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 txBox="1"/>
            <p:nvPr/>
          </p:nvSpPr>
          <p:spPr>
            <a:xfrm>
              <a:off x="2036531" y="1985292"/>
              <a:ext cx="887700" cy="276000"/>
            </a:xfrm>
            <a:prstGeom prst="rect">
              <a:avLst/>
            </a:prstGeom>
            <a:solidFill>
              <a:srgbClr val="132D4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SEMANA 1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solidFill>
              <a:srgbClr val="01C380"/>
            </a:solidFill>
            <a:ln cap="flat" cmpd="sng" w="9525">
              <a:solidFill>
                <a:srgbClr val="01C3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Revisión de requerimientos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8F9FA"/>
            </a:solidFill>
            <a:ln cap="flat" cmpd="sng" w="381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2"/>
          <p:cNvGrpSpPr/>
          <p:nvPr/>
        </p:nvGrpSpPr>
        <p:grpSpPr>
          <a:xfrm>
            <a:off x="3126846" y="1305806"/>
            <a:ext cx="1474977" cy="1179304"/>
            <a:chOff x="4409300" y="1219942"/>
            <a:chExt cx="1712700" cy="1246754"/>
          </a:xfrm>
        </p:grpSpPr>
        <p:sp>
          <p:nvSpPr>
            <p:cNvPr id="195" name="Google Shape;195;p22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4806540" y="1985292"/>
              <a:ext cx="1019700" cy="276000"/>
            </a:xfrm>
            <a:prstGeom prst="rect">
              <a:avLst/>
            </a:prstGeom>
            <a:solidFill>
              <a:srgbClr val="132D4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SEMANA 3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Inicio del desarrollo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00" name="Google Shape;200;p22"/>
          <p:cNvGrpSpPr/>
          <p:nvPr/>
        </p:nvGrpSpPr>
        <p:grpSpPr>
          <a:xfrm>
            <a:off x="4196102" y="2536585"/>
            <a:ext cx="1474980" cy="1164133"/>
            <a:chOff x="5796622" y="2541798"/>
            <a:chExt cx="1712703" cy="1230715"/>
          </a:xfrm>
        </p:grpSpPr>
        <p:sp>
          <p:nvSpPr>
            <p:cNvPr id="201" name="Google Shape;201;p22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5796622" y="2776907"/>
              <a:ext cx="1668600" cy="276000"/>
            </a:xfrm>
            <a:prstGeom prst="rect">
              <a:avLst/>
            </a:prstGeom>
            <a:solidFill>
              <a:srgbClr val="132D46"/>
            </a:solidFill>
            <a:ln cap="flat" cmpd="sng" w="9525">
              <a:solidFill>
                <a:srgbClr val="132D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SEMANA 4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1C38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solidFill>
              <a:srgbClr val="01C380"/>
            </a:solidFill>
            <a:ln cap="flat" cmpd="sng" w="9525">
              <a:solidFill>
                <a:srgbClr val="01C3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Desarrollo del producto </a:t>
              </a:r>
              <a:r>
                <a:rPr lang="e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mínimo</a:t>
              </a:r>
              <a:r>
                <a:rPr lang="e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viable (MVP)  Login de usuario funcional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1C38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2"/>
          <p:cNvSpPr/>
          <p:nvPr/>
        </p:nvSpPr>
        <p:spPr>
          <a:xfrm flipH="1" rot="779214">
            <a:off x="6018980" y="2491258"/>
            <a:ext cx="1168078" cy="54365"/>
          </a:xfrm>
          <a:prstGeom prst="roundRect">
            <a:avLst>
              <a:gd fmla="val 50000" name="adj"/>
            </a:avLst>
          </a:prstGeom>
          <a:solidFill>
            <a:srgbClr val="01C3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 rot="-779214">
            <a:off x="7130845" y="2491258"/>
            <a:ext cx="1168078" cy="54365"/>
          </a:xfrm>
          <a:prstGeom prst="roundRect">
            <a:avLst>
              <a:gd fmla="val 50000" name="adj"/>
            </a:avLst>
          </a:prstGeom>
          <a:solidFill>
            <a:srgbClr val="01C3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 rot="-778885">
            <a:off x="5110500" y="2469742"/>
            <a:ext cx="976250" cy="54365"/>
          </a:xfrm>
          <a:prstGeom prst="roundRect">
            <a:avLst>
              <a:gd fmla="val 50000" name="adj"/>
            </a:avLst>
          </a:prstGeom>
          <a:solidFill>
            <a:srgbClr val="01C3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2"/>
          <p:cNvGrpSpPr/>
          <p:nvPr/>
        </p:nvGrpSpPr>
        <p:grpSpPr>
          <a:xfrm>
            <a:off x="6636926" y="2784132"/>
            <a:ext cx="1148365" cy="926868"/>
            <a:chOff x="3021956" y="2795487"/>
            <a:chExt cx="1712700" cy="979880"/>
          </a:xfrm>
        </p:grpSpPr>
        <p:sp>
          <p:nvSpPr>
            <p:cNvPr id="210" name="Google Shape;210;p22"/>
            <p:cNvSpPr txBox="1"/>
            <p:nvPr/>
          </p:nvSpPr>
          <p:spPr>
            <a:xfrm>
              <a:off x="3315426" y="2795487"/>
              <a:ext cx="1202700" cy="276000"/>
            </a:xfrm>
            <a:prstGeom prst="rect">
              <a:avLst/>
            </a:prstGeom>
            <a:solidFill>
              <a:srgbClr val="132D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SEMANA 11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3021956" y="3071867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 txBox="1"/>
            <p:nvPr/>
          </p:nvSpPr>
          <p:spPr>
            <a:xfrm>
              <a:off x="3104674" y="3114039"/>
              <a:ext cx="1624200" cy="5544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Inicio de Certificación QA</a:t>
              </a:r>
              <a:endParaRPr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22"/>
          <p:cNvGrpSpPr/>
          <p:nvPr/>
        </p:nvGrpSpPr>
        <p:grpSpPr>
          <a:xfrm>
            <a:off x="5316058" y="1313394"/>
            <a:ext cx="1474977" cy="1179304"/>
            <a:chOff x="1637475" y="1219942"/>
            <a:chExt cx="1712700" cy="1246754"/>
          </a:xfrm>
        </p:grpSpPr>
        <p:sp>
          <p:nvSpPr>
            <p:cNvPr id="215" name="Google Shape;215;p22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 txBox="1"/>
            <p:nvPr/>
          </p:nvSpPr>
          <p:spPr>
            <a:xfrm>
              <a:off x="2036531" y="1985292"/>
              <a:ext cx="887700" cy="276000"/>
            </a:xfrm>
            <a:prstGeom prst="rect">
              <a:avLst/>
            </a:prstGeom>
            <a:solidFill>
              <a:srgbClr val="132D4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SEMANA 10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 txBox="1"/>
            <p:nvPr/>
          </p:nvSpPr>
          <p:spPr>
            <a:xfrm>
              <a:off x="1681736" y="1257136"/>
              <a:ext cx="1668300" cy="624600"/>
            </a:xfrm>
            <a:prstGeom prst="rect">
              <a:avLst/>
            </a:prstGeom>
            <a:solidFill>
              <a:srgbClr val="01C380"/>
            </a:solidFill>
            <a:ln cap="flat" cmpd="sng" w="9525">
              <a:solidFill>
                <a:srgbClr val="01C3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 del desarrollo</a:t>
              </a:r>
              <a:br>
                <a:rPr lang="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Backend - Frontend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7432375" y="1311275"/>
            <a:ext cx="1474866" cy="1179308"/>
            <a:chOff x="4245277" y="1219938"/>
            <a:chExt cx="1889400" cy="1246758"/>
          </a:xfrm>
        </p:grpSpPr>
        <p:sp>
          <p:nvSpPr>
            <p:cNvPr id="221" name="Google Shape;221;p22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 txBox="1"/>
            <p:nvPr/>
          </p:nvSpPr>
          <p:spPr>
            <a:xfrm>
              <a:off x="4806540" y="1985292"/>
              <a:ext cx="1019700" cy="276000"/>
            </a:xfrm>
            <a:prstGeom prst="rect">
              <a:avLst/>
            </a:prstGeom>
            <a:solidFill>
              <a:srgbClr val="132D4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SEMANA 12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4245277" y="1219938"/>
              <a:ext cx="1889400" cy="703500"/>
            </a:xfrm>
            <a:prstGeom prst="roundRect">
              <a:avLst>
                <a:gd fmla="val 4485" name="adj"/>
              </a:avLst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 txBox="1"/>
            <p:nvPr/>
          </p:nvSpPr>
          <p:spPr>
            <a:xfrm>
              <a:off x="4291957" y="1266349"/>
              <a:ext cx="1842300" cy="6246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Término</a:t>
              </a:r>
              <a:r>
                <a:rPr lang="es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Certificación QA Presentación Profesor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226" name="Google Shape;226;p22"/>
          <p:cNvSpPr/>
          <p:nvPr/>
        </p:nvSpPr>
        <p:spPr>
          <a:xfrm rot="-1932656">
            <a:off x="7091078" y="2565958"/>
            <a:ext cx="141829" cy="148542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311700" y="462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09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ARQUITECTURA: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38" y="1180875"/>
            <a:ext cx="7534275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515" y="3476150"/>
            <a:ext cx="606925" cy="6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4625" y="1964825"/>
            <a:ext cx="606925" cy="6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2747" y="2005275"/>
            <a:ext cx="526001" cy="52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0597" y="1916097"/>
            <a:ext cx="4503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8455" y="2531283"/>
            <a:ext cx="606926" cy="54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34913" y="1382047"/>
            <a:ext cx="913975" cy="88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05147" y="3700753"/>
            <a:ext cx="827150" cy="7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/>
          <p:nvPr/>
        </p:nvSpPr>
        <p:spPr>
          <a:xfrm>
            <a:off x="5363600" y="1382050"/>
            <a:ext cx="409800" cy="276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311700" y="-1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MODELO DE DATOS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6" name="Google Shape;246;p24"/>
          <p:cNvGraphicFramePr/>
          <p:nvPr/>
        </p:nvGraphicFramePr>
        <p:xfrm>
          <a:off x="3457825" y="60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{39C53F1B-A92F-44A3-9ECE-A81B72D01DC4}</a:tableStyleId>
              </a:tblPr>
              <a:tblGrid>
                <a:gridCol w="2228350"/>
              </a:tblGrid>
              <a:tr h="1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CONDUCTOR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  <a:highlight>
                            <a:srgbClr val="01C380"/>
                          </a:highlight>
                        </a:rPr>
                        <a:t>ID_CONDUCTOR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1C38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NOMBRE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APELLIDO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  <a:highlight>
                            <a:srgbClr val="01C380"/>
                          </a:highlight>
                        </a:rPr>
                        <a:t>VEHICULO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1C38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LICENCIA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REPUTACION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  <a:highlight>
                            <a:srgbClr val="01C380"/>
                          </a:highlight>
                        </a:rPr>
                        <a:t>TIPO_VEHICULO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1C38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  <a:highlight>
                            <a:srgbClr val="01C380"/>
                          </a:highlight>
                        </a:rPr>
                        <a:t>MODELO_VEHI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1C38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  <a:highlight>
                            <a:srgbClr val="01C380"/>
                          </a:highlight>
                        </a:rPr>
                        <a:t>MARCA_VEHI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1C380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7" name="Google Shape;247;p24"/>
          <p:cNvGraphicFramePr/>
          <p:nvPr/>
        </p:nvGraphicFramePr>
        <p:xfrm>
          <a:off x="6661950" y="172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{39C53F1B-A92F-44A3-9ECE-A81B72D01DC4}</a:tableStyleId>
              </a:tblPr>
              <a:tblGrid>
                <a:gridCol w="2228350"/>
              </a:tblGrid>
              <a:tr h="1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RECORRIDO_CONDUCTOR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ID_RECORRIDO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FECHA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PRECIO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DISTANCIA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DIRECCIÓN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ID_CLIENTE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  <a:highlight>
                            <a:srgbClr val="01C380"/>
                          </a:highlight>
                        </a:rPr>
                        <a:t>ID_CONDUCTOR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1C380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8" name="Google Shape;248;p24"/>
          <p:cNvGraphicFramePr/>
          <p:nvPr/>
        </p:nvGraphicFramePr>
        <p:xfrm>
          <a:off x="187625" y="55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{39C53F1B-A92F-44A3-9ECE-A81B72D01DC4}</a:tableStyleId>
              </a:tblPr>
              <a:tblGrid>
                <a:gridCol w="1881500"/>
              </a:tblGrid>
              <a:tr h="2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MARCA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ID_MARCA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p24"/>
          <p:cNvGraphicFramePr/>
          <p:nvPr/>
        </p:nvGraphicFramePr>
        <p:xfrm>
          <a:off x="187625" y="15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{39C53F1B-A92F-44A3-9ECE-A81B72D01DC4}</a:tableStyleId>
              </a:tblPr>
              <a:tblGrid>
                <a:gridCol w="1881500"/>
              </a:tblGrid>
              <a:tr h="1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MODELO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ID_MODELO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p24"/>
          <p:cNvGraphicFramePr/>
          <p:nvPr/>
        </p:nvGraphicFramePr>
        <p:xfrm>
          <a:off x="1876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{39C53F1B-A92F-44A3-9ECE-A81B72D01DC4}</a:tableStyleId>
              </a:tblPr>
              <a:tblGrid>
                <a:gridCol w="1881500"/>
              </a:tblGrid>
              <a:tr h="1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TIPO_VEHICULO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ID_VEHICULO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DESCRIPCION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24"/>
          <p:cNvGraphicFramePr/>
          <p:nvPr/>
        </p:nvGraphicFramePr>
        <p:xfrm>
          <a:off x="187625" y="357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{39C53F1B-A92F-44A3-9ECE-A81B72D01DC4}</a:tableStyleId>
              </a:tblPr>
              <a:tblGrid>
                <a:gridCol w="1881500"/>
              </a:tblGrid>
              <a:tr h="1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RECORRIDO_CLIENTE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ID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FECHA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PRECIO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DISTANCIA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DIRECCIÓN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  <a:highlight>
                            <a:srgbClr val="01C380"/>
                          </a:highlight>
                        </a:rPr>
                        <a:t>ID_CONDUCTOR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1C38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  <a:highlight>
                            <a:srgbClr val="01C380"/>
                          </a:highlight>
                        </a:rPr>
                        <a:t>ID_CLIENTE 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1C380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24"/>
          <p:cNvGraphicFramePr/>
          <p:nvPr/>
        </p:nvGraphicFramePr>
        <p:xfrm>
          <a:off x="3457825" y="301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{39C53F1B-A92F-44A3-9ECE-A81B72D01DC4}</a:tableStyleId>
              </a:tblPr>
              <a:tblGrid>
                <a:gridCol w="2228350"/>
              </a:tblGrid>
              <a:tr h="1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USUARIOS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  <a:highlight>
                            <a:srgbClr val="01C380"/>
                          </a:highlight>
                        </a:rPr>
                        <a:t>ID_USUARIO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1C38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EMAIL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NOMBRE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APELLIDO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NÚMERO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FOTO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NUMERO_RECORRIDO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Google Shape;253;p24"/>
          <p:cNvGraphicFramePr/>
          <p:nvPr/>
        </p:nvGraphicFramePr>
        <p:xfrm>
          <a:off x="6661950" y="339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{39C53F1B-A92F-44A3-9ECE-A81B72D01DC4}</a:tableStyleId>
              </a:tblPr>
              <a:tblGrid>
                <a:gridCol w="2228350"/>
              </a:tblGrid>
              <a:tr h="1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SOLICITUD_TRANSPORTE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ID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COORDENADAS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ALTO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ANCHO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LARGO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NOMBRE_USUARIO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USER_ID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  <a:highlight>
                            <a:srgbClr val="01C380"/>
                          </a:highlight>
                        </a:rPr>
                        <a:t>USER_CLIENT_ID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1C380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4" name="Google Shape;254;p24"/>
          <p:cNvCxnSpPr/>
          <p:nvPr/>
        </p:nvCxnSpPr>
        <p:spPr>
          <a:xfrm flipH="1">
            <a:off x="2066225" y="3534250"/>
            <a:ext cx="1403400" cy="1402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1C3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4"/>
          <p:cNvCxnSpPr/>
          <p:nvPr/>
        </p:nvCxnSpPr>
        <p:spPr>
          <a:xfrm>
            <a:off x="5686175" y="3545100"/>
            <a:ext cx="970200" cy="1344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1C38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56" name="Google Shape;256;p24"/>
          <p:cNvCxnSpPr/>
          <p:nvPr/>
        </p:nvCxnSpPr>
        <p:spPr>
          <a:xfrm>
            <a:off x="5694450" y="1086450"/>
            <a:ext cx="970200" cy="2004000"/>
          </a:xfrm>
          <a:prstGeom prst="bentConnector3">
            <a:avLst>
              <a:gd fmla="val 57808" name="adj1"/>
            </a:avLst>
          </a:prstGeom>
          <a:noFill/>
          <a:ln cap="flat" cmpd="sng" w="19050">
            <a:solidFill>
              <a:srgbClr val="01C38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57" name="Google Shape;257;p24"/>
          <p:cNvCxnSpPr/>
          <p:nvPr/>
        </p:nvCxnSpPr>
        <p:spPr>
          <a:xfrm flipH="1">
            <a:off x="2066225" y="1113150"/>
            <a:ext cx="1403400" cy="3690300"/>
          </a:xfrm>
          <a:prstGeom prst="bentConnector3">
            <a:avLst>
              <a:gd fmla="val 55652" name="adj1"/>
            </a:avLst>
          </a:prstGeom>
          <a:noFill/>
          <a:ln cap="flat" cmpd="sng" w="19050">
            <a:solidFill>
              <a:srgbClr val="01C3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4"/>
          <p:cNvCxnSpPr/>
          <p:nvPr/>
        </p:nvCxnSpPr>
        <p:spPr>
          <a:xfrm flipH="1" rot="10800000">
            <a:off x="2084125" y="2105775"/>
            <a:ext cx="1373700" cy="17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59" name="Google Shape;259;p24"/>
          <p:cNvCxnSpPr/>
          <p:nvPr/>
        </p:nvCxnSpPr>
        <p:spPr>
          <a:xfrm>
            <a:off x="2066225" y="971975"/>
            <a:ext cx="1382700" cy="127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60" name="Google Shape;260;p24"/>
          <p:cNvCxnSpPr/>
          <p:nvPr/>
        </p:nvCxnSpPr>
        <p:spPr>
          <a:xfrm flipH="1" rot="10800000">
            <a:off x="2066850" y="1984775"/>
            <a:ext cx="1400400" cy="1032600"/>
          </a:xfrm>
          <a:prstGeom prst="bentConnector3">
            <a:avLst>
              <a:gd fmla="val 58787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TECNOLOGÍAS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741" y="1543388"/>
            <a:ext cx="857697" cy="84869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/>
          <p:nvPr/>
        </p:nvSpPr>
        <p:spPr>
          <a:xfrm>
            <a:off x="1006388" y="2513175"/>
            <a:ext cx="13065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SUPABASE</a:t>
            </a:r>
            <a:endParaRPr b="1" sz="16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68" name="Google Shape;2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863" y="1537949"/>
            <a:ext cx="1056865" cy="91924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 txBox="1"/>
          <p:nvPr/>
        </p:nvSpPr>
        <p:spPr>
          <a:xfrm>
            <a:off x="3036040" y="2513175"/>
            <a:ext cx="13065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REACT</a:t>
            </a:r>
            <a:endParaRPr b="1" sz="16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70" name="Google Shape;2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8276" y="1394288"/>
            <a:ext cx="1186732" cy="11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5"/>
          <p:cNvSpPr txBox="1"/>
          <p:nvPr/>
        </p:nvSpPr>
        <p:spPr>
          <a:xfrm>
            <a:off x="4996016" y="2513175"/>
            <a:ext cx="13065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IONIC</a:t>
            </a:r>
            <a:endParaRPr b="1" sz="16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72" name="Google Shape;272;p25"/>
          <p:cNvPicPr preferRelativeResize="0"/>
          <p:nvPr/>
        </p:nvPicPr>
        <p:blipFill rotWithShape="1">
          <a:blip r:embed="rId6">
            <a:alphaModFix/>
          </a:blip>
          <a:srcRect b="0" l="71038" r="0" t="0"/>
          <a:stretch/>
        </p:blipFill>
        <p:spPr>
          <a:xfrm>
            <a:off x="7080745" y="1514025"/>
            <a:ext cx="1056874" cy="9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5"/>
          <p:cNvSpPr txBox="1"/>
          <p:nvPr/>
        </p:nvSpPr>
        <p:spPr>
          <a:xfrm>
            <a:off x="6783016" y="2513175"/>
            <a:ext cx="13065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LEAFLET</a:t>
            </a:r>
            <a:endParaRPr b="1" sz="16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74" name="Google Shape;27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0025" y="3248787"/>
            <a:ext cx="919251" cy="91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 txBox="1"/>
          <p:nvPr/>
        </p:nvSpPr>
        <p:spPr>
          <a:xfrm>
            <a:off x="1006403" y="4280725"/>
            <a:ext cx="13065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TYPESCRIPT</a:t>
            </a:r>
            <a:endParaRPr b="1" sz="16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76" name="Google Shape;27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29675" y="3248800"/>
            <a:ext cx="919250" cy="9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 txBox="1"/>
          <p:nvPr/>
        </p:nvSpPr>
        <p:spPr>
          <a:xfrm>
            <a:off x="2189300" y="41680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NODE JS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DEMO APP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925" y="1784351"/>
            <a:ext cx="3884150" cy="18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RESULTADOS OBTENIDOS FASE QA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725" y="1517550"/>
            <a:ext cx="1705950" cy="814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27"/>
          <p:cNvGraphicFramePr/>
          <p:nvPr/>
        </p:nvGraphicFramePr>
        <p:xfrm>
          <a:off x="926075" y="276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{39C53F1B-A92F-44A3-9ECE-A81B72D01DC4}</a:tableStyleId>
              </a:tblPr>
              <a:tblGrid>
                <a:gridCol w="1162425"/>
                <a:gridCol w="1162425"/>
                <a:gridCol w="1162425"/>
                <a:gridCol w="1162425"/>
                <a:gridCol w="1162425"/>
                <a:gridCol w="1228575"/>
              </a:tblGrid>
              <a:tr h="3102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32D46"/>
                          </a:solidFill>
                        </a:rPr>
                        <a:t>Detalle Ejecución</a:t>
                      </a:r>
                      <a:endParaRPr b="1" sz="1200">
                        <a:solidFill>
                          <a:srgbClr val="132D4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C38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Exitosos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26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solidFill>
                            <a:schemeClr val="dk1"/>
                          </a:solidFill>
                        </a:rPr>
                        <a:t>Cumplimiento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263A"/>
                    </a:solidFill>
                  </a:tcPr>
                </a:tc>
                <a:tc hMerge="1"/>
                <a:tc hMerge="1"/>
              </a:tr>
              <a:tr h="2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Fallidos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26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79%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Ejecutado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26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Faltante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26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Aprobación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263A"/>
                    </a:solidFill>
                  </a:tcPr>
                </a:tc>
              </a:tr>
              <a:tr h="2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Bloqueados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26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14%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93%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7%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79%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En Proceso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26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7%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Sin Ejecutar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26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solidFill>
                            <a:srgbClr val="132D46"/>
                          </a:solidFill>
                        </a:rPr>
                        <a:t>Total</a:t>
                      </a:r>
                      <a:endParaRPr b="1" sz="900">
                        <a:solidFill>
                          <a:srgbClr val="132D4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C3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solidFill>
                            <a:srgbClr val="132D46"/>
                          </a:solidFill>
                        </a:rPr>
                        <a:t>14</a:t>
                      </a:r>
                      <a:endParaRPr b="1" sz="900">
                        <a:solidFill>
                          <a:srgbClr val="132D4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C3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solidFill>
                            <a:srgbClr val="132D46"/>
                          </a:solidFill>
                        </a:rPr>
                        <a:t>0%</a:t>
                      </a:r>
                      <a:endParaRPr b="1" sz="900">
                        <a:solidFill>
                          <a:srgbClr val="132D4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C3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1" name="Google Shape;291;p27"/>
          <p:cNvGraphicFramePr/>
          <p:nvPr/>
        </p:nvGraphicFramePr>
        <p:xfrm>
          <a:off x="9260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{39C53F1B-A92F-44A3-9ECE-A81B72D01DC4}</a:tableStyleId>
              </a:tblPr>
              <a:tblGrid>
                <a:gridCol w="1582225"/>
                <a:gridCol w="1076075"/>
                <a:gridCol w="925650"/>
                <a:gridCol w="939350"/>
              </a:tblGrid>
              <a:tr h="269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32D46"/>
                          </a:solidFill>
                        </a:rPr>
                        <a:t>Proyecto</a:t>
                      </a:r>
                      <a:endParaRPr b="1" sz="1200">
                        <a:solidFill>
                          <a:srgbClr val="132D4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C380"/>
                    </a:solidFill>
                  </a:tcPr>
                </a:tc>
                <a:tc hMerge="1"/>
                <a:tc hMerge="1"/>
                <a:tc hMerge="1"/>
              </a:tr>
              <a:tr h="269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dk1"/>
                          </a:solidFill>
                        </a:rPr>
                        <a:t>Certificación de Pruebas BOLT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263A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solidFill>
                            <a:schemeClr val="dk1"/>
                          </a:solidFill>
                        </a:rPr>
                        <a:t>Fase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263A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Ejecución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Fecha de Inicio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26-10-2024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Fecha Finalización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01-11-2024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solidFill>
                            <a:schemeClr val="dk1"/>
                          </a:solidFill>
                        </a:rPr>
                        <a:t>Estado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263A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Certificado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Presentación 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06-11-2024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339725" y="1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RESULTADOS OBTENIDOS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775" y="900675"/>
            <a:ext cx="3010200" cy="21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000" y="685750"/>
            <a:ext cx="3602950" cy="37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6525" y="3620376"/>
            <a:ext cx="1752825" cy="8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339725" y="1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INCIDENCIAS PARA 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RESOLUCIÓN.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2062300" y="3162775"/>
            <a:ext cx="5199300" cy="1826400"/>
          </a:xfrm>
          <a:prstGeom prst="rect">
            <a:avLst/>
          </a:prstGeom>
          <a:solidFill>
            <a:srgbClr val="01C380"/>
          </a:solidFill>
          <a:ln cap="flat" cmpd="sng" w="9525">
            <a:solidFill>
              <a:srgbClr val="01C3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rgbClr val="132D46"/>
                </a:solidFill>
                <a:latin typeface="Roboto"/>
                <a:ea typeface="Roboto"/>
                <a:cs typeface="Roboto"/>
                <a:sym typeface="Roboto"/>
              </a:rPr>
              <a:t>Recomendaciones</a:t>
            </a:r>
            <a:endParaRPr sz="1200" u="sng">
              <a:solidFill>
                <a:srgbClr val="132D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32D46"/>
                </a:solidFill>
                <a:latin typeface="Roboto"/>
                <a:ea typeface="Roboto"/>
                <a:cs typeface="Roboto"/>
                <a:sym typeface="Roboto"/>
              </a:rPr>
              <a:t>Análisis de Casos Fallidos:</a:t>
            </a:r>
            <a:r>
              <a:rPr lang="es" sz="1200">
                <a:solidFill>
                  <a:srgbClr val="132D46"/>
                </a:solidFill>
                <a:latin typeface="Roboto"/>
                <a:ea typeface="Roboto"/>
                <a:cs typeface="Roboto"/>
                <a:sym typeface="Roboto"/>
              </a:rPr>
              <a:t> Revisar y analizar los casos fallidos para identificar las causas raíz y prevenir problemas en el entorno Frente a la presentación antes la </a:t>
            </a:r>
            <a:r>
              <a:rPr lang="es" sz="1200">
                <a:solidFill>
                  <a:srgbClr val="132D46"/>
                </a:solidFill>
                <a:latin typeface="Roboto"/>
                <a:ea typeface="Roboto"/>
                <a:cs typeface="Roboto"/>
                <a:sym typeface="Roboto"/>
              </a:rPr>
              <a:t>comisión</a:t>
            </a:r>
            <a:r>
              <a:rPr lang="es" sz="1200">
                <a:solidFill>
                  <a:srgbClr val="132D46"/>
                </a:solidFill>
                <a:latin typeface="Roboto"/>
                <a:ea typeface="Roboto"/>
                <a:cs typeface="Roboto"/>
                <a:sym typeface="Roboto"/>
              </a:rPr>
              <a:t> .</a:t>
            </a:r>
            <a:endParaRPr sz="1200">
              <a:solidFill>
                <a:srgbClr val="132D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32D46"/>
                </a:solidFill>
                <a:latin typeface="Roboto"/>
                <a:ea typeface="Roboto"/>
                <a:cs typeface="Roboto"/>
                <a:sym typeface="Roboto"/>
              </a:rPr>
              <a:t>Resolución del Caso Bloqueado:</a:t>
            </a:r>
            <a:r>
              <a:rPr lang="es" sz="1200">
                <a:solidFill>
                  <a:srgbClr val="132D46"/>
                </a:solidFill>
                <a:latin typeface="Roboto"/>
                <a:ea typeface="Roboto"/>
                <a:cs typeface="Roboto"/>
                <a:sym typeface="Roboto"/>
              </a:rPr>
              <a:t> Abordar las restricciones que causaron el bloqueo, permitiendo así una ejecución del 100% en futuras fases.</a:t>
            </a:r>
            <a:endParaRPr sz="1200">
              <a:solidFill>
                <a:srgbClr val="132D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3643738" y="2571750"/>
            <a:ext cx="1733100" cy="311400"/>
          </a:xfrm>
          <a:prstGeom prst="rect">
            <a:avLst/>
          </a:prstGeom>
          <a:solidFill>
            <a:srgbClr val="132D4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21% No Exitoso 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7" name="Google Shape;307;p29"/>
          <p:cNvGraphicFramePr/>
          <p:nvPr/>
        </p:nvGraphicFramePr>
        <p:xfrm>
          <a:off x="890275" y="74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{39C53F1B-A92F-44A3-9ECE-A81B72D01DC4}</a:tableStyleId>
              </a:tblPr>
              <a:tblGrid>
                <a:gridCol w="766450"/>
                <a:gridCol w="469300"/>
                <a:gridCol w="885550"/>
                <a:gridCol w="1203225"/>
                <a:gridCol w="3128025"/>
                <a:gridCol w="1090775"/>
              </a:tblGrid>
              <a:tr h="2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rgbClr val="132D46"/>
                          </a:solidFill>
                        </a:rPr>
                        <a:t>Tipo Incidencia</a:t>
                      </a:r>
                      <a:endParaRPr b="1" sz="800">
                        <a:solidFill>
                          <a:srgbClr val="132D4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C3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rgbClr val="132D46"/>
                          </a:solidFill>
                        </a:rPr>
                        <a:t>ID</a:t>
                      </a:r>
                      <a:endParaRPr b="1" sz="800">
                        <a:solidFill>
                          <a:srgbClr val="132D4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C3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rgbClr val="132D46"/>
                          </a:solidFill>
                        </a:rPr>
                        <a:t>Fecha </a:t>
                      </a:r>
                      <a:r>
                        <a:rPr b="1" lang="es" sz="800">
                          <a:solidFill>
                            <a:srgbClr val="132D46"/>
                          </a:solidFill>
                        </a:rPr>
                        <a:t>resolución</a:t>
                      </a:r>
                      <a:r>
                        <a:rPr b="1" lang="es" sz="800">
                          <a:solidFill>
                            <a:srgbClr val="132D46"/>
                          </a:solidFill>
                        </a:rPr>
                        <a:t> defecto</a:t>
                      </a:r>
                      <a:endParaRPr b="1" sz="800">
                        <a:solidFill>
                          <a:srgbClr val="132D4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C3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rgbClr val="132D46"/>
                          </a:solidFill>
                        </a:rPr>
                        <a:t>Responsable</a:t>
                      </a:r>
                      <a:endParaRPr b="1" sz="800">
                        <a:solidFill>
                          <a:srgbClr val="132D4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C3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rgbClr val="132D46"/>
                          </a:solidFill>
                        </a:rPr>
                        <a:t>Descripción</a:t>
                      </a:r>
                      <a:endParaRPr b="1" sz="800">
                        <a:solidFill>
                          <a:srgbClr val="132D4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C3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rgbClr val="132D46"/>
                          </a:solidFill>
                        </a:rPr>
                        <a:t>Estado Final QA</a:t>
                      </a:r>
                      <a:endParaRPr b="1" sz="800">
                        <a:solidFill>
                          <a:srgbClr val="132D4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C380"/>
                    </a:solidFill>
                  </a:tcPr>
                </a:tc>
              </a:tr>
              <a:tr h="45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Defecto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DF01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30-10-2024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Equipo de desarrollo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Error de contraseña incorrecta no se permite el acceso, no maneja el mensaje de error controlado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CERTIFICADO CON OBSERVACIÓN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32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Defecto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DF02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30-10-2024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Equipo de desarrollo 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Cuando el conductor acepta el pedido, solo aparece el una línea en el mapa no mostrándose en detalle el viaje 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5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Defecto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DF03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30-10-2024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Equipo de desarrollo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8F9FA"/>
                          </a:solidFill>
                        </a:rPr>
                        <a:t>No se pudo realizar validaciones en el flujo del usuario conductor</a:t>
                      </a:r>
                      <a:endParaRPr sz="800">
                        <a:solidFill>
                          <a:srgbClr val="F8F9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16 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OBSTÁCULOS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0"/>
          <p:cNvSpPr/>
          <p:nvPr/>
        </p:nvSpPr>
        <p:spPr>
          <a:xfrm>
            <a:off x="3319938" y="1129075"/>
            <a:ext cx="2504100" cy="2547600"/>
          </a:xfrm>
          <a:prstGeom prst="ellipse">
            <a:avLst/>
          </a:prstGeom>
          <a:solidFill>
            <a:srgbClr val="132D46"/>
          </a:solidFill>
          <a:ln cap="flat" cmpd="sng" w="28575">
            <a:solidFill>
              <a:srgbClr val="01C3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3472350" y="1282525"/>
            <a:ext cx="2199300" cy="2242500"/>
          </a:xfrm>
          <a:prstGeom prst="ellipse">
            <a:avLst/>
          </a:prstGeom>
          <a:solidFill>
            <a:srgbClr val="132D46"/>
          </a:solidFill>
          <a:ln cap="flat" cmpd="sng" w="19050">
            <a:solidFill>
              <a:srgbClr val="01C3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950" y="2087465"/>
            <a:ext cx="1383649" cy="66102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 txBox="1"/>
          <p:nvPr/>
        </p:nvSpPr>
        <p:spPr>
          <a:xfrm>
            <a:off x="637350" y="1468100"/>
            <a:ext cx="242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EXPERIENCIA</a:t>
            </a:r>
            <a:endParaRPr sz="800"/>
          </a:p>
        </p:txBody>
      </p:sp>
      <p:sp>
        <p:nvSpPr>
          <p:cNvPr id="317" name="Google Shape;317;p30"/>
          <p:cNvSpPr txBox="1"/>
          <p:nvPr/>
        </p:nvSpPr>
        <p:spPr>
          <a:xfrm>
            <a:off x="6191550" y="14433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              GIT</a:t>
            </a:r>
            <a:endParaRPr sz="2200"/>
          </a:p>
        </p:txBody>
      </p:sp>
      <p:sp>
        <p:nvSpPr>
          <p:cNvPr id="318" name="Google Shape;318;p30"/>
          <p:cNvSpPr txBox="1"/>
          <p:nvPr/>
        </p:nvSpPr>
        <p:spPr>
          <a:xfrm>
            <a:off x="5923125" y="29770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       INTEGRACIONES</a:t>
            </a:r>
            <a:endParaRPr sz="800"/>
          </a:p>
        </p:txBody>
      </p:sp>
      <p:sp>
        <p:nvSpPr>
          <p:cNvPr id="319" name="Google Shape;319;p30"/>
          <p:cNvSpPr/>
          <p:nvPr/>
        </p:nvSpPr>
        <p:spPr>
          <a:xfrm>
            <a:off x="3319950" y="1443350"/>
            <a:ext cx="577500" cy="572700"/>
          </a:xfrm>
          <a:prstGeom prst="ellipse">
            <a:avLst/>
          </a:prstGeom>
          <a:solidFill>
            <a:srgbClr val="01C380"/>
          </a:solidFill>
          <a:ln cap="flat" cmpd="sng" w="9525">
            <a:solidFill>
              <a:srgbClr val="01C3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5246550" y="1418600"/>
            <a:ext cx="577500" cy="572700"/>
          </a:xfrm>
          <a:prstGeom prst="ellipse">
            <a:avLst/>
          </a:prstGeom>
          <a:solidFill>
            <a:srgbClr val="01C380"/>
          </a:solidFill>
          <a:ln cap="flat" cmpd="sng" w="9525">
            <a:solidFill>
              <a:srgbClr val="01C3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5094150" y="2952325"/>
            <a:ext cx="577500" cy="572700"/>
          </a:xfrm>
          <a:prstGeom prst="ellipse">
            <a:avLst/>
          </a:prstGeom>
          <a:solidFill>
            <a:srgbClr val="01C380"/>
          </a:solidFill>
          <a:ln cap="flat" cmpd="sng" w="9525">
            <a:solidFill>
              <a:srgbClr val="01C3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000" y="1572563"/>
            <a:ext cx="357400" cy="3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6600" y="1526250"/>
            <a:ext cx="357400" cy="3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2962" y="3081538"/>
            <a:ext cx="319869" cy="3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0"/>
          <p:cNvSpPr txBox="1"/>
          <p:nvPr/>
        </p:nvSpPr>
        <p:spPr>
          <a:xfrm>
            <a:off x="129875" y="19665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Dominio en </a:t>
            </a:r>
            <a:r>
              <a:rPr lang="es">
                <a:solidFill>
                  <a:schemeClr val="dk1"/>
                </a:solidFill>
              </a:rPr>
              <a:t>profundidad</a:t>
            </a:r>
            <a:r>
              <a:rPr lang="es">
                <a:solidFill>
                  <a:schemeClr val="dk1"/>
                </a:solidFill>
              </a:rPr>
              <a:t> de las </a:t>
            </a:r>
            <a:r>
              <a:rPr lang="es">
                <a:solidFill>
                  <a:schemeClr val="dk1"/>
                </a:solidFill>
              </a:rPr>
              <a:t>tecnologías</a:t>
            </a:r>
            <a:r>
              <a:rPr lang="es">
                <a:solidFill>
                  <a:schemeClr val="dk1"/>
                </a:solidFill>
              </a:rPr>
              <a:t> que usamos</a:t>
            </a:r>
            <a:endParaRPr/>
          </a:p>
        </p:txBody>
      </p:sp>
      <p:sp>
        <p:nvSpPr>
          <p:cNvPr id="326" name="Google Shape;326;p30"/>
          <p:cNvSpPr txBox="1"/>
          <p:nvPr/>
        </p:nvSpPr>
        <p:spPr>
          <a:xfrm>
            <a:off x="6014125" y="19665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Manejo eficaz de Github para control de versiones</a:t>
            </a:r>
            <a:endParaRPr/>
          </a:p>
        </p:txBody>
      </p:sp>
      <p:sp>
        <p:nvSpPr>
          <p:cNvPr id="327" name="Google Shape;327;p30"/>
          <p:cNvSpPr txBox="1"/>
          <p:nvPr/>
        </p:nvSpPr>
        <p:spPr>
          <a:xfrm>
            <a:off x="6014125" y="36766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Integraciones de servicios externos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type="title"/>
          </p:nvPr>
        </p:nvSpPr>
        <p:spPr>
          <a:xfrm>
            <a:off x="311700" y="264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5220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GRACIAS</a:t>
            </a:r>
            <a:endParaRPr b="1" sz="5220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213" y="1896125"/>
            <a:ext cx="1570186" cy="7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CONTENIDOS QUE VEREMOS: </a:t>
            </a:r>
            <a:endParaRPr>
              <a:solidFill>
                <a:srgbClr val="F8F9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436675" y="147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{9E492097-F250-4D22-9BBF-9CAAAB101EBA}</a:tableStyleId>
              </a:tblPr>
              <a:tblGrid>
                <a:gridCol w="463700"/>
                <a:gridCol w="2630775"/>
              </a:tblGrid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01</a:t>
                      </a:r>
                      <a:endParaRPr b="1" sz="1500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Equipo de trabajo</a:t>
                      </a:r>
                      <a:endParaRPr sz="15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02</a:t>
                      </a:r>
                      <a:endParaRPr b="1" sz="1500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Contexto</a:t>
                      </a:r>
                      <a:endParaRPr sz="15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03</a:t>
                      </a:r>
                      <a:endParaRPr b="1" sz="1500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Objetivos generales</a:t>
                      </a:r>
                      <a:endParaRPr sz="15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04</a:t>
                      </a:r>
                      <a:endParaRPr b="1" sz="1500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Objetivos </a:t>
                      </a: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específicos</a:t>
                      </a:r>
                      <a:endParaRPr sz="15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05</a:t>
                      </a:r>
                      <a:endParaRPr b="1" sz="1500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Alcance del proyecto</a:t>
                      </a:r>
                      <a:endParaRPr sz="15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06</a:t>
                      </a:r>
                      <a:endParaRPr b="1"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Metodología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07</a:t>
                      </a:r>
                      <a:endParaRPr b="1"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Requisitos futuros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08</a:t>
                      </a:r>
                      <a:endParaRPr b="1"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Cronograma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Google Shape;64;p14"/>
          <p:cNvGraphicFramePr/>
          <p:nvPr/>
        </p:nvGraphicFramePr>
        <p:xfrm>
          <a:off x="3978125" y="147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{9E492097-F250-4D22-9BBF-9CAAAB101EBA}</a:tableStyleId>
              </a:tblPr>
              <a:tblGrid>
                <a:gridCol w="463700"/>
                <a:gridCol w="2630775"/>
              </a:tblGrid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09</a:t>
                      </a:r>
                      <a:endParaRPr b="1" sz="1500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Arquitectura</a:t>
                      </a:r>
                      <a:endParaRPr sz="15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 sz="1500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Modelo de datos</a:t>
                      </a:r>
                      <a:endParaRPr sz="15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b="1" sz="1500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Tecnologías</a:t>
                      </a:r>
                      <a:endParaRPr sz="15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b="1" sz="1500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Demo</a:t>
                      </a:r>
                      <a:endParaRPr sz="15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b="1" sz="1500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Resultados obtenidos QA</a:t>
                      </a:r>
                      <a:endParaRPr sz="15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</a:t>
                      </a:r>
                      <a:endParaRPr b="1"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Status General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 b="1" sz="15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Incidencias para resolución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EQUIPO DE TRABAJO: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33675" y="301022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QA</a:t>
            </a:r>
            <a:endParaRPr b="1">
              <a:solidFill>
                <a:srgbClr val="01C38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772725" y="301022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DESARROLLO FRONTEND</a:t>
            </a:r>
            <a:endParaRPr b="1">
              <a:solidFill>
                <a:srgbClr val="01C38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581925" y="301022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DESARROLLO BACKEND</a:t>
            </a:r>
            <a:endParaRPr b="1">
              <a:solidFill>
                <a:srgbClr val="01C38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33675" y="272662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ALEX LLANCAFIL</a:t>
            </a:r>
            <a:endParaRPr b="1" sz="2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772725" y="272662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ARIEL SALAS</a:t>
            </a:r>
            <a:endParaRPr b="1" sz="2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581925" y="272662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MARCELO ESPAÑA</a:t>
            </a:r>
            <a:endParaRPr b="1" sz="2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CONTEXTO: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225" y="2773700"/>
            <a:ext cx="1788150" cy="188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850" y="445027"/>
            <a:ext cx="1948175" cy="19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46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Á</a:t>
            </a:r>
            <a:r>
              <a:rPr lang="es">
                <a:solidFill>
                  <a:schemeClr val="dk1"/>
                </a:solidFill>
              </a:rPr>
              <a:t>rea de logística y transporte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Gestión y automatización de servicios de fletes encomiendas de gran tamaño.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OBJETIVO GENERAL: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305" y="3579279"/>
            <a:ext cx="1434723" cy="7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237" y="3200905"/>
            <a:ext cx="1322684" cy="1370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411" y="3165260"/>
            <a:ext cx="1233651" cy="137084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3314330" y="3846267"/>
            <a:ext cx="323700" cy="24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391428" y="3846267"/>
            <a:ext cx="323700" cy="24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1794" y="2945475"/>
            <a:ext cx="525740" cy="51268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316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implementación de una solución tecnológica que facilite la contratación y buena coordinación para el uso y trabajo de fletes.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mejorar la eficiencia en la entrega y transporte de bienes de gran tamaño y difícil transporte.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OBJETIVOS 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ESPECÍFICOS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959688" y="1152813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Geolocalización</a:t>
            </a:r>
            <a:endParaRPr b="1" sz="1600">
              <a:solidFill>
                <a:srgbClr val="01C38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097488" y="1152813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Cálculo</a:t>
            </a:r>
            <a:r>
              <a:rPr b="1" lang="es" sz="1600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Tarifas</a:t>
            </a:r>
            <a:endParaRPr b="1" sz="1600">
              <a:solidFill>
                <a:srgbClr val="01C38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067613" y="1152813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Pago Seguro</a:t>
            </a:r>
            <a:endParaRPr b="1" sz="1600">
              <a:solidFill>
                <a:srgbClr val="01C38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803838" y="270607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Perfil de Usuario</a:t>
            </a:r>
            <a:endParaRPr b="1" sz="1600">
              <a:solidFill>
                <a:srgbClr val="01C38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941638" y="270607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Mapa Interactivo</a:t>
            </a:r>
            <a:endParaRPr b="1" sz="1600">
              <a:solidFill>
                <a:srgbClr val="01C38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911763" y="270607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Sistema de Puntuación</a:t>
            </a:r>
            <a:endParaRPr b="1" sz="1600">
              <a:solidFill>
                <a:srgbClr val="01C38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38" y="1670611"/>
            <a:ext cx="772275" cy="7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562" y="1634625"/>
            <a:ext cx="844250" cy="8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4112" y="1675588"/>
            <a:ext cx="895412" cy="89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0350" y="3248225"/>
            <a:ext cx="895400" cy="8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1200" y="3185125"/>
            <a:ext cx="1021600" cy="1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9591" y="3223875"/>
            <a:ext cx="1532769" cy="10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05 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ALCANCE DEL PROYECTO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" name="Google Shape;118;p19"/>
          <p:cNvGrpSpPr/>
          <p:nvPr/>
        </p:nvGrpSpPr>
        <p:grpSpPr>
          <a:xfrm>
            <a:off x="472750" y="1324962"/>
            <a:ext cx="5987477" cy="395118"/>
            <a:chOff x="710674" y="1323164"/>
            <a:chExt cx="7300911" cy="731700"/>
          </a:xfrm>
        </p:grpSpPr>
        <p:sp>
          <p:nvSpPr>
            <p:cNvPr id="119" name="Google Shape;119;p19"/>
            <p:cNvSpPr txBox="1"/>
            <p:nvPr/>
          </p:nvSpPr>
          <p:spPr>
            <a:xfrm>
              <a:off x="710674" y="1373373"/>
              <a:ext cx="2079000" cy="629700"/>
            </a:xfrm>
            <a:prstGeom prst="rect">
              <a:avLst/>
            </a:prstGeom>
            <a:solidFill>
              <a:srgbClr val="132D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500">
                  <a:solidFill>
                    <a:srgbClr val="01C38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</a:t>
              </a:r>
              <a:r>
                <a:rPr lang="es" sz="44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400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BÚSQUEDA</a:t>
              </a:r>
              <a:r>
                <a:rPr b="1"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DE DIRECCIONES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Google Shape;122;p19"/>
          <p:cNvGrpSpPr/>
          <p:nvPr/>
        </p:nvGrpSpPr>
        <p:grpSpPr>
          <a:xfrm>
            <a:off x="472750" y="1780362"/>
            <a:ext cx="5987477" cy="395118"/>
            <a:chOff x="710674" y="1323164"/>
            <a:chExt cx="7300911" cy="731700"/>
          </a:xfrm>
        </p:grpSpPr>
        <p:sp>
          <p:nvSpPr>
            <p:cNvPr id="123" name="Google Shape;123;p19"/>
            <p:cNvSpPr txBox="1"/>
            <p:nvPr/>
          </p:nvSpPr>
          <p:spPr>
            <a:xfrm>
              <a:off x="710674" y="1373373"/>
              <a:ext cx="2079000" cy="629700"/>
            </a:xfrm>
            <a:prstGeom prst="rect">
              <a:avLst/>
            </a:prstGeom>
            <a:solidFill>
              <a:srgbClr val="132D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500">
                  <a:solidFill>
                    <a:srgbClr val="01C38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2</a:t>
              </a:r>
              <a:r>
                <a:rPr lang="es" sz="35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3500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CÁLCULO</a:t>
              </a:r>
              <a:r>
                <a:rPr b="1"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DE RUTA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9"/>
          <p:cNvGrpSpPr/>
          <p:nvPr/>
        </p:nvGrpSpPr>
        <p:grpSpPr>
          <a:xfrm>
            <a:off x="494150" y="2235797"/>
            <a:ext cx="5965467" cy="395118"/>
            <a:chOff x="737513" y="1323164"/>
            <a:chExt cx="7274072" cy="731700"/>
          </a:xfrm>
        </p:grpSpPr>
        <p:sp>
          <p:nvSpPr>
            <p:cNvPr id="127" name="Google Shape;127;p19"/>
            <p:cNvSpPr txBox="1"/>
            <p:nvPr/>
          </p:nvSpPr>
          <p:spPr>
            <a:xfrm>
              <a:off x="737513" y="1374096"/>
              <a:ext cx="2052300" cy="629700"/>
            </a:xfrm>
            <a:prstGeom prst="rect">
              <a:avLst/>
            </a:prstGeom>
            <a:solidFill>
              <a:srgbClr val="132D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500">
                  <a:solidFill>
                    <a:srgbClr val="01C38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</a:t>
              </a:r>
              <a:r>
                <a:rPr lang="es" sz="44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400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COSTO DE LA RUTA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9"/>
          <p:cNvGrpSpPr/>
          <p:nvPr/>
        </p:nvGrpSpPr>
        <p:grpSpPr>
          <a:xfrm>
            <a:off x="472775" y="2691162"/>
            <a:ext cx="5987474" cy="395118"/>
            <a:chOff x="710678" y="1323164"/>
            <a:chExt cx="7300907" cy="731700"/>
          </a:xfrm>
        </p:grpSpPr>
        <p:sp>
          <p:nvSpPr>
            <p:cNvPr id="131" name="Google Shape;131;p19"/>
            <p:cNvSpPr txBox="1"/>
            <p:nvPr/>
          </p:nvSpPr>
          <p:spPr>
            <a:xfrm>
              <a:off x="710678" y="1373373"/>
              <a:ext cx="2079000" cy="629700"/>
            </a:xfrm>
            <a:prstGeom prst="rect">
              <a:avLst/>
            </a:prstGeom>
            <a:solidFill>
              <a:srgbClr val="132D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500">
                  <a:solidFill>
                    <a:srgbClr val="01C38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4</a:t>
              </a:r>
              <a:r>
                <a:rPr lang="es" sz="35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3500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CÁLCULO</a:t>
              </a:r>
              <a:r>
                <a:rPr b="1"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SEGÚN DIMENSIONES DEL PRODUCTO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9"/>
          <p:cNvGrpSpPr/>
          <p:nvPr/>
        </p:nvGrpSpPr>
        <p:grpSpPr>
          <a:xfrm>
            <a:off x="504525" y="3146500"/>
            <a:ext cx="5965467" cy="395140"/>
            <a:chOff x="737513" y="1323124"/>
            <a:chExt cx="7274072" cy="731741"/>
          </a:xfrm>
        </p:grpSpPr>
        <p:sp>
          <p:nvSpPr>
            <p:cNvPr id="135" name="Google Shape;135;p19"/>
            <p:cNvSpPr txBox="1"/>
            <p:nvPr/>
          </p:nvSpPr>
          <p:spPr>
            <a:xfrm>
              <a:off x="737513" y="1323124"/>
              <a:ext cx="2052300" cy="629700"/>
            </a:xfrm>
            <a:prstGeom prst="rect">
              <a:avLst/>
            </a:prstGeom>
            <a:solidFill>
              <a:srgbClr val="132D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500">
                  <a:solidFill>
                    <a:srgbClr val="01C38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</a:t>
              </a:r>
              <a:r>
                <a:rPr lang="es" sz="44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400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BÚSQUEDA DE CONDUCTOR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19"/>
          <p:cNvGrpSpPr/>
          <p:nvPr/>
        </p:nvGrpSpPr>
        <p:grpSpPr>
          <a:xfrm>
            <a:off x="483150" y="3601887"/>
            <a:ext cx="5987474" cy="395118"/>
            <a:chOff x="710678" y="1323164"/>
            <a:chExt cx="7300907" cy="731700"/>
          </a:xfrm>
        </p:grpSpPr>
        <p:sp>
          <p:nvSpPr>
            <p:cNvPr id="139" name="Google Shape;139;p19"/>
            <p:cNvSpPr txBox="1"/>
            <p:nvPr/>
          </p:nvSpPr>
          <p:spPr>
            <a:xfrm>
              <a:off x="710678" y="1373373"/>
              <a:ext cx="2079000" cy="629700"/>
            </a:xfrm>
            <a:prstGeom prst="rect">
              <a:avLst/>
            </a:prstGeom>
            <a:solidFill>
              <a:srgbClr val="132D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5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</a:t>
              </a:r>
              <a:r>
                <a:rPr lang="es" sz="3500">
                  <a:solidFill>
                    <a:srgbClr val="01C38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</a:t>
              </a:r>
              <a:r>
                <a:rPr lang="es" sz="35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3500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solidFill>
              <a:srgbClr val="01C3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CONTRATACIÓN DEL SERVICIO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METODOLOGÍA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857800" y="131637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KANBAN</a:t>
            </a:r>
            <a:endParaRPr b="1" sz="17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aphicFrame>
        <p:nvGraphicFramePr>
          <p:cNvPr id="148" name="Google Shape;148;p2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{39C53F1B-A92F-44A3-9ECE-A81B72D01DC4}</a:tableStyleId>
              </a:tblPr>
              <a:tblGrid>
                <a:gridCol w="2413000"/>
                <a:gridCol w="2413000"/>
                <a:gridCol w="2413000"/>
              </a:tblGrid>
              <a:tr h="37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PENDIENTE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EN CURSO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HECHO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  <a:tr h="200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1C3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2D46"/>
                    </a:solidFill>
                  </a:tcPr>
                </a:tc>
              </a:tr>
            </a:tbl>
          </a:graphicData>
        </a:graphic>
      </p:graphicFrame>
      <p:sp>
        <p:nvSpPr>
          <p:cNvPr id="149" name="Google Shape;149;p20"/>
          <p:cNvSpPr/>
          <p:nvPr/>
        </p:nvSpPr>
        <p:spPr>
          <a:xfrm>
            <a:off x="1132250" y="2523825"/>
            <a:ext cx="392400" cy="385200"/>
          </a:xfrm>
          <a:prstGeom prst="rect">
            <a:avLst/>
          </a:prstGeom>
          <a:solidFill>
            <a:srgbClr val="01C3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2657550" y="2523825"/>
            <a:ext cx="392400" cy="385200"/>
          </a:xfrm>
          <a:prstGeom prst="rect">
            <a:avLst/>
          </a:prstGeom>
          <a:solidFill>
            <a:srgbClr val="01C3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3657925" y="2523825"/>
            <a:ext cx="392400" cy="385200"/>
          </a:xfrm>
          <a:prstGeom prst="rect">
            <a:avLst/>
          </a:prstGeom>
          <a:solidFill>
            <a:srgbClr val="01C3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4375800" y="2523825"/>
            <a:ext cx="392400" cy="3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6094050" y="2523825"/>
            <a:ext cx="392400" cy="385200"/>
          </a:xfrm>
          <a:prstGeom prst="rect">
            <a:avLst/>
          </a:prstGeom>
          <a:solidFill>
            <a:srgbClr val="01C3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132250" y="3242875"/>
            <a:ext cx="392400" cy="385200"/>
          </a:xfrm>
          <a:prstGeom prst="rect">
            <a:avLst/>
          </a:prstGeom>
          <a:solidFill>
            <a:srgbClr val="01C3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1894900" y="3242875"/>
            <a:ext cx="392400" cy="3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6094050" y="3111950"/>
            <a:ext cx="392400" cy="385200"/>
          </a:xfrm>
          <a:prstGeom prst="rect">
            <a:avLst/>
          </a:prstGeom>
          <a:solidFill>
            <a:srgbClr val="01C3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6856700" y="3111950"/>
            <a:ext cx="392400" cy="385200"/>
          </a:xfrm>
          <a:prstGeom prst="rect">
            <a:avLst/>
          </a:prstGeom>
          <a:solidFill>
            <a:srgbClr val="01C3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7619350" y="3111950"/>
            <a:ext cx="392400" cy="3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07</a:t>
            </a:r>
            <a:r>
              <a:rPr b="1" lang="es">
                <a:solidFill>
                  <a:srgbClr val="01C380"/>
                </a:solidFill>
                <a:latin typeface="Roboto"/>
                <a:ea typeface="Roboto"/>
                <a:cs typeface="Roboto"/>
                <a:sym typeface="Roboto"/>
              </a:rPr>
              <a:t> REQUISITOS FUTUROS</a:t>
            </a:r>
            <a:endParaRPr b="1">
              <a:solidFill>
                <a:srgbClr val="01C3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757463" y="1180788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APLICACIÓN</a:t>
            </a:r>
            <a:r>
              <a:rPr b="1" lang="es" sz="1600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CONDUCTOR COMPLETA</a:t>
            </a:r>
            <a:endParaRPr b="1" sz="1600">
              <a:solidFill>
                <a:srgbClr val="01C38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4806863" y="1180788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INTELIGENCIA ARTIFICIAL CAMARA</a:t>
            </a:r>
            <a:endParaRPr b="1" sz="1600">
              <a:solidFill>
                <a:srgbClr val="01C38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757463" y="3100350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SEGUIMIENTO TIEMPO REAL</a:t>
            </a:r>
            <a:endParaRPr b="1" sz="1600">
              <a:solidFill>
                <a:srgbClr val="01C38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488" y="3703636"/>
            <a:ext cx="772275" cy="7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200" y="1550750"/>
            <a:ext cx="1017125" cy="9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199" y="1511261"/>
            <a:ext cx="1017125" cy="10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5005613" y="2983800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MÉTODO</a:t>
            </a:r>
            <a:r>
              <a:rPr b="1" lang="es" sz="1600">
                <a:solidFill>
                  <a:srgbClr val="01C38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PAGO </a:t>
            </a:r>
            <a:endParaRPr b="1" sz="1600">
              <a:solidFill>
                <a:srgbClr val="01C38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2775" y="3369000"/>
            <a:ext cx="1017125" cy="10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