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2dbec604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2dbec604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dbec604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dbec604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2dbec60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2dbec60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2dbec604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2dbec604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2dbec604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2dbec604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2dbec604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2dbec604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2dbec6045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2dbec604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3808" y="1128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Accidents in France 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D9D9D9"/>
                </a:solidFill>
              </a:rPr>
              <a:t>from 2005 to 2016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82440" r="0" t="0"/>
          <a:stretch/>
        </p:blipFill>
        <p:spPr>
          <a:xfrm>
            <a:off x="8313275" y="228600"/>
            <a:ext cx="602125" cy="63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1032825" y="3443675"/>
            <a:ext cx="7074000" cy="0"/>
          </a:xfrm>
          <a:prstGeom prst="straightConnector1">
            <a:avLst/>
          </a:prstGeom>
          <a:noFill/>
          <a:ln cap="flat" cmpd="sng" w="1143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1945050" y="3794975"/>
            <a:ext cx="5253900" cy="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3131275" y="4093225"/>
            <a:ext cx="2964900" cy="0"/>
          </a:xfrm>
          <a:prstGeom prst="straightConnector1">
            <a:avLst/>
          </a:prstGeom>
          <a:noFill/>
          <a:ln cap="flat" cmpd="sng" w="7620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280150" y="94225"/>
            <a:ext cx="739200" cy="668275"/>
            <a:chOff x="280150" y="94225"/>
            <a:chExt cx="739200" cy="668275"/>
          </a:xfrm>
        </p:grpSpPr>
        <p:sp>
          <p:nvSpPr>
            <p:cNvPr id="64" name="Google Shape;64;p14"/>
            <p:cNvSpPr/>
            <p:nvPr/>
          </p:nvSpPr>
          <p:spPr>
            <a:xfrm>
              <a:off x="280150" y="171200"/>
              <a:ext cx="739200" cy="5913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351C75"/>
            </a:solidFill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 txBox="1"/>
            <p:nvPr/>
          </p:nvSpPr>
          <p:spPr>
            <a:xfrm>
              <a:off x="510250" y="94225"/>
              <a:ext cx="3192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I</a:t>
              </a:r>
              <a:endParaRPr sz="24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700" y="18025"/>
            <a:ext cx="3134774" cy="20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163" y="72733"/>
            <a:ext cx="3134774" cy="2089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625" y="2082075"/>
            <a:ext cx="7717473" cy="289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6">
            <a:alphaModFix/>
          </a:blip>
          <a:srcRect b="0" l="82440" r="0" t="0"/>
          <a:stretch/>
        </p:blipFill>
        <p:spPr>
          <a:xfrm>
            <a:off x="8313275" y="228600"/>
            <a:ext cx="60212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280150" y="94225"/>
            <a:ext cx="739200" cy="668275"/>
            <a:chOff x="280150" y="94225"/>
            <a:chExt cx="739200" cy="668275"/>
          </a:xfrm>
        </p:grpSpPr>
        <p:sp>
          <p:nvSpPr>
            <p:cNvPr id="75" name="Google Shape;75;p15"/>
            <p:cNvSpPr/>
            <p:nvPr/>
          </p:nvSpPr>
          <p:spPr>
            <a:xfrm>
              <a:off x="280150" y="171200"/>
              <a:ext cx="739200" cy="5913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351C75"/>
            </a:solidFill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510250" y="94225"/>
              <a:ext cx="3192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I</a:t>
              </a:r>
              <a:endParaRPr sz="24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82440" r="0" t="0"/>
          <a:stretch/>
        </p:blipFill>
        <p:spPr>
          <a:xfrm>
            <a:off x="8313275" y="228600"/>
            <a:ext cx="6021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8350"/>
            <a:ext cx="8839199" cy="34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280150" y="94225"/>
            <a:ext cx="739200" cy="668275"/>
            <a:chOff x="280150" y="94225"/>
            <a:chExt cx="739200" cy="668275"/>
          </a:xfrm>
        </p:grpSpPr>
        <p:sp>
          <p:nvSpPr>
            <p:cNvPr id="84" name="Google Shape;84;p16"/>
            <p:cNvSpPr/>
            <p:nvPr/>
          </p:nvSpPr>
          <p:spPr>
            <a:xfrm>
              <a:off x="280150" y="171200"/>
              <a:ext cx="739200" cy="5913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351C75"/>
            </a:solidFill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401800" y="94225"/>
              <a:ext cx="4959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ru" sz="24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II</a:t>
              </a:r>
              <a:endParaRPr sz="24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82440" r="0" t="0"/>
          <a:stretch/>
        </p:blipFill>
        <p:spPr>
          <a:xfrm>
            <a:off x="8313275" y="228600"/>
            <a:ext cx="6021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22750" y="4810725"/>
            <a:ext cx="2403600" cy="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/>
              <a:t>https://rg.ru/amp/2008/07/21/dtp-zarubezh.htm</a:t>
            </a:r>
            <a:r>
              <a:rPr lang="ru" sz="800"/>
              <a:t>l</a:t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175" y="2035600"/>
            <a:ext cx="1853362" cy="28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38673" l="29617" r="29804" t="38469"/>
          <a:stretch/>
        </p:blipFill>
        <p:spPr>
          <a:xfrm>
            <a:off x="298475" y="1021725"/>
            <a:ext cx="1704750" cy="531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6"/>
          <p:cNvGrpSpPr/>
          <p:nvPr/>
        </p:nvGrpSpPr>
        <p:grpSpPr>
          <a:xfrm>
            <a:off x="2392186" y="1021680"/>
            <a:ext cx="1275938" cy="2480754"/>
            <a:chOff x="2583794" y="1266491"/>
            <a:chExt cx="2174400" cy="3443100"/>
          </a:xfrm>
        </p:grpSpPr>
        <p:sp>
          <p:nvSpPr>
            <p:cNvPr id="91" name="Google Shape;91;p16"/>
            <p:cNvSpPr/>
            <p:nvPr/>
          </p:nvSpPr>
          <p:spPr>
            <a:xfrm rot="5400000">
              <a:off x="1949444" y="1900841"/>
              <a:ext cx="3443100" cy="2174400"/>
            </a:xfrm>
            <a:prstGeom prst="wedgeRectCallout">
              <a:avLst>
                <a:gd fmla="val -20833" name="adj1"/>
                <a:gd fmla="val 62500" name="adj2"/>
              </a:avLst>
            </a:prstGeom>
            <a:noFill/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2675375" y="1371225"/>
              <a:ext cx="2034600" cy="3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ru" sz="1200">
                  <a:solidFill>
                    <a:schemeClr val="lt2"/>
                  </a:solidFill>
                </a:rPr>
                <a:t>“в 2002 году президент Жак Ширак заявил, что одним из приоритетов его второго срока будет дорожная безопасность”</a:t>
              </a:r>
              <a:endParaRPr sz="1200"/>
            </a:p>
          </p:txBody>
        </p:sp>
      </p:grpSp>
      <p:sp>
        <p:nvSpPr>
          <p:cNvPr id="93" name="Google Shape;93;p16"/>
          <p:cNvSpPr/>
          <p:nvPr/>
        </p:nvSpPr>
        <p:spPr>
          <a:xfrm>
            <a:off x="4046600" y="2190975"/>
            <a:ext cx="4842300" cy="24480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CCCCCC"/>
                </a:solidFill>
              </a:rPr>
              <a:t>Реформа регулирования штрафов за нарушение ПДД привела к снижению аварий с 2005 по 2008 год</a:t>
            </a:r>
            <a:endParaRPr sz="2800">
              <a:solidFill>
                <a:srgbClr val="CCCCCC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648200" y="1121200"/>
            <a:ext cx="35025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lt2"/>
                </a:solidFill>
              </a:rPr>
              <a:t>Соответственно, можно выдвинуть следующую гипотезу: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280150" y="94225"/>
            <a:ext cx="739200" cy="668275"/>
            <a:chOff x="280150" y="94225"/>
            <a:chExt cx="739200" cy="668275"/>
          </a:xfrm>
        </p:grpSpPr>
        <p:sp>
          <p:nvSpPr>
            <p:cNvPr id="100" name="Google Shape;100;p17"/>
            <p:cNvSpPr/>
            <p:nvPr/>
          </p:nvSpPr>
          <p:spPr>
            <a:xfrm>
              <a:off x="280150" y="171200"/>
              <a:ext cx="739200" cy="5913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351C75"/>
            </a:solidFill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370300" y="94225"/>
              <a:ext cx="5589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 III</a:t>
              </a:r>
              <a:endParaRPr sz="24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82440" r="0" t="0"/>
          <a:stretch/>
        </p:blipFill>
        <p:spPr>
          <a:xfrm>
            <a:off x="8313275" y="228600"/>
            <a:ext cx="6021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00" y="1796000"/>
            <a:ext cx="3542026" cy="221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7"/>
          <p:cNvGrpSpPr/>
          <p:nvPr/>
        </p:nvGrpSpPr>
        <p:grpSpPr>
          <a:xfrm>
            <a:off x="3989881" y="914336"/>
            <a:ext cx="1228800" cy="3886800"/>
            <a:chOff x="4142281" y="609536"/>
            <a:chExt cx="1228800" cy="3886800"/>
          </a:xfrm>
        </p:grpSpPr>
        <p:sp>
          <p:nvSpPr>
            <p:cNvPr id="105" name="Google Shape;105;p17"/>
            <p:cNvSpPr/>
            <p:nvPr/>
          </p:nvSpPr>
          <p:spPr>
            <a:xfrm rot="2518403">
              <a:off x="4294649" y="814556"/>
              <a:ext cx="924063" cy="809760"/>
            </a:xfrm>
            <a:prstGeom prst="bentArrow">
              <a:avLst>
                <a:gd fmla="val 14659" name="adj1"/>
                <a:gd fmla="val 16958" name="adj2"/>
                <a:gd fmla="val 25000" name="adj3"/>
                <a:gd fmla="val 73632" name="adj4"/>
              </a:avLst>
            </a:prstGeom>
            <a:solidFill>
              <a:srgbClr val="674EA7"/>
            </a:solidFill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 flipH="1" rot="8281597">
              <a:off x="4294649" y="3481556"/>
              <a:ext cx="924063" cy="809760"/>
            </a:xfrm>
            <a:prstGeom prst="bentArrow">
              <a:avLst>
                <a:gd fmla="val 14659" name="adj1"/>
                <a:gd fmla="val 16958" name="adj2"/>
                <a:gd fmla="val 25000" name="adj3"/>
                <a:gd fmla="val 73632" name="adj4"/>
              </a:avLst>
            </a:prstGeom>
            <a:solidFill>
              <a:srgbClr val="674EA7"/>
            </a:solidFill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171675" y="1967925"/>
              <a:ext cx="1170000" cy="1170000"/>
            </a:xfrm>
            <a:prstGeom prst="ellipse">
              <a:avLst/>
            </a:prstGeom>
            <a:solidFill>
              <a:srgbClr val="351C75"/>
            </a:solidFill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CCCCC"/>
                </a:solidFill>
              </a:endParaRPr>
            </a:p>
          </p:txBody>
        </p:sp>
      </p:grpSp>
      <p:sp>
        <p:nvSpPr>
          <p:cNvPr id="108" name="Google Shape;108;p17"/>
          <p:cNvSpPr/>
          <p:nvPr/>
        </p:nvSpPr>
        <p:spPr>
          <a:xfrm>
            <a:off x="4161714" y="2586609"/>
            <a:ext cx="885126" cy="5422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D9D2E9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51C75"/>
                </a:solidFill>
                <a:latin typeface="Arial"/>
              </a:rPr>
              <a:t>BS</a:t>
            </a: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4881" y="942975"/>
            <a:ext cx="3468119" cy="3901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280150" y="94225"/>
            <a:ext cx="739200" cy="668275"/>
            <a:chOff x="280150" y="94225"/>
            <a:chExt cx="739200" cy="668275"/>
          </a:xfrm>
        </p:grpSpPr>
        <p:sp>
          <p:nvSpPr>
            <p:cNvPr id="115" name="Google Shape;115;p18"/>
            <p:cNvSpPr/>
            <p:nvPr/>
          </p:nvSpPr>
          <p:spPr>
            <a:xfrm>
              <a:off x="280150" y="171200"/>
              <a:ext cx="739200" cy="5913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351C75"/>
            </a:solidFill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370300" y="94225"/>
              <a:ext cx="5589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 III</a:t>
              </a:r>
              <a:endParaRPr sz="24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82440" r="0" t="0"/>
          <a:stretch/>
        </p:blipFill>
        <p:spPr>
          <a:xfrm>
            <a:off x="8313275" y="228600"/>
            <a:ext cx="6021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750" y="1073275"/>
            <a:ext cx="2622249" cy="358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2915125" y="2272950"/>
            <a:ext cx="1811400" cy="4512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CCCC"/>
                </a:solidFill>
              </a:rPr>
              <a:t>Тест на равенство </a:t>
            </a:r>
            <a:endParaRPr sz="11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CCCC"/>
                </a:solidFill>
              </a:rPr>
              <a:t>дисперсий</a:t>
            </a:r>
            <a:endParaRPr sz="1100">
              <a:solidFill>
                <a:srgbClr val="CCCCCC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9599" y="1513250"/>
            <a:ext cx="4972050" cy="533400"/>
          </a:xfrm>
          <a:prstGeom prst="rect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8"/>
          <p:cNvSpPr/>
          <p:nvPr/>
        </p:nvSpPr>
        <p:spPr>
          <a:xfrm>
            <a:off x="2866950" y="900075"/>
            <a:ext cx="1811400" cy="4512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CCCC"/>
                </a:solidFill>
              </a:rPr>
              <a:t>Тест на нормальность</a:t>
            </a:r>
            <a:endParaRPr sz="1100">
              <a:solidFill>
                <a:srgbClr val="CCCCCC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9599" y="2876550"/>
            <a:ext cx="5629275" cy="295275"/>
          </a:xfrm>
          <a:prstGeom prst="rect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8"/>
          <p:cNvSpPr/>
          <p:nvPr/>
        </p:nvSpPr>
        <p:spPr>
          <a:xfrm>
            <a:off x="2915125" y="3523875"/>
            <a:ext cx="1811400" cy="4512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CCCCCC"/>
                </a:solidFill>
              </a:rPr>
              <a:t>Проверка стат значимости</a:t>
            </a:r>
            <a:endParaRPr sz="1100">
              <a:solidFill>
                <a:srgbClr val="CCCCCC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9600" y="4128300"/>
            <a:ext cx="4000500" cy="314325"/>
          </a:xfrm>
          <a:prstGeom prst="rect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59600" y="4550400"/>
            <a:ext cx="4267200" cy="295275"/>
          </a:xfrm>
          <a:prstGeom prst="rect">
            <a:avLst/>
          </a:prstGeom>
          <a:noFill/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9"/>
          <p:cNvGrpSpPr/>
          <p:nvPr/>
        </p:nvGrpSpPr>
        <p:grpSpPr>
          <a:xfrm>
            <a:off x="280150" y="94225"/>
            <a:ext cx="739200" cy="668275"/>
            <a:chOff x="280150" y="94225"/>
            <a:chExt cx="739200" cy="668275"/>
          </a:xfrm>
        </p:grpSpPr>
        <p:sp>
          <p:nvSpPr>
            <p:cNvPr id="131" name="Google Shape;131;p19"/>
            <p:cNvSpPr/>
            <p:nvPr/>
          </p:nvSpPr>
          <p:spPr>
            <a:xfrm>
              <a:off x="280150" y="171200"/>
              <a:ext cx="739200" cy="5913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351C75"/>
            </a:solidFill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 txBox="1"/>
            <p:nvPr/>
          </p:nvSpPr>
          <p:spPr>
            <a:xfrm>
              <a:off x="370300" y="94225"/>
              <a:ext cx="5589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 IV</a:t>
              </a:r>
              <a:endParaRPr sz="24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82440" r="0" t="0"/>
          <a:stretch/>
        </p:blipFill>
        <p:spPr>
          <a:xfrm>
            <a:off x="8313275" y="228600"/>
            <a:ext cx="6021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280150" y="967600"/>
            <a:ext cx="51399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80150" y="1035825"/>
            <a:ext cx="4836600" cy="17934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Таким образом, выдвинутая гипотеза подтверждена. Процедура ужесточения наказаний за нарушения ПДД повлияла на число аварий.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lt2"/>
                </a:solidFill>
              </a:rPr>
              <a:t>Относительное уменьшение числа аварий в 2008 году к 2005 составило 8.8%</a:t>
            </a:r>
            <a:endParaRPr sz="21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0"/>
          <p:cNvGrpSpPr/>
          <p:nvPr/>
        </p:nvGrpSpPr>
        <p:grpSpPr>
          <a:xfrm>
            <a:off x="280150" y="94225"/>
            <a:ext cx="739200" cy="668275"/>
            <a:chOff x="280150" y="94225"/>
            <a:chExt cx="739200" cy="668275"/>
          </a:xfrm>
        </p:grpSpPr>
        <p:sp>
          <p:nvSpPr>
            <p:cNvPr id="141" name="Google Shape;141;p20"/>
            <p:cNvSpPr/>
            <p:nvPr/>
          </p:nvSpPr>
          <p:spPr>
            <a:xfrm>
              <a:off x="280150" y="171200"/>
              <a:ext cx="739200" cy="591300"/>
            </a:xfrm>
            <a:prstGeom prst="down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rgbClr val="351C75"/>
            </a:solidFill>
            <a:ln cap="flat" cmpd="sng" w="9525">
              <a:solidFill>
                <a:srgbClr val="8E7C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 txBox="1"/>
            <p:nvPr/>
          </p:nvSpPr>
          <p:spPr>
            <a:xfrm>
              <a:off x="370300" y="94225"/>
              <a:ext cx="5589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400">
                  <a:solidFill>
                    <a:srgbClr val="B7B7B7"/>
                  </a:solidFill>
                  <a:latin typeface="Lato"/>
                  <a:ea typeface="Lato"/>
                  <a:cs typeface="Lato"/>
                  <a:sym typeface="Lato"/>
                </a:rPr>
                <a:t> IV</a:t>
              </a:r>
              <a:endParaRPr sz="24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82440" r="0" t="0"/>
          <a:stretch/>
        </p:blipFill>
        <p:spPr>
          <a:xfrm>
            <a:off x="8313275" y="228600"/>
            <a:ext cx="60212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280150" y="1008675"/>
            <a:ext cx="4836600" cy="17934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Таким образом, выдвинутая гипотеза подтверждена. Процедура ужесточения наказаний за нарушения ПДД повлияла на число аварий. 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lt2"/>
                </a:solidFill>
              </a:rPr>
              <a:t>Относительное уменьшение числа аварий в 2008 году к 2005 составило 8.8%</a:t>
            </a:r>
            <a:endParaRPr sz="2100">
              <a:solidFill>
                <a:srgbClr val="CCCCCC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4932" l="4111" r="2018" t="1644"/>
          <a:stretch/>
        </p:blipFill>
        <p:spPr>
          <a:xfrm>
            <a:off x="5134650" y="2802075"/>
            <a:ext cx="3780749" cy="211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450" y="3207850"/>
            <a:ext cx="2847975" cy="1485900"/>
          </a:xfrm>
          <a:prstGeom prst="rect">
            <a:avLst/>
          </a:prstGeom>
          <a:noFill/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