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webextensions/taskpanes.xml" ContentType="application/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7.jpeg" ContentType="image/jpeg"/>
  <Override PartName="/ppt/media/image11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11/relationships/webextensiontaskpanes" Target="ppt/webextensions/taskpanes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</a:t>
            </a:r>
            <a:r>
              <a:rPr b="0" lang="es-AR" sz="4400" spc="-1" strike="noStrike">
                <a:latin typeface="Arial"/>
              </a:rPr>
              <a:t>para </a:t>
            </a:r>
            <a:r>
              <a:rPr b="0" lang="es-AR" sz="4400" spc="-1" strike="noStrike">
                <a:latin typeface="Arial"/>
              </a:rPr>
              <a:t>despl</a:t>
            </a:r>
            <a:r>
              <a:rPr b="0" lang="es-AR" sz="4400" spc="-1" strike="noStrike">
                <a:latin typeface="Arial"/>
              </a:rPr>
              <a:t>azar </a:t>
            </a:r>
            <a:r>
              <a:rPr b="0" lang="es-AR" sz="4400" spc="-1" strike="noStrike">
                <a:latin typeface="Arial"/>
              </a:rPr>
              <a:t>la </a:t>
            </a:r>
            <a:r>
              <a:rPr b="0" lang="es-AR" sz="4400" spc="-1" strike="noStrike">
                <a:latin typeface="Arial"/>
              </a:rPr>
              <a:t>diapo</a:t>
            </a:r>
            <a:r>
              <a:rPr b="0" lang="es-AR" sz="4400" spc="-1" strike="noStrike">
                <a:latin typeface="Arial"/>
              </a:rPr>
              <a:t>sitiva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AR" sz="2000" spc="-1" strike="noStrike">
                <a:latin typeface="Arial"/>
              </a:rPr>
              <a:t>Pulse para editar el formato de las notas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AR" sz="1400" spc="-1" strike="noStrike">
                <a:latin typeface="Times New Roman"/>
              </a:rPr>
              <a:t>&lt;cabecera&gt;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05F0E8E-8CBC-4118-A3B4-330ECF1F3FFA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s-A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B14286-6C31-40C7-88CF-AADF15E3DC0F}" type="slidenum">
              <a:rPr b="0" lang="es-AR" sz="1200" spc="-1" strike="noStrike">
                <a:latin typeface="Times New Roman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s-A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A44C80-07B9-4011-A03C-6AEC79DCC1E2}" type="slidenum">
              <a:rPr b="0" lang="es-AR" sz="1200" spc="-1" strike="noStrike">
                <a:latin typeface="Times New Roman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s-A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0A9B69-99FA-477A-A52C-62B2927757E7}" type="slidenum">
              <a:rPr b="0" lang="es-AR" sz="1200" spc="-1" strike="noStrike">
                <a:latin typeface="Times New Roman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s-AR" sz="20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s-AR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E937B1-4AD4-4BE6-BA1D-61C5534F0D36}" type="slidenum">
              <a:rPr b="0" lang="es-AR" sz="1200" spc="-1" strike="noStrike">
                <a:latin typeface="Times New Roman"/>
              </a:rPr>
              <a:t>&lt;número&gt;</a:t>
            </a:fld>
            <a:endParaRPr b="0" lang="es-A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l"/>
          <p:cNvSpPr/>
          <p:nvPr/>
        </p:nvSpPr>
        <p:spPr>
          <a:xfrm>
            <a:off x="0" y="6561000"/>
            <a:ext cx="12189960" cy="1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AR" sz="700" spc="-1" strike="noStrike">
                <a:solidFill>
                  <a:srgbClr val="999999"/>
                </a:solidFill>
                <a:latin typeface="century gothic"/>
                <a:ea typeface="DejaVu Sans"/>
              </a:rPr>
              <a:t>Public</a:t>
            </a:r>
            <a:endParaRPr b="0" lang="es-AR" sz="7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</a:t>
            </a:r>
            <a:r>
              <a:rPr b="0" lang="es-AR" sz="4400" spc="-1" strike="noStrike">
                <a:latin typeface="Arial"/>
              </a:rPr>
              <a:t>para </a:t>
            </a:r>
            <a:r>
              <a:rPr b="0" lang="es-AR" sz="4400" spc="-1" strike="noStrike">
                <a:latin typeface="Arial"/>
              </a:rPr>
              <a:t>editar </a:t>
            </a:r>
            <a:r>
              <a:rPr b="0" lang="es-AR" sz="4400" spc="-1" strike="noStrike">
                <a:latin typeface="Arial"/>
              </a:rPr>
              <a:t>el </a:t>
            </a:r>
            <a:r>
              <a:rPr b="0" lang="es-AR" sz="4400" spc="-1" strike="noStrike">
                <a:latin typeface="Arial"/>
              </a:rPr>
              <a:t>form</a:t>
            </a:r>
            <a:r>
              <a:rPr b="0" lang="es-AR" sz="4400" spc="-1" strike="noStrike">
                <a:latin typeface="Arial"/>
              </a:rPr>
              <a:t>ato </a:t>
            </a:r>
            <a:r>
              <a:rPr b="0" lang="es-AR" sz="4400" spc="-1" strike="noStrike">
                <a:latin typeface="Arial"/>
              </a:rPr>
              <a:t>del </a:t>
            </a:r>
            <a:r>
              <a:rPr b="0" lang="es-AR" sz="4400" spc="-1" strike="noStrike">
                <a:latin typeface="Arial"/>
              </a:rPr>
              <a:t>texto </a:t>
            </a:r>
            <a:r>
              <a:rPr b="0" lang="es-AR" sz="4400" spc="-1" strike="noStrike">
                <a:latin typeface="Arial"/>
              </a:rPr>
              <a:t>de </a:t>
            </a:r>
            <a:r>
              <a:rPr b="0" lang="es-AR" sz="4400" spc="-1" strike="noStrike">
                <a:latin typeface="Arial"/>
              </a:rPr>
              <a:t>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"/>
          <p:cNvSpPr/>
          <p:nvPr/>
        </p:nvSpPr>
        <p:spPr>
          <a:xfrm>
            <a:off x="0" y="6561000"/>
            <a:ext cx="12189960" cy="1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AR" sz="700" spc="-1" strike="noStrike">
                <a:solidFill>
                  <a:srgbClr val="999999"/>
                </a:solidFill>
                <a:latin typeface="century gothic"/>
                <a:ea typeface="DejaVu Sans"/>
              </a:rPr>
              <a:t>Public</a:t>
            </a:r>
            <a:endParaRPr b="0" lang="es-AR" sz="700" spc="-1" strike="noStrike"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</a:t>
            </a:r>
            <a:r>
              <a:rPr b="0" lang="es-AR" sz="4400" spc="-1" strike="noStrike">
                <a:latin typeface="Arial"/>
              </a:rPr>
              <a:t>para </a:t>
            </a:r>
            <a:r>
              <a:rPr b="0" lang="es-AR" sz="4400" spc="-1" strike="noStrike">
                <a:latin typeface="Arial"/>
              </a:rPr>
              <a:t>editar </a:t>
            </a:r>
            <a:r>
              <a:rPr b="0" lang="es-AR" sz="4400" spc="-1" strike="noStrike">
                <a:latin typeface="Arial"/>
              </a:rPr>
              <a:t>el </a:t>
            </a:r>
            <a:r>
              <a:rPr b="0" lang="es-AR" sz="4400" spc="-1" strike="noStrike">
                <a:latin typeface="Arial"/>
              </a:rPr>
              <a:t>form</a:t>
            </a:r>
            <a:r>
              <a:rPr b="0" lang="es-AR" sz="4400" spc="-1" strike="noStrike">
                <a:latin typeface="Arial"/>
              </a:rPr>
              <a:t>ato </a:t>
            </a:r>
            <a:r>
              <a:rPr b="0" lang="es-AR" sz="4400" spc="-1" strike="noStrike">
                <a:latin typeface="Arial"/>
              </a:rPr>
              <a:t>del </a:t>
            </a:r>
            <a:r>
              <a:rPr b="0" lang="es-AR" sz="4400" spc="-1" strike="noStrike">
                <a:latin typeface="Arial"/>
              </a:rPr>
              <a:t>texto </a:t>
            </a:r>
            <a:r>
              <a:rPr b="0" lang="es-AR" sz="4400" spc="-1" strike="noStrike">
                <a:latin typeface="Arial"/>
              </a:rPr>
              <a:t>de </a:t>
            </a:r>
            <a:r>
              <a:rPr b="0" lang="es-AR" sz="4400" spc="-1" strike="noStrike">
                <a:latin typeface="Arial"/>
              </a:rPr>
              <a:t>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www.linkedin.com/in/andresramos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dl.pstmn.io/download/latest/win64" TargetMode="External"/><Relationship Id="rId2" Type="http://schemas.openxmlformats.org/officeDocument/2006/relationships/hyperlink" Target="https://mariadb.org/download/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apache.osuosl.org/maven/maven-3/3.8.2/binaries/apache-maven-3.8.2-bin.zip" TargetMode="External"/><Relationship Id="rId2" Type="http://schemas.openxmlformats.org/officeDocument/2006/relationships/hyperlink" Target="https://www.soapui.org/downloads/soapui/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3"/>
          <p:cNvSpPr/>
          <p:nvPr/>
        </p:nvSpPr>
        <p:spPr>
          <a:xfrm>
            <a:off x="8640000" y="67680"/>
            <a:ext cx="293400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8000" spc="-1" strike="noStrike">
                <a:solidFill>
                  <a:srgbClr val="c9211e"/>
                </a:solidFill>
                <a:latin typeface="Calibri"/>
                <a:ea typeface="DejaVu Sans"/>
              </a:rPr>
              <a:t>JAVA</a:t>
            </a:r>
            <a:endParaRPr b="0" lang="es-AR" sz="8000" spc="-1" strike="noStrike">
              <a:latin typeface="Arial"/>
            </a:endParaRPr>
          </a:p>
        </p:txBody>
      </p:sp>
      <p:pic>
        <p:nvPicPr>
          <p:cNvPr id="85" name="Graphic 2" descr=""/>
          <p:cNvPicPr/>
          <p:nvPr/>
        </p:nvPicPr>
        <p:blipFill>
          <a:blip r:embed="rId1"/>
          <a:stretch/>
        </p:blipFill>
        <p:spPr>
          <a:xfrm>
            <a:off x="2094120" y="1605240"/>
            <a:ext cx="2751480" cy="49564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6" name="Table 7"/>
          <p:cNvGraphicFramePr/>
          <p:nvPr/>
        </p:nvGraphicFramePr>
        <p:xfrm>
          <a:off x="5116680" y="3082320"/>
          <a:ext cx="6913800" cy="2259720"/>
        </p:xfrm>
        <a:graphic>
          <a:graphicData uri="http://schemas.openxmlformats.org/drawingml/2006/table">
            <a:tbl>
              <a:tblPr/>
              <a:tblGrid>
                <a:gridCol w="968760"/>
                <a:gridCol w="5945400"/>
              </a:tblGrid>
              <a:tr h="753120">
                <a:tc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b="0" lang="es-AR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Ing. Andrés Alberto Ramos</a:t>
                      </a:r>
                      <a:endParaRPr b="0" lang="es-AR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753120">
                <a:tc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b="0" lang="es-AR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andres.alberto.ramos@gmail.com</a:t>
                      </a:r>
                      <a:endParaRPr b="0" lang="es-AR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753840">
                <a:tc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b="0" lang="es-AR" sz="20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2"/>
                        </a:rPr>
                        <a:t>https://www.linkedin.com/in/andresramos/</a:t>
                      </a:r>
                      <a:endParaRPr b="0" lang="es-A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87" name="Graphic 8"/>
          <p:cNvGrpSpPr/>
          <p:nvPr/>
        </p:nvGrpSpPr>
        <p:grpSpPr>
          <a:xfrm>
            <a:off x="5468400" y="3827160"/>
            <a:ext cx="539640" cy="615240"/>
            <a:chOff x="5468400" y="3827160"/>
            <a:chExt cx="539640" cy="615240"/>
          </a:xfrm>
        </p:grpSpPr>
        <p:sp>
          <p:nvSpPr>
            <p:cNvPr id="88" name="Freeform: Shape 10"/>
            <p:cNvSpPr/>
            <p:nvPr/>
          </p:nvSpPr>
          <p:spPr>
            <a:xfrm>
              <a:off x="5468400" y="3827160"/>
              <a:ext cx="539640" cy="615240"/>
            </a:xfrm>
            <a:custGeom>
              <a:avLst/>
              <a:gdLst/>
              <a:ahLst/>
              <a:rect l="l" t="t" r="r" b="b"/>
              <a:pathLst>
                <a:path w="762000" h="838200">
                  <a:moveTo>
                    <a:pt x="704850" y="758190"/>
                  </a:moveTo>
                  <a:lnTo>
                    <a:pt x="514350" y="577215"/>
                  </a:lnTo>
                  <a:lnTo>
                    <a:pt x="704850" y="396240"/>
                  </a:lnTo>
                  <a:lnTo>
                    <a:pt x="704850" y="758190"/>
                  </a:lnTo>
                  <a:close/>
                  <a:moveTo>
                    <a:pt x="87630" y="781050"/>
                  </a:moveTo>
                  <a:lnTo>
                    <a:pt x="276225" y="602933"/>
                  </a:lnTo>
                  <a:lnTo>
                    <a:pt x="289560" y="590550"/>
                  </a:lnTo>
                  <a:cubicBezTo>
                    <a:pt x="340995" y="541973"/>
                    <a:pt x="421958" y="541973"/>
                    <a:pt x="473393" y="590550"/>
                  </a:cubicBezTo>
                  <a:lnTo>
                    <a:pt x="486728" y="602933"/>
                  </a:lnTo>
                  <a:lnTo>
                    <a:pt x="674370" y="781050"/>
                  </a:lnTo>
                  <a:lnTo>
                    <a:pt x="87630" y="781050"/>
                  </a:lnTo>
                  <a:close/>
                  <a:moveTo>
                    <a:pt x="57150" y="395288"/>
                  </a:moveTo>
                  <a:lnTo>
                    <a:pt x="247650" y="576263"/>
                  </a:lnTo>
                  <a:lnTo>
                    <a:pt x="57150" y="757238"/>
                  </a:lnTo>
                  <a:lnTo>
                    <a:pt x="57150" y="395288"/>
                  </a:lnTo>
                  <a:close/>
                  <a:moveTo>
                    <a:pt x="190500" y="152400"/>
                  </a:moveTo>
                  <a:lnTo>
                    <a:pt x="571500" y="152400"/>
                  </a:lnTo>
                  <a:lnTo>
                    <a:pt x="571500" y="469583"/>
                  </a:lnTo>
                  <a:lnTo>
                    <a:pt x="485775" y="551498"/>
                  </a:lnTo>
                  <a:cubicBezTo>
                    <a:pt x="423863" y="503873"/>
                    <a:pt x="338138" y="503873"/>
                    <a:pt x="276225" y="551498"/>
                  </a:cubicBezTo>
                  <a:lnTo>
                    <a:pt x="190500" y="469583"/>
                  </a:lnTo>
                  <a:lnTo>
                    <a:pt x="190500" y="152400"/>
                  </a:lnTo>
                  <a:close/>
                  <a:moveTo>
                    <a:pt x="628650" y="178118"/>
                  </a:moveTo>
                  <a:lnTo>
                    <a:pt x="628650" y="95250"/>
                  </a:lnTo>
                  <a:lnTo>
                    <a:pt x="495300" y="95250"/>
                  </a:lnTo>
                  <a:lnTo>
                    <a:pt x="381000" y="0"/>
                  </a:lnTo>
                  <a:lnTo>
                    <a:pt x="266700" y="95250"/>
                  </a:lnTo>
                  <a:lnTo>
                    <a:pt x="133350" y="95250"/>
                  </a:lnTo>
                  <a:lnTo>
                    <a:pt x="133350" y="179070"/>
                  </a:lnTo>
                  <a:lnTo>
                    <a:pt x="0" y="305753"/>
                  </a:lnTo>
                  <a:lnTo>
                    <a:pt x="0" y="838200"/>
                  </a:lnTo>
                  <a:lnTo>
                    <a:pt x="762000" y="838200"/>
                  </a:lnTo>
                  <a:lnTo>
                    <a:pt x="762000" y="305753"/>
                  </a:lnTo>
                  <a:lnTo>
                    <a:pt x="628650" y="1781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eform: Shape 11"/>
            <p:cNvSpPr/>
            <p:nvPr/>
          </p:nvSpPr>
          <p:spPr>
            <a:xfrm>
              <a:off x="5652000" y="3980160"/>
              <a:ext cx="173880" cy="181800"/>
            </a:xfrm>
            <a:custGeom>
              <a:avLst/>
              <a:gdLst/>
              <a:ahLst/>
              <a:rect l="l" t="t" r="r" b="b"/>
              <a:pathLst>
                <a:path w="247662" h="249555">
                  <a:moveTo>
                    <a:pt x="122885" y="157163"/>
                  </a:moveTo>
                  <a:cubicBezTo>
                    <a:pt x="105740" y="157163"/>
                    <a:pt x="92405" y="142875"/>
                    <a:pt x="92405" y="126682"/>
                  </a:cubicBezTo>
                  <a:cubicBezTo>
                    <a:pt x="92405" y="109538"/>
                    <a:pt x="106692" y="96203"/>
                    <a:pt x="122885" y="96203"/>
                  </a:cubicBezTo>
                  <a:cubicBezTo>
                    <a:pt x="140030" y="96203"/>
                    <a:pt x="153365" y="109538"/>
                    <a:pt x="153365" y="126682"/>
                  </a:cubicBezTo>
                  <a:cubicBezTo>
                    <a:pt x="153365" y="143828"/>
                    <a:pt x="140030" y="157163"/>
                    <a:pt x="122885" y="157163"/>
                  </a:cubicBezTo>
                  <a:close/>
                  <a:moveTo>
                    <a:pt x="122885" y="249555"/>
                  </a:moveTo>
                  <a:cubicBezTo>
                    <a:pt x="144792" y="249555"/>
                    <a:pt x="165747" y="243840"/>
                    <a:pt x="184797" y="234315"/>
                  </a:cubicBezTo>
                  <a:cubicBezTo>
                    <a:pt x="192417" y="229553"/>
                    <a:pt x="195275" y="220028"/>
                    <a:pt x="191465" y="212408"/>
                  </a:cubicBezTo>
                  <a:cubicBezTo>
                    <a:pt x="186702" y="204788"/>
                    <a:pt x="177177" y="201930"/>
                    <a:pt x="169557" y="205740"/>
                  </a:cubicBezTo>
                  <a:cubicBezTo>
                    <a:pt x="155270" y="213360"/>
                    <a:pt x="139077" y="217170"/>
                    <a:pt x="122885" y="217170"/>
                  </a:cubicBezTo>
                  <a:cubicBezTo>
                    <a:pt x="72402" y="217170"/>
                    <a:pt x="30492" y="175260"/>
                    <a:pt x="31445" y="124778"/>
                  </a:cubicBezTo>
                  <a:cubicBezTo>
                    <a:pt x="31445" y="74295"/>
                    <a:pt x="73355" y="32385"/>
                    <a:pt x="123837" y="32385"/>
                  </a:cubicBezTo>
                  <a:cubicBezTo>
                    <a:pt x="174320" y="32385"/>
                    <a:pt x="216230" y="73343"/>
                    <a:pt x="216230" y="124778"/>
                  </a:cubicBezTo>
                  <a:lnTo>
                    <a:pt x="216230" y="155258"/>
                  </a:lnTo>
                  <a:cubicBezTo>
                    <a:pt x="199085" y="155258"/>
                    <a:pt x="185750" y="141923"/>
                    <a:pt x="185750" y="124778"/>
                  </a:cubicBezTo>
                  <a:cubicBezTo>
                    <a:pt x="185750" y="94298"/>
                    <a:pt x="164795" y="68580"/>
                    <a:pt x="135267" y="62865"/>
                  </a:cubicBezTo>
                  <a:cubicBezTo>
                    <a:pt x="105740" y="57150"/>
                    <a:pt x="76212" y="73343"/>
                    <a:pt x="65735" y="100965"/>
                  </a:cubicBezTo>
                  <a:cubicBezTo>
                    <a:pt x="55257" y="128588"/>
                    <a:pt x="65735" y="160973"/>
                    <a:pt x="91452" y="176213"/>
                  </a:cubicBezTo>
                  <a:cubicBezTo>
                    <a:pt x="117170" y="191453"/>
                    <a:pt x="150507" y="186690"/>
                    <a:pt x="170510" y="163830"/>
                  </a:cubicBezTo>
                  <a:cubicBezTo>
                    <a:pt x="181940" y="177165"/>
                    <a:pt x="199085" y="184785"/>
                    <a:pt x="217182" y="184785"/>
                  </a:cubicBezTo>
                  <a:cubicBezTo>
                    <a:pt x="234327" y="184785"/>
                    <a:pt x="247662" y="171450"/>
                    <a:pt x="247662" y="154305"/>
                  </a:cubicBezTo>
                  <a:lnTo>
                    <a:pt x="247662" y="123825"/>
                  </a:lnTo>
                  <a:cubicBezTo>
                    <a:pt x="247662" y="55245"/>
                    <a:pt x="192417" y="0"/>
                    <a:pt x="123837" y="0"/>
                  </a:cubicBezTo>
                  <a:cubicBezTo>
                    <a:pt x="55257" y="0"/>
                    <a:pt x="12" y="55245"/>
                    <a:pt x="12" y="123825"/>
                  </a:cubicBezTo>
                  <a:cubicBezTo>
                    <a:pt x="-940" y="193358"/>
                    <a:pt x="54305" y="248603"/>
                    <a:pt x="122885" y="249555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0" name="Picture 13" descr="Icon&#10;&#10;Description automatically generated"/>
          <p:cNvPicPr/>
          <p:nvPr/>
        </p:nvPicPr>
        <p:blipFill>
          <a:blip r:embed="rId3"/>
          <a:stretch/>
        </p:blipFill>
        <p:spPr>
          <a:xfrm>
            <a:off x="5273280" y="4498200"/>
            <a:ext cx="912240" cy="91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3"/>
          <p:cNvSpPr/>
          <p:nvPr/>
        </p:nvSpPr>
        <p:spPr>
          <a:xfrm>
            <a:off x="9000000" y="102600"/>
            <a:ext cx="279252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8000" spc="-1" strike="noStrike">
                <a:solidFill>
                  <a:srgbClr val="c9211e"/>
                </a:solidFill>
                <a:latin typeface="Calibri"/>
                <a:ea typeface="DejaVu Sans"/>
              </a:rPr>
              <a:t>JAVA</a:t>
            </a:r>
            <a:endParaRPr b="0" lang="es-AR" sz="8000" spc="-1" strike="noStrike">
              <a:latin typeface="Arial"/>
            </a:endParaRPr>
          </a:p>
        </p:txBody>
      </p:sp>
      <p:sp>
        <p:nvSpPr>
          <p:cNvPr id="147" name="Rectangle 1"/>
          <p:cNvSpPr/>
          <p:nvPr/>
        </p:nvSpPr>
        <p:spPr>
          <a:xfrm>
            <a:off x="1914120" y="881640"/>
            <a:ext cx="5895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0000"/>
                </a:solidFill>
                <a:latin typeface="Calibri"/>
                <a:ea typeface="DejaVu Sans"/>
              </a:rPr>
              <a:t>Herramientas necesarias</a:t>
            </a:r>
            <a:endParaRPr b="0" lang="es-AR" sz="3600" spc="-1" strike="noStrike">
              <a:latin typeface="Arial"/>
            </a:endParaRPr>
          </a:p>
        </p:txBody>
      </p:sp>
      <p:graphicFrame>
        <p:nvGraphicFramePr>
          <p:cNvPr id="148" name="Table 7"/>
          <p:cNvGraphicFramePr/>
          <p:nvPr/>
        </p:nvGraphicFramePr>
        <p:xfrm>
          <a:off x="1946880" y="1962720"/>
          <a:ext cx="10021680" cy="1280520"/>
        </p:xfrm>
        <a:graphic>
          <a:graphicData uri="http://schemas.openxmlformats.org/drawingml/2006/table">
            <a:tbl>
              <a:tblPr/>
              <a:tblGrid>
                <a:gridCol w="1602360"/>
                <a:gridCol w="8419680"/>
              </a:tblGrid>
              <a:tr h="640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Web Services</a:t>
                      </a:r>
                      <a:endParaRPr b="0" lang="es-A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Tools</a:t>
                      </a:r>
                      <a:endParaRPr b="0" lang="es-A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Postman</a:t>
                      </a:r>
                      <a:endParaRPr b="0" lang="es-A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8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1"/>
                        </a:rPr>
                        <a:t>https://dl.pstmn.io/download/latest/win64</a:t>
                      </a:r>
                      <a:endParaRPr b="0" lang="es-A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0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Base de Datos</a:t>
                      </a:r>
                      <a:endParaRPr b="0" lang="es-A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MariaDB</a:t>
                      </a:r>
                      <a:endParaRPr b="0" lang="es-A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8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2"/>
                        </a:rPr>
                        <a:t>https://mariadb.org/download/</a:t>
                      </a:r>
                      <a:endParaRPr b="0" lang="es-A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s-A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Calibri"/>
                          <a:ea typeface="Noto Sans CJK SC"/>
                        </a:rPr>
                        <a:t>MongoDB</a:t>
                      </a:r>
                      <a:endParaRPr b="0" lang="es-A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8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ea typeface="Noto Sans CJK SC"/>
                        </a:rPr>
                        <a:t>https://www.mongodb.com/try/download/community</a:t>
                      </a:r>
                      <a:endParaRPr b="0" lang="es-A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s-A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3"/>
          <p:cNvSpPr/>
          <p:nvPr/>
        </p:nvSpPr>
        <p:spPr>
          <a:xfrm>
            <a:off x="8460000" y="102600"/>
            <a:ext cx="333252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8000" spc="-1" strike="noStrike">
                <a:solidFill>
                  <a:srgbClr val="c9211e"/>
                </a:solidFill>
                <a:latin typeface="Calibri"/>
                <a:ea typeface="DejaVu Sans"/>
              </a:rPr>
              <a:t>JAVA</a:t>
            </a:r>
            <a:endParaRPr b="0" lang="es-AR" sz="8000" spc="-1" strike="noStrike">
              <a:latin typeface="Arial"/>
            </a:endParaRPr>
          </a:p>
        </p:txBody>
      </p:sp>
      <p:pic>
        <p:nvPicPr>
          <p:cNvPr id="150" name="Picture 2" descr="Ico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2494800" y="1923480"/>
            <a:ext cx="4076280" cy="4467240"/>
          </a:xfrm>
          <a:prstGeom prst="rect">
            <a:avLst/>
          </a:prstGeom>
          <a:ln w="0">
            <a:noFill/>
          </a:ln>
        </p:spPr>
      </p:pic>
      <p:sp>
        <p:nvSpPr>
          <p:cNvPr id="151" name="Rectangle 1"/>
          <p:cNvSpPr/>
          <p:nvPr/>
        </p:nvSpPr>
        <p:spPr>
          <a:xfrm>
            <a:off x="6840000" y="3049560"/>
            <a:ext cx="439776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GRACIAS !</a:t>
            </a:r>
            <a:endParaRPr b="0" lang="es-AR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1"/>
          <p:cNvSpPr/>
          <p:nvPr/>
        </p:nvSpPr>
        <p:spPr>
          <a:xfrm>
            <a:off x="8820000" y="102600"/>
            <a:ext cx="297252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8000" spc="-1" strike="noStrike">
                <a:solidFill>
                  <a:srgbClr val="c9211e"/>
                </a:solidFill>
                <a:latin typeface="Calibri"/>
                <a:ea typeface="DejaVu Sans"/>
              </a:rPr>
              <a:t>JAVA</a:t>
            </a:r>
            <a:endParaRPr b="0" lang="es-AR" sz="8000" spc="-1" strike="noStrike">
              <a:latin typeface="Arial"/>
            </a:endParaRPr>
          </a:p>
        </p:txBody>
      </p:sp>
      <p:pic>
        <p:nvPicPr>
          <p:cNvPr id="92" name="Picture 13" descr="A picture containing text, accessory&#10;&#10;Description automatically generated"/>
          <p:cNvPicPr/>
          <p:nvPr/>
        </p:nvPicPr>
        <p:blipFill>
          <a:blip r:embed="rId1"/>
          <a:stretch/>
        </p:blipFill>
        <p:spPr>
          <a:xfrm>
            <a:off x="2014560" y="1881360"/>
            <a:ext cx="9745560" cy="487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3"/>
          <p:cNvSpPr/>
          <p:nvPr/>
        </p:nvSpPr>
        <p:spPr>
          <a:xfrm>
            <a:off x="8820000" y="102600"/>
            <a:ext cx="297252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8000" spc="-1" strike="noStrike">
                <a:solidFill>
                  <a:srgbClr val="c9211e"/>
                </a:solidFill>
                <a:latin typeface="Calibri"/>
                <a:ea typeface="DejaVu Sans"/>
              </a:rPr>
              <a:t>JAVA</a:t>
            </a:r>
            <a:endParaRPr b="0" lang="es-AR" sz="8000" spc="-1" strike="noStrike">
              <a:latin typeface="Arial"/>
            </a:endParaRPr>
          </a:p>
        </p:txBody>
      </p:sp>
      <p:pic>
        <p:nvPicPr>
          <p:cNvPr id="94" name="Picture 5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667160" y="1780560"/>
            <a:ext cx="10409040" cy="4965480"/>
          </a:xfrm>
          <a:prstGeom prst="rect">
            <a:avLst/>
          </a:prstGeom>
          <a:ln w="0">
            <a:noFill/>
          </a:ln>
        </p:spPr>
      </p:pic>
      <p:sp>
        <p:nvSpPr>
          <p:cNvPr id="95" name="Rectangle 6"/>
          <p:cNvSpPr/>
          <p:nvPr/>
        </p:nvSpPr>
        <p:spPr>
          <a:xfrm>
            <a:off x="1666440" y="510120"/>
            <a:ext cx="72468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  <a:scene3d>
              <a:camera prst="orthographicFront"/>
              <a:lightRig dir="t" rig="sunset">
                <a:rot lat="0" lon="0" rev="1800000"/>
              </a:lightRig>
            </a:scene3d>
            <a:sp3d extrusionH="57150" prstMaterial="dkEdge">
              <a:bevelT w="38100" h="38100"/>
            </a:sp3d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0000"/>
                </a:solidFill>
                <a:latin typeface="Calibri"/>
                <a:ea typeface="DejaVu Sans"/>
              </a:rPr>
              <a:t>PRINCIPALES LENGUAJES</a:t>
            </a:r>
            <a:endParaRPr b="0" lang="es-AR" sz="4000" spc="-1" strike="noStrike">
              <a:latin typeface="Arial"/>
            </a:endParaRPr>
          </a:p>
        </p:txBody>
      </p:sp>
      <p:sp>
        <p:nvSpPr>
          <p:cNvPr id="96" name="Rectangle 7"/>
          <p:cNvSpPr/>
          <p:nvPr/>
        </p:nvSpPr>
        <p:spPr>
          <a:xfrm rot="16200000">
            <a:off x="-1499400" y="4098960"/>
            <a:ext cx="4674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  <a:scene3d>
              <a:camera prst="orthographicFront"/>
              <a:lightRig dir="t" rig="sunset">
                <a:rot lat="0" lon="0" rev="1800000"/>
              </a:lightRig>
            </a:scene3d>
            <a:sp3d extrusionH="57150" prstMaterial="dkEdge">
              <a:bevelT w="38100" h="38100"/>
            </a:sp3d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ff0000"/>
                </a:solidFill>
                <a:latin typeface="Calibri"/>
                <a:ea typeface="DejaVu Sans"/>
              </a:rPr>
              <a:t>LINEA DE TIEMPO</a:t>
            </a:r>
            <a:endParaRPr b="0" lang="es-A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3"/>
          <p:cNvSpPr/>
          <p:nvPr/>
        </p:nvSpPr>
        <p:spPr>
          <a:xfrm>
            <a:off x="8640000" y="0"/>
            <a:ext cx="295308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8000" spc="-1" strike="noStrike">
                <a:solidFill>
                  <a:srgbClr val="c9211e"/>
                </a:solidFill>
                <a:latin typeface="Calibri"/>
                <a:ea typeface="DejaVu Sans"/>
              </a:rPr>
              <a:t>JAVA</a:t>
            </a:r>
            <a:endParaRPr b="0" lang="es-AR" sz="8000" spc="-1" strike="noStrike">
              <a:latin typeface="Arial"/>
            </a:endParaRPr>
          </a:p>
        </p:txBody>
      </p:sp>
      <p:sp>
        <p:nvSpPr>
          <p:cNvPr id="98" name="Rectangle 1"/>
          <p:cNvSpPr/>
          <p:nvPr/>
        </p:nvSpPr>
        <p:spPr>
          <a:xfrm rot="16200000">
            <a:off x="-1711440" y="3912840"/>
            <a:ext cx="47350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  <a:scene3d>
              <a:camera prst="orthographicFront"/>
              <a:lightRig dir="t" rig="sunset">
                <a:rot lat="0" lon="0" rev="1800000"/>
              </a:lightRig>
            </a:scene3d>
            <a:sp3d extrusionH="57150" prstMaterial="dkEdge">
              <a:bevelT w="38100" h="38100"/>
            </a:sp3d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0000"/>
                </a:solidFill>
                <a:latin typeface="Calibri"/>
                <a:ea typeface="DejaVu Sans"/>
              </a:rPr>
              <a:t>PARADIGMAS</a:t>
            </a:r>
            <a:endParaRPr b="0" lang="es-AR" sz="4800" spc="-1" strike="noStrike">
              <a:latin typeface="Arial"/>
            </a:endParaRPr>
          </a:p>
        </p:txBody>
      </p:sp>
      <p:sp>
        <p:nvSpPr>
          <p:cNvPr id="99" name="Rectangle: Rounded Corners 5"/>
          <p:cNvSpPr/>
          <p:nvPr/>
        </p:nvSpPr>
        <p:spPr>
          <a:xfrm>
            <a:off x="2009520" y="2052000"/>
            <a:ext cx="1932840" cy="10825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71a6da"/>
              </a:gs>
              <a:gs pos="100000">
                <a:srgbClr val="549ada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A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IMPERATIVO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00" name="Rectangle: Rounded Corners 6"/>
          <p:cNvSpPr/>
          <p:nvPr/>
        </p:nvSpPr>
        <p:spPr>
          <a:xfrm>
            <a:off x="4405320" y="2052000"/>
            <a:ext cx="2046240" cy="10825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71a6da"/>
              </a:gs>
              <a:gs pos="100000">
                <a:srgbClr val="549ada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A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DECLARATIVO</a:t>
            </a:r>
            <a:endParaRPr b="0" lang="es-AR" sz="1600" spc="-1" strike="noStrike">
              <a:latin typeface="Arial"/>
            </a:endParaRPr>
          </a:p>
        </p:txBody>
      </p:sp>
      <p:sp>
        <p:nvSpPr>
          <p:cNvPr id="101" name="Rectangle: Rounded Corners 7"/>
          <p:cNvSpPr/>
          <p:nvPr/>
        </p:nvSpPr>
        <p:spPr>
          <a:xfrm>
            <a:off x="6914880" y="2052000"/>
            <a:ext cx="1932840" cy="10825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71a6da"/>
              </a:gs>
              <a:gs pos="100000">
                <a:srgbClr val="549ada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A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ORIENTADO</a:t>
            </a: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s-A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</a:t>
            </a: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s-A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OBJETOS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02" name="Rectangle: Rounded Corners 8"/>
          <p:cNvSpPr/>
          <p:nvPr/>
        </p:nvSpPr>
        <p:spPr>
          <a:xfrm>
            <a:off x="9453960" y="2052000"/>
            <a:ext cx="1932840" cy="10825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71a6da"/>
              </a:gs>
              <a:gs pos="100000">
                <a:srgbClr val="549ada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AR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REACTIVO</a:t>
            </a:r>
            <a:endParaRPr b="0" lang="es-AR" sz="2200" spc="-1" strike="noStrike">
              <a:latin typeface="Arial"/>
            </a:endParaRPr>
          </a:p>
        </p:txBody>
      </p:sp>
      <p:sp>
        <p:nvSpPr>
          <p:cNvPr id="103" name="Oval 9"/>
          <p:cNvSpPr/>
          <p:nvPr/>
        </p:nvSpPr>
        <p:spPr>
          <a:xfrm>
            <a:off x="2084040" y="3615120"/>
            <a:ext cx="1677960" cy="720720"/>
          </a:xfrm>
          <a:prstGeom prst="ellipse">
            <a:avLst/>
          </a:prstGeom>
          <a:gradFill rotWithShape="0">
            <a:gsLst>
              <a:gs pos="0">
                <a:srgbClr val="80b761"/>
              </a:gs>
              <a:gs pos="100000">
                <a:srgbClr val="6fb142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PASCAL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04" name="Oval 10"/>
          <p:cNvSpPr/>
          <p:nvPr/>
        </p:nvSpPr>
        <p:spPr>
          <a:xfrm>
            <a:off x="2099880" y="4642920"/>
            <a:ext cx="1677960" cy="720720"/>
          </a:xfrm>
          <a:prstGeom prst="ellipse">
            <a:avLst/>
          </a:prstGeom>
          <a:gradFill rotWithShape="0">
            <a:gsLst>
              <a:gs pos="0">
                <a:srgbClr val="80b761"/>
              </a:gs>
              <a:gs pos="100000">
                <a:srgbClr val="6fb142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A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COBOL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05" name="Oval 11"/>
          <p:cNvSpPr/>
          <p:nvPr/>
        </p:nvSpPr>
        <p:spPr>
          <a:xfrm>
            <a:off x="2078640" y="5673960"/>
            <a:ext cx="1699200" cy="720720"/>
          </a:xfrm>
          <a:prstGeom prst="ellipse">
            <a:avLst/>
          </a:prstGeom>
          <a:gradFill rotWithShape="0">
            <a:gsLst>
              <a:gs pos="0">
                <a:srgbClr val="80b761"/>
              </a:gs>
              <a:gs pos="100000">
                <a:srgbClr val="6fb142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A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FORTRAN</a:t>
            </a:r>
            <a:endParaRPr b="0" lang="es-AR" sz="1500" spc="-1" strike="noStrike">
              <a:latin typeface="Arial"/>
            </a:endParaRPr>
          </a:p>
        </p:txBody>
      </p:sp>
      <p:sp>
        <p:nvSpPr>
          <p:cNvPr id="106" name="Connector: Elbow 19"/>
          <p:cNvSpPr/>
          <p:nvPr/>
        </p:nvSpPr>
        <p:spPr>
          <a:xfrm flipH="1" flipV="1" rot="10800000">
            <a:off x="2009520" y="2594160"/>
            <a:ext cx="72360" cy="1380240"/>
          </a:xfrm>
          <a:prstGeom prst="bentConnector3">
            <a:avLst>
              <a:gd name="adj1" fmla="val -307142"/>
            </a:avLst>
          </a:prstGeom>
          <a:noFill/>
          <a:ln>
            <a:solidFill>
              <a:srgbClr val="4472c4"/>
            </a:solidFill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7" name="Connector: Elbow 21"/>
          <p:cNvSpPr/>
          <p:nvPr/>
        </p:nvSpPr>
        <p:spPr>
          <a:xfrm flipH="1" flipV="1" rot="10800000">
            <a:off x="2009520" y="2594160"/>
            <a:ext cx="88200" cy="2408040"/>
          </a:xfrm>
          <a:prstGeom prst="bentConnector3">
            <a:avLst>
              <a:gd name="adj1" fmla="val -253137"/>
            </a:avLst>
          </a:prstGeom>
          <a:noFill/>
          <a:ln>
            <a:solidFill>
              <a:srgbClr val="4472c4"/>
            </a:solidFill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8" name="Connector: Elbow 23"/>
          <p:cNvSpPr/>
          <p:nvPr/>
        </p:nvSpPr>
        <p:spPr>
          <a:xfrm flipH="1" flipV="1" rot="10800000">
            <a:off x="2009520" y="2594520"/>
            <a:ext cx="66960" cy="3439080"/>
          </a:xfrm>
          <a:prstGeom prst="bentConnector3">
            <a:avLst>
              <a:gd name="adj1" fmla="val -331108"/>
            </a:avLst>
          </a:prstGeom>
          <a:noFill/>
          <a:ln>
            <a:solidFill>
              <a:srgbClr val="4472c4"/>
            </a:solidFill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9" name="Oval 25"/>
          <p:cNvSpPr/>
          <p:nvPr/>
        </p:nvSpPr>
        <p:spPr>
          <a:xfrm>
            <a:off x="4589640" y="3606120"/>
            <a:ext cx="1677960" cy="720720"/>
          </a:xfrm>
          <a:prstGeom prst="ellipse">
            <a:avLst/>
          </a:prstGeom>
          <a:gradFill rotWithShape="0">
            <a:gsLst>
              <a:gs pos="0">
                <a:srgbClr val="80b761"/>
              </a:gs>
              <a:gs pos="100000">
                <a:srgbClr val="6fb142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PROLOG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10" name="Oval 26"/>
          <p:cNvSpPr/>
          <p:nvPr/>
        </p:nvSpPr>
        <p:spPr>
          <a:xfrm>
            <a:off x="4589640" y="4642920"/>
            <a:ext cx="1677960" cy="720720"/>
          </a:xfrm>
          <a:prstGeom prst="ellipse">
            <a:avLst/>
          </a:prstGeom>
          <a:gradFill rotWithShape="0">
            <a:gsLst>
              <a:gs pos="0">
                <a:srgbClr val="80b761"/>
              </a:gs>
              <a:gs pos="100000">
                <a:srgbClr val="6fb142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LISP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11" name="Oval 27"/>
          <p:cNvSpPr/>
          <p:nvPr/>
        </p:nvSpPr>
        <p:spPr>
          <a:xfrm>
            <a:off x="4589640" y="5673960"/>
            <a:ext cx="1677960" cy="720720"/>
          </a:xfrm>
          <a:prstGeom prst="ellipse">
            <a:avLst/>
          </a:prstGeom>
          <a:gradFill rotWithShape="0">
            <a:gsLst>
              <a:gs pos="0">
                <a:srgbClr val="80b761"/>
              </a:gs>
              <a:gs pos="100000">
                <a:srgbClr val="6fb142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HASKELL</a:t>
            </a:r>
            <a:endParaRPr b="0" lang="es-AR" sz="1600" spc="-1" strike="noStrike">
              <a:latin typeface="Arial"/>
            </a:endParaRPr>
          </a:p>
        </p:txBody>
      </p:sp>
      <p:sp>
        <p:nvSpPr>
          <p:cNvPr id="112" name="Connector: Elbow 29"/>
          <p:cNvSpPr/>
          <p:nvPr/>
        </p:nvSpPr>
        <p:spPr>
          <a:xfrm flipH="1" flipV="1" rot="10800000">
            <a:off x="4405320" y="2594160"/>
            <a:ext cx="182160" cy="1371240"/>
          </a:xfrm>
          <a:prstGeom prst="bentConnector3">
            <a:avLst>
              <a:gd name="adj1" fmla="val -124039"/>
            </a:avLst>
          </a:prstGeom>
          <a:noFill/>
          <a:ln>
            <a:solidFill>
              <a:srgbClr val="4472c4"/>
            </a:solidFill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" name="Connector: Elbow 31"/>
          <p:cNvSpPr/>
          <p:nvPr/>
        </p:nvSpPr>
        <p:spPr>
          <a:xfrm flipH="1" flipV="1" rot="10800000">
            <a:off x="4405320" y="2594160"/>
            <a:ext cx="182160" cy="2408040"/>
          </a:xfrm>
          <a:prstGeom prst="bentConnector3">
            <a:avLst>
              <a:gd name="adj1" fmla="val -124039"/>
            </a:avLst>
          </a:prstGeom>
          <a:noFill/>
          <a:ln>
            <a:solidFill>
              <a:srgbClr val="4472c4"/>
            </a:solidFill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" name="Connector: Elbow 33"/>
          <p:cNvSpPr/>
          <p:nvPr/>
        </p:nvSpPr>
        <p:spPr>
          <a:xfrm flipH="1" flipV="1" rot="10800000">
            <a:off x="4405320" y="2594520"/>
            <a:ext cx="182160" cy="3439080"/>
          </a:xfrm>
          <a:prstGeom prst="bentConnector3">
            <a:avLst>
              <a:gd name="adj1" fmla="val -124039"/>
            </a:avLst>
          </a:prstGeom>
          <a:noFill/>
          <a:ln>
            <a:solidFill>
              <a:srgbClr val="4472c4"/>
            </a:solidFill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" name="Oval 34"/>
          <p:cNvSpPr/>
          <p:nvPr/>
        </p:nvSpPr>
        <p:spPr>
          <a:xfrm>
            <a:off x="6976800" y="3281040"/>
            <a:ext cx="1932840" cy="720720"/>
          </a:xfrm>
          <a:prstGeom prst="ellipse">
            <a:avLst/>
          </a:prstGeom>
          <a:gradFill rotWithShape="0">
            <a:gsLst>
              <a:gs pos="0">
                <a:srgbClr val="80b761"/>
              </a:gs>
              <a:gs pos="100000">
                <a:srgbClr val="6fb142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SMALLTALK</a:t>
            </a:r>
            <a:endParaRPr b="0" lang="es-AR" sz="1600" spc="-1" strike="noStrike">
              <a:latin typeface="Arial"/>
            </a:endParaRPr>
          </a:p>
        </p:txBody>
      </p:sp>
      <p:sp>
        <p:nvSpPr>
          <p:cNvPr id="116" name="Oval 35"/>
          <p:cNvSpPr/>
          <p:nvPr/>
        </p:nvSpPr>
        <p:spPr>
          <a:xfrm>
            <a:off x="7104240" y="4193280"/>
            <a:ext cx="1677960" cy="720720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</a:ln>
          <a:effectLst>
            <a:innerShdw blurRad="63500" dir="2700000" dist="50800">
              <a:srgbClr val="000000">
                <a:alpha val="50000"/>
              </a:srgbClr>
            </a:innerShdw>
          </a:effectLst>
          <a:scene3d>
            <a:camera prst="orthographicFront"/>
            <a:lightRig dir="t" rig="threeP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>
            <a:noAutofit/>
            <a:scene3d>
              <a:camera prst="orthographicFront"/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0" lang="es-A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JAVA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17" name="Oval 36"/>
          <p:cNvSpPr/>
          <p:nvPr/>
        </p:nvSpPr>
        <p:spPr>
          <a:xfrm>
            <a:off x="7109280" y="5123520"/>
            <a:ext cx="1677960" cy="720720"/>
          </a:xfrm>
          <a:prstGeom prst="ellipse">
            <a:avLst/>
          </a:prstGeom>
          <a:gradFill rotWithShape="0">
            <a:gsLst>
              <a:gs pos="0">
                <a:srgbClr val="80b761"/>
              </a:gs>
              <a:gs pos="100000">
                <a:srgbClr val="6fb142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PYTHON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18" name="Oval 37"/>
          <p:cNvSpPr/>
          <p:nvPr/>
        </p:nvSpPr>
        <p:spPr>
          <a:xfrm>
            <a:off x="7104240" y="6035760"/>
            <a:ext cx="1677960" cy="720720"/>
          </a:xfrm>
          <a:prstGeom prst="ellipse">
            <a:avLst/>
          </a:prstGeom>
          <a:gradFill rotWithShape="0">
            <a:gsLst>
              <a:gs pos="0">
                <a:srgbClr val="80b761"/>
              </a:gs>
              <a:gs pos="100000">
                <a:srgbClr val="6fb142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C#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19" name="Connector: Elbow 39"/>
          <p:cNvSpPr/>
          <p:nvPr/>
        </p:nvSpPr>
        <p:spPr>
          <a:xfrm flipH="1" flipV="1" rot="10800000">
            <a:off x="6914880" y="2594160"/>
            <a:ext cx="59760" cy="1046160"/>
          </a:xfrm>
          <a:prstGeom prst="bentConnector3">
            <a:avLst>
              <a:gd name="adj1" fmla="val -368312"/>
            </a:avLst>
          </a:prstGeom>
          <a:noFill/>
          <a:ln>
            <a:solidFill>
              <a:srgbClr val="4472c4"/>
            </a:solidFill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0" name="Connector: Elbow 41"/>
          <p:cNvSpPr/>
          <p:nvPr/>
        </p:nvSpPr>
        <p:spPr>
          <a:xfrm flipH="1" flipV="1" rot="10800000">
            <a:off x="6914520" y="2594520"/>
            <a:ext cx="187560" cy="1958040"/>
          </a:xfrm>
          <a:prstGeom prst="bentConnector3">
            <a:avLst>
              <a:gd name="adj1" fmla="val -120533"/>
            </a:avLst>
          </a:prstGeom>
          <a:noFill/>
          <a:ln>
            <a:solidFill>
              <a:srgbClr val="4472c4"/>
            </a:solidFill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1" name="Connector: Elbow 43"/>
          <p:cNvSpPr/>
          <p:nvPr/>
        </p:nvSpPr>
        <p:spPr>
          <a:xfrm flipH="1" flipV="1" rot="10800000">
            <a:off x="6914880" y="2594520"/>
            <a:ext cx="192240" cy="2888280"/>
          </a:xfrm>
          <a:prstGeom prst="bentConnector3">
            <a:avLst>
              <a:gd name="adj1" fmla="val -117596"/>
            </a:avLst>
          </a:prstGeom>
          <a:noFill/>
          <a:ln>
            <a:solidFill>
              <a:srgbClr val="4472c4"/>
            </a:solidFill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2" name="Connector: Elbow 45"/>
          <p:cNvSpPr/>
          <p:nvPr/>
        </p:nvSpPr>
        <p:spPr>
          <a:xfrm flipH="1" flipV="1" rot="10800000">
            <a:off x="6914520" y="2594520"/>
            <a:ext cx="187560" cy="3800520"/>
          </a:xfrm>
          <a:prstGeom prst="bentConnector3">
            <a:avLst>
              <a:gd name="adj1" fmla="val -120533"/>
            </a:avLst>
          </a:prstGeom>
          <a:noFill/>
          <a:ln>
            <a:solidFill>
              <a:srgbClr val="4472c4"/>
            </a:solidFill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3" name="Oval 48"/>
          <p:cNvSpPr/>
          <p:nvPr/>
        </p:nvSpPr>
        <p:spPr>
          <a:xfrm>
            <a:off x="9581400" y="3606120"/>
            <a:ext cx="1932840" cy="720720"/>
          </a:xfrm>
          <a:prstGeom prst="ellipse">
            <a:avLst/>
          </a:prstGeom>
          <a:gradFill rotWithShape="0">
            <a:gsLst>
              <a:gs pos="0">
                <a:srgbClr val="80b761"/>
              </a:gs>
              <a:gs pos="100000">
                <a:srgbClr val="6fb142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ReactiveX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24" name="Rectangle 49"/>
          <p:cNvSpPr/>
          <p:nvPr/>
        </p:nvSpPr>
        <p:spPr>
          <a:xfrm>
            <a:off x="10988640" y="4676040"/>
            <a:ext cx="1065960" cy="4784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RxJava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25" name="Oval 50"/>
          <p:cNvSpPr/>
          <p:nvPr/>
        </p:nvSpPr>
        <p:spPr>
          <a:xfrm>
            <a:off x="9618840" y="5747400"/>
            <a:ext cx="1932840" cy="720720"/>
          </a:xfrm>
          <a:prstGeom prst="ellipse">
            <a:avLst/>
          </a:prstGeom>
          <a:gradFill rotWithShape="0">
            <a:gsLst>
              <a:gs pos="0">
                <a:srgbClr val="80b761"/>
              </a:gs>
              <a:gs pos="100000">
                <a:srgbClr val="6fb142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Reactor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126" name="Connector: Elbow 52"/>
          <p:cNvSpPr/>
          <p:nvPr/>
        </p:nvSpPr>
        <p:spPr>
          <a:xfrm flipH="1" flipV="1" rot="10800000">
            <a:off x="9453960" y="2594160"/>
            <a:ext cx="125280" cy="1371240"/>
          </a:xfrm>
          <a:prstGeom prst="bentConnector3">
            <a:avLst>
              <a:gd name="adj1" fmla="val -179168"/>
            </a:avLst>
          </a:prstGeom>
          <a:noFill/>
          <a:ln>
            <a:solidFill>
              <a:srgbClr val="4472c4"/>
            </a:solidFill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Connector: Elbow 54"/>
          <p:cNvSpPr/>
          <p:nvPr/>
        </p:nvSpPr>
        <p:spPr>
          <a:xfrm flipH="1" flipV="1" rot="10800000">
            <a:off x="9453600" y="2594160"/>
            <a:ext cx="163080" cy="3512520"/>
          </a:xfrm>
          <a:prstGeom prst="bentConnector3">
            <a:avLst>
              <a:gd name="adj1" fmla="val -138487"/>
            </a:avLst>
          </a:prstGeom>
          <a:noFill/>
          <a:ln>
            <a:solidFill>
              <a:srgbClr val="4472c4"/>
            </a:solidFill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8" name="Connector: Elbow 56"/>
          <p:cNvSpPr/>
          <p:nvPr/>
        </p:nvSpPr>
        <p:spPr>
          <a:xfrm flipH="1" rot="16200000">
            <a:off x="10475280" y="4402800"/>
            <a:ext cx="585000" cy="437400"/>
          </a:xfrm>
          <a:prstGeom prst="bentConnector2">
            <a:avLst/>
          </a:prstGeom>
          <a:noFill/>
          <a:ln>
            <a:solidFill>
              <a:srgbClr val="4472c4"/>
            </a:solidFill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" name="Oval 57"/>
          <p:cNvSpPr/>
          <p:nvPr/>
        </p:nvSpPr>
        <p:spPr>
          <a:xfrm>
            <a:off x="4320000" y="3033720"/>
            <a:ext cx="4899240" cy="1825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  <a:scene3d>
              <a:camera prst="orthographicFront">
                <a:rot lat="0" lon="0" rev="1200000"/>
              </a:camera>
              <a:lightRig dir="t" rig="threePt"/>
            </a:scene3d>
          </a:bodyPr>
          <a:p>
            <a:pPr algn="ctr">
              <a:lnSpc>
                <a:spcPct val="100000"/>
              </a:lnSpc>
              <a:buNone/>
            </a:pPr>
            <a:r>
              <a:rPr b="0" lang="es-AR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MULTIPARADIGMA</a:t>
            </a:r>
            <a:endParaRPr b="0" lang="es-A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3"/>
          <p:cNvSpPr/>
          <p:nvPr/>
        </p:nvSpPr>
        <p:spPr>
          <a:xfrm>
            <a:off x="8820000" y="102600"/>
            <a:ext cx="297252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8000" spc="-1" strike="noStrike">
                <a:solidFill>
                  <a:srgbClr val="c9211e"/>
                </a:solidFill>
                <a:latin typeface="Calibri"/>
                <a:ea typeface="DejaVu Sans"/>
              </a:rPr>
              <a:t>JAVA</a:t>
            </a:r>
            <a:endParaRPr b="0" lang="es-AR" sz="8000" spc="-1" strike="noStrike">
              <a:latin typeface="Arial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290160" y="2924280"/>
            <a:ext cx="2390040" cy="2688840"/>
          </a:xfrm>
          <a:prstGeom prst="rect">
            <a:avLst/>
          </a:prstGeom>
          <a:ln w="0">
            <a:noFill/>
          </a:ln>
          <a:effectLst>
            <a:outerShdw algn="tl" blurRad="291960" dir="2700000" dist="138479" rotWithShape="0">
              <a:srgbClr val="333333">
                <a:alpha val="65000"/>
              </a:srgbClr>
            </a:outerShdw>
          </a:effectLst>
        </p:spPr>
      </p:pic>
      <p:sp>
        <p:nvSpPr>
          <p:cNvPr id="132" name="Rectangle 2"/>
          <p:cNvSpPr/>
          <p:nvPr/>
        </p:nvSpPr>
        <p:spPr>
          <a:xfrm>
            <a:off x="1743840" y="754920"/>
            <a:ext cx="7541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262626"/>
                </a:solidFill>
                <a:latin typeface="Calibri"/>
                <a:ea typeface="DejaVu Sans"/>
              </a:rPr>
              <a:t>¿Por qué deberíamos elegirlo?</a:t>
            </a:r>
            <a:endParaRPr b="0" lang="es-AR" sz="2800" spc="-1" strike="noStrike">
              <a:latin typeface="Arial"/>
            </a:endParaRPr>
          </a:p>
        </p:txBody>
      </p:sp>
      <p:graphicFrame>
        <p:nvGraphicFramePr>
          <p:cNvPr id="133" name="Table 6"/>
          <p:cNvGraphicFramePr/>
          <p:nvPr/>
        </p:nvGraphicFramePr>
        <p:xfrm>
          <a:off x="2921760" y="1926720"/>
          <a:ext cx="8979480" cy="4687560"/>
        </p:xfrm>
        <a:graphic>
          <a:graphicData uri="http://schemas.openxmlformats.org/drawingml/2006/table">
            <a:tbl>
              <a:tblPr/>
              <a:tblGrid>
                <a:gridCol w="2387160"/>
                <a:gridCol w="6592680"/>
              </a:tblGrid>
              <a:tr h="640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POPULARIDAD</a:t>
                      </a:r>
                      <a:endParaRPr b="0" lang="es-A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Uno de los lenguajes más populares en su uso, especialmente para aplicaciones cliente-servidor.  (+ 10.000.000 usuarios)</a:t>
                      </a: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14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MULTIPLATAFORMA</a:t>
                      </a:r>
                      <a:endParaRPr b="0" lang="es-A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Existe una Virtual Machine para casi cualquier sistema operativo.</a:t>
                      </a: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514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ORIENTADO A OBJETOS</a:t>
                      </a:r>
                      <a:endParaRPr b="0" lang="es-A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Condición básica e implícita hoy en día.  Es el paradigma dominante.</a:t>
                      </a: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40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ROBUSTEZ</a:t>
                      </a:r>
                      <a:endParaRPr b="0" lang="es-A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Manejo automático de memoria / Garbage collector. No compromete recursos fuera de su máquina virtual.</a:t>
                      </a: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40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OPEN SOURCE</a:t>
                      </a:r>
                      <a:endParaRPr b="0" lang="es-A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Mucha funcionalidad base + mucho código de terceros + una comunidad que lleva 20 años trabajando.</a:t>
                      </a: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7377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A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CURVA DE APRENDIZAJE CORTA</a:t>
                      </a:r>
                      <a:endParaRPr b="0" lang="es-A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Es un lenguaje sencillo de aprender.  Hay herramientas que facilitan la compilación, el despliegue y la depuración.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Como siempre, surgen 2 retos: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lvl="1" marL="7430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s-A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Alta funcionalidad: puede hacer tanto que no se por donde empezar.</a:t>
                      </a:r>
                      <a:endParaRPr b="0" lang="es-AR" sz="1600" spc="-1" strike="noStrike">
                        <a:latin typeface="Arial"/>
                      </a:endParaRPr>
                    </a:p>
                    <a:p>
                      <a:pPr lvl="1" marL="7430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s-AR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Complejidad: es fácil de aprender pero no de dominar. </a:t>
                      </a:r>
                      <a:endParaRPr b="0" lang="es-AR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3"/>
          <p:cNvSpPr/>
          <p:nvPr/>
        </p:nvSpPr>
        <p:spPr>
          <a:xfrm>
            <a:off x="9000000" y="102600"/>
            <a:ext cx="279252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8000" spc="-1" strike="noStrike">
                <a:solidFill>
                  <a:srgbClr val="c9211e"/>
                </a:solidFill>
                <a:latin typeface="Calibri"/>
                <a:ea typeface="DejaVu Sans"/>
              </a:rPr>
              <a:t>JAVA</a:t>
            </a:r>
            <a:endParaRPr b="0" lang="es-AR" sz="8000" spc="-1" strike="noStrike">
              <a:latin typeface="Arial"/>
            </a:endParaRPr>
          </a:p>
        </p:txBody>
      </p:sp>
      <p:pic>
        <p:nvPicPr>
          <p:cNvPr id="135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5536800" y="1896120"/>
            <a:ext cx="6397560" cy="485676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6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784520" y="2594520"/>
            <a:ext cx="3209040" cy="3209040"/>
          </a:xfrm>
          <a:prstGeom prst="rect">
            <a:avLst/>
          </a:prstGeom>
          <a:ln w="0">
            <a:noFill/>
          </a:ln>
        </p:spPr>
      </p:pic>
      <p:sp>
        <p:nvSpPr>
          <p:cNvPr id="137" name=""/>
          <p:cNvSpPr/>
          <p:nvPr/>
        </p:nvSpPr>
        <p:spPr>
          <a:xfrm>
            <a:off x="164520" y="5400000"/>
            <a:ext cx="1634040" cy="125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  <a:ea typeface="DejaVu Sans"/>
              </a:rPr>
              <a:t>VEAMOS UN EJEMPLO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3"/>
          <p:cNvSpPr/>
          <p:nvPr/>
        </p:nvSpPr>
        <p:spPr>
          <a:xfrm>
            <a:off x="8820000" y="102600"/>
            <a:ext cx="297252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8000" spc="-1" strike="noStrike">
                <a:solidFill>
                  <a:srgbClr val="c9211e"/>
                </a:solidFill>
                <a:latin typeface="Calibri"/>
                <a:ea typeface="DejaVu Sans"/>
              </a:rPr>
              <a:t>JAVA</a:t>
            </a:r>
            <a:endParaRPr b="0" lang="es-AR" sz="8000" spc="-1" strike="noStrike">
              <a:latin typeface="Arial"/>
            </a:endParaRPr>
          </a:p>
        </p:txBody>
      </p:sp>
      <p:sp>
        <p:nvSpPr>
          <p:cNvPr id="139" name="Rectangle 4"/>
          <p:cNvSpPr/>
          <p:nvPr/>
        </p:nvSpPr>
        <p:spPr>
          <a:xfrm rot="16200000">
            <a:off x="-1585440" y="3866760"/>
            <a:ext cx="45752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  <a:scene3d>
              <a:camera prst="orthographicFront"/>
              <a:lightRig dir="t" rig="sunset">
                <a:rot lat="0" lon="0" rev="1800000"/>
              </a:lightRig>
            </a:scene3d>
            <a:sp3d extrusionH="57150" prstMaterial="dkEdge">
              <a:bevelT w="38100" h="38100"/>
            </a:sp3d>
          </a:bodyPr>
          <a:p>
            <a:pPr algn="ctr"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ff0000"/>
                </a:solidFill>
                <a:latin typeface="Calibri"/>
                <a:ea typeface="DejaVu Sans"/>
              </a:rPr>
              <a:t>VERSIONES</a:t>
            </a:r>
            <a:endParaRPr b="0" lang="es-AR" sz="5400" spc="-1" strike="noStrike">
              <a:latin typeface="Arial"/>
            </a:endParaRPr>
          </a:p>
        </p:txBody>
      </p:sp>
      <p:pic>
        <p:nvPicPr>
          <p:cNvPr id="140" name="Picture 6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736640" y="1877760"/>
            <a:ext cx="10405440" cy="481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3"/>
          <p:cNvSpPr/>
          <p:nvPr/>
        </p:nvSpPr>
        <p:spPr>
          <a:xfrm>
            <a:off x="8820000" y="102600"/>
            <a:ext cx="297252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8000" spc="-1" strike="noStrike">
                <a:solidFill>
                  <a:srgbClr val="c9211e"/>
                </a:solidFill>
                <a:latin typeface="Calibri"/>
                <a:ea typeface="DejaVu Sans"/>
              </a:rPr>
              <a:t>JAVA</a:t>
            </a:r>
            <a:endParaRPr b="0" lang="es-AR" sz="8000" spc="-1" strike="noStrike">
              <a:latin typeface="Arial"/>
            </a:endParaRPr>
          </a:p>
        </p:txBody>
      </p:sp>
      <p:pic>
        <p:nvPicPr>
          <p:cNvPr id="142" name="Picture 6" descr="A picture containing icon&#10;&#10;Description automatically generated"/>
          <p:cNvPicPr/>
          <p:nvPr/>
        </p:nvPicPr>
        <p:blipFill>
          <a:blip r:embed="rId1"/>
          <a:stretch/>
        </p:blipFill>
        <p:spPr>
          <a:xfrm>
            <a:off x="5507640" y="1944360"/>
            <a:ext cx="2647800" cy="45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3"/>
          <p:cNvSpPr/>
          <p:nvPr/>
        </p:nvSpPr>
        <p:spPr>
          <a:xfrm>
            <a:off x="9000000" y="102600"/>
            <a:ext cx="279252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8000" spc="-1" strike="noStrike">
                <a:solidFill>
                  <a:srgbClr val="c9211e"/>
                </a:solidFill>
                <a:latin typeface="Calibri"/>
                <a:ea typeface="DejaVu Sans"/>
              </a:rPr>
              <a:t>JAVA</a:t>
            </a:r>
            <a:endParaRPr b="0" lang="es-AR" sz="8000" spc="-1" strike="noStrike">
              <a:latin typeface="Arial"/>
            </a:endParaRPr>
          </a:p>
        </p:txBody>
      </p:sp>
      <p:sp>
        <p:nvSpPr>
          <p:cNvPr id="144" name="Rectangle 1"/>
          <p:cNvSpPr/>
          <p:nvPr/>
        </p:nvSpPr>
        <p:spPr>
          <a:xfrm>
            <a:off x="1914120" y="881640"/>
            <a:ext cx="5895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0000"/>
                </a:solidFill>
                <a:latin typeface="Calibri"/>
                <a:ea typeface="DejaVu Sans"/>
              </a:rPr>
              <a:t>Herramientas necesarias</a:t>
            </a:r>
            <a:endParaRPr b="0" lang="es-AR" sz="3600" spc="-1" strike="noStrike">
              <a:latin typeface="Arial"/>
            </a:endParaRPr>
          </a:p>
        </p:txBody>
      </p:sp>
      <p:graphicFrame>
        <p:nvGraphicFramePr>
          <p:cNvPr id="145" name="Table 7"/>
          <p:cNvGraphicFramePr/>
          <p:nvPr/>
        </p:nvGraphicFramePr>
        <p:xfrm>
          <a:off x="1946880" y="1962720"/>
          <a:ext cx="10021680" cy="3842280"/>
        </p:xfrm>
        <a:graphic>
          <a:graphicData uri="http://schemas.openxmlformats.org/drawingml/2006/table">
            <a:tbl>
              <a:tblPr/>
              <a:tblGrid>
                <a:gridCol w="1602360"/>
                <a:gridCol w="8419680"/>
              </a:tblGrid>
              <a:tr h="640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JVM</a:t>
                      </a:r>
                      <a:endParaRPr b="0" lang="es-A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OpenJDK 17</a:t>
                      </a:r>
                      <a:endParaRPr b="0" lang="es-AR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5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</a:rPr>
                        <a:t>https://jdk.java.net/archive/</a:t>
                      </a:r>
                      <a:endParaRPr b="0" lang="es-A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0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Entorno</a:t>
                      </a:r>
                      <a:endParaRPr b="0" lang="es-A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JetBrains IntelliJ Idea Community Edition</a:t>
                      </a:r>
                      <a:endParaRPr b="0" lang="es-AR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5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</a:rPr>
                        <a:t>https://www.jetbrains.com/idea/download</a:t>
                      </a:r>
                      <a:endParaRPr b="0" lang="es-A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0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Maven</a:t>
                      </a:r>
                      <a:endParaRPr b="0" lang="es-A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Apache Maven</a:t>
                      </a:r>
                      <a:endParaRPr b="0" lang="es-AR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5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1"/>
                        </a:rPr>
                        <a:t>https://apache.osuosl.org/maven/maven-3/3.8.2/binaries/apache-maven-3.8.2-bin.zip</a:t>
                      </a:r>
                      <a:endParaRPr b="0" lang="es-A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0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Web Services</a:t>
                      </a:r>
                      <a:endParaRPr b="0" lang="es-AR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Tools</a:t>
                      </a:r>
                      <a:endParaRPr b="0" lang="es-A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SOAP UI</a:t>
                      </a:r>
                      <a:endParaRPr b="0" lang="es-AR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AR" sz="15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2"/>
                        </a:rPr>
                        <a:t>https://www.soapui.org/downloads/soapui/</a:t>
                      </a:r>
                      <a:r>
                        <a:rPr b="0" lang="es-AR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(Download SoapUI Open Source)</a:t>
                      </a:r>
                      <a:endParaRPr b="0" lang="es-A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</TotalTime>
  <Application>LibreOffice/7.3.7.2$Linux_X86_64 LibreOffice_project/30$Build-2</Application>
  <AppVersion>15.0000</AppVersion>
  <Words>385</Words>
  <Paragraphs>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2021-07-28T20:27:28Z</dcterms:created>
  <dc:creator>Andres Alberto Ramos</dc:creator>
  <dc:description/>
  <dc:language>es-AR</dc:language>
  <cp:lastModifiedBy/>
  <dcterms:modified xsi:type="dcterms:W3CDTF">2023-08-16T10:25:06Z</dcterms:modified>
  <cp:revision>41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ed By">
    <vt:lpwstr>Andres Alberto Ramos</vt:lpwstr>
  </property>
  <property fmtid="{D5CDD505-2E9C-101B-9397-08002B2CF9AE}" pid="3" name="Date and Time">
    <vt:lpwstr>17/8/2021 13:45</vt:lpwstr>
  </property>
  <property fmtid="{D5CDD505-2E9C-101B-9397-08002B2CF9AE}" pid="4" name="Footer">
    <vt:lpwstr>Y</vt:lpwstr>
  </property>
  <property fmtid="{D5CDD505-2E9C-101B-9397-08002B2CF9AE}" pid="5" name="Notes">
    <vt:i4>4</vt:i4>
  </property>
  <property fmtid="{D5CDD505-2E9C-101B-9397-08002B2CF9AE}" pid="6" name="PresentationFormat">
    <vt:lpwstr>Widescreen</vt:lpwstr>
  </property>
  <property fmtid="{D5CDD505-2E9C-101B-9397-08002B2CF9AE}" pid="7" name="PublicYesNo">
    <vt:lpwstr>Yes</vt:lpwstr>
  </property>
  <property fmtid="{D5CDD505-2E9C-101B-9397-08002B2CF9AE}" pid="8" name="Slides">
    <vt:i4>11</vt:i4>
  </property>
  <property fmtid="{D5CDD505-2E9C-101B-9397-08002B2CF9AE}" pid="9" name="TVM">
    <vt:lpwstr>1</vt:lpwstr>
  </property>
  <property fmtid="{D5CDD505-2E9C-101B-9397-08002B2CF9AE}" pid="10" name="TitusGUID">
    <vt:lpwstr>3debc34a-e7ac-4797-ac02-30ba3fe724e8</vt:lpwstr>
  </property>
  <property fmtid="{D5CDD505-2E9C-101B-9397-08002B2CF9AE}" pid="11" name="WUClass">
    <vt:lpwstr>CL1</vt:lpwstr>
  </property>
</Properties>
</file>