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9" r:id="rId14"/>
    <p:sldId id="270" r:id="rId15"/>
    <p:sldId id="271" r:id="rId16"/>
    <p:sldId id="277" r:id="rId17"/>
    <p:sldId id="273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4FAF3-7769-244F-A32E-6854F152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44766-08D9-524F-B705-EF716304F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D2C88-DEB5-6C44-AD3B-95343957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124C3-9BB7-E145-8DE8-8C2FC3C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741BD-1799-7241-884E-9F0EFBF6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55E6D-03A3-4E4E-AF85-7F155F0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731C1-F334-A348-AB07-800012B04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8E84-88F8-134C-B936-811E673E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FAF3A-59A5-2C45-BCAB-CA59C097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DF1D0-3E7F-064B-BD31-770884DA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885BD6-5913-8843-AB38-0D6D981A9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32E12D-2C9B-A44D-9F70-CCED4A43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BFEC0-5F20-0B4B-9EDC-F9612894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D85B5-1511-C043-9C98-B59019D8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DE5B9-D569-D541-9990-4524F0BF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0EDEE-551E-CB46-B035-0334E23F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1C015-1B77-9D4F-B534-FAA8E50F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4464E-08CB-F748-AADD-836D976D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6B6A1-4DCA-724B-8A91-673C57BF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66DAF-A517-4F49-A557-BB08D3E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FE72-B4AE-2746-95C2-A5F3232A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6B5B9-0D23-0849-BC8B-CB76E921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BC323-A67B-334D-A646-684627D4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2193A-9D37-C94D-8CAE-AFDF9642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1CCF4-FE51-2B40-A160-E0AAD859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A8263-87F2-5B45-BFF6-4958DDF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110CD-8B8E-9445-84CD-7C006C24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E7EC8-BBB4-654D-BE49-4D638537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7BAAAA-D691-7F43-8770-7C4ED6DD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29136-53FC-EB4E-BAF8-6D3BF34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CAE88-DD29-5445-9CE5-9FB87A6D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39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C7676-9AD1-9C46-8622-44301944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DB82BB-EB38-C846-896E-D67FEDA1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90B47-BF06-6D49-A901-20D806AA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FE2ACC-08FC-4544-92B8-0BD735F09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F79207-3119-9843-B760-AA46DB9B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AD89E0-0C43-5443-A4F0-2A062B39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237050-15CF-144A-810F-EFA8444F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796180-490E-2244-8A2C-D9587606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DE881-C686-B64E-AC4F-EE42B18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1B6BB1-6EAA-E444-AEF1-C889A2D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78F89B-05A6-DF4F-B8F1-0D0A7EB3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BC19B5-3E48-FE4A-8A0A-8787102B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3594FE-6F0D-9249-84E6-2030DAC3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0A3396-E8FD-974E-8A50-6926BD59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1331CE-67B3-644F-A3A3-7C4136D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539A-6FA6-0944-9FE7-C3872842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4131F-6C42-DB46-8FE0-B9AE7858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92531-E02F-A140-BB5F-57C9B490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EDB11-C837-B64F-9E66-A8F6E2DE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C8576-8318-E344-83AD-7EAEC8A5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607690-62B6-0047-81E0-67930BD4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5E0F-C549-E046-8A05-328FE875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F1A157-25FB-CA46-9D56-4B1BACCF9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7571D0-C333-5F48-9582-1F3DCEA8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89FED5-1DB3-F04E-B5A0-8A0B001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3CA76C-0955-474E-B796-CE4A10A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C3CBF6-0B26-3F40-B1BF-FB550044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EA180-EA37-5A41-A034-85A28BD8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58A16-1572-814E-8225-E6B8C860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11790-587D-444C-ACF5-E3A0B901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34CF-7D53-BD4C-99AF-122A6F7AE524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0598D-4FF1-5240-94B6-7E6C037E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AEA1C-0D02-5040-ADED-077F6BEAA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6C82-2659-EB41-B0D3-2E2BB8BB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lotnikov@gmail.com" TargetMode="External"/><Relationship Id="rId2" Type="http://schemas.openxmlformats.org/officeDocument/2006/relationships/hyperlink" Target="mailto:bear83shogi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4B30A-872D-5248-8FF5-51DC7A29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ru-RU"/>
              <a:t>Поиск триангуляции  Делоне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404B98-7547-9940-9F37-5C36CDFFF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2248"/>
          </a:xfrm>
        </p:spPr>
        <p:txBody>
          <a:bodyPr>
            <a:normAutofit/>
          </a:bodyPr>
          <a:lstStyle/>
          <a:p>
            <a:r>
              <a:rPr lang="ru-RU"/>
              <a:t>Годовой проект по информатике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0A52-AD21-F646-A8A4-67C1BE9D1A1C}"/>
              </a:ext>
            </a:extLst>
          </p:cNvPr>
          <p:cNvSpPr txBox="1"/>
          <p:nvPr/>
        </p:nvSpPr>
        <p:spPr>
          <a:xfrm rot="10800000" flipV="1">
            <a:off x="5962403" y="4534613"/>
            <a:ext cx="534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err="1"/>
              <a:t>Лотников</a:t>
            </a:r>
            <a:r>
              <a:rPr lang="ru-RU" dirty="0"/>
              <a:t> Алексей </a:t>
            </a:r>
            <a:r>
              <a:rPr lang="en-US" dirty="0"/>
              <a:t>(</a:t>
            </a:r>
            <a:r>
              <a:rPr lang="ru-RU" dirty="0"/>
              <a:t>10-1</a:t>
            </a:r>
            <a:r>
              <a:rPr lang="en-US" dirty="0"/>
              <a:t>)</a:t>
            </a:r>
            <a:r>
              <a:rPr lang="ru-RU" dirty="0"/>
              <a:t>, Коротченко Таисия </a:t>
            </a:r>
            <a:r>
              <a:rPr lang="en-US" dirty="0"/>
              <a:t>(</a:t>
            </a:r>
            <a:r>
              <a:rPr lang="ru-RU" dirty="0"/>
              <a:t>10-1)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5E298-4F84-BF4C-90B3-5BBF29A4FF17}"/>
              </a:ext>
            </a:extLst>
          </p:cNvPr>
          <p:cNvSpPr txBox="1"/>
          <p:nvPr/>
        </p:nvSpPr>
        <p:spPr>
          <a:xfrm rot="10800000" flipV="1">
            <a:off x="5676694" y="5241769"/>
            <a:ext cx="563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/>
              <a:t>Руководитель: Мария Владимировна Дружинина</a:t>
            </a:r>
          </a:p>
          <a:p>
            <a:pPr algn="r"/>
            <a:r>
              <a:rPr lang="ru-RU"/>
              <a:t>Учитель информатики: Чихачев Кирилл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240922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/>
              <a:t>Метод решения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785256"/>
            <a:ext cx="5991366" cy="5533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788" y="1610435"/>
            <a:ext cx="39322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Берем 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7788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/>
              <a:t>Метод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908" y="1627852"/>
            <a:ext cx="3932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Отмечаем точку  с самой большой координатой по </a:t>
            </a:r>
            <a:r>
              <a:rPr lang="en-US" sz="3600" dirty="0"/>
              <a:t>Oy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333" y="919089"/>
            <a:ext cx="6077945" cy="54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6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/>
              <a:t>Метод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7" y="1460310"/>
            <a:ext cx="3932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Проводим от нее отрезок до другой точки множества с минимальным синусом угла с осью </a:t>
            </a:r>
            <a:r>
              <a:rPr lang="en-US" sz="3600" dirty="0"/>
              <a:t>Ox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62" y="1113313"/>
            <a:ext cx="6021402" cy="51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/>
              <a:t>Метод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7" y="1460310"/>
            <a:ext cx="3932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Проводим </a:t>
            </a:r>
            <a:r>
              <a:rPr lang="en-US" sz="2800" dirty="0" smtClean="0"/>
              <a:t> </a:t>
            </a:r>
            <a:r>
              <a:rPr lang="ru-RU" sz="2800" dirty="0" smtClean="0"/>
              <a:t>отрезки от </a:t>
            </a:r>
            <a:r>
              <a:rPr lang="ru-RU" sz="2800" dirty="0"/>
              <a:t>концов полученного </a:t>
            </a:r>
            <a:r>
              <a:rPr lang="ru-RU" sz="2800" dirty="0" smtClean="0"/>
              <a:t>отрезка </a:t>
            </a:r>
            <a:r>
              <a:rPr lang="en-US" sz="2800" dirty="0" smtClean="0"/>
              <a:t>AB</a:t>
            </a:r>
            <a:r>
              <a:rPr lang="ru-RU" sz="2800" dirty="0" smtClean="0"/>
              <a:t> </a:t>
            </a:r>
            <a:r>
              <a:rPr lang="ru-RU" sz="2800" dirty="0"/>
              <a:t>до </a:t>
            </a:r>
            <a:r>
              <a:rPr lang="ru-RU" sz="2800" dirty="0" smtClean="0"/>
              <a:t>точек С и </a:t>
            </a:r>
            <a:r>
              <a:rPr lang="en-US" sz="2800" dirty="0" smtClean="0"/>
              <a:t>D </a:t>
            </a:r>
            <a:r>
              <a:rPr lang="ru-RU" sz="2800" dirty="0" smtClean="0"/>
              <a:t>в разных полуплоскостях относительно отрезка таких что углы </a:t>
            </a:r>
            <a:r>
              <a:rPr lang="en-US" sz="2800" dirty="0" smtClean="0"/>
              <a:t>ACB </a:t>
            </a:r>
            <a:r>
              <a:rPr lang="ru-RU" sz="2800" dirty="0" smtClean="0"/>
              <a:t>и </a:t>
            </a:r>
            <a:r>
              <a:rPr lang="en-US" sz="2800" dirty="0" smtClean="0"/>
              <a:t>ADB </a:t>
            </a:r>
            <a:r>
              <a:rPr lang="ru-RU" sz="2800" dirty="0" smtClean="0"/>
              <a:t>максимальны в своих полуплоскостях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32" y="1014707"/>
            <a:ext cx="6436057" cy="53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/>
              <a:t>Метод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7" y="1460310"/>
            <a:ext cx="393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Повторим операцию для полученных отрезков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6" y="807105"/>
            <a:ext cx="6495221" cy="52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1E22D-DEEC-AE46-A403-5A67273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56114"/>
          </a:xfrm>
        </p:spPr>
        <p:txBody>
          <a:bodyPr/>
          <a:lstStyle/>
          <a:p>
            <a:r>
              <a:rPr lang="ru-RU" dirty="0"/>
              <a:t>Метод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1113314"/>
            <a:ext cx="38985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Будем повторять операцию, пока у всех отрезков не будут изображены отрезки до ближайших к нему точек. Нарисуем окружности полученных треугольников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87" y="1113313"/>
            <a:ext cx="6412354" cy="51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674"/>
          </a:xfrm>
        </p:spPr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6" name="Овал 6"/>
          <p:cNvSpPr>
            <a:spLocks noChangeArrowheads="1"/>
          </p:cNvSpPr>
          <p:nvPr/>
        </p:nvSpPr>
        <p:spPr bwMode="auto">
          <a:xfrm>
            <a:off x="5927635" y="4814615"/>
            <a:ext cx="1266825" cy="9429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>
                <a:latin typeface="Arial" panose="020B0604020202020204" pitchFamily="34" charset="0"/>
              </a:rPr>
              <a:t>sortbyOy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вал 8"/>
          <p:cNvSpPr>
            <a:spLocks noChangeArrowheads="1"/>
          </p:cNvSpPr>
          <p:nvPr/>
        </p:nvSpPr>
        <p:spPr bwMode="auto">
          <a:xfrm>
            <a:off x="2682439" y="5322749"/>
            <a:ext cx="1619250" cy="11811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Овал 17"/>
          <p:cNvSpPr>
            <a:spLocks noChangeArrowheads="1"/>
          </p:cNvSpPr>
          <p:nvPr/>
        </p:nvSpPr>
        <p:spPr bwMode="auto">
          <a:xfrm>
            <a:off x="7488302" y="1077369"/>
            <a:ext cx="2676525" cy="1905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вал 20"/>
          <p:cNvSpPr>
            <a:spLocks noChangeArrowheads="1"/>
          </p:cNvSpPr>
          <p:nvPr/>
        </p:nvSpPr>
        <p:spPr bwMode="auto">
          <a:xfrm>
            <a:off x="8028466" y="206012"/>
            <a:ext cx="1000125" cy="771525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вал 21"/>
          <p:cNvSpPr>
            <a:spLocks noChangeArrowheads="1"/>
          </p:cNvSpPr>
          <p:nvPr/>
        </p:nvSpPr>
        <p:spPr bwMode="auto">
          <a:xfrm>
            <a:off x="9069870" y="128361"/>
            <a:ext cx="1200150" cy="895350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keyPressed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вал 22"/>
          <p:cNvSpPr>
            <a:spLocks noChangeArrowheads="1"/>
          </p:cNvSpPr>
          <p:nvPr/>
        </p:nvSpPr>
        <p:spPr bwMode="auto">
          <a:xfrm>
            <a:off x="10463209" y="534624"/>
            <a:ext cx="1076326" cy="885825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Jmenu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Овал 23"/>
          <p:cNvSpPr>
            <a:spLocks noChangeArrowheads="1"/>
          </p:cNvSpPr>
          <p:nvPr/>
        </p:nvSpPr>
        <p:spPr bwMode="auto">
          <a:xfrm>
            <a:off x="10463209" y="1458549"/>
            <a:ext cx="1152525" cy="838200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keyTyped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Овал 24"/>
          <p:cNvSpPr>
            <a:spLocks noChangeArrowheads="1"/>
          </p:cNvSpPr>
          <p:nvPr/>
        </p:nvSpPr>
        <p:spPr bwMode="auto">
          <a:xfrm>
            <a:off x="6683437" y="489450"/>
            <a:ext cx="1295400" cy="800100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keyReleased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Овал 27"/>
          <p:cNvSpPr>
            <a:spLocks noChangeArrowheads="1"/>
          </p:cNvSpPr>
          <p:nvPr/>
        </p:nvSpPr>
        <p:spPr bwMode="auto">
          <a:xfrm>
            <a:off x="10680659" y="5203280"/>
            <a:ext cx="1457325" cy="742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mousePressed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Овал 28"/>
          <p:cNvSpPr>
            <a:spLocks noChangeArrowheads="1"/>
          </p:cNvSpPr>
          <p:nvPr/>
        </p:nvSpPr>
        <p:spPr bwMode="auto">
          <a:xfrm>
            <a:off x="9063034" y="5397681"/>
            <a:ext cx="1400175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mouseClicked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Овал 29"/>
          <p:cNvSpPr>
            <a:spLocks noChangeArrowheads="1"/>
          </p:cNvSpPr>
          <p:nvPr/>
        </p:nvSpPr>
        <p:spPr bwMode="auto">
          <a:xfrm>
            <a:off x="9063034" y="4556940"/>
            <a:ext cx="1571625" cy="7334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mouseReleased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вал 30"/>
          <p:cNvSpPr>
            <a:spLocks noChangeArrowheads="1"/>
          </p:cNvSpPr>
          <p:nvPr/>
        </p:nvSpPr>
        <p:spPr bwMode="auto">
          <a:xfrm>
            <a:off x="7488302" y="4437835"/>
            <a:ext cx="1323975" cy="742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mouseExited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Овал 5"/>
          <p:cNvSpPr>
            <a:spLocks noChangeArrowheads="1"/>
          </p:cNvSpPr>
          <p:nvPr/>
        </p:nvSpPr>
        <p:spPr bwMode="auto">
          <a:xfrm>
            <a:off x="1537480" y="1809750"/>
            <a:ext cx="2305050" cy="139065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Paint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Овал 9"/>
          <p:cNvSpPr>
            <a:spLocks noChangeArrowheads="1"/>
          </p:cNvSpPr>
          <p:nvPr/>
        </p:nvSpPr>
        <p:spPr bwMode="auto">
          <a:xfrm>
            <a:off x="363102" y="4875791"/>
            <a:ext cx="1657350" cy="13335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Овал 10"/>
          <p:cNvSpPr>
            <a:spLocks noChangeArrowheads="1"/>
          </p:cNvSpPr>
          <p:nvPr/>
        </p:nvSpPr>
        <p:spPr bwMode="auto">
          <a:xfrm>
            <a:off x="4390094" y="5254806"/>
            <a:ext cx="1447800" cy="97155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>
                <a:latin typeface="Arial" panose="020B0604020202020204" pitchFamily="34" charset="0"/>
              </a:rPr>
              <a:t>otronConv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694714" y="3200400"/>
            <a:ext cx="2087714" cy="192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84500" y="3202916"/>
            <a:ext cx="775262" cy="153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267228" y="3394017"/>
            <a:ext cx="1308883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20966" y="3352391"/>
            <a:ext cx="424044" cy="191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667375" y="8905875"/>
            <a:ext cx="47625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923053" y="2085271"/>
            <a:ext cx="3266867" cy="49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>
            <a:spLocks noChangeArrowheads="1"/>
          </p:cNvSpPr>
          <p:nvPr/>
        </p:nvSpPr>
        <p:spPr bwMode="auto">
          <a:xfrm>
            <a:off x="7549578" y="5481193"/>
            <a:ext cx="1467456" cy="5669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mouseEntered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2200189" y="5764665"/>
            <a:ext cx="311926" cy="12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9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299"/>
            <a:ext cx="10515600" cy="64480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программы. Входные данные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6" y="818749"/>
            <a:ext cx="10713492" cy="59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4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299"/>
            <a:ext cx="10515600" cy="644808"/>
          </a:xfrm>
        </p:spPr>
        <p:txBody>
          <a:bodyPr>
            <a:normAutofit/>
          </a:bodyPr>
          <a:lstStyle/>
          <a:p>
            <a:r>
              <a:rPr lang="ru-RU" sz="2400" dirty="0"/>
              <a:t>Пример работы программы. Входные данные. Визуализация результата.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9" y="791573"/>
            <a:ext cx="10801101" cy="59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1349"/>
          </a:xfrm>
        </p:spPr>
        <p:txBody>
          <a:bodyPr/>
          <a:lstStyle/>
          <a:p>
            <a:r>
              <a:rPr lang="ru-RU" dirty="0"/>
              <a:t>Возникшие затруднения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1651379"/>
            <a:ext cx="3609382" cy="4217609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ru-RU" dirty="0"/>
              <a:t>Поиск интересной задачи для решения</a:t>
            </a:r>
            <a:br>
              <a:rPr lang="ru-RU" dirty="0"/>
            </a:br>
            <a:r>
              <a:rPr lang="ru-RU" dirty="0"/>
              <a:t>-Решили путем долго поиска и опроса преподавателей</a:t>
            </a:r>
          </a:p>
          <a:p>
            <a:pPr marL="342900" indent="-342900">
              <a:buAutoNum type="arabicParenR"/>
            </a:pPr>
            <a:r>
              <a:rPr lang="ru-RU" dirty="0"/>
              <a:t>Поиск оптимального пути ее решения</a:t>
            </a:r>
            <a:br>
              <a:rPr lang="ru-RU" dirty="0"/>
            </a:br>
            <a:r>
              <a:rPr lang="ru-RU" dirty="0"/>
              <a:t>-Решили, немного подумав</a:t>
            </a:r>
          </a:p>
          <a:p>
            <a:pPr marL="342900" indent="-342900">
              <a:buAutoNum type="arabicParenR"/>
            </a:pPr>
            <a:r>
              <a:rPr lang="ru-RU" dirty="0"/>
              <a:t>Графическое изображение результата и графический ввод. Оказалось, что использование окон на </a:t>
            </a:r>
            <a:r>
              <a:rPr lang="en-US" dirty="0"/>
              <a:t>Java</a:t>
            </a:r>
            <a:r>
              <a:rPr lang="ru-RU" dirty="0"/>
              <a:t> – муторное и не самое приятное занятие. (на картинке код отвечающий исключительно за графику, нам не очень понравилось)</a:t>
            </a:r>
            <a:br>
              <a:rPr lang="ru-RU" dirty="0"/>
            </a:br>
            <a:r>
              <a:rPr lang="ru-RU" dirty="0"/>
              <a:t>-Решили благодаря помощи друзей и интернета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18364"/>
            <a:ext cx="7269977" cy="64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30103-FF37-4D40-B3E5-C9872063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6612" y="457201"/>
            <a:ext cx="3703226" cy="717962"/>
          </a:xfrm>
        </p:spPr>
        <p:txBody>
          <a:bodyPr/>
          <a:lstStyle/>
          <a:p>
            <a:r>
              <a:rPr lang="ru-RU"/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407324-69F2-594B-98D5-A290C40FB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09791"/>
            <a:ext cx="4099070" cy="5091009"/>
          </a:xfrm>
        </p:spPr>
        <p:txBody>
          <a:bodyPr>
            <a:noAutofit/>
          </a:bodyPr>
          <a:lstStyle/>
          <a:p>
            <a:r>
              <a:rPr lang="ru-RU" sz="2400" b="1" i="0" dirty="0" smtClean="0">
                <a:solidFill>
                  <a:srgbClr val="202122"/>
                </a:solidFill>
                <a:effectLst/>
                <a:latin typeface="-apple-system"/>
              </a:rPr>
              <a:t>Триангуляция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-apple-system"/>
              </a:rPr>
              <a:t>Делоне́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 — </a:t>
            </a:r>
            <a:r>
              <a:rPr lang="ru-RU" sz="2400" dirty="0">
                <a:latin typeface="-apple-system"/>
              </a:rPr>
              <a:t>триангуляция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для заданного множества точек </a:t>
            </a:r>
            <a:r>
              <a:rPr lang="af-ZA" sz="2400" b="0" i="1" dirty="0">
                <a:solidFill>
                  <a:srgbClr val="202122"/>
                </a:solidFill>
                <a:effectLst/>
                <a:latin typeface="-apple-system"/>
              </a:rPr>
              <a:t>S</a:t>
            </a:r>
            <a:r>
              <a:rPr lang="af-ZA" sz="2400" b="0" i="0" dirty="0">
                <a:solidFill>
                  <a:srgbClr val="202122"/>
                </a:solidFill>
                <a:effectLst/>
                <a:latin typeface="-apple-system"/>
              </a:rPr>
              <a:t> 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на плоскости, при которой для любого треугольника все точки из </a:t>
            </a:r>
            <a:r>
              <a:rPr lang="af-ZA" sz="2400" b="0" i="1" dirty="0">
                <a:solidFill>
                  <a:srgbClr val="202122"/>
                </a:solidFill>
                <a:effectLst/>
                <a:latin typeface="-apple-system"/>
              </a:rPr>
              <a:t>S</a:t>
            </a:r>
            <a:r>
              <a:rPr lang="af-ZA" sz="2400" b="0" i="0" dirty="0">
                <a:solidFill>
                  <a:srgbClr val="202122"/>
                </a:solidFill>
                <a:effectLst/>
                <a:latin typeface="-apple-system"/>
              </a:rPr>
              <a:t> 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за исключением точек, являющихся его вершинами, лежат вне окружности, описанной вокруг треугольника. Обозначается </a:t>
            </a:r>
            <a:r>
              <a:rPr lang="af-ZA" sz="2400" b="0" i="0" dirty="0">
                <a:solidFill>
                  <a:srgbClr val="202122"/>
                </a:solidFill>
                <a:effectLst/>
                <a:latin typeface="-apple-system"/>
              </a:rPr>
              <a:t>DT(</a:t>
            </a:r>
            <a:r>
              <a:rPr lang="af-ZA" sz="2400" b="0" i="1" dirty="0">
                <a:solidFill>
                  <a:srgbClr val="202122"/>
                </a:solidFill>
                <a:effectLst/>
                <a:latin typeface="inherit"/>
              </a:rPr>
              <a:t>S</a:t>
            </a:r>
            <a:r>
              <a:rPr lang="af-ZA" sz="2400" b="0" i="0" dirty="0">
                <a:solidFill>
                  <a:srgbClr val="202122"/>
                </a:solidFill>
                <a:effectLst/>
                <a:latin typeface="-apple-system"/>
              </a:rPr>
              <a:t>).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Впервые описана в </a:t>
            </a:r>
            <a:r>
              <a:rPr lang="ru-RU" sz="2400" dirty="0">
                <a:latin typeface="-apple-system"/>
              </a:rPr>
              <a:t>1934 году</a:t>
            </a:r>
            <a:r>
              <a:rPr lang="ru-RU" sz="2400" b="0" i="0" dirty="0">
                <a:effectLst/>
                <a:latin typeface="-apple-system"/>
              </a:rPr>
              <a:t> с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-apple-system"/>
              </a:rPr>
              <a:t>оветским математиком</a:t>
            </a:r>
            <a:r>
              <a:rPr lang="ru-RU" sz="2400" b="0" i="0" dirty="0">
                <a:effectLst/>
                <a:latin typeface="-apple-system"/>
              </a:rPr>
              <a:t> </a:t>
            </a:r>
            <a:r>
              <a:rPr lang="ru-RU" sz="2400" dirty="0">
                <a:latin typeface="-apple-system"/>
              </a:rPr>
              <a:t>Борисом Делоне</a:t>
            </a:r>
            <a:r>
              <a:rPr lang="ru-RU" sz="2400" b="0" i="0" dirty="0">
                <a:effectLst/>
                <a:latin typeface="-apple-system"/>
              </a:rPr>
              <a:t>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5" y="900539"/>
            <a:ext cx="6121803" cy="56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93FAB-9A87-0D4E-9D93-8007FAEC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88E31-5B7F-044E-90D3-F0441FC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/>
              <a:t>Контакты:</a:t>
            </a:r>
          </a:p>
          <a:p>
            <a:r>
              <a:rPr lang="ru-RU"/>
              <a:t>Которченко Таисия 10-1</a:t>
            </a:r>
          </a:p>
          <a:p>
            <a:r>
              <a:rPr lang="af-ZA">
                <a:hlinkClick r:id="rId2"/>
              </a:rPr>
              <a:t>bear83shogi@gmail.com</a:t>
            </a:r>
            <a:endParaRPr lang="ru-RU"/>
          </a:p>
          <a:p>
            <a:r>
              <a:rPr lang="ru-RU"/>
              <a:t>Лотников Алексей 10-1</a:t>
            </a:r>
          </a:p>
          <a:p>
            <a:r>
              <a:rPr lang="ru-RU">
                <a:hlinkClick r:id="rId3"/>
              </a:rPr>
              <a:t>alex.lotnikov@gmail.com</a:t>
            </a:r>
            <a:endParaRPr lang="ru-RU"/>
          </a:p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DB46686-7976-9140-AFE8-5A53583BE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55" y="2399052"/>
            <a:ext cx="7591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99D1B-A7BE-DF45-ACC4-C8B5E5BC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EA4E6E-BD05-7840-95AB-22C63ABF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83" y="1681163"/>
            <a:ext cx="5157787" cy="82391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Входные данные</a:t>
            </a:r>
          </a:p>
          <a:p>
            <a:r>
              <a:rPr lang="ru-RU" dirty="0"/>
              <a:t>Точки </a:t>
            </a:r>
            <a:r>
              <a:rPr lang="ru-RU" dirty="0" smtClean="0"/>
              <a:t>отмечаются мышкой пользователя 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A4B30E8-5498-1741-B4D9-04285989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1593" y="1725931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Выходные данные</a:t>
            </a:r>
          </a:p>
          <a:p>
            <a:r>
              <a:rPr lang="ru-RU" dirty="0"/>
              <a:t>Нажимаем </a:t>
            </a:r>
            <a:r>
              <a:rPr lang="en-US" dirty="0"/>
              <a:t>“</a:t>
            </a:r>
            <a:r>
              <a:rPr lang="ru-RU" dirty="0" err="1"/>
              <a:t>Enter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3" y="2648626"/>
            <a:ext cx="5451171" cy="368458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93" y="2648626"/>
            <a:ext cx="4833795" cy="3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0E54-7A66-9245-996D-E6B85549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8" y="212322"/>
            <a:ext cx="3623030" cy="1125940"/>
          </a:xfrm>
        </p:spPr>
        <p:txBody>
          <a:bodyPr/>
          <a:lstStyle/>
          <a:p>
            <a:r>
              <a:rPr lang="ru-RU" b="1" dirty="0"/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1720373-ADA2-F64D-A384-45DD5A8776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01069" y="1555845"/>
                <a:ext cx="3623030" cy="458564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/>
                  <a:t>Расчет расстояния между точками</a:t>
                </a:r>
              </a:p>
              <a:p>
                <a:r>
                  <a:rPr lang="ru-RU" sz="2800" i="1" dirty="0"/>
                  <a:t>Координаты точек: </a:t>
                </a:r>
              </a:p>
              <a:p>
                <a:r>
                  <a:rPr lang="en-US" sz="2800" dirty="0"/>
                  <a:t>A (x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 y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B (x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y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</a:t>
                </a:r>
                <a:endParaRPr lang="ru-RU" sz="2800" dirty="0"/>
              </a:p>
              <a:p>
                <a:r>
                  <a:rPr lang="ru-RU" sz="2800" i="1" dirty="0"/>
                  <a:t>Расстояние:</a:t>
                </a:r>
                <a:endParaRPr lang="en-US" sz="2800" i="1" dirty="0"/>
              </a:p>
              <a:p>
                <a:r>
                  <a:rPr lang="en-US" sz="2100" b="1" dirty="0"/>
                  <a:t>AB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ru-RU" sz="2100" b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1720373-ADA2-F64D-A384-45DD5A877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01069" y="1555845"/>
                <a:ext cx="3623030" cy="4585648"/>
              </a:xfrm>
              <a:blipFill>
                <a:blip r:embed="rId2"/>
                <a:stretch>
                  <a:fillRect l="-3535"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98" y="212322"/>
            <a:ext cx="81534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0E54-7A66-9245-996D-E6B85549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8" y="212322"/>
            <a:ext cx="3623030" cy="1125940"/>
          </a:xfrm>
        </p:spPr>
        <p:txBody>
          <a:bodyPr/>
          <a:lstStyle/>
          <a:p>
            <a:r>
              <a:rPr lang="ru-RU" b="1" dirty="0"/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1720373-ADA2-F64D-A384-45DD5A8776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01069" y="1555845"/>
                <a:ext cx="3623030" cy="45856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i="1" dirty="0" smtClean="0"/>
                  <a:t>Уравнение прямой вида </a:t>
                </a:r>
                <a:r>
                  <a:rPr lang="en-US" sz="2800" i="1" dirty="0" err="1" smtClean="0"/>
                  <a:t>ax+by+c</a:t>
                </a:r>
                <a:r>
                  <a:rPr lang="en-US" sz="2800" i="1" dirty="0" smtClean="0"/>
                  <a:t>=0</a:t>
                </a:r>
                <a:r>
                  <a:rPr lang="ru-RU" sz="2800" i="1" dirty="0" smtClean="0"/>
                  <a:t>, проходящей через данные точки </a:t>
                </a:r>
                <a:r>
                  <a:rPr lang="en-US" sz="2800" i="1" dirty="0" smtClean="0"/>
                  <a:t>A, B</a:t>
                </a:r>
                <a:r>
                  <a:rPr lang="ru-RU" sz="2800" i="1" dirty="0" smtClean="0"/>
                  <a:t>.</a:t>
                </a:r>
                <a:endParaRPr lang="ru-RU" sz="2800" i="1" dirty="0"/>
              </a:p>
              <a:p>
                <a:r>
                  <a:rPr lang="en-US" sz="2800" dirty="0"/>
                  <a:t>A (x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 y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B (x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y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</a:t>
                </a:r>
                <a:endParaRPr lang="ru-RU" sz="2800" dirty="0"/>
              </a:p>
              <a:p>
                <a:r>
                  <a:rPr lang="ru-RU" sz="2100" dirty="0" smtClean="0"/>
                  <a:t>Коэффи</a:t>
                </a:r>
                <a:r>
                  <a:rPr lang="ru-RU" sz="2100" dirty="0"/>
                  <a:t>ц</a:t>
                </a:r>
                <a:r>
                  <a:rPr lang="ru-RU" sz="2100" dirty="0" smtClean="0"/>
                  <a:t>иенты:</a:t>
                </a:r>
                <a:endParaRPr lang="en-US" sz="2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100" dirty="0" smtClean="0"/>
              </a:p>
              <a:p>
                <a:r>
                  <a:rPr lang="ru-RU" sz="2100" dirty="0" smtClean="0"/>
                  <a:t>Точки из одной полуплоскости относительно данной прямой дают одинаковый знак выражения при подстановке</a:t>
                </a:r>
                <a:endParaRPr lang="en-US" sz="2100" dirty="0" smtClean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1720373-ADA2-F64D-A384-45DD5A877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01069" y="1555845"/>
                <a:ext cx="3623030" cy="4585648"/>
              </a:xfrm>
              <a:blipFill>
                <a:blip r:embed="rId2"/>
                <a:stretch>
                  <a:fillRect l="-3030" t="-2660" r="-3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79" y="512218"/>
            <a:ext cx="80486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4B511-BCC8-0F45-8A10-005EF51F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3AEAA54-71E1-EC49-BC78-8DD18032265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01068" y="1265035"/>
                <a:ext cx="3932237" cy="42858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sz="2400" dirty="0"/>
                  <a:t>Косинус угла между </a:t>
                </a:r>
                <a:r>
                  <a:rPr lang="ru-RU" sz="2400" dirty="0" smtClean="0"/>
                  <a:t>векторами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(0,0</m:t>
                    </m:r>
                  </m:oMath>
                </a14:m>
                <a:r>
                  <a:rPr lang="en-US" sz="2400" dirty="0"/>
                  <a:t>)</a:t>
                </a:r>
                <a:endParaRPr lang="ru-RU" sz="2400" dirty="0"/>
              </a:p>
              <a:p>
                <a:r>
                  <a:rPr lang="ru-RU" sz="2400" dirty="0"/>
                  <a:t>Координаты векторов: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b="0" dirty="0"/>
              </a:p>
              <a:p>
                <a:r>
                  <a:rPr lang="ru-RU" sz="2400" dirty="0"/>
                  <a:t>Искомый косинус: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𝐴𝑂𝐵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3AEAA54-71E1-EC49-BC78-8DD180322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01068" y="1265035"/>
                <a:ext cx="3932237" cy="4285848"/>
              </a:xfrm>
              <a:blipFill>
                <a:blip r:embed="rId2"/>
                <a:stretch>
                  <a:fillRect l="-1705" t="-2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FC0E54-7A66-9245-996D-E6B855490FB3}"/>
              </a:ext>
            </a:extLst>
          </p:cNvPr>
          <p:cNvSpPr txBox="1">
            <a:spLocks/>
          </p:cNvSpPr>
          <p:nvPr/>
        </p:nvSpPr>
        <p:spPr>
          <a:xfrm>
            <a:off x="201068" y="212322"/>
            <a:ext cx="3623030" cy="1125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Математическая модель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08" y="212322"/>
            <a:ext cx="63722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2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774" y="489181"/>
            <a:ext cx="5868536" cy="5592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1498544-B3EC-5344-9530-CE072051BE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01068" y="1338262"/>
                <a:ext cx="3932237" cy="4190313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/>
                  <a:t>Уравнение серединного перпендикуляра</a:t>
                </a:r>
              </a:p>
              <a:p>
                <a:r>
                  <a:rPr lang="ru-RU" sz="2400" dirty="0"/>
                  <a:t>в</a:t>
                </a:r>
                <a:r>
                  <a:rPr lang="ru-RU" sz="2400" dirty="0" smtClean="0"/>
                  <a:t>ида </a:t>
                </a:r>
                <a:r>
                  <a:rPr lang="en-US" sz="2400" i="1" dirty="0" err="1"/>
                  <a:t>ax+by+c</a:t>
                </a:r>
                <a:r>
                  <a:rPr lang="en-US" sz="2400" i="1" dirty="0"/>
                  <a:t>=0</a:t>
                </a:r>
                <a:endParaRPr lang="ru-RU" sz="2400" i="1" dirty="0"/>
              </a:p>
              <a:p>
                <a:r>
                  <a:rPr lang="ru-RU" sz="2400" i="1" dirty="0"/>
                  <a:t>Координаты концов отрезка: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Коэффициенты прямой: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1498544-B3EC-5344-9530-CE072051B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01068" y="1338262"/>
                <a:ext cx="3932237" cy="4190313"/>
              </a:xfrm>
              <a:blipFill>
                <a:blip r:embed="rId3"/>
                <a:stretch>
                  <a:fillRect l="-2016" t="-1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3FC0E54-7A66-9245-996D-E6B855490FB3}"/>
              </a:ext>
            </a:extLst>
          </p:cNvPr>
          <p:cNvSpPr txBox="1">
            <a:spLocks/>
          </p:cNvSpPr>
          <p:nvPr/>
        </p:nvSpPr>
        <p:spPr>
          <a:xfrm>
            <a:off x="201068" y="212322"/>
            <a:ext cx="3623030" cy="1125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Математическая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18590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1498544-B3EC-5344-9530-CE072051BE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01068" y="1338262"/>
                <a:ext cx="3932237" cy="41903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400" dirty="0"/>
                  <a:t>Точка пересечения прямых </a:t>
                </a:r>
              </a:p>
              <a:p>
                <a:r>
                  <a:rPr lang="ru-RU" sz="2400" dirty="0"/>
                  <a:t>в</a:t>
                </a:r>
                <a:r>
                  <a:rPr lang="ru-RU" sz="2400" dirty="0" smtClean="0"/>
                  <a:t>ида </a:t>
                </a:r>
                <a:r>
                  <a:rPr lang="en-US" sz="2400" i="1" dirty="0" err="1"/>
                  <a:t>ax+by+c</a:t>
                </a:r>
                <a:r>
                  <a:rPr lang="en-US" sz="2400" i="1" dirty="0"/>
                  <a:t>=0</a:t>
                </a:r>
                <a:endParaRPr lang="ru-RU" sz="2400" i="1" dirty="0"/>
              </a:p>
              <a:p>
                <a:r>
                  <a:rPr lang="ru-RU" sz="2400" i="1" dirty="0"/>
                  <a:t>Прямые: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i="1" dirty="0"/>
              </a:p>
              <a:p>
                <a:r>
                  <a:rPr lang="en-US" sz="2400" dirty="0"/>
                  <a:t>T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точка пересечения</a:t>
                </a:r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В случае деления на ноль прямые параллельны</a:t>
                </a:r>
                <a:endParaRPr lang="en-US" sz="2400" dirty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1498544-B3EC-5344-9530-CE072051B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01068" y="1338262"/>
                <a:ext cx="3932237" cy="4190313"/>
              </a:xfrm>
              <a:blipFill>
                <a:blip r:embed="rId2"/>
                <a:stretch>
                  <a:fillRect l="-1550" t="-2475" b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3FC0E54-7A66-9245-996D-E6B855490FB3}"/>
              </a:ext>
            </a:extLst>
          </p:cNvPr>
          <p:cNvSpPr txBox="1">
            <a:spLocks/>
          </p:cNvSpPr>
          <p:nvPr/>
        </p:nvSpPr>
        <p:spPr>
          <a:xfrm>
            <a:off x="201068" y="212322"/>
            <a:ext cx="3623030" cy="1125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Математическая модель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1" y="357543"/>
            <a:ext cx="7124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414" y="327093"/>
            <a:ext cx="3932237" cy="689212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575" y="3115102"/>
            <a:ext cx="7339744" cy="169573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9413" y="1183942"/>
            <a:ext cx="2368289" cy="5530757"/>
          </a:xfrm>
        </p:spPr>
        <p:txBody>
          <a:bodyPr>
            <a:normAutofit/>
          </a:bodyPr>
          <a:lstStyle/>
          <a:p>
            <a:r>
              <a:rPr lang="ru-RU" sz="1900" dirty="0"/>
              <a:t>В программе используется два массива</a:t>
            </a:r>
          </a:p>
          <a:p>
            <a:r>
              <a:rPr lang="en-US" sz="1900" dirty="0" smtClean="0"/>
              <a:t>1)</a:t>
            </a:r>
            <a:r>
              <a:rPr lang="ru-RU" sz="1900" dirty="0" smtClean="0"/>
              <a:t>Массив </a:t>
            </a:r>
            <a:r>
              <a:rPr lang="ru-RU" sz="1900" dirty="0"/>
              <a:t>точек </a:t>
            </a:r>
            <a:r>
              <a:rPr lang="en-US" sz="1900" dirty="0" smtClean="0"/>
              <a:t>dot[1001</a:t>
            </a:r>
            <a:r>
              <a:rPr lang="en-US" sz="1900" dirty="0"/>
              <a:t>][2]</a:t>
            </a:r>
            <a:r>
              <a:rPr lang="ru-RU" sz="1900" dirty="0"/>
              <a:t/>
            </a:r>
            <a:br>
              <a:rPr lang="ru-RU" sz="1900" dirty="0"/>
            </a:br>
            <a:r>
              <a:rPr lang="ru-RU" sz="1900" dirty="0"/>
              <a:t>(заполняется при вводе данных)</a:t>
            </a:r>
            <a:endParaRPr lang="en-US" sz="1900" dirty="0"/>
          </a:p>
          <a:p>
            <a:r>
              <a:rPr lang="en-US" sz="1900" dirty="0"/>
              <a:t>2) </a:t>
            </a:r>
            <a:r>
              <a:rPr lang="ru-RU" sz="1900" dirty="0"/>
              <a:t>Массив отрезков </a:t>
            </a:r>
            <a:r>
              <a:rPr lang="en-US" sz="1900" dirty="0" err="1" smtClean="0"/>
              <a:t>otr</a:t>
            </a:r>
            <a:r>
              <a:rPr lang="en-US" sz="1900" dirty="0" smtClean="0"/>
              <a:t>[1001</a:t>
            </a:r>
            <a:r>
              <a:rPr lang="en-US" sz="1900" dirty="0"/>
              <a:t>][</a:t>
            </a:r>
            <a:r>
              <a:rPr lang="en-US" sz="1900" dirty="0" smtClean="0"/>
              <a:t>1001</a:t>
            </a:r>
            <a:r>
              <a:rPr lang="en-US" sz="1900" dirty="0"/>
              <a:t>][4]</a:t>
            </a:r>
            <a:endParaRPr lang="ru-RU" sz="1900" dirty="0"/>
          </a:p>
          <a:p>
            <a:r>
              <a:rPr lang="ru-RU" sz="1900" dirty="0"/>
              <a:t>Из всех переменных важную для хранения данных роль играет лишь одна</a:t>
            </a:r>
            <a:endParaRPr lang="en-US" sz="1900" dirty="0"/>
          </a:p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num</a:t>
            </a:r>
            <a:r>
              <a:rPr lang="en-US" sz="1900" dirty="0"/>
              <a:t> </a:t>
            </a:r>
            <a:r>
              <a:rPr lang="ru-RU" sz="1900" dirty="0"/>
              <a:t>хранит количество точек </a:t>
            </a:r>
          </a:p>
          <a:p>
            <a:endParaRPr lang="ru-RU" sz="1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95" y="1183942"/>
            <a:ext cx="9443105" cy="17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7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902</Words>
  <Application>Microsoft Office PowerPoint</Application>
  <PresentationFormat>Широкоэкранный</PresentationFormat>
  <Paragraphs>110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Cambria Math</vt:lpstr>
      <vt:lpstr>inherit</vt:lpstr>
      <vt:lpstr>Times New Roman</vt:lpstr>
      <vt:lpstr>Тема Office</vt:lpstr>
      <vt:lpstr>Поиск триангуляции  Делоне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 </vt:lpstr>
      <vt:lpstr>Презентация PowerPoint</vt:lpstr>
      <vt:lpstr>Презентация PowerPoint</vt:lpstr>
      <vt:lpstr>Структура данных</vt:lpstr>
      <vt:lpstr>Метод решения</vt:lpstr>
      <vt:lpstr>Метод решения</vt:lpstr>
      <vt:lpstr>Метод решения</vt:lpstr>
      <vt:lpstr>Метод решения</vt:lpstr>
      <vt:lpstr>Метод решения</vt:lpstr>
      <vt:lpstr>Метод решения</vt:lpstr>
      <vt:lpstr>Структура программы</vt:lpstr>
      <vt:lpstr>Пример работы программы. Входные данные</vt:lpstr>
      <vt:lpstr>Пример работы программы. Входные данные. Визуализация результата.</vt:lpstr>
      <vt:lpstr>Возникшие затруднения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триангуляции  Делоне</dc:title>
  <dc:creator>Alex Lotnikov</dc:creator>
  <cp:lastModifiedBy>Пользователь Windows</cp:lastModifiedBy>
  <cp:revision>34</cp:revision>
  <dcterms:created xsi:type="dcterms:W3CDTF">2021-05-25T06:26:19Z</dcterms:created>
  <dcterms:modified xsi:type="dcterms:W3CDTF">2021-05-27T05:42:27Z</dcterms:modified>
</cp:coreProperties>
</file>