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3" r:id="rId12"/>
    <p:sldId id="260" r:id="rId13"/>
    <p:sldId id="28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0" r:id="rId25"/>
    <p:sldId id="281" r:id="rId26"/>
    <p:sldId id="282" r:id="rId27"/>
    <p:sldId id="283" r:id="rId28"/>
    <p:sldId id="279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436E0-B0A4-48AB-BD4D-C0F6DE0A5BE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5DF79-A1BA-4641-931C-593441EC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7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D0A9-16EA-4F6C-83BF-A991123EB932}" type="datetime1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905B-EE06-4455-8F54-82C76F353628}" type="datetime1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017-2B51-4ACA-B3E3-AAB362512EC2}" type="datetime1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7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805C-5B03-4323-BC2A-919197F90DE9}" type="datetime1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541F-4E5B-4650-9D9C-15A6DB48CF32}" type="datetime1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420B-AD7E-4F7A-96B9-3EF3B550CA06}" type="datetime1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D6D3-11E1-4728-A62D-12B92A6C0E6B}" type="datetime1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52F5-1D71-41CE-9A90-F2E06ABB6F14}" type="datetime1">
              <a:rPr lang="en-US" smtClean="0"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0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6221-03B6-45B4-AA2F-1E418CBC08CF}" type="datetime1">
              <a:rPr lang="en-US" smtClean="0"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7126-B9A3-4C9E-BE8B-51C2E55953B3}" type="datetime1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5C54-8E7C-4B63-9235-D9EB8B34C82D}" type="datetime1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1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5E69-DE5F-4E22-858F-B16F8091B9CA}" type="datetime1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085D-222D-4115-ABB0-AC4798EF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meatlas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221"/>
            <a:ext cx="7772400" cy="11367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anose="02020603050405020304" pitchFamily="18" charset="0"/>
              </a:rPr>
              <a:t>Our Goals This Semester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924800" cy="46482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As happens with all of our activities, we are going to be working on at least three different levels this semester: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Level 1:	How to program in C++.  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tabLst>
                <a:tab pos="2743200" algn="l"/>
              </a:tabLst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Level 2:	What it takes to be a successful 	student in this course.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tabLst>
                <a:tab pos="2743200" algn="l"/>
              </a:tabLst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Level 3:	What it takes to be a successful 	adult, in the academic context 	and elsewhere.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9679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Specific Requirements our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class, you will need to: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the book material </a:t>
            </a:r>
            <a:r>
              <a:rPr lang="en-US" u="sng" dirty="0" smtClean="0"/>
              <a:t>before</a:t>
            </a:r>
            <a:r>
              <a:rPr lang="en-US" dirty="0" smtClean="0"/>
              <a:t> each lecture.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Superstar Student talks about this at length. </a:t>
            </a:r>
          </a:p>
          <a:p>
            <a:pPr lvl="3"/>
            <a:r>
              <a:rPr lang="en-US" dirty="0" smtClean="0"/>
              <a:t>By reading the material before the lecture, you will know what the difficult areas of the material are and what you need to emphasize and practice.  </a:t>
            </a:r>
          </a:p>
          <a:p>
            <a:pPr lvl="3"/>
            <a:r>
              <a:rPr lang="en-US" dirty="0" smtClean="0"/>
              <a:t>In addition, the material presented in the lecture will not be new.  It will </a:t>
            </a:r>
            <a:r>
              <a:rPr lang="en-US" i="1" dirty="0" smtClean="0"/>
              <a:t>reinforce</a:t>
            </a:r>
            <a:r>
              <a:rPr lang="en-US" dirty="0" smtClean="0"/>
              <a:t>, rather than </a:t>
            </a:r>
            <a:r>
              <a:rPr lang="en-US" i="1" dirty="0" smtClean="0"/>
              <a:t>introduce</a:t>
            </a:r>
            <a:r>
              <a:rPr lang="en-US" dirty="0" smtClean="0"/>
              <a:t>. </a:t>
            </a:r>
          </a:p>
          <a:p>
            <a:pPr lvl="3"/>
            <a:r>
              <a:rPr lang="en-US" dirty="0" smtClean="0"/>
              <a:t>Much better than sitting passively through a lecture.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This will be enforced this semester. Some of the quizzes will involve material that we have </a:t>
            </a:r>
            <a:r>
              <a:rPr lang="en-US" b="1" u="sng" dirty="0" smtClean="0"/>
              <a:t>not</a:t>
            </a:r>
            <a:r>
              <a:rPr lang="en-US" dirty="0" smtClean="0"/>
              <a:t> talked about in class.</a:t>
            </a:r>
          </a:p>
          <a:p>
            <a:pPr lvl="2"/>
            <a:endParaRPr lang="en-US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 this class, you will need to:</a:t>
            </a:r>
          </a:p>
          <a:p>
            <a:pPr lvl="1"/>
            <a:r>
              <a:rPr lang="en-US" dirty="0" smtClean="0"/>
              <a:t>Work the “Study Suggestions” for each section of the book </a:t>
            </a:r>
            <a:r>
              <a:rPr lang="en-US" u="sng" dirty="0" smtClean="0"/>
              <a:t>on an ongoing basis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Most of the sections in the book have sets of sample problems called “Check Points.”  </a:t>
            </a:r>
          </a:p>
          <a:p>
            <a:pPr lvl="2"/>
            <a:r>
              <a:rPr lang="en-US" dirty="0" smtClean="0"/>
              <a:t>Some of the Study Suggestions come from the Checkpoints, others are brand new problems.  </a:t>
            </a:r>
          </a:p>
          <a:p>
            <a:pPr lvl="2"/>
            <a:r>
              <a:rPr lang="en-US" dirty="0" smtClean="0"/>
              <a:t>In all cases, these are programming and thought problems that are directly relevant to the material.</a:t>
            </a:r>
          </a:p>
          <a:p>
            <a:pPr lvl="2"/>
            <a:r>
              <a:rPr lang="en-US" dirty="0" smtClean="0"/>
              <a:t>They </a:t>
            </a:r>
            <a:r>
              <a:rPr lang="en-US" u="sng" dirty="0" smtClean="0"/>
              <a:t>will</a:t>
            </a:r>
            <a:r>
              <a:rPr lang="en-US" dirty="0" smtClean="0"/>
              <a:t> be tested in the quizzes.</a:t>
            </a:r>
          </a:p>
          <a:p>
            <a:pPr lvl="2"/>
            <a:endParaRPr lang="en-US" dirty="0" smtClean="0"/>
          </a:p>
          <a:p>
            <a:pPr lvl="2"/>
            <a:endParaRPr lang="en-US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9679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Specific Requirements our 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88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 this class, you will need to:</a:t>
            </a:r>
          </a:p>
          <a:p>
            <a:pPr lvl="1"/>
            <a:r>
              <a:rPr lang="en-US" dirty="0" smtClean="0"/>
              <a:t>Study from class to class instead of from test to test.  (SE139+)</a:t>
            </a:r>
          </a:p>
          <a:p>
            <a:pPr lvl="2">
              <a:spcBef>
                <a:spcPts val="1200"/>
              </a:spcBef>
            </a:pPr>
            <a:r>
              <a:rPr lang="en-US" b="1" u="sng" dirty="0" smtClean="0"/>
              <a:t>Do not allow the next class session in the course to come without having mastered the material presented in the previous class section.</a:t>
            </a:r>
            <a:r>
              <a:rPr lang="en-US" dirty="0" smtClean="0"/>
              <a:t>  (SE139)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If you follow this technique, preparation for the exam will be a </a:t>
            </a:r>
            <a:r>
              <a:rPr lang="en-US" i="1" dirty="0" smtClean="0"/>
              <a:t>review</a:t>
            </a:r>
            <a:r>
              <a:rPr lang="en-US" dirty="0" smtClean="0"/>
              <a:t> rather than learning new material. You will find the exams much easier to handle.</a:t>
            </a:r>
          </a:p>
          <a:p>
            <a:pPr lvl="2"/>
            <a:endParaRPr lang="en-US" dirty="0" smtClean="0"/>
          </a:p>
          <a:p>
            <a:pPr lvl="2"/>
            <a:endParaRPr lang="en-US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9679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Specific Requirements our 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98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 this class, you will need to:</a:t>
            </a:r>
          </a:p>
          <a:p>
            <a:pPr lvl="1"/>
            <a:r>
              <a:rPr lang="en-US" dirty="0" smtClean="0"/>
              <a:t>Allow yourself to be inspired.  </a:t>
            </a:r>
          </a:p>
          <a:p>
            <a:pPr lvl="2"/>
            <a:r>
              <a:rPr lang="en-US" dirty="0" smtClean="0"/>
              <a:t>Inspiration is good for all of us. </a:t>
            </a:r>
          </a:p>
          <a:p>
            <a:pPr lvl="2"/>
            <a:r>
              <a:rPr lang="en-US" dirty="0" smtClean="0"/>
              <a:t>It gives us a lift, it helps us focus our goals.  </a:t>
            </a:r>
          </a:p>
          <a:p>
            <a:pPr lvl="3"/>
            <a:r>
              <a:rPr lang="en-US" dirty="0" smtClean="0"/>
              <a:t>What inspires us tells us something about ourselves.  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Make at least one post in Inspiration Corner.</a:t>
            </a:r>
          </a:p>
          <a:p>
            <a:pPr lvl="2"/>
            <a:endParaRPr lang="en-US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9679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Specific Requirements our 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53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many things you can do to ensure success.  The references given above, and many other sources, discuss this issue. 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Take responsibility for being here. </a:t>
            </a:r>
          </a:p>
          <a:p>
            <a:pPr lvl="2"/>
            <a:r>
              <a:rPr lang="en-US" dirty="0" smtClean="0"/>
              <a:t>Don’t do a half-hearted job about being here.  Make the experience your own.  Take control of it. 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Be proactive. </a:t>
            </a:r>
          </a:p>
          <a:p>
            <a:pPr lvl="2"/>
            <a:r>
              <a:rPr lang="en-US" dirty="0" smtClean="0"/>
              <a:t>If there is anything you don’t understand, </a:t>
            </a:r>
            <a:r>
              <a:rPr lang="en-US" u="sng" dirty="0" smtClean="0"/>
              <a:t>you</a:t>
            </a:r>
            <a:r>
              <a:rPr lang="en-US" dirty="0" smtClean="0"/>
              <a:t> get an answer to it.  </a:t>
            </a:r>
          </a:p>
          <a:p>
            <a:pPr lvl="3"/>
            <a:r>
              <a:rPr lang="en-US" dirty="0" smtClean="0"/>
              <a:t>Write experimental programs, talk with friends, the instructor, the TA.  </a:t>
            </a:r>
          </a:p>
          <a:p>
            <a:pPr lvl="3"/>
            <a:r>
              <a:rPr lang="en-US" dirty="0" smtClean="0"/>
              <a:t>But do </a:t>
            </a:r>
            <a:r>
              <a:rPr lang="en-US" u="sng" dirty="0" smtClean="0"/>
              <a:t>not</a:t>
            </a:r>
            <a:r>
              <a:rPr lang="en-US" dirty="0" smtClean="0"/>
              <a:t> do </a:t>
            </a:r>
            <a:r>
              <a:rPr lang="en-US" u="sng" dirty="0" smtClean="0"/>
              <a:t>nothing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pPr lvl="2"/>
            <a:endParaRPr lang="en-US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9679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Study Techniques and Values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93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There are many things you can do to ensure success.  The references given above, and many other sources, discuss this issue. 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Take notes properly and systematically. </a:t>
            </a:r>
          </a:p>
          <a:p>
            <a:pPr lvl="2"/>
            <a:r>
              <a:rPr lang="en-US" dirty="0" smtClean="0"/>
              <a:t>Any questions I ask during class should be written down.  </a:t>
            </a:r>
          </a:p>
          <a:p>
            <a:pPr lvl="2"/>
            <a:r>
              <a:rPr lang="en-US" dirty="0" smtClean="0"/>
              <a:t>There are many techniques for taking notes.  Both SE and SS talk about this issue in depth.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9679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Study Techniques and Values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20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00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Suggested note taking method from SS.</a:t>
            </a:r>
          </a:p>
          <a:p>
            <a:pPr lvl="1"/>
            <a:r>
              <a:rPr lang="en-US" sz="2400" dirty="0" smtClean="0"/>
              <a:t>Take notes during pre-class reading: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67117"/>
            <a:ext cx="6019800" cy="43830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8155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Study Techniques and Values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77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00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Suggested note taking method from SS.</a:t>
            </a:r>
          </a:p>
          <a:p>
            <a:pPr lvl="1"/>
            <a:r>
              <a:rPr lang="en-US" sz="2400" dirty="0" smtClean="0"/>
              <a:t>Take notes during class, but focus particularly on the issues left over from pre-class reading: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5410200" cy="423740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Study Techniques and Values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92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00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Suggested note taking method from SS.</a:t>
            </a:r>
          </a:p>
          <a:p>
            <a:pPr lvl="1"/>
            <a:r>
              <a:rPr lang="en-US" sz="2400" u="sng" dirty="0" smtClean="0"/>
              <a:t>Post-class</a:t>
            </a:r>
            <a:r>
              <a:rPr lang="en-US" sz="2400" i="1" dirty="0" smtClean="0"/>
              <a:t> </a:t>
            </a:r>
            <a:r>
              <a:rPr lang="en-US" sz="2400" dirty="0" smtClean="0"/>
              <a:t>exam prep area is used to resolve any issues before the exam.  (Post-class:  after every class.)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5410200" cy="423740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9679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Study Techniques and Values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8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00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Suggested note taking method from SE (SE118).</a:t>
            </a:r>
          </a:p>
          <a:p>
            <a:pPr lvl="1"/>
            <a:r>
              <a:rPr lang="en-US" sz="2400" dirty="0" smtClean="0"/>
              <a:t>The SE method is based on the Cornell Note Taking Method: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Study Techniques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92" y="2095734"/>
            <a:ext cx="3759708" cy="4528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895600"/>
            <a:ext cx="312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Cue Column</a:t>
            </a:r>
            <a:r>
              <a:rPr lang="en-US" dirty="0" smtClean="0"/>
              <a:t>:  Questions and unresolved issues.</a:t>
            </a:r>
          </a:p>
          <a:p>
            <a:endParaRPr lang="en-US" dirty="0"/>
          </a:p>
          <a:p>
            <a:r>
              <a:rPr lang="en-US" u="sng" dirty="0" smtClean="0"/>
              <a:t>Summaries</a:t>
            </a:r>
            <a:r>
              <a:rPr lang="en-US" dirty="0" smtClean="0"/>
              <a:t>:  Summary of content for each page.  Exam prep summaries.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Word template can be downloaded from </a:t>
            </a:r>
            <a:r>
              <a:rPr lang="en-US" dirty="0" smtClean="0">
                <a:hlinkClick r:id="rId3"/>
              </a:rPr>
              <a:t>www.timeatlas.com</a:t>
            </a:r>
            <a:r>
              <a:rPr lang="en-US" dirty="0" smtClean="0"/>
              <a:t>, “5 Minute Tips.”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Level 1 is, of course, the subject matter of the course.  We will spend the bulk of our time learning the many details that are involved in C++ programming. 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But Levels 2 and 3 are very important as well, perhaps more important in the long run.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Let’s talk about those today.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6221"/>
            <a:ext cx="7772400" cy="113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cs typeface="Times New Roman" panose="02020603050405020304" pitchFamily="18" charset="0"/>
              </a:rPr>
              <a:t>Our Goals This Semester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Whatever system you use: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R</a:t>
            </a:r>
            <a:r>
              <a:rPr lang="en-US" sz="2400" dirty="0" smtClean="0"/>
              <a:t>ead the book and practice </a:t>
            </a:r>
            <a:r>
              <a:rPr lang="en-US" sz="2400" u="sng" dirty="0" smtClean="0"/>
              <a:t>before</a:t>
            </a:r>
            <a:r>
              <a:rPr lang="en-US" sz="2400" dirty="0" smtClean="0"/>
              <a:t> coming to class.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Take notes every day.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Resolve any issues that may be unclear on a day-to-day basis (that is, you should be studying from class to class, and not from test to test).  This is what SE calls “take it as it comes.” 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Work the section Check </a:t>
            </a:r>
            <a:r>
              <a:rPr lang="en-US" sz="2400" dirty="0" smtClean="0"/>
              <a:t>Points, the Study Suggestions, </a:t>
            </a:r>
            <a:r>
              <a:rPr lang="en-US" sz="2400" dirty="0" smtClean="0"/>
              <a:t>and the problems at the back of each chapter.   Actively look for extra problems; don’t avoid them.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Practice writing questions of your own.  What would you ask if you had to create an exam?  </a:t>
            </a:r>
          </a:p>
          <a:p>
            <a:pPr lvl="1">
              <a:spcBef>
                <a:spcPts val="1800"/>
              </a:spcBef>
            </a:pPr>
            <a:r>
              <a:rPr lang="en-US" sz="2400" b="1" dirty="0" smtClean="0"/>
              <a:t>Take personal responsibility for mastering the material.  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Study Techniques and Values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01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00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Whatever system you use: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People who accomplish a great deal, without exception, do two things</a:t>
            </a:r>
            <a:r>
              <a:rPr lang="en-US" dirty="0" smtClean="0"/>
              <a:t>: (</a:t>
            </a:r>
            <a:r>
              <a:rPr lang="en-US" dirty="0"/>
              <a:t>SE144)</a:t>
            </a:r>
          </a:p>
          <a:p>
            <a:pPr lvl="2"/>
            <a:r>
              <a:rPr lang="en-US" dirty="0"/>
              <a:t>They place a high value on their time.</a:t>
            </a:r>
          </a:p>
          <a:p>
            <a:pPr lvl="3"/>
            <a:r>
              <a:rPr lang="en-US" dirty="0"/>
              <a:t>No procrastination.</a:t>
            </a:r>
          </a:p>
          <a:p>
            <a:pPr lvl="2"/>
            <a:r>
              <a:rPr lang="en-US" dirty="0"/>
              <a:t>They have a system for scheduling and managing their time and tasks</a:t>
            </a:r>
            <a:r>
              <a:rPr lang="en-US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We won’t talk about time management here, but please engage on it.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Study Techniques and Values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41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characteristics do expert learners have? </a:t>
            </a:r>
            <a:r>
              <a:rPr lang="en-US" dirty="0" smtClean="0"/>
              <a:t>Three out of 18! </a:t>
            </a:r>
            <a:r>
              <a:rPr lang="en-US" dirty="0"/>
              <a:t>(SE96) 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They control </a:t>
            </a:r>
            <a:r>
              <a:rPr lang="en-US" dirty="0"/>
              <a:t>the learning process rather than be victims of it.</a:t>
            </a:r>
          </a:p>
          <a:p>
            <a:pPr lvl="1"/>
            <a:r>
              <a:rPr lang="en-US" dirty="0" smtClean="0"/>
              <a:t>They are </a:t>
            </a:r>
            <a:r>
              <a:rPr lang="en-US" dirty="0"/>
              <a:t>active, not passive, in their approach to learning.</a:t>
            </a:r>
          </a:p>
          <a:p>
            <a:pPr lvl="1"/>
            <a:r>
              <a:rPr lang="en-US" dirty="0" smtClean="0"/>
              <a:t>They tend </a:t>
            </a:r>
            <a:r>
              <a:rPr lang="en-US" dirty="0"/>
              <a:t>to attribute failures to correctable causes.  (What about the opposite?  Blaming circumstances, etc</a:t>
            </a:r>
            <a:r>
              <a:rPr lang="en-US" dirty="0" smtClean="0"/>
              <a:t>.?)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22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Study Techniques and Values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86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5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We’ve looked at several techniques that can lead to success, but there is a set of attitudes and values that are even more important.</a:t>
            </a:r>
          </a:p>
          <a:p>
            <a:pPr>
              <a:spcBef>
                <a:spcPts val="1800"/>
              </a:spcBef>
            </a:pPr>
            <a:r>
              <a:rPr lang="en-US" sz="3000" dirty="0" smtClean="0"/>
              <a:t>How do you approach life?  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What are your values, your dreams, your goals?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It is very important to think about these things, and to make a conscious effort to improve in all areas.  </a:t>
            </a:r>
            <a:endParaRPr lang="en-US" sz="2600" dirty="0"/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What happens inside a classroom is inextricably related to your approach to life itself.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Values for Success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35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sz="3000" b="1" dirty="0" smtClean="0"/>
              <a:t>All growth requires stress of some kind.  </a:t>
            </a:r>
          </a:p>
          <a:p>
            <a:pPr lvl="1"/>
            <a:r>
              <a:rPr lang="en-US" sz="2600" dirty="0" smtClean="0"/>
              <a:t>Physical growth obviously requires stress, but so does mental and ethical/moral/spiritual growth.  </a:t>
            </a:r>
          </a:p>
          <a:p>
            <a:r>
              <a:rPr lang="en-US" sz="3000" dirty="0" smtClean="0"/>
              <a:t>Note that our </a:t>
            </a:r>
            <a:r>
              <a:rPr lang="en-US" sz="3000" dirty="0"/>
              <a:t>decision making can become stronger too, just like our bodies and minds.  </a:t>
            </a:r>
          </a:p>
          <a:p>
            <a:r>
              <a:rPr lang="en-US" sz="3000" dirty="0"/>
              <a:t>Consider an example:  </a:t>
            </a:r>
            <a:endParaRPr lang="en-US" sz="3000" dirty="0" smtClean="0"/>
          </a:p>
          <a:p>
            <a:pPr lvl="1"/>
            <a:r>
              <a:rPr lang="en-US" sz="2600" dirty="0" smtClean="0"/>
              <a:t>For whatever reason, you didn’t get a programming assignment finished, and you have 15 minutes to turn it in.  You know it won’t be ready. </a:t>
            </a:r>
          </a:p>
          <a:p>
            <a:pPr lvl="1"/>
            <a:r>
              <a:rPr lang="en-US" sz="2600" dirty="0" smtClean="0"/>
              <a:t>You have a friend sitting next to you who is willing to give you his program, or you can turn it in as is and get a “C”.</a:t>
            </a:r>
          </a:p>
          <a:p>
            <a:pPr lvl="1"/>
            <a:r>
              <a:rPr lang="en-US" sz="2600" dirty="0" smtClean="0"/>
              <a:t>What do you do? 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Values for Success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55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Consider an example:  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For whatever reason, you didn’t get a programming assignment finished, and you have 15 minutes to turn it in.  You know it won’t be ready. 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If you take your friend’s program, you are lying to your instructor, to the school, and to everyone in the class who turned it in honestly. 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But the real damage is being done to yourself.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What incentives have been created in your </a:t>
            </a:r>
            <a:r>
              <a:rPr lang="en-US" sz="2400" dirty="0" smtClean="0"/>
              <a:t>mind as a result of that decision?   What happens when the next program comes around?  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Such a decision weakens you and your decision making.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Values for Success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69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Consider an example:  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For whatever reason, you didn’t get a programming assignment finished, and you have 15 minutes to turn it in.  You know it won’t be ready. 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The opposite decision, turning in the program truthfully and accepting the consequences, strengthens you and your decision making.  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Now you have to change your study techniques to do well.  You’ve eliminated the option of </a:t>
            </a:r>
            <a:r>
              <a:rPr lang="en-US" sz="2400" dirty="0" smtClean="0"/>
              <a:t>dodging your responsibility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The strong decision, made during a time of decision stress, makes you better able to withstand future stress.  It makes you a stronger, better, more honest, person.  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This is an example of </a:t>
            </a:r>
            <a:r>
              <a:rPr lang="en-US" sz="2400" b="1" u="sng" dirty="0" smtClean="0"/>
              <a:t>taking responsibility for your actions</a:t>
            </a:r>
            <a:r>
              <a:rPr lang="en-US" sz="2400" dirty="0" smtClean="0"/>
              <a:t> (for your failure to complete the assignment in this case).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Values for Success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74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truly successful adult takes complete ownership of what he/she is doing.  </a:t>
            </a:r>
          </a:p>
          <a:p>
            <a:pPr lvl="1"/>
            <a:r>
              <a:rPr lang="en-US" sz="2600" dirty="0" smtClean="0"/>
              <a:t>Never make excuses.  </a:t>
            </a:r>
          </a:p>
          <a:p>
            <a:pPr lvl="1"/>
            <a:r>
              <a:rPr lang="en-US" sz="2600" dirty="0" smtClean="0"/>
              <a:t>Never be dishonest.</a:t>
            </a:r>
          </a:p>
          <a:p>
            <a:pPr>
              <a:spcBef>
                <a:spcPts val="2400"/>
              </a:spcBef>
            </a:pPr>
            <a:r>
              <a:rPr lang="en-US" sz="3000" dirty="0" smtClean="0"/>
              <a:t>They </a:t>
            </a:r>
            <a:r>
              <a:rPr lang="en-US" sz="3000" b="1" u="dbl" dirty="0" smtClean="0"/>
              <a:t>always</a:t>
            </a:r>
            <a:r>
              <a:rPr lang="en-US" sz="3000" dirty="0" smtClean="0"/>
              <a:t> </a:t>
            </a:r>
            <a:r>
              <a:rPr lang="en-US" sz="3000" u="sng" dirty="0" smtClean="0"/>
              <a:t>take responsibility for what they are doing</a:t>
            </a:r>
            <a:r>
              <a:rPr lang="en-US" sz="3000" dirty="0" smtClean="0"/>
              <a:t>.</a:t>
            </a:r>
          </a:p>
          <a:p>
            <a:pPr lvl="1">
              <a:spcBef>
                <a:spcPts val="2400"/>
              </a:spcBef>
            </a:pPr>
            <a:r>
              <a:rPr lang="en-US" sz="2600" dirty="0" smtClean="0"/>
              <a:t> </a:t>
            </a:r>
            <a:r>
              <a:rPr lang="en-US" sz="2200" dirty="0" smtClean="0"/>
              <a:t>(SE 24) “</a:t>
            </a:r>
            <a:r>
              <a:rPr lang="en-US" sz="2000" dirty="0" smtClean="0"/>
              <a:t>You </a:t>
            </a:r>
            <a:r>
              <a:rPr lang="en-US" sz="2000" dirty="0"/>
              <a:t>must realize that whenever you take the easiest instructor, avoid a tough course, or cut a class, you’re hurting yourself. Whenever you make a conscious choice to avoid learning, growing, or developing, you’re not getting away with something: </a:t>
            </a:r>
            <a:r>
              <a:rPr lang="en-US" sz="2000" b="1" dirty="0"/>
              <a:t>Y</a:t>
            </a:r>
            <a:r>
              <a:rPr lang="en-US" sz="2000" b="1" dirty="0" smtClean="0"/>
              <a:t>ou </a:t>
            </a:r>
            <a:r>
              <a:rPr lang="en-US" sz="2000" b="1" dirty="0"/>
              <a:t>are working against yourself</a:t>
            </a:r>
            <a:r>
              <a:rPr lang="en-US" sz="2000" b="1" dirty="0" smtClean="0"/>
              <a:t>.”</a:t>
            </a:r>
            <a:endParaRPr lang="en-US" sz="2200" dirty="0" smtClean="0"/>
          </a:p>
          <a:p>
            <a:pPr lvl="2"/>
            <a:endParaRPr lang="en-US" sz="22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Values for Success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97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A truly successful adult is serious about what he/she is doing.  </a:t>
            </a:r>
          </a:p>
          <a:p>
            <a:pPr>
              <a:spcBef>
                <a:spcPts val="1800"/>
              </a:spcBef>
            </a:pPr>
            <a:r>
              <a:rPr lang="en-US" sz="3000" dirty="0" smtClean="0"/>
              <a:t>They make goals, they plan, they self-reflect and they make changes when things aren’t going well.  Their goals are always before them.</a:t>
            </a:r>
          </a:p>
          <a:p>
            <a:pPr>
              <a:spcBef>
                <a:spcPts val="1800"/>
              </a:spcBef>
            </a:pPr>
            <a:r>
              <a:rPr lang="en-US" sz="3000" dirty="0" smtClean="0"/>
              <a:t>They realize that education is </a:t>
            </a:r>
            <a:r>
              <a:rPr lang="en-US" sz="3000" u="sng" dirty="0" smtClean="0"/>
              <a:t>an investment in themselves</a:t>
            </a:r>
            <a:r>
              <a:rPr lang="en-US" sz="3000" dirty="0" smtClean="0"/>
              <a:t> (SE24), and they don’t take that lightly.  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Immature students view the various tasks that their </a:t>
            </a:r>
            <a:r>
              <a:rPr lang="en-US" sz="2400" dirty="0" smtClean="0"/>
              <a:t>teachers and schools ask </a:t>
            </a:r>
            <a:r>
              <a:rPr lang="en-US" sz="2400" dirty="0"/>
              <a:t>them to do as burdens, </a:t>
            </a:r>
            <a:r>
              <a:rPr lang="en-US" sz="2400" dirty="0" smtClean="0"/>
              <a:t>things </a:t>
            </a:r>
            <a:r>
              <a:rPr lang="en-US" sz="2400" dirty="0"/>
              <a:t>to be avoided.  They get into a mindset of avoidance, of trying to trick their way through the program in one way or another.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These are students who haven’t </a:t>
            </a:r>
            <a:r>
              <a:rPr lang="en-US" sz="2400" dirty="0" smtClean="0"/>
              <a:t>fully </a:t>
            </a:r>
            <a:r>
              <a:rPr lang="en-US" sz="2400" dirty="0"/>
              <a:t>taken responsibility for being here.  Taking responsibility means, in part, that you are aware that you are making an investment in yourself with your education.  </a:t>
            </a:r>
            <a:r>
              <a:rPr lang="en-US" sz="2400" b="1" dirty="0" smtClean="0"/>
              <a:t>The tasks that you will be given are then viewed as opportunities, not burdens.  </a:t>
            </a:r>
            <a:r>
              <a:rPr lang="en-US" sz="2400" dirty="0" smtClean="0"/>
              <a:t>Personal </a:t>
            </a:r>
            <a:r>
              <a:rPr lang="en-US" sz="2400" dirty="0"/>
              <a:t>responsibility means that you will take that seriously.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Values for Success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65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Note that many people are supporting your presence here:</a:t>
            </a:r>
          </a:p>
          <a:p>
            <a:pPr lvl="1"/>
            <a:r>
              <a:rPr lang="en-US" sz="2600" dirty="0" smtClean="0"/>
              <a:t>Parents, teachers, administrators, countless people behind the scenes stand ready to do whatever it takes to help you be successful.  </a:t>
            </a:r>
          </a:p>
          <a:p>
            <a:pPr>
              <a:spcBef>
                <a:spcPts val="1200"/>
              </a:spcBef>
            </a:pPr>
            <a:r>
              <a:rPr lang="en-US" sz="3000" dirty="0" smtClean="0"/>
              <a:t>Therefore, it is not honorable, to them or to yourself, to fail to take this seriously.  </a:t>
            </a:r>
          </a:p>
          <a:p>
            <a:pPr lvl="1"/>
            <a:r>
              <a:rPr lang="en-US" sz="2600" dirty="0" smtClean="0"/>
              <a:t>Failing to do your best is a failure of personal responsibility. </a:t>
            </a:r>
          </a:p>
          <a:p>
            <a:pPr lvl="1"/>
            <a:r>
              <a:rPr lang="en-US" sz="2600" dirty="0" smtClean="0"/>
              <a:t>“Don’t let your poems be ordinary.” (</a:t>
            </a:r>
            <a:r>
              <a:rPr lang="en-US" sz="2600" i="1" dirty="0" smtClean="0"/>
              <a:t>Dead Poet’s Society</a:t>
            </a:r>
            <a:r>
              <a:rPr lang="en-US" sz="2600" dirty="0" smtClean="0"/>
              <a:t>)  Well, don’t let your performance be ordinary.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Values for Success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01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Study Habits and Techniques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b="1" dirty="0" smtClean="0"/>
              <a:t>References: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Landis, Raymond; “Studying Engineering,” Discovery Press, 2013.  (SE)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McGee, Tim; “How to Become a Superstar Student,” The Great Courses.  (SS)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information in both of these sources is remarkably similar.</a:t>
            </a:r>
            <a:endParaRPr lang="en-US" dirty="0"/>
          </a:p>
          <a:p>
            <a:pPr marL="457200" lvl="1" indent="0"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Have a good time, but work hard. </a:t>
            </a:r>
          </a:p>
          <a:p>
            <a:r>
              <a:rPr lang="en-US" sz="3000" dirty="0" smtClean="0"/>
              <a:t>Be well. 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7393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Values for Success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4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Study Habits and Techniques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Why do students fail to do their best?  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Logistical Reasons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Values based reasons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“The </a:t>
            </a:r>
            <a:r>
              <a:rPr lang="en-US" dirty="0"/>
              <a:t>same strategies and approaches that </a:t>
            </a:r>
            <a:r>
              <a:rPr lang="en-US" dirty="0" smtClean="0"/>
              <a:t>worked </a:t>
            </a:r>
            <a:r>
              <a:rPr lang="en-US" dirty="0"/>
              <a:t>in high school will not work here</a:t>
            </a:r>
            <a:r>
              <a:rPr lang="en-US" dirty="0" smtClean="0"/>
              <a:t>.” (SE 89)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Study Habits and Techniques</a:t>
            </a:r>
            <a:br>
              <a:rPr lang="en-US" sz="3600" dirty="0" smtClean="0"/>
            </a:br>
            <a:r>
              <a:rPr lang="en-US" sz="3100" dirty="0" smtClean="0"/>
              <a:t>Logistical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Why Students Fail -- Mistakes </a:t>
            </a:r>
            <a:r>
              <a:rPr lang="en-US" b="1" dirty="0"/>
              <a:t>Students Make </a:t>
            </a:r>
            <a:r>
              <a:rPr lang="en-US" b="1" dirty="0" smtClean="0"/>
              <a:t>(SE102</a:t>
            </a:r>
            <a:r>
              <a:rPr lang="en-US" b="1" dirty="0"/>
              <a:t>)  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Program yourself for failure through too many commitments</a:t>
            </a:r>
            <a:r>
              <a:rPr lang="en-US" dirty="0" smtClean="0"/>
              <a:t>. (See 60 Hour Rule, SE 29.)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Delay studying until test is getting close.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Come to each lecture unprepared.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Failure to take notes or </a:t>
            </a:r>
            <a:r>
              <a:rPr lang="en-US" dirty="0" smtClean="0"/>
              <a:t>do take </a:t>
            </a:r>
            <a:r>
              <a:rPr lang="en-US" dirty="0"/>
              <a:t>notes but fail to use the notes properly in the learning process.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Skim over the material in an assigned chapter in a rush to get to the assigned homework problems.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Failure </a:t>
            </a:r>
            <a:r>
              <a:rPr lang="en-US" dirty="0"/>
              <a:t>to solve assigned problems. </a:t>
            </a:r>
            <a:r>
              <a:rPr lang="en-US" dirty="0" smtClean="0"/>
              <a:t>Failure to </a:t>
            </a:r>
            <a:r>
              <a:rPr lang="en-US" dirty="0"/>
              <a:t>approach problems using a systematic problem-solving method.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700" b="1" dirty="0" smtClean="0"/>
              <a:t>Why Students Fail --Mistakes </a:t>
            </a:r>
            <a:r>
              <a:rPr lang="en-US" sz="2700" b="1" dirty="0"/>
              <a:t>Students Make </a:t>
            </a:r>
            <a:r>
              <a:rPr lang="en-US" sz="2700" b="1" dirty="0" smtClean="0"/>
              <a:t>(SE102</a:t>
            </a:r>
            <a:r>
              <a:rPr lang="en-US" sz="2700" b="1" dirty="0"/>
              <a:t>) </a:t>
            </a:r>
            <a:endParaRPr lang="en-US" sz="2700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Study alone too much.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Avoid your professors.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Cut classes and/or don’t get the most out of lectures. 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Not serious about time.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Study Habits and Techniques</a:t>
            </a:r>
            <a:br>
              <a:rPr lang="en-US" sz="3600" dirty="0" smtClean="0"/>
            </a:br>
            <a:r>
              <a:rPr lang="en-US" sz="3100" dirty="0" smtClean="0"/>
              <a:t>Logistical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8062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Why Students Fail – Top Reasons</a:t>
            </a:r>
          </a:p>
          <a:p>
            <a:pPr lvl="1"/>
            <a:r>
              <a:rPr lang="en-US" dirty="0" smtClean="0"/>
              <a:t>SE12; Quote from (Vincent Tinto)</a:t>
            </a:r>
            <a:endParaRPr lang="en-US" dirty="0"/>
          </a:p>
          <a:p>
            <a:pPr lvl="2">
              <a:spcBef>
                <a:spcPts val="1200"/>
              </a:spcBef>
            </a:pPr>
            <a:r>
              <a:rPr lang="en-US" dirty="0" smtClean="0"/>
              <a:t>Lack of intention. 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Lack of commitment. 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Lack of goal setting.  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Study Habits and Techniques</a:t>
            </a:r>
            <a:br>
              <a:rPr lang="en-US" sz="3600" dirty="0" smtClean="0"/>
            </a:br>
            <a:r>
              <a:rPr lang="en-US" sz="3100" dirty="0" smtClean="0"/>
              <a:t>Values Based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4873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054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Summary of the Success Process (SE23)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Setting </a:t>
            </a:r>
            <a:r>
              <a:rPr lang="en-US" dirty="0" smtClean="0"/>
              <a:t>goals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Single most important element for success. </a:t>
            </a:r>
            <a:endParaRPr lang="en-US" dirty="0"/>
          </a:p>
          <a:p>
            <a:pPr lvl="1"/>
            <a:r>
              <a:rPr lang="en-US" dirty="0"/>
              <a:t>Strengthening commitment to </a:t>
            </a:r>
            <a:r>
              <a:rPr lang="en-US" dirty="0" smtClean="0"/>
              <a:t>goals</a:t>
            </a:r>
          </a:p>
          <a:p>
            <a:pPr lvl="2"/>
            <a:r>
              <a:rPr lang="en-US" dirty="0" smtClean="0"/>
              <a:t>Learn about your chosen field; rewards and opportunities.</a:t>
            </a:r>
            <a:endParaRPr lang="en-US" dirty="0"/>
          </a:p>
          <a:p>
            <a:pPr lvl="1"/>
            <a:r>
              <a:rPr lang="en-US" dirty="0"/>
              <a:t>Changing negative </a:t>
            </a:r>
            <a:r>
              <a:rPr lang="en-US" dirty="0" smtClean="0"/>
              <a:t>attitudes</a:t>
            </a:r>
          </a:p>
          <a:p>
            <a:pPr lvl="2"/>
            <a:r>
              <a:rPr lang="en-US" dirty="0" smtClean="0"/>
              <a:t>“I’m so far behind, I get nothing out of class.”</a:t>
            </a:r>
            <a:endParaRPr lang="en-US" dirty="0"/>
          </a:p>
          <a:p>
            <a:pPr lvl="1"/>
            <a:r>
              <a:rPr lang="en-US" dirty="0"/>
              <a:t>Changing non-productive behaviors. </a:t>
            </a:r>
            <a:endParaRPr lang="en-US" dirty="0" smtClean="0"/>
          </a:p>
          <a:p>
            <a:pPr lvl="2"/>
            <a:r>
              <a:rPr lang="en-US" dirty="0" smtClean="0"/>
              <a:t>Browsing Internet rather than listening in class.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Study Habits and Techniques</a:t>
            </a:r>
            <a:br>
              <a:rPr lang="en-US" sz="3600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183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6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Study Habits and Techniques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These sources give innumerable suggestions for doing well as a student.  We only have time to touch upon them here, but let’s consider three broad categories: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Specific Requirements for our Class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General Study Techniques and Values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General Values that Lead to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85D-222D-4115-ABB0-AC4798EFD3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2144</Words>
  <Application>Microsoft Office PowerPoint</Application>
  <PresentationFormat>On-screen Show (4:3)</PresentationFormat>
  <Paragraphs>209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Our Goals This Semester</vt:lpstr>
      <vt:lpstr>PowerPoint Presentation</vt:lpstr>
      <vt:lpstr>Study Habits and Techniques</vt:lpstr>
      <vt:lpstr>Study Habits and Techniques</vt:lpstr>
      <vt:lpstr>Study Habits and Techniques Logistical</vt:lpstr>
      <vt:lpstr>Study Habits and Techniques Logistical</vt:lpstr>
      <vt:lpstr>Study Habits and Techniques Values Based</vt:lpstr>
      <vt:lpstr>Study Habits and Techniques </vt:lpstr>
      <vt:lpstr>Study Habits and Techniques</vt:lpstr>
      <vt:lpstr>Specific Requirements our Class</vt:lpstr>
      <vt:lpstr>Specific Requirements our Class</vt:lpstr>
      <vt:lpstr>Specific Requirements our Class</vt:lpstr>
      <vt:lpstr>Specific Requirements our Class</vt:lpstr>
      <vt:lpstr>General Study Techniques and Values</vt:lpstr>
      <vt:lpstr>General Study Techniques and Values</vt:lpstr>
      <vt:lpstr>General Study Techniques and Values</vt:lpstr>
      <vt:lpstr>General Study Techniques and Values</vt:lpstr>
      <vt:lpstr>General Study Techniques and Values</vt:lpstr>
      <vt:lpstr>General Study Techniques</vt:lpstr>
      <vt:lpstr>General Study Techniques and Values</vt:lpstr>
      <vt:lpstr>General Study Techniques and Values</vt:lpstr>
      <vt:lpstr>General Study Techniques and Values</vt:lpstr>
      <vt:lpstr>General Values for Success</vt:lpstr>
      <vt:lpstr>General Values for Success</vt:lpstr>
      <vt:lpstr>General Values for Success</vt:lpstr>
      <vt:lpstr>General Values for Success</vt:lpstr>
      <vt:lpstr>General Values for Success</vt:lpstr>
      <vt:lpstr>General Values for Success</vt:lpstr>
      <vt:lpstr>General Values for Success</vt:lpstr>
      <vt:lpstr>General Values for Success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COSJRMain</dc:creator>
  <cp:lastModifiedBy>COSJRMain</cp:lastModifiedBy>
  <cp:revision>85</cp:revision>
  <dcterms:created xsi:type="dcterms:W3CDTF">2014-08-20T23:27:32Z</dcterms:created>
  <dcterms:modified xsi:type="dcterms:W3CDTF">2014-08-27T03:36:13Z</dcterms:modified>
</cp:coreProperties>
</file>