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1" r:id="rId2"/>
  </p:sldMasterIdLst>
  <p:notesMasterIdLst>
    <p:notesMasterId r:id="rId19"/>
  </p:notesMasterIdLst>
  <p:sldIdLst>
    <p:sldId id="437" r:id="rId3"/>
    <p:sldId id="395" r:id="rId4"/>
    <p:sldId id="430" r:id="rId5"/>
    <p:sldId id="431" r:id="rId6"/>
    <p:sldId id="432" r:id="rId7"/>
    <p:sldId id="433" r:id="rId8"/>
    <p:sldId id="438" r:id="rId9"/>
    <p:sldId id="445" r:id="rId10"/>
    <p:sldId id="446" r:id="rId11"/>
    <p:sldId id="436" r:id="rId12"/>
    <p:sldId id="439" r:id="rId13"/>
    <p:sldId id="440" r:id="rId14"/>
    <p:sldId id="441" r:id="rId15"/>
    <p:sldId id="442" r:id="rId16"/>
    <p:sldId id="443" r:id="rId17"/>
    <p:sldId id="44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FCFE"/>
    <a:srgbClr val="DA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notesViewPr>
    <p:cSldViewPr>
      <p:cViewPr varScale="1">
        <p:scale>
          <a:sx n="85" d="100"/>
          <a:sy n="85" d="100"/>
        </p:scale>
        <p:origin x="-58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D3F4E4B-850F-481A-86D1-34C74EB399ED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061202-67E0-4D79-A8F0-C837C01EF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DB540D-D7BF-448B-AA8C-8DF4A008211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mtClean="0"/>
          </a:p>
        </p:txBody>
      </p:sp>
      <p:pic>
        <p:nvPicPr>
          <p:cNvPr id="5" name="Picture 6" descr="0132576252_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0"/>
            <a:ext cx="27797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91F5-C9B9-46F5-B181-A53667500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CB76C-E1EA-406E-9FE1-5696613EA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22A82-8A10-4162-9E8F-1B15234E5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5159-6879-4F0C-9C1A-25FB35E68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953A-D389-4C75-97CD-90B2D204D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2527-26F0-4AF5-911C-3F02D0692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CC54-D05F-4528-B3A7-FBD914E67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32FBE-4856-43CB-BEB5-0073855B8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C47BE-758B-44B7-AA40-870F41890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3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B8223-A4C2-4A37-90B3-87E47D8C2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3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A2EAB-95D9-4978-9BD7-D731DA3FA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E437B-9AAF-423A-935E-54F93E9ED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9B4DD-FF24-4B7D-920E-0E366175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3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C917D-352D-4A5E-B6E6-AC243EB72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00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FCD34-9403-4D01-8EB7-087F3829F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C9ECD-7B1C-4921-829B-8D9FB11A3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7365-F72E-48B6-9D32-71C373C20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4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2AFDE-C3F8-481D-9196-9E5DAAF36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DE6D-0331-4BFB-A370-8EBF59173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F438-0507-4C44-B438-A9575AC26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1AD39-ED85-4D98-8A0A-C2C98B79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5EA10-130F-4561-BEE6-E060C044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131F963-99A5-4132-999C-A388AC86E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3FB6A6-9530-4171-BED5-42912AE6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054" name="Picture 5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35766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488AE"/>
                </a:solidFill>
              </a:rPr>
              <a:t>Chapter 2:</a:t>
            </a:r>
            <a:endParaRPr lang="en-US" altLang="en-US" sz="2800" b="1">
              <a:solidFill>
                <a:srgbClr val="000000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Introduction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to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C++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0"/>
            <a:ext cx="5105400" cy="62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E953A-D389-4C75-97CD-90B2D204D4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2.9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525963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/>
                <a:ea typeface="Times New Roman"/>
              </a:rPr>
              <a:t>Checkpoint p 59.  </a:t>
            </a:r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2.10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 smtClean="0">
                <a:latin typeface="Times New Roman"/>
                <a:ea typeface="Times New Roman"/>
              </a:rPr>
              <a:t>Run </a:t>
            </a:r>
            <a:r>
              <a:rPr lang="en-US" sz="2000" dirty="0">
                <a:latin typeface="Times New Roman"/>
                <a:ea typeface="Times New Roman"/>
              </a:rPr>
              <a:t>program 2-17 and verify that a true value is printed as 1, a false value is printed as 0. 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 smtClean="0">
                <a:latin typeface="Times New Roman"/>
                <a:ea typeface="Times New Roman"/>
              </a:rPr>
              <a:t>That is what happens when C++ is asked to report a </a:t>
            </a:r>
            <a:r>
              <a:rPr lang="en-US" sz="2000" dirty="0" err="1" smtClean="0">
                <a:latin typeface="Times New Roman"/>
                <a:ea typeface="Times New Roman"/>
              </a:rPr>
              <a:t>boolean</a:t>
            </a:r>
            <a:r>
              <a:rPr lang="en-US" sz="2000" dirty="0" smtClean="0">
                <a:latin typeface="Times New Roman"/>
                <a:ea typeface="Times New Roman"/>
              </a:rPr>
              <a:t> value.  What about the other way around?  What if we give C++ a numeric value and ask it to interpret that value as a </a:t>
            </a:r>
            <a:r>
              <a:rPr lang="en-US" sz="2000" dirty="0" err="1" smtClean="0">
                <a:latin typeface="Times New Roman"/>
                <a:ea typeface="Times New Roman"/>
              </a:rPr>
              <a:t>boolean</a:t>
            </a:r>
            <a:r>
              <a:rPr lang="en-US" sz="2000" dirty="0" smtClean="0">
                <a:latin typeface="Times New Roman"/>
                <a:ea typeface="Times New Roman"/>
              </a:rPr>
              <a:t> value?  How does that work?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000" dirty="0" smtClean="0">
                <a:latin typeface="Times New Roman"/>
                <a:ea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</a:rPr>
              <a:t>To answer that, put the following “if” statement in a C++ program:</a:t>
            </a:r>
            <a:br>
              <a:rPr lang="en-US" sz="2000" dirty="0">
                <a:latin typeface="Times New Roman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int</a:t>
            </a:r>
            <a:r>
              <a:rPr lang="en-US" sz="1600" dirty="0">
                <a:latin typeface="Courier New"/>
                <a:ea typeface="Times New Roman"/>
              </a:rPr>
              <a:t> x = 5;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if (x)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   </a:t>
            </a: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“The value is true”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else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   </a:t>
            </a: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“The value is false.”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200" dirty="0">
                <a:latin typeface="Times New Roman"/>
                <a:ea typeface="Times New Roman"/>
              </a:rPr>
              <a:t/>
            </a:r>
            <a:br>
              <a:rPr lang="en-US" sz="1200" dirty="0">
                <a:latin typeface="Times New Roman"/>
                <a:ea typeface="Times New Roman"/>
              </a:rPr>
            </a:br>
            <a:r>
              <a:rPr lang="en-US" sz="2000" dirty="0">
                <a:latin typeface="Times New Roman"/>
                <a:ea typeface="Times New Roman"/>
              </a:rPr>
              <a:t>Try values for x that are positive (&gt;0), negative (&lt;0), and 0 and see what happens. </a:t>
            </a:r>
            <a:r>
              <a:rPr lang="en-US" sz="2000" dirty="0" smtClean="0">
                <a:latin typeface="Times New Roman"/>
                <a:ea typeface="Times New Roman"/>
              </a:rPr>
              <a:t>Under what conditions does C++ interpret a number as </a:t>
            </a:r>
            <a:r>
              <a:rPr lang="en-US" sz="2000" dirty="0" smtClean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true</a:t>
            </a:r>
            <a:r>
              <a:rPr lang="en-US" sz="2000" dirty="0" smtClean="0">
                <a:latin typeface="Times New Roman"/>
                <a:ea typeface="Times New Roman"/>
              </a:rPr>
              <a:t>, as </a:t>
            </a:r>
            <a:r>
              <a:rPr lang="en-US" sz="2000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false</a:t>
            </a:r>
            <a:r>
              <a:rPr lang="en-US" sz="2000" dirty="0" smtClean="0">
                <a:latin typeface="Times New Roman"/>
                <a:ea typeface="Times New Roman"/>
              </a:rPr>
              <a:t>?</a:t>
            </a:r>
            <a:r>
              <a:rPr lang="en-US" sz="2400" dirty="0" smtClean="0">
                <a:latin typeface="Times New Roman"/>
                <a:ea typeface="Times New Roman"/>
              </a:rPr>
              <a:t/>
            </a:r>
            <a:br>
              <a:rPr lang="en-US" sz="2400" dirty="0" smtClean="0">
                <a:latin typeface="Times New Roman"/>
                <a:ea typeface="Times New Roman"/>
              </a:rPr>
            </a:br>
            <a:endParaRPr lang="en-US" sz="2400" dirty="0" smtClean="0">
              <a:latin typeface="Times New Roman"/>
              <a:ea typeface="Times New Roman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2.11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 smtClean="0">
                <a:latin typeface="Times New Roman"/>
                <a:ea typeface="Times New Roman"/>
              </a:rPr>
              <a:t>Use </a:t>
            </a:r>
            <a:r>
              <a:rPr lang="en-US" sz="2400" dirty="0">
                <a:latin typeface="Times New Roman"/>
                <a:ea typeface="Times New Roman"/>
              </a:rPr>
              <a:t>the </a:t>
            </a:r>
            <a:r>
              <a:rPr lang="en-US" sz="2400" dirty="0" err="1">
                <a:latin typeface="Courier New"/>
                <a:ea typeface="Times New Roman"/>
              </a:rPr>
              <a:t>sizeof</a:t>
            </a:r>
            <a:r>
              <a:rPr lang="en-US" sz="2400" dirty="0">
                <a:latin typeface="Courier New"/>
                <a:ea typeface="Times New Roman"/>
              </a:rPr>
              <a:t>() </a:t>
            </a:r>
            <a:r>
              <a:rPr lang="en-US" sz="2400" dirty="0">
                <a:latin typeface="Times New Roman"/>
                <a:ea typeface="Times New Roman"/>
              </a:rPr>
              <a:t>operator to determine the sizes the common numeric data types:  </a:t>
            </a:r>
            <a:r>
              <a:rPr lang="en-US" sz="2400" dirty="0" err="1">
                <a:latin typeface="Courier New"/>
                <a:ea typeface="Times New Roman"/>
              </a:rPr>
              <a:t>int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>
                <a:latin typeface="Courier New"/>
                <a:ea typeface="Times New Roman"/>
              </a:rPr>
              <a:t>long </a:t>
            </a:r>
            <a:r>
              <a:rPr lang="en-US" sz="2400" dirty="0" err="1">
                <a:latin typeface="Courier New"/>
                <a:ea typeface="Times New Roman"/>
              </a:rPr>
              <a:t>int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>
                <a:latin typeface="Courier New"/>
                <a:ea typeface="Times New Roman"/>
              </a:rPr>
              <a:t>long </a:t>
            </a:r>
            <a:r>
              <a:rPr lang="en-US" sz="2400" dirty="0" err="1">
                <a:latin typeface="Courier New"/>
                <a:ea typeface="Times New Roman"/>
              </a:rPr>
              <a:t>long</a:t>
            </a:r>
            <a:r>
              <a:rPr lang="en-US" sz="2400" dirty="0">
                <a:latin typeface="Courier New"/>
                <a:ea typeface="Times New Roman"/>
              </a:rPr>
              <a:t> </a:t>
            </a:r>
            <a:r>
              <a:rPr lang="en-US" sz="2400" dirty="0" err="1">
                <a:latin typeface="Courier New"/>
                <a:ea typeface="Times New Roman"/>
              </a:rPr>
              <a:t>int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>
                <a:latin typeface="Courier New"/>
                <a:ea typeface="Times New Roman"/>
              </a:rPr>
              <a:t>float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>
                <a:latin typeface="Courier New"/>
                <a:ea typeface="Times New Roman"/>
              </a:rPr>
              <a:t>double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>
                <a:latin typeface="Courier New"/>
                <a:ea typeface="Times New Roman"/>
              </a:rPr>
              <a:t>long double</a:t>
            </a:r>
            <a:r>
              <a:rPr lang="en-US" sz="2400" dirty="0">
                <a:latin typeface="Times New Roman"/>
                <a:ea typeface="Times New Roman"/>
              </a:rPr>
              <a:t>.  </a:t>
            </a:r>
            <a:r>
              <a:rPr lang="en-US" sz="2400" dirty="0" smtClean="0">
                <a:latin typeface="Times New Roman"/>
                <a:ea typeface="Times New Roman"/>
              </a:rPr>
              <a:t> Have those printed out to the screen. </a:t>
            </a:r>
            <a:br>
              <a:rPr lang="en-US" sz="2400" dirty="0" smtClean="0">
                <a:latin typeface="Times New Roman"/>
                <a:ea typeface="Times New Roman"/>
              </a:rPr>
            </a:br>
            <a:endParaRPr lang="en-US" sz="2400" dirty="0" smtClean="0">
              <a:latin typeface="Times New Roman"/>
              <a:ea typeface="Times New Roman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2.12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 smtClean="0">
                <a:latin typeface="Times New Roman"/>
                <a:ea typeface="Times New Roman"/>
              </a:rPr>
              <a:t>Note </a:t>
            </a:r>
            <a:r>
              <a:rPr lang="en-US" sz="2200" dirty="0">
                <a:latin typeface="Times New Roman"/>
                <a:ea typeface="Times New Roman"/>
              </a:rPr>
              <a:t>that the assignment operator also returns a value to the environment in which it was executed.  </a:t>
            </a:r>
            <a:br>
              <a:rPr lang="en-US" sz="2200" dirty="0">
                <a:latin typeface="Times New Roman"/>
                <a:ea typeface="Times New Roman"/>
              </a:rPr>
            </a:br>
            <a:r>
              <a:rPr lang="en-US" sz="1400" dirty="0">
                <a:latin typeface="Times New Roman"/>
                <a:ea typeface="Times New Roman"/>
              </a:rPr>
              <a:t/>
            </a:r>
            <a:br>
              <a:rPr lang="en-US" sz="1400" dirty="0">
                <a:latin typeface="Times New Roman"/>
                <a:ea typeface="Times New Roman"/>
              </a:rPr>
            </a:br>
            <a:r>
              <a:rPr lang="en-US" sz="2200" dirty="0">
                <a:latin typeface="Times New Roman"/>
                <a:ea typeface="Times New Roman"/>
              </a:rPr>
              <a:t>Execute the following code and explain why the output statement executes:</a:t>
            </a:r>
            <a:br>
              <a:rPr lang="en-US" sz="2200" dirty="0">
                <a:latin typeface="Times New Roman"/>
                <a:ea typeface="Times New Roman"/>
              </a:rPr>
            </a:br>
            <a:r>
              <a:rPr lang="en-US" sz="1400" dirty="0">
                <a:latin typeface="Times New Roman"/>
                <a:ea typeface="Times New Roman"/>
              </a:rPr>
              <a:t/>
            </a:r>
            <a:br>
              <a:rPr lang="en-US" sz="1400" dirty="0">
                <a:latin typeface="Times New Roman"/>
                <a:ea typeface="Times New Roman"/>
              </a:rPr>
            </a:br>
            <a:r>
              <a:rPr lang="en-US" sz="2000" dirty="0" err="1">
                <a:latin typeface="Courier New"/>
                <a:ea typeface="Times New Roman"/>
              </a:rPr>
              <a:t>int</a:t>
            </a:r>
            <a:r>
              <a:rPr lang="en-US" sz="2000" dirty="0">
                <a:latin typeface="Courier New"/>
                <a:ea typeface="Times New Roman"/>
              </a:rPr>
              <a:t> x;</a:t>
            </a:r>
            <a:br>
              <a:rPr lang="en-US" sz="2000" dirty="0">
                <a:latin typeface="Courier New"/>
                <a:ea typeface="Times New Roman"/>
              </a:rPr>
            </a:br>
            <a:r>
              <a:rPr lang="en-US" sz="2000" dirty="0">
                <a:latin typeface="Courier New"/>
                <a:ea typeface="Times New Roman"/>
              </a:rPr>
              <a:t>if ( x = 5 )</a:t>
            </a:r>
            <a:br>
              <a:rPr lang="en-US" sz="2000" dirty="0">
                <a:latin typeface="Courier New"/>
                <a:ea typeface="Times New Roman"/>
              </a:rPr>
            </a:br>
            <a:r>
              <a:rPr lang="en-US" sz="2000" dirty="0">
                <a:latin typeface="Courier New"/>
                <a:ea typeface="Times New Roman"/>
              </a:rPr>
              <a:t>   </a:t>
            </a:r>
            <a:r>
              <a:rPr lang="en-US" sz="2000" dirty="0" err="1">
                <a:latin typeface="Courier New"/>
                <a:ea typeface="Times New Roman"/>
              </a:rPr>
              <a:t>cout</a:t>
            </a:r>
            <a:r>
              <a:rPr lang="en-US" sz="2000" dirty="0">
                <a:latin typeface="Courier New"/>
                <a:ea typeface="Times New Roman"/>
              </a:rPr>
              <a:t> &lt;&lt; “hello” &lt;&lt; </a:t>
            </a:r>
            <a:r>
              <a:rPr lang="en-US" sz="2000" dirty="0" err="1">
                <a:latin typeface="Courier New"/>
                <a:ea typeface="Times New Roman"/>
              </a:rPr>
              <a:t>endl</a:t>
            </a:r>
            <a:r>
              <a:rPr lang="en-US" sz="2000" dirty="0">
                <a:latin typeface="Courier New"/>
                <a:ea typeface="Times New Roman"/>
              </a:rPr>
              <a:t>;</a:t>
            </a:r>
            <a:r>
              <a:rPr lang="en-US" sz="2400" dirty="0">
                <a:latin typeface="Times New Roman"/>
                <a:ea typeface="Times New Roman"/>
              </a:rPr>
              <a:t/>
            </a:r>
            <a:br>
              <a:rPr lang="en-US" sz="2400" dirty="0">
                <a:latin typeface="Times New Roman"/>
                <a:ea typeface="Times New Roman"/>
              </a:rPr>
            </a:br>
            <a:endParaRPr lang="en-US" sz="1400" dirty="0">
              <a:latin typeface="Times New Roman"/>
              <a:ea typeface="Times New Roman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Execute the previous code, but try a couple of other alternatives.  Change the 5 to a -10 (a negative number).  Does “hello” get printed out?  Why or why not?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What about </a:t>
            </a:r>
            <a:r>
              <a:rPr lang="en-US" sz="2200" dirty="0" smtClean="0">
                <a:latin typeface="Times New Roman"/>
                <a:ea typeface="Times New Roman"/>
              </a:rPr>
              <a:t>if </a:t>
            </a:r>
            <a:r>
              <a:rPr lang="en-US" sz="2200" dirty="0">
                <a:latin typeface="Times New Roman"/>
                <a:ea typeface="Times New Roman"/>
              </a:rPr>
              <a:t>x equals 0?  Does “hello” get printed out?  Why or why not?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 smtClean="0">
                <a:latin typeface="Times New Roman"/>
                <a:ea typeface="Times New Roman"/>
              </a:rPr>
              <a:t>Execute Program 2-20 to verify that it won’t compile.  Fix the problem and run it. </a:t>
            </a:r>
            <a:endParaRPr lang="en-US" sz="2200" dirty="0">
              <a:latin typeface="Times New Roman"/>
              <a:ea typeface="Times New Roman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2.14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>
                <a:latin typeface="Times New Roman"/>
                <a:ea typeface="Times New Roman"/>
              </a:rPr>
              <a:t>Checkpoint p 69.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>
                <a:latin typeface="Times New Roman"/>
                <a:ea typeface="Times New Roman"/>
              </a:rPr>
              <a:t>Execute with Program 2-25.  Note that 125/ 60 will be printed out as 2 and not 2.083. 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>
                <a:latin typeface="Times New Roman"/>
                <a:ea typeface="Times New Roman"/>
              </a:rPr>
              <a:t>Change the 60 in line 14 to 60.0 and see what is printed out.  Why is it still not 2.083? 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>
                <a:latin typeface="Times New Roman"/>
                <a:ea typeface="Times New Roman"/>
              </a:rPr>
              <a:t>Keeping the 60.0 in the denominator, re-declare </a:t>
            </a:r>
            <a:r>
              <a:rPr lang="en-US" sz="2000" dirty="0">
                <a:latin typeface="Courier New"/>
                <a:ea typeface="Times New Roman"/>
              </a:rPr>
              <a:t>minutes</a:t>
            </a:r>
            <a:r>
              <a:rPr lang="en-US" sz="2400" dirty="0">
                <a:latin typeface="Times New Roman"/>
                <a:ea typeface="Times New Roman"/>
              </a:rPr>
              <a:t> to be a </a:t>
            </a:r>
            <a:r>
              <a:rPr lang="en-US" sz="2000" dirty="0">
                <a:latin typeface="Courier New"/>
                <a:ea typeface="Times New Roman"/>
              </a:rPr>
              <a:t>double</a:t>
            </a:r>
            <a:r>
              <a:rPr lang="en-US" sz="2400" dirty="0">
                <a:latin typeface="Times New Roman"/>
                <a:ea typeface="Times New Roman"/>
              </a:rPr>
              <a:t> instead of an </a:t>
            </a:r>
            <a:r>
              <a:rPr lang="en-US" sz="2000" dirty="0" err="1">
                <a:latin typeface="Courier New"/>
                <a:ea typeface="Times New Roman"/>
              </a:rPr>
              <a:t>int</a:t>
            </a:r>
            <a:r>
              <a:rPr lang="en-US" sz="2400" dirty="0">
                <a:latin typeface="Times New Roman"/>
                <a:ea typeface="Times New Roman"/>
              </a:rPr>
              <a:t>, and see if that changes the answer to question 2. </a:t>
            </a:r>
            <a:endParaRPr lang="en-US" sz="2400" dirty="0" smtClean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 smtClean="0">
                <a:latin typeface="Times New Roman"/>
                <a:ea typeface="Times New Roman"/>
              </a:rPr>
              <a:t>Execute </a:t>
            </a:r>
            <a:r>
              <a:rPr lang="en-US" sz="2400" dirty="0">
                <a:latin typeface="Times New Roman"/>
                <a:ea typeface="Times New Roman"/>
              </a:rPr>
              <a:t>the calculation </a:t>
            </a:r>
            <a:r>
              <a:rPr lang="en-US" sz="2000" dirty="0">
                <a:latin typeface="Courier New"/>
                <a:ea typeface="Times New Roman"/>
              </a:rPr>
              <a:t>2 * 3 – 2</a:t>
            </a:r>
            <a:r>
              <a:rPr lang="en-US" sz="2400" dirty="0">
                <a:latin typeface="Times New Roman"/>
                <a:ea typeface="Times New Roman"/>
              </a:rPr>
              <a:t>.  Is the answer 4 (which it would be if the multiplication is done first), or is it 2 (if the subtraction is done first).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2.16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 smtClean="0">
                <a:latin typeface="Times New Roman"/>
                <a:ea typeface="Times New Roman"/>
              </a:rPr>
              <a:t>Implement </a:t>
            </a:r>
            <a:r>
              <a:rPr lang="en-US" sz="2400" dirty="0">
                <a:latin typeface="Times New Roman"/>
                <a:ea typeface="Times New Roman"/>
              </a:rPr>
              <a:t>the Checkpoint on p73. 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400" dirty="0">
                <a:latin typeface="Times New Roman"/>
                <a:ea typeface="Times New Roman"/>
              </a:rPr>
              <a:t>Write a program in which a </a:t>
            </a:r>
            <a:r>
              <a:rPr lang="en-US" sz="2000" dirty="0" err="1">
                <a:latin typeface="Courier New"/>
                <a:ea typeface="Times New Roman"/>
              </a:rPr>
              <a:t>const</a:t>
            </a:r>
            <a:r>
              <a:rPr lang="en-US" sz="2400" dirty="0">
                <a:latin typeface="Times New Roman"/>
                <a:ea typeface="Times New Roman"/>
              </a:rPr>
              <a:t> variable was not initialized in the declaration.  What error message do you get?  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2.2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525963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Times New Roman"/>
                <a:ea typeface="Times New Roman"/>
              </a:rPr>
              <a:t>Write a program that prints out “Programming is fun!”.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>
                <a:latin typeface="Times New Roman"/>
                <a:ea typeface="Times New Roman"/>
              </a:rPr>
              <a:t>Make it print one word per line using </a:t>
            </a:r>
            <a:r>
              <a:rPr lang="en-US" sz="2400" dirty="0">
                <a:latin typeface="Courier New"/>
                <a:ea typeface="Times New Roman"/>
              </a:rPr>
              <a:t>‘\n’</a:t>
            </a:r>
            <a:r>
              <a:rPr lang="en-US" sz="2400" dirty="0">
                <a:latin typeface="Times New Roman"/>
                <a:ea typeface="Times New Roman"/>
              </a:rPr>
              <a:t> and/or </a:t>
            </a:r>
            <a:r>
              <a:rPr lang="en-US" sz="2400" dirty="0" err="1">
                <a:latin typeface="Courier New"/>
                <a:ea typeface="Times New Roman"/>
              </a:rPr>
              <a:t>endl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>
                <a:latin typeface="Times New Roman"/>
                <a:ea typeface="Times New Roman"/>
              </a:rPr>
              <a:t>Try splitting the output in different places, even within a word.</a:t>
            </a:r>
          </a:p>
          <a:p>
            <a:pPr lvl="0">
              <a:spcBef>
                <a:spcPts val="12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Times New Roman"/>
                <a:ea typeface="Times New Roman"/>
              </a:rPr>
              <a:t>Try some other escape sequences and see how they perform: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>
                <a:latin typeface="Courier New"/>
                <a:ea typeface="Times New Roman"/>
              </a:rPr>
              <a:t>‘\t’</a:t>
            </a:r>
            <a:endParaRPr lang="en-US" sz="2400" dirty="0">
              <a:latin typeface="Times New Roman"/>
              <a:ea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>
                <a:latin typeface="Courier New"/>
                <a:ea typeface="Times New Roman"/>
              </a:rPr>
              <a:t>‘\a’</a:t>
            </a:r>
            <a:endParaRPr lang="en-US" sz="2400" dirty="0">
              <a:latin typeface="Times New Roman"/>
              <a:ea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>
                <a:latin typeface="Courier New"/>
                <a:ea typeface="Times New Roman"/>
              </a:rPr>
              <a:t>‘\b’</a:t>
            </a:r>
            <a:endParaRPr lang="en-US" sz="2400" dirty="0">
              <a:latin typeface="Times New Roman"/>
              <a:ea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400" dirty="0" smtClean="0">
                <a:latin typeface="Courier New"/>
                <a:ea typeface="Times New Roman"/>
              </a:rPr>
              <a:t>‘\”’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Times New Roman"/>
                <a:ea typeface="Times New Roman"/>
              </a:rPr>
              <a:t>Write a program that prints someone’s name with double quotes and/or single quotes appearing in the output. </a:t>
            </a:r>
            <a:endParaRPr lang="en-US" alt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382000" cy="4525963"/>
          </a:xfrm>
        </p:spPr>
        <p:txBody>
          <a:bodyPr/>
          <a:lstStyle/>
          <a:p>
            <a:r>
              <a:rPr lang="en-US" sz="2400" dirty="0" smtClean="0">
                <a:effectLst/>
                <a:latin typeface="Times New Roman"/>
                <a:ea typeface="Times New Roman"/>
              </a:rPr>
              <a:t>Checkpoint p. </a:t>
            </a:r>
            <a:r>
              <a:rPr lang="en-US" sz="2400" dirty="0" smtClean="0">
                <a:latin typeface="Times New Roman"/>
                <a:ea typeface="Times New Roman"/>
              </a:rPr>
              <a:t>36-37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lvl="0"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Locate the </a:t>
            </a:r>
            <a:r>
              <a:rPr lang="en-US" sz="2400" dirty="0">
                <a:latin typeface="Times New Roman"/>
                <a:ea typeface="Times New Roman"/>
              </a:rPr>
              <a:t>object file created by your compiler.  </a:t>
            </a:r>
          </a:p>
          <a:p>
            <a:pPr lvl="1"/>
            <a:r>
              <a:rPr lang="en-US" sz="2400" dirty="0">
                <a:latin typeface="Times New Roman"/>
                <a:ea typeface="Times New Roman"/>
              </a:rPr>
              <a:t>In VS 2013 is it found in the &lt;project&gt;\&lt;project&gt;\Debug folder.</a:t>
            </a:r>
          </a:p>
          <a:p>
            <a:pPr lvl="0">
              <a:spcBef>
                <a:spcPts val="1800"/>
              </a:spcBef>
            </a:pPr>
            <a:r>
              <a:rPr lang="en-US" sz="2400" dirty="0">
                <a:latin typeface="Times New Roman"/>
                <a:ea typeface="Times New Roman"/>
              </a:rPr>
              <a:t>Look for the exe file created by your compiler. </a:t>
            </a:r>
          </a:p>
          <a:p>
            <a:pPr lvl="1"/>
            <a:r>
              <a:rPr lang="en-US" sz="2400" dirty="0">
                <a:latin typeface="Times New Roman"/>
                <a:ea typeface="Times New Roman"/>
              </a:rPr>
              <a:t>In VS 2013 it is found in the &lt;project&gt;\Debug folder.</a:t>
            </a:r>
          </a:p>
          <a:p>
            <a:pPr lvl="1"/>
            <a:r>
              <a:rPr lang="en-US" sz="2400" dirty="0">
                <a:latin typeface="Times New Roman"/>
                <a:ea typeface="Times New Roman"/>
              </a:rPr>
              <a:t>Double click on that file through Windows Explorer and see what happens</a:t>
            </a:r>
            <a:r>
              <a:rPr lang="en-US" sz="2400" dirty="0" smtClean="0">
                <a:latin typeface="Times New Roman"/>
                <a:ea typeface="Times New Roman"/>
              </a:rPr>
              <a:t>.</a:t>
            </a:r>
            <a:r>
              <a:rPr lang="en-US" dirty="0"/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2.4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53000"/>
          </a:xfrm>
        </p:spPr>
        <p:txBody>
          <a:bodyPr/>
          <a:lstStyle/>
          <a:p>
            <a:r>
              <a:rPr lang="en-US" sz="2400" dirty="0" smtClean="0">
                <a:effectLst/>
                <a:latin typeface="Times New Roman"/>
                <a:ea typeface="Times New Roman"/>
              </a:rPr>
              <a:t>Checkpoint p. </a:t>
            </a:r>
            <a:r>
              <a:rPr lang="en-US" sz="2400" dirty="0" smtClean="0">
                <a:latin typeface="Times New Roman"/>
                <a:ea typeface="Times New Roman"/>
              </a:rPr>
              <a:t>40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lvl="0"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Practice </a:t>
            </a:r>
            <a:r>
              <a:rPr lang="en-US" sz="2400" dirty="0">
                <a:latin typeface="Times New Roman"/>
                <a:ea typeface="Times New Roman"/>
              </a:rPr>
              <a:t>creating variables, like the </a:t>
            </a:r>
            <a:r>
              <a:rPr lang="en-US" sz="2400" dirty="0" err="1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Times New Roman"/>
                <a:ea typeface="Times New Roman"/>
              </a:rPr>
              <a:t> defined in Program 2-9.  Give the variables different values and print out the results.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2.5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525963"/>
          </a:xfrm>
        </p:spPr>
        <p:txBody>
          <a:bodyPr/>
          <a:lstStyle/>
          <a:p>
            <a:r>
              <a:rPr lang="en-US" sz="2400" dirty="0">
                <a:latin typeface="Times New Roman"/>
                <a:ea typeface="Times New Roman"/>
              </a:rPr>
              <a:t>Practice creating </a:t>
            </a:r>
            <a:r>
              <a:rPr lang="en-US" sz="2400" dirty="0" smtClean="0">
                <a:latin typeface="Times New Roman"/>
                <a:ea typeface="Times New Roman"/>
              </a:rPr>
              <a:t>variables </a:t>
            </a:r>
            <a:r>
              <a:rPr lang="en-US" sz="2400" dirty="0">
                <a:latin typeface="Times New Roman"/>
                <a:ea typeface="Times New Roman"/>
              </a:rPr>
              <a:t>that do not fit the rules for identifiers.  </a:t>
            </a:r>
            <a:r>
              <a:rPr lang="en-US" sz="2400" dirty="0" smtClean="0">
                <a:latin typeface="Times New Roman"/>
                <a:ea typeface="Times New Roman"/>
              </a:rPr>
              <a:t>(For example, use characters in the name that are not allowed (e.g., ‘*’), or begin an identifier with a number.)  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See </a:t>
            </a:r>
            <a:r>
              <a:rPr lang="en-US" sz="2400" dirty="0">
                <a:latin typeface="Times New Roman"/>
                <a:ea typeface="Times New Roman"/>
              </a:rPr>
              <a:t>what the compiler does. </a:t>
            </a:r>
          </a:p>
          <a:p>
            <a:pPr lvl="0"/>
            <a:endParaRPr lang="en-US" sz="2400" dirty="0"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2.6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525963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ea typeface="Times New Roman"/>
              </a:rPr>
              <a:t>Checkpoint p47.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Execute </a:t>
            </a:r>
            <a:r>
              <a:rPr lang="en-US" sz="2400" dirty="0">
                <a:latin typeface="Times New Roman"/>
                <a:ea typeface="Times New Roman"/>
              </a:rPr>
              <a:t>the following statements in a C++ program</a:t>
            </a:r>
            <a:br>
              <a:rPr lang="en-US" sz="2400" dirty="0">
                <a:latin typeface="Times New Roman"/>
                <a:ea typeface="Times New Roman"/>
              </a:rPr>
            </a:br>
            <a:r>
              <a:rPr lang="en-US" sz="2400" dirty="0">
                <a:latin typeface="Times New Roman"/>
                <a:ea typeface="Times New Roman"/>
              </a:rPr>
              <a:t/>
            </a:r>
            <a:br>
              <a:rPr lang="en-US" sz="2400" dirty="0">
                <a:latin typeface="Times New Roman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short </a:t>
            </a:r>
            <a:r>
              <a:rPr lang="en-US" sz="1600" dirty="0" err="1">
                <a:latin typeface="Courier New"/>
                <a:ea typeface="Times New Roman"/>
              </a:rPr>
              <a:t>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= 32767;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 &lt;&lt; “Value of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smtClean="0">
                <a:latin typeface="Courier New"/>
                <a:ea typeface="Times New Roman"/>
              </a:rPr>
              <a:t>before add: </a:t>
            </a:r>
            <a:r>
              <a:rPr lang="en-US" sz="1600" dirty="0">
                <a:latin typeface="Courier New"/>
                <a:ea typeface="Times New Roman"/>
              </a:rPr>
              <a:t>“ &lt;&lt;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=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+ 1;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 &lt;&lt; “Value of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smtClean="0">
                <a:latin typeface="Courier New"/>
                <a:ea typeface="Times New Roman"/>
              </a:rPr>
              <a:t>after add: </a:t>
            </a:r>
            <a:r>
              <a:rPr lang="en-US" sz="1600" dirty="0">
                <a:latin typeface="Courier New"/>
                <a:ea typeface="Times New Roman"/>
              </a:rPr>
              <a:t>“ &lt;&lt;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2400" dirty="0">
                <a:latin typeface="Times New Roman"/>
                <a:ea typeface="Times New Roman"/>
              </a:rPr>
              <a:t>What do you think is going on here? (See slide 41</a:t>
            </a:r>
            <a:r>
              <a:rPr lang="en-US" sz="2400" dirty="0" smtClean="0">
                <a:latin typeface="Times New Roman"/>
                <a:ea typeface="Times New Roman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Continue on next slide. </a:t>
            </a:r>
          </a:p>
          <a:p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2.6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Execute </a:t>
            </a:r>
            <a:r>
              <a:rPr lang="en-US" sz="2400" dirty="0">
                <a:latin typeface="Times New Roman"/>
                <a:ea typeface="Times New Roman"/>
              </a:rPr>
              <a:t>the following statements in a C++ program</a:t>
            </a:r>
            <a:br>
              <a:rPr lang="en-US" sz="2400" dirty="0">
                <a:latin typeface="Times New Roman"/>
                <a:ea typeface="Times New Roman"/>
              </a:rPr>
            </a:br>
            <a:r>
              <a:rPr lang="en-US" sz="2400" dirty="0">
                <a:latin typeface="Times New Roman"/>
                <a:ea typeface="Times New Roman"/>
              </a:rPr>
              <a:t/>
            </a:r>
            <a:br>
              <a:rPr lang="en-US" sz="2400" dirty="0">
                <a:latin typeface="Times New Roman"/>
                <a:ea typeface="Times New Roman"/>
              </a:rPr>
            </a:br>
            <a:r>
              <a:rPr lang="en-US" sz="1600" dirty="0" smtClean="0">
                <a:latin typeface="Courier New"/>
                <a:ea typeface="Times New Roman"/>
              </a:rPr>
              <a:t>unsigned short </a:t>
            </a:r>
            <a:r>
              <a:rPr lang="en-US" sz="1600" dirty="0" err="1">
                <a:latin typeface="Courier New"/>
                <a:ea typeface="Times New Roman"/>
              </a:rPr>
              <a:t>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= 0</a:t>
            </a:r>
            <a:r>
              <a:rPr lang="en-US" sz="1600" dirty="0" smtClean="0">
                <a:latin typeface="Courier New"/>
                <a:ea typeface="Times New Roman"/>
              </a:rPr>
              <a:t>;</a:t>
            </a:r>
            <a:r>
              <a:rPr lang="en-US" sz="1600" dirty="0">
                <a:latin typeface="Courier New"/>
                <a:ea typeface="Times New Roman"/>
              </a:rPr>
              <a:t/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 &lt;&lt; “Value of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smtClean="0">
                <a:latin typeface="Courier New"/>
                <a:ea typeface="Times New Roman"/>
              </a:rPr>
              <a:t>before add: </a:t>
            </a:r>
            <a:r>
              <a:rPr lang="en-US" sz="1600" dirty="0">
                <a:latin typeface="Courier New"/>
                <a:ea typeface="Times New Roman"/>
              </a:rPr>
              <a:t>“ &lt;&lt;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=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smtClean="0">
                <a:latin typeface="Courier New"/>
                <a:ea typeface="Times New Roman"/>
              </a:rPr>
              <a:t>- </a:t>
            </a:r>
            <a:r>
              <a:rPr lang="en-US" sz="1600" dirty="0">
                <a:latin typeface="Courier New"/>
                <a:ea typeface="Times New Roman"/>
              </a:rPr>
              <a:t>1;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 &lt;&lt; “Value of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smtClean="0">
                <a:latin typeface="Courier New"/>
                <a:ea typeface="Times New Roman"/>
              </a:rPr>
              <a:t>after add: </a:t>
            </a:r>
            <a:r>
              <a:rPr lang="en-US" sz="1600" dirty="0">
                <a:latin typeface="Courier New"/>
                <a:ea typeface="Times New Roman"/>
              </a:rPr>
              <a:t>“ &lt;&lt; </a:t>
            </a:r>
            <a:r>
              <a:rPr lang="en-US" sz="1600" dirty="0" err="1">
                <a:latin typeface="Courier New"/>
                <a:ea typeface="Times New Roman"/>
              </a:rPr>
              <a:t>sInt</a:t>
            </a:r>
            <a:r>
              <a:rPr lang="en-US" sz="1600" dirty="0">
                <a:latin typeface="Courier New"/>
                <a:ea typeface="Times New Roman"/>
              </a:rPr>
              <a:t>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2400" dirty="0">
                <a:latin typeface="Times New Roman"/>
                <a:ea typeface="Times New Roman"/>
              </a:rPr>
              <a:t>What do you think is going on here? (See slide 41</a:t>
            </a:r>
            <a:r>
              <a:rPr lang="en-US" sz="2400" dirty="0" smtClean="0">
                <a:latin typeface="Times New Roman"/>
                <a:ea typeface="Times New Roman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/>
                <a:ea typeface="Times New Roman"/>
              </a:rPr>
              <a:t>Instead of 1, try </a:t>
            </a:r>
            <a:r>
              <a:rPr lang="en-US" sz="2400" dirty="0">
                <a:latin typeface="Times New Roman"/>
                <a:ea typeface="Times New Roman"/>
              </a:rPr>
              <a:t>adding or subtracting 2 or some other value to the original variable (that has been initialized to a boundary value).  What is the result?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2.7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Take Program 2-14 and change the letters that are being printed </a:t>
            </a:r>
            <a:r>
              <a:rPr lang="en-US" sz="2200" dirty="0" smtClean="0">
                <a:latin typeface="Times New Roman"/>
                <a:ea typeface="Times New Roman"/>
              </a:rPr>
              <a:t>out to something different.  </a:t>
            </a:r>
            <a:endParaRPr lang="en-US" sz="2200" dirty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Modify Program 2-14 to print out the word “Happy” one character at a </a:t>
            </a:r>
            <a:r>
              <a:rPr lang="en-US" sz="2200" dirty="0" smtClean="0">
                <a:latin typeface="Times New Roman"/>
                <a:ea typeface="Times New Roman"/>
              </a:rPr>
              <a:t>time, but with the entire word on one line.</a:t>
            </a:r>
            <a:endParaRPr lang="en-US" sz="2200" dirty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Modify Program 2-14 to print out the word “Happy” one character at a time but with a space between each </a:t>
            </a:r>
            <a:r>
              <a:rPr lang="en-US" sz="2200" dirty="0" smtClean="0">
                <a:latin typeface="Times New Roman"/>
                <a:ea typeface="Times New Roman"/>
              </a:rPr>
              <a:t>letter (and printed on one line).</a:t>
            </a:r>
            <a:endParaRPr lang="en-US" sz="2200" dirty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>
                <a:latin typeface="Times New Roman"/>
                <a:ea typeface="Times New Roman"/>
              </a:rPr>
              <a:t>Change the output statement on line 10 to:</a:t>
            </a:r>
            <a:br>
              <a:rPr lang="en-US" sz="2200" dirty="0">
                <a:latin typeface="Times New Roman"/>
                <a:ea typeface="Times New Roman"/>
              </a:rPr>
            </a:br>
            <a:r>
              <a:rPr lang="en-US" sz="1400" dirty="0">
                <a:latin typeface="Times New Roman"/>
                <a:ea typeface="Times New Roman"/>
              </a:rPr>
              <a:t/>
            </a:r>
            <a:br>
              <a:rPr lang="en-US" sz="1400" dirty="0">
                <a:latin typeface="Times New Roman"/>
                <a:ea typeface="Times New Roman"/>
              </a:rPr>
            </a:br>
            <a:r>
              <a:rPr lang="en-US" sz="2200" dirty="0" err="1">
                <a:latin typeface="Courier New"/>
                <a:ea typeface="Times New Roman"/>
              </a:rPr>
              <a:t>cout</a:t>
            </a:r>
            <a:r>
              <a:rPr lang="en-US" sz="2200" dirty="0">
                <a:latin typeface="Courier New"/>
                <a:ea typeface="Times New Roman"/>
              </a:rPr>
              <a:t> &lt;&lt; </a:t>
            </a:r>
            <a:r>
              <a:rPr lang="en-US" sz="2200" dirty="0" err="1">
                <a:latin typeface="Courier New"/>
                <a:ea typeface="Times New Roman"/>
              </a:rPr>
              <a:t>static_cast</a:t>
            </a:r>
            <a:r>
              <a:rPr lang="en-US" sz="2200" dirty="0">
                <a:latin typeface="Courier New"/>
                <a:ea typeface="Times New Roman"/>
              </a:rPr>
              <a:t>&lt;</a:t>
            </a:r>
            <a:r>
              <a:rPr lang="en-US" sz="2200" dirty="0" err="1">
                <a:latin typeface="Courier New"/>
                <a:ea typeface="Times New Roman"/>
              </a:rPr>
              <a:t>int</a:t>
            </a:r>
            <a:r>
              <a:rPr lang="en-US" sz="2200" dirty="0">
                <a:latin typeface="Courier New"/>
                <a:ea typeface="Times New Roman"/>
              </a:rPr>
              <a:t>&gt; (letter) &lt;&lt; ‘\n’;</a:t>
            </a:r>
            <a:r>
              <a:rPr lang="en-US" sz="2200" dirty="0">
                <a:latin typeface="Times New Roman"/>
                <a:ea typeface="Times New Roman"/>
              </a:rPr>
              <a:t/>
            </a:r>
            <a:br>
              <a:rPr lang="en-US" sz="2200" dirty="0">
                <a:latin typeface="Times New Roman"/>
                <a:ea typeface="Times New Roman"/>
              </a:rPr>
            </a:br>
            <a:r>
              <a:rPr lang="en-US" sz="1200" dirty="0">
                <a:latin typeface="Times New Roman"/>
                <a:ea typeface="Times New Roman"/>
              </a:rPr>
              <a:t/>
            </a:r>
            <a:br>
              <a:rPr lang="en-US" sz="1200" dirty="0">
                <a:latin typeface="Times New Roman"/>
                <a:ea typeface="Times New Roman"/>
              </a:rPr>
            </a:br>
            <a:r>
              <a:rPr lang="en-US" sz="2200" dirty="0">
                <a:latin typeface="Times New Roman"/>
                <a:ea typeface="Times New Roman"/>
              </a:rPr>
              <a:t>and see what happens.  Compare the number that is printed out against the ASCII value for that letter. </a:t>
            </a:r>
            <a:endParaRPr lang="en-US" sz="2200" dirty="0" smtClean="0">
              <a:latin typeface="Times New Roman"/>
              <a:ea typeface="Times New Roman"/>
            </a:endParaRP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2200" dirty="0" smtClean="0">
                <a:latin typeface="Times New Roman"/>
                <a:ea typeface="Times New Roman"/>
              </a:rPr>
              <a:t>If used as an integer, is the </a:t>
            </a:r>
            <a:r>
              <a:rPr lang="en-US" sz="2200" dirty="0">
                <a:latin typeface="Courier New"/>
                <a:ea typeface="Times New Roman"/>
              </a:rPr>
              <a:t>char</a:t>
            </a:r>
            <a:r>
              <a:rPr lang="en-US" sz="2200" dirty="0" smtClean="0">
                <a:latin typeface="Times New Roman"/>
                <a:ea typeface="Times New Roman"/>
              </a:rPr>
              <a:t> data type signed or unsigned?</a:t>
            </a:r>
            <a:r>
              <a:rPr lang="en-US" sz="2200" dirty="0">
                <a:latin typeface="Times New Roman"/>
                <a:ea typeface="Times New Roman"/>
              </a:rPr>
              <a:t/>
            </a:r>
            <a:br>
              <a:rPr lang="en-US" sz="2200" dirty="0">
                <a:latin typeface="Times New Roman"/>
                <a:ea typeface="Times New Roman"/>
              </a:rPr>
            </a:br>
            <a:endParaRPr lang="en-US" sz="2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Section 2.8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8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altLang="en-US" sz="1600" dirty="0" smtClean="0">
                <a:latin typeface="Times New Roman"/>
              </a:rPr>
              <a:t>Checkpoint p 53 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1600" dirty="0" smtClean="0">
                <a:latin typeface="Times New Roman"/>
                <a:ea typeface="Times New Roman"/>
              </a:rPr>
              <a:t>Take </a:t>
            </a:r>
            <a:r>
              <a:rPr lang="en-US" sz="1600" dirty="0">
                <a:latin typeface="Times New Roman"/>
                <a:ea typeface="Times New Roman"/>
              </a:rPr>
              <a:t>a look at the charts on pp 588 – 589 of the text.  These list some of the member functions that can be used with the </a:t>
            </a:r>
            <a:r>
              <a:rPr lang="en-US" sz="1600" dirty="0">
                <a:latin typeface="Courier New"/>
                <a:ea typeface="Times New Roman"/>
              </a:rPr>
              <a:t>string</a:t>
            </a:r>
            <a:r>
              <a:rPr lang="en-US" sz="1600" dirty="0">
                <a:latin typeface="Times New Roman"/>
                <a:ea typeface="Times New Roman"/>
              </a:rPr>
              <a:t> class. 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1600" dirty="0">
                <a:latin typeface="Times New Roman"/>
                <a:ea typeface="Times New Roman"/>
              </a:rPr>
              <a:t>Practice using some of these on a string of your choosing.  For example, you might do</a:t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string name = “Chuck Norris”;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“length = “ &lt;&lt; </a:t>
            </a:r>
            <a:r>
              <a:rPr lang="en-US" sz="1600" dirty="0" err="1">
                <a:latin typeface="Courier New"/>
                <a:ea typeface="Times New Roman"/>
              </a:rPr>
              <a:t>name.length</a:t>
            </a:r>
            <a:r>
              <a:rPr lang="en-US" sz="1600" dirty="0">
                <a:latin typeface="Courier New"/>
                <a:ea typeface="Times New Roman"/>
              </a:rPr>
              <a:t>()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>to test the length function.  Or,</a:t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Courier New"/>
                <a:ea typeface="Times New Roman"/>
              </a:rPr>
              <a:t>string name = “Chuck Norris”;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 err="1">
                <a:latin typeface="Courier New"/>
                <a:ea typeface="Times New Roman"/>
              </a:rPr>
              <a:t>cout</a:t>
            </a:r>
            <a:r>
              <a:rPr lang="en-US" sz="1600" dirty="0">
                <a:latin typeface="Courier New"/>
                <a:ea typeface="Times New Roman"/>
              </a:rPr>
              <a:t> &lt;&lt; “first name = “ &lt;&lt; </a:t>
            </a:r>
            <a:r>
              <a:rPr lang="en-US" sz="1600" dirty="0" err="1">
                <a:latin typeface="Courier New"/>
                <a:ea typeface="Times New Roman"/>
              </a:rPr>
              <a:t>name.substr</a:t>
            </a:r>
            <a:r>
              <a:rPr lang="en-US" sz="1600" dirty="0">
                <a:latin typeface="Courier New"/>
                <a:ea typeface="Times New Roman"/>
              </a:rPr>
              <a:t>(0,5) &lt;&lt; </a:t>
            </a:r>
            <a:r>
              <a:rPr lang="en-US" sz="1600" dirty="0" err="1">
                <a:latin typeface="Courier New"/>
                <a:ea typeface="Times New Roman"/>
              </a:rPr>
              <a:t>endl</a:t>
            </a:r>
            <a:r>
              <a:rPr lang="en-US" sz="1600" dirty="0">
                <a:latin typeface="Courier New"/>
                <a:ea typeface="Times New Roman"/>
              </a:rPr>
              <a:t>;</a:t>
            </a:r>
            <a:br>
              <a:rPr lang="en-US" sz="1600" dirty="0">
                <a:latin typeface="Courier New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/>
            </a:r>
            <a:br>
              <a:rPr lang="en-US" sz="1600" dirty="0">
                <a:latin typeface="Times New Roman"/>
                <a:ea typeface="Times New Roman"/>
              </a:rPr>
            </a:br>
            <a:r>
              <a:rPr lang="en-US" sz="1600" dirty="0">
                <a:latin typeface="Times New Roman"/>
                <a:ea typeface="Times New Roman"/>
              </a:rPr>
              <a:t>to test the substring function.</a:t>
            </a:r>
          </a:p>
          <a:p>
            <a:pPr lvl="0">
              <a:spcBef>
                <a:spcPts val="180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</a:tabLst>
            </a:pPr>
            <a:r>
              <a:rPr lang="en-US" sz="1600" dirty="0" smtClean="0">
                <a:latin typeface="Times New Roman"/>
                <a:ea typeface="Times New Roman"/>
              </a:rPr>
              <a:t>What </a:t>
            </a:r>
            <a:r>
              <a:rPr lang="en-US" sz="1600" dirty="0">
                <a:latin typeface="Times New Roman"/>
                <a:ea typeface="Times New Roman"/>
              </a:rPr>
              <a:t>statement </a:t>
            </a:r>
            <a:r>
              <a:rPr lang="en-US" sz="1600" dirty="0" smtClean="0">
                <a:latin typeface="Times New Roman"/>
                <a:ea typeface="Times New Roman"/>
              </a:rPr>
              <a:t>would you need </a:t>
            </a:r>
            <a:r>
              <a:rPr lang="en-US" sz="1600" dirty="0">
                <a:latin typeface="Times New Roman"/>
                <a:ea typeface="Times New Roman"/>
              </a:rPr>
              <a:t>to print out “Norris” from the above </a:t>
            </a:r>
            <a:r>
              <a:rPr lang="en-US" sz="1600" dirty="0" smtClean="0">
                <a:latin typeface="Times New Roman"/>
                <a:ea typeface="Times New Roman"/>
              </a:rPr>
              <a:t>string</a:t>
            </a:r>
            <a:r>
              <a:rPr lang="en-US" sz="1600" dirty="0" smtClean="0">
                <a:latin typeface="Times New Roman"/>
                <a:ea typeface="Times New Roman"/>
              </a:rPr>
              <a:t>?  Test your answer in a C++ program. </a:t>
            </a:r>
            <a:endParaRPr lang="en-US" sz="1600" dirty="0">
              <a:latin typeface="Times New Roman"/>
              <a:ea typeface="Times New Roman"/>
            </a:endParaRPr>
          </a:p>
          <a:p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E437B-9AAF-423A-935E-54F93E9EDD3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743</Words>
  <Application>Microsoft Office PowerPoint</Application>
  <PresentationFormat>On-screen Show (4:3)</PresentationFormat>
  <Paragraphs>99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1_Default Design</vt:lpstr>
      <vt:lpstr>PowerPoint Presentation</vt:lpstr>
      <vt:lpstr>Section 2.2</vt:lpstr>
      <vt:lpstr>Section 2.3</vt:lpstr>
      <vt:lpstr>Section 2.4</vt:lpstr>
      <vt:lpstr>Section 2.5</vt:lpstr>
      <vt:lpstr>Section 2.6</vt:lpstr>
      <vt:lpstr>Section 2.6</vt:lpstr>
      <vt:lpstr>Section 2.7</vt:lpstr>
      <vt:lpstr>Section 2.8</vt:lpstr>
      <vt:lpstr>Section 2.9</vt:lpstr>
      <vt:lpstr>Section 2.10</vt:lpstr>
      <vt:lpstr>Section 2.11</vt:lpstr>
      <vt:lpstr>Section 2.12</vt:lpstr>
      <vt:lpstr>Section 2.13</vt:lpstr>
      <vt:lpstr>Section 2.14</vt:lpstr>
      <vt:lpstr>Section 2.16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Making Decisions</dc:subject>
  <dc:creator>Tony Gaddis</dc:creator>
  <cp:lastModifiedBy>COSJRMain</cp:lastModifiedBy>
  <cp:revision>226</cp:revision>
  <dcterms:created xsi:type="dcterms:W3CDTF">2011-02-16T20:47:20Z</dcterms:created>
  <dcterms:modified xsi:type="dcterms:W3CDTF">2014-09-16T16:23:51Z</dcterms:modified>
</cp:coreProperties>
</file>